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notesMasterIdLst>
    <p:notesMasterId r:id="rId29"/>
  </p:notesMasterIdLst>
  <p:sldIdLst>
    <p:sldId id="256" r:id="rId2"/>
    <p:sldId id="257" r:id="rId3"/>
    <p:sldId id="258" r:id="rId4"/>
    <p:sldId id="28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89" r:id="rId13"/>
    <p:sldId id="266" r:id="rId14"/>
    <p:sldId id="267" r:id="rId15"/>
    <p:sldId id="321" r:id="rId16"/>
    <p:sldId id="268" r:id="rId17"/>
    <p:sldId id="269" r:id="rId18"/>
    <p:sldId id="270" r:id="rId19"/>
    <p:sldId id="271" r:id="rId20"/>
    <p:sldId id="290" r:id="rId21"/>
    <p:sldId id="291" r:id="rId22"/>
    <p:sldId id="320" r:id="rId23"/>
    <p:sldId id="293" r:id="rId24"/>
    <p:sldId id="294" r:id="rId25"/>
    <p:sldId id="295" r:id="rId26"/>
    <p:sldId id="296" r:id="rId27"/>
    <p:sldId id="297" r:id="rId28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78824" autoAdjust="0"/>
  </p:normalViewPr>
  <p:slideViewPr>
    <p:cSldViewPr>
      <p:cViewPr varScale="1">
        <p:scale>
          <a:sx n="74" d="100"/>
          <a:sy n="74" d="100"/>
        </p:scale>
        <p:origin x="126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F95205-0EF5-4D46-803A-659D441E8A40}" type="datetimeFigureOut">
              <a:rPr lang="pl-PL" smtClean="0"/>
              <a:t>2016-01-16</a:t>
            </a:fld>
            <a:endParaRPr lang="pl-P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0E6104-1E67-4FD9-9FAD-7ABA4DA3FBE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827240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a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Elipsa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Tytuł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22" name="Podtytuł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pl-PL" smtClean="0"/>
              <a:t>Kliknij, aby edytować styl wzorca podtytułu</a:t>
            </a:r>
            <a:endParaRPr lang="en-US"/>
          </a:p>
        </p:txBody>
      </p:sp>
      <p:sp>
        <p:nvSpPr>
          <p:cNvPr id="6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476E2AD-FA1D-4570-816D-55B0EE842267}" type="datetimeFigureOut">
              <a:rPr lang="pl-PL"/>
              <a:pPr>
                <a:defRPr/>
              </a:pPr>
              <a:t>2016-01-16</a:t>
            </a:fld>
            <a:endParaRPr lang="pl-PL"/>
          </a:p>
        </p:txBody>
      </p:sp>
      <p:sp>
        <p:nvSpPr>
          <p:cNvPr id="7" name="Symbol zastępczy stopki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8" name="Symbol zastępczy numeru slajd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4BB94D1-8AE6-4B90-A38D-848BD18A149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5CECE-D7DD-470E-9B6B-89FFF1A8EF59}" type="datetimeFigureOut">
              <a:rPr lang="pl-PL"/>
              <a:pPr>
                <a:defRPr/>
              </a:pPr>
              <a:t>2016-01-16</a:t>
            </a:fld>
            <a:endParaRPr lang="pl-PL"/>
          </a:p>
        </p:txBody>
      </p:sp>
      <p:sp>
        <p:nvSpPr>
          <p:cNvPr id="5" name="Symbol zastępczy stopki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CCCBF7-FAE3-4CE0-A78E-A72FFF570CC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54A16-93F2-4DC6-BC99-78D12220498D}" type="datetimeFigureOut">
              <a:rPr lang="pl-PL"/>
              <a:pPr>
                <a:defRPr/>
              </a:pPr>
              <a:t>2016-01-16</a:t>
            </a:fld>
            <a:endParaRPr lang="pl-PL"/>
          </a:p>
        </p:txBody>
      </p:sp>
      <p:sp>
        <p:nvSpPr>
          <p:cNvPr id="5" name="Symbol zastępczy stopki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5604CD-6C0A-4A2B-B73B-66D8B4387FC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EDC5C3-E8D1-42DF-81A0-38DB8CCFD495}" type="datetimeFigureOut">
              <a:rPr lang="pl-PL"/>
              <a:pPr>
                <a:defRPr/>
              </a:pPr>
              <a:t>2016-01-16</a:t>
            </a:fld>
            <a:endParaRPr lang="pl-PL"/>
          </a:p>
        </p:txBody>
      </p:sp>
      <p:sp>
        <p:nvSpPr>
          <p:cNvPr id="5" name="Symbol zastępczy stopki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29DE4C-BE28-4A55-9217-BAE196B8A9B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Prostokąt 4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Elipsa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Elipsa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8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E8CEDAD-8561-486B-93A6-A91B4D6CF574}" type="datetimeFigureOut">
              <a:rPr lang="pl-PL"/>
              <a:pPr>
                <a:defRPr/>
              </a:pPr>
              <a:t>2016-01-16</a:t>
            </a:fld>
            <a:endParaRPr lang="pl-PL"/>
          </a:p>
        </p:txBody>
      </p:sp>
      <p:sp>
        <p:nvSpPr>
          <p:cNvPr id="9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10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2875167-EC06-432B-B1F9-E8976ECD775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daty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A21C42-CA4A-4D95-807F-F4EA5F1EA690}" type="datetimeFigureOut">
              <a:rPr lang="pl-PL"/>
              <a:pPr>
                <a:defRPr/>
              </a:pPr>
              <a:t>2016-01-16</a:t>
            </a:fld>
            <a:endParaRPr lang="pl-PL"/>
          </a:p>
        </p:txBody>
      </p:sp>
      <p:sp>
        <p:nvSpPr>
          <p:cNvPr id="6" name="Symbol zastępczy stopki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AF59ED-87BC-40C2-8E72-BFAC5E0FE2C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6A29159-34D2-4FAE-A1E1-B07205625F0C}" type="datetimeFigureOut">
              <a:rPr lang="pl-PL"/>
              <a:pPr>
                <a:defRPr/>
              </a:pPr>
              <a:t>2016-01-16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5BF5CD4-A9DD-486D-8BA3-506E55D5728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daty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18EE30-B5C5-4CDB-BCCC-7B86A12D9222}" type="datetimeFigureOut">
              <a:rPr lang="pl-PL"/>
              <a:pPr>
                <a:defRPr/>
              </a:pPr>
              <a:t>2016-01-16</a:t>
            </a:fld>
            <a:endParaRPr lang="pl-PL"/>
          </a:p>
        </p:txBody>
      </p:sp>
      <p:sp>
        <p:nvSpPr>
          <p:cNvPr id="4" name="Symbol zastępczy stopki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981A9-BAC8-4147-B11F-B98FE723B3E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rostokąt 2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A5DB82D-8C09-4B25-9188-23206ECF24E9}" type="datetimeFigureOut">
              <a:rPr lang="pl-PL"/>
              <a:pPr>
                <a:defRPr/>
              </a:pPr>
              <a:t>2016-01-16</a:t>
            </a:fld>
            <a:endParaRPr lang="pl-PL"/>
          </a:p>
        </p:txBody>
      </p:sp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8B31CC2-83E0-43B8-8EA8-1AEE39F5F3F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6D943FD-49CD-4F62-86F8-0E2C0E2985E0}" type="datetimeFigureOut">
              <a:rPr lang="pl-PL"/>
              <a:pPr>
                <a:defRPr/>
              </a:pPr>
              <a:t>2016-01-16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6887538-91FE-4DCF-9006-6677716A2B7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 fontAlgn="auto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  <a:cs typeface="+mn-cs"/>
            </a:endParaRPr>
          </a:p>
        </p:txBody>
      </p:sp>
      <p:sp>
        <p:nvSpPr>
          <p:cNvPr id="6" name="Schemat blokowy: proces 5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Schemat blokowy: proces 6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pl-PL" noProof="0" smtClean="0"/>
              <a:t>Kliknij ikonę, aby dodać obraz</a:t>
            </a:r>
            <a:endParaRPr lang="en-US" noProof="0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8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C14ABFF-0B4C-4195-A9E7-17DDE384689F}" type="datetimeFigureOut">
              <a:rPr lang="pl-PL"/>
              <a:pPr>
                <a:defRPr/>
              </a:pPr>
              <a:t>2016-01-16</a:t>
            </a:fld>
            <a:endParaRPr lang="pl-PL"/>
          </a:p>
        </p:txBody>
      </p:sp>
      <p:sp>
        <p:nvSpPr>
          <p:cNvPr id="9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10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F0DE73F-4A4A-4193-92F5-DAA9AE9FF06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Wycinek koła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Elipsa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Pierścień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Prostokąt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Symbol zastępczy tytułu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1033" name="Symbol zastępczy tekstu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smtClean="0"/>
          </a:p>
        </p:txBody>
      </p:sp>
      <p:sp>
        <p:nvSpPr>
          <p:cNvPr id="24" name="Symbol zastępczy daty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93596D3A-0F5D-4042-8AF0-D3FD9CA5A02B}" type="datetimeFigureOut">
              <a:rPr lang="pl-PL"/>
              <a:pPr>
                <a:defRPr/>
              </a:pPr>
              <a:t>2016-01-16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22" name="Symbol zastępczy numeru slajdu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093679E3-9340-467E-9464-2A1BDCCC22E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sp>
        <p:nvSpPr>
          <p:cNvPr id="15" name="Prostokąt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2" r:id="rId1"/>
    <p:sldLayoutId id="2147483947" r:id="rId2"/>
    <p:sldLayoutId id="2147483953" r:id="rId3"/>
    <p:sldLayoutId id="2147483948" r:id="rId4"/>
    <p:sldLayoutId id="2147483954" r:id="rId5"/>
    <p:sldLayoutId id="2147483949" r:id="rId6"/>
    <p:sldLayoutId id="2147483955" r:id="rId7"/>
    <p:sldLayoutId id="2147483956" r:id="rId8"/>
    <p:sldLayoutId id="2147483957" r:id="rId9"/>
    <p:sldLayoutId id="2147483950" r:id="rId10"/>
    <p:sldLayoutId id="214748395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520769" y="1268760"/>
            <a:ext cx="8604448" cy="4032250"/>
          </a:xfrm>
        </p:spPr>
        <p:txBody>
          <a:bodyPr>
            <a:normAutofit fontScale="90000"/>
          </a:bodyPr>
          <a:lstStyle/>
          <a:p>
            <a:pPr algn="ctr"/>
            <a:r>
              <a:rPr lang="pl-PL" sz="5400" b="1" dirty="0" smtClean="0">
                <a:effectLst/>
              </a:rPr>
              <a:t>CZYNY NIEDOZWOLONE</a:t>
            </a:r>
            <a:br>
              <a:rPr lang="pl-PL" sz="5400" b="1" dirty="0" smtClean="0">
                <a:effectLst/>
              </a:rPr>
            </a:br>
            <a:r>
              <a:rPr lang="pl-PL" sz="5400" b="1" dirty="0">
                <a:effectLst/>
              </a:rPr>
              <a:t/>
            </a:r>
            <a:br>
              <a:rPr lang="pl-PL" sz="5400" b="1" dirty="0">
                <a:effectLst/>
              </a:rPr>
            </a:br>
            <a:r>
              <a:rPr lang="pl-PL" sz="5400" b="1" dirty="0">
                <a:effectLst/>
              </a:rPr>
              <a:t>ODPOWIEDZIALNOŚĆ ZA </a:t>
            </a:r>
            <a:r>
              <a:rPr lang="pl-PL" sz="5400" b="1" dirty="0" smtClean="0">
                <a:effectLst/>
              </a:rPr>
              <a:t>CUDZE CZYNY</a:t>
            </a:r>
            <a:br>
              <a:rPr lang="pl-PL" sz="5400" b="1" dirty="0" smtClean="0">
                <a:effectLst/>
              </a:rPr>
            </a:br>
            <a:r>
              <a:rPr lang="pl-PL" sz="5400" b="1" dirty="0" smtClean="0">
                <a:effectLst/>
              </a:rPr>
              <a:t/>
            </a:r>
            <a:br>
              <a:rPr lang="pl-PL" sz="5400" b="1" dirty="0" smtClean="0">
                <a:effectLst/>
              </a:rPr>
            </a:br>
            <a:endParaRPr lang="pl-PL" sz="2200" b="1" dirty="0">
              <a:effectLst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16632"/>
            <a:ext cx="8229600" cy="6741368"/>
          </a:xfrm>
        </p:spPr>
        <p:txBody>
          <a:bodyPr/>
          <a:lstStyle/>
          <a:p>
            <a:r>
              <a:rPr lang="pl-PL" sz="2500" b="1" dirty="0" smtClean="0"/>
              <a:t>ustawowy </a:t>
            </a:r>
            <a:r>
              <a:rPr lang="pl-PL" sz="2500" b="1" dirty="0"/>
              <a:t>obowiązek pieczy</a:t>
            </a:r>
            <a:r>
              <a:rPr lang="pl-PL" sz="2500" dirty="0"/>
              <a:t> – np. </a:t>
            </a:r>
            <a:r>
              <a:rPr lang="pl-PL" sz="2500" dirty="0" smtClean="0"/>
              <a:t>rodzice, opiekunowie, </a:t>
            </a:r>
            <a:r>
              <a:rPr lang="pl-PL" sz="2500" dirty="0"/>
              <a:t>przysposabiający, kurator, nauczyciele, lekarze, personel pomocniczy w zakładach dla chorych </a:t>
            </a:r>
            <a:r>
              <a:rPr lang="pl-PL" sz="2500" dirty="0" smtClean="0"/>
              <a:t>psychicznie, </a:t>
            </a:r>
            <a:r>
              <a:rPr lang="pl-PL" sz="2500" dirty="0"/>
              <a:t>pracownicy domów wychowawczych, poprawczych, itp.</a:t>
            </a:r>
          </a:p>
          <a:p>
            <a:r>
              <a:rPr lang="pl-PL" sz="2500" dirty="0" smtClean="0"/>
              <a:t>rodzic </a:t>
            </a:r>
            <a:r>
              <a:rPr lang="pl-PL" sz="2500" dirty="0"/>
              <a:t>– nie odpowiada, jeśli został pozbawiony władzy rodzicielskiej albo została ona </a:t>
            </a:r>
            <a:r>
              <a:rPr lang="pl-PL" sz="2500" dirty="0" smtClean="0"/>
              <a:t>ograniczona</a:t>
            </a:r>
            <a:r>
              <a:rPr lang="pl-PL" sz="2500" dirty="0"/>
              <a:t>, a dziecko umieszczono w rodzinie zastępczej, ani rodzic, którego władza rodzicielska została na mocy wyroku rozwodowego ograniczona do określonych czynności, a dziecko w chwili wyrządzenia szkody nie pozostawało pod jego opieką</a:t>
            </a:r>
          </a:p>
          <a:p>
            <a:r>
              <a:rPr lang="pl-PL" sz="2500" dirty="0" smtClean="0"/>
              <a:t>zawarcie </a:t>
            </a:r>
            <a:r>
              <a:rPr lang="pl-PL" sz="2500" dirty="0"/>
              <a:t>przez osobę zobowiązaną do nadzoru z mocy ustawy umowy o opiekę nad małoletnim (niepoczytalnym) nie zwalnia jej z odpowiedzialności; może ułatwić wykazane braku winy w nadzorze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176464"/>
          </a:xfrm>
        </p:spPr>
        <p:txBody>
          <a:bodyPr>
            <a:noAutofit/>
          </a:bodyPr>
          <a:lstStyle/>
          <a:p>
            <a:pPr algn="just"/>
            <a:r>
              <a:rPr lang="pl-PL" sz="2800" b="1" dirty="0" smtClean="0"/>
              <a:t>umowny </a:t>
            </a:r>
            <a:r>
              <a:rPr lang="pl-PL" sz="2800" b="1" dirty="0"/>
              <a:t>obowiązek pieczy</a:t>
            </a:r>
            <a:r>
              <a:rPr lang="pl-PL" sz="2800" dirty="0"/>
              <a:t> – np. opiekunka zatrudniona przez rodziców, wysłanie małoletniego na kolonie, pielęgniarka zatrudniona do opieki nad osobą chorą</a:t>
            </a:r>
          </a:p>
          <a:p>
            <a:pPr algn="just"/>
            <a:r>
              <a:rPr lang="pl-PL" sz="2800" dirty="0" smtClean="0"/>
              <a:t>sąsiadka </a:t>
            </a:r>
            <a:r>
              <a:rPr lang="pl-PL" sz="2800" dirty="0"/>
              <a:t>zajmująca się dzieckiem grzecznościowo – sporne </a:t>
            </a:r>
          </a:p>
          <a:p>
            <a:pPr algn="just"/>
            <a:r>
              <a:rPr lang="pl-PL" sz="2800" dirty="0" smtClean="0"/>
              <a:t>jakakolwiek </a:t>
            </a:r>
            <a:r>
              <a:rPr lang="pl-PL" sz="2800" dirty="0"/>
              <a:t>umowa: odpłatna </a:t>
            </a:r>
            <a:r>
              <a:rPr lang="pl-PL" sz="2800" dirty="0" smtClean="0"/>
              <a:t>albo </a:t>
            </a:r>
            <a:r>
              <a:rPr lang="pl-PL" sz="2800" dirty="0"/>
              <a:t>nie, nawet jednorazowa, krótkotrwła</a:t>
            </a:r>
            <a:endParaRPr lang="pl-PL" sz="28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84784"/>
            <a:ext cx="8496944" cy="3528392"/>
          </a:xfrm>
        </p:spPr>
        <p:txBody>
          <a:bodyPr/>
          <a:lstStyle/>
          <a:p>
            <a:pPr algn="just"/>
            <a:r>
              <a:rPr lang="pl-PL" sz="2800" b="1" dirty="0" smtClean="0"/>
              <a:t>faktyczna stała piecza</a:t>
            </a:r>
            <a:r>
              <a:rPr lang="pl-PL" sz="2800" dirty="0"/>
              <a:t>:</a:t>
            </a:r>
            <a:endParaRPr lang="pl-PL" sz="2800" dirty="0" smtClean="0"/>
          </a:p>
          <a:p>
            <a:pPr algn="just"/>
            <a:r>
              <a:rPr lang="pl-PL" sz="2800" dirty="0" smtClean="0"/>
              <a:t>piecza </a:t>
            </a:r>
            <a:r>
              <a:rPr lang="pl-PL" sz="2800" dirty="0"/>
              <a:t>musi mieć charakter stały </a:t>
            </a:r>
          </a:p>
          <a:p>
            <a:pPr algn="just"/>
            <a:r>
              <a:rPr lang="pl-PL" sz="2800" dirty="0" smtClean="0"/>
              <a:t>geneza</a:t>
            </a:r>
            <a:r>
              <a:rPr lang="pl-PL" sz="2800" dirty="0"/>
              <a:t>:  problem tzw. wiejskich wychowańców</a:t>
            </a:r>
          </a:p>
        </p:txBody>
      </p:sp>
    </p:spTree>
    <p:extLst>
      <p:ext uri="{BB962C8B-B14F-4D97-AF65-F5344CB8AC3E}">
        <p14:creationId xmlns:p14="http://schemas.microsoft.com/office/powerpoint/2010/main" val="17649449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836712"/>
            <a:ext cx="8435975" cy="5256584"/>
          </a:xfrm>
        </p:spPr>
        <p:txBody>
          <a:bodyPr>
            <a:normAutofit/>
          </a:bodyPr>
          <a:lstStyle/>
          <a:p>
            <a:pPr marL="82550" indent="0" algn="ctr">
              <a:buNone/>
            </a:pPr>
            <a:r>
              <a:rPr lang="pl-PL" b="1" dirty="0" smtClean="0"/>
              <a:t>Przyjmuje się istnienie domniemań prawnych:</a:t>
            </a:r>
            <a:endParaRPr lang="pl-PL" dirty="0"/>
          </a:p>
          <a:p>
            <a:pPr marL="82550" indent="0">
              <a:buNone/>
            </a:pPr>
            <a:r>
              <a:rPr lang="pl-PL" b="1" dirty="0" smtClean="0"/>
              <a:t>1)</a:t>
            </a:r>
            <a:r>
              <a:rPr lang="pl-PL" dirty="0"/>
              <a:t> </a:t>
            </a:r>
            <a:r>
              <a:rPr lang="pl-PL" dirty="0" smtClean="0"/>
              <a:t>winy </a:t>
            </a:r>
            <a:r>
              <a:rPr lang="pl-PL" dirty="0"/>
              <a:t>w nadzorze – culpa in custodiendo</a:t>
            </a:r>
          </a:p>
          <a:p>
            <a:pPr marL="82550" indent="0">
              <a:buNone/>
            </a:pPr>
            <a:r>
              <a:rPr lang="pl-PL" b="1" dirty="0" smtClean="0"/>
              <a:t>2)</a:t>
            </a:r>
            <a:r>
              <a:rPr lang="pl-PL" dirty="0"/>
              <a:t> </a:t>
            </a:r>
            <a:r>
              <a:rPr lang="pl-PL" dirty="0" smtClean="0"/>
              <a:t>związku </a:t>
            </a:r>
            <a:r>
              <a:rPr lang="pl-PL" dirty="0"/>
              <a:t>przyczynowego między zawinionym zachowaniem się osoby zobowiązanej do nadzoru </a:t>
            </a:r>
            <a:r>
              <a:rPr lang="pl-PL" dirty="0" smtClean="0"/>
              <a:t>(sprawującej stałą pieczę) a </a:t>
            </a:r>
            <a:r>
              <a:rPr lang="pl-PL" dirty="0"/>
              <a:t>szkodą wyrządzoną przez podopiecznego osobie </a:t>
            </a:r>
            <a:r>
              <a:rPr lang="pl-PL" dirty="0" smtClean="0"/>
              <a:t>trzeciej</a:t>
            </a:r>
            <a:endParaRPr lang="pl-PL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ymbol zastępczy zawartości 2"/>
          <p:cNvSpPr>
            <a:spLocks noGrp="1"/>
          </p:cNvSpPr>
          <p:nvPr>
            <p:ph idx="1"/>
          </p:nvPr>
        </p:nvSpPr>
        <p:spPr>
          <a:xfrm>
            <a:off x="539552" y="476672"/>
            <a:ext cx="8229600" cy="5904656"/>
          </a:xfrm>
        </p:spPr>
        <p:txBody>
          <a:bodyPr/>
          <a:lstStyle/>
          <a:p>
            <a:pPr marL="82550" indent="0" algn="ctr">
              <a:buNone/>
            </a:pPr>
            <a:r>
              <a:rPr lang="pl-PL" sz="2600" b="1" dirty="0"/>
              <a:t>Odpowiedzialność </a:t>
            </a:r>
            <a:r>
              <a:rPr lang="pl-PL" sz="2600" b="1" dirty="0" smtClean="0"/>
              <a:t>sprawcy</a:t>
            </a:r>
          </a:p>
          <a:p>
            <a:pPr marL="82550" indent="0" algn="ctr">
              <a:buNone/>
            </a:pPr>
            <a:endParaRPr lang="pl-PL" sz="2600" b="1" dirty="0"/>
          </a:p>
          <a:p>
            <a:pPr algn="just"/>
            <a:r>
              <a:rPr lang="pl-PL" sz="2600" b="1" dirty="0" smtClean="0"/>
              <a:t>Art</a:t>
            </a:r>
            <a:r>
              <a:rPr lang="pl-PL" sz="2600" b="1" dirty="0"/>
              <a:t>. 428 </a:t>
            </a:r>
            <a:r>
              <a:rPr lang="pl-PL" sz="2600" b="1" dirty="0" smtClean="0"/>
              <a:t>k.c.: </a:t>
            </a:r>
            <a:r>
              <a:rPr lang="pl-PL" sz="2600" dirty="0" smtClean="0"/>
              <a:t>„Gdy </a:t>
            </a:r>
            <a:r>
              <a:rPr lang="pl-PL" sz="2600" dirty="0"/>
              <a:t>sprawca z powodu wieku albo stanu </a:t>
            </a:r>
            <a:r>
              <a:rPr lang="pl-PL" sz="2600" dirty="0" smtClean="0"/>
              <a:t>psychicznego lub </a:t>
            </a:r>
            <a:r>
              <a:rPr lang="pl-PL" sz="2600" dirty="0"/>
              <a:t>cielesnego nie jest </a:t>
            </a:r>
            <a:r>
              <a:rPr lang="pl-PL" sz="2600" dirty="0" smtClean="0"/>
              <a:t>odpowiedzialny za </a:t>
            </a:r>
            <a:r>
              <a:rPr lang="pl-PL" sz="2600" dirty="0"/>
              <a:t>szkodę, a brak jest osób </a:t>
            </a:r>
            <a:r>
              <a:rPr lang="pl-PL" sz="2600" dirty="0" smtClean="0"/>
              <a:t>zobowiązanych do </a:t>
            </a:r>
            <a:r>
              <a:rPr lang="pl-PL" sz="2600" dirty="0"/>
              <a:t>nadzoru albo gdy nie można od nich uzyskać naprawienia szkody, poszkodowany może żądać całkowitego lub częściowego naprawienia szkody od samego sprawcy, jeżeli z okoliczności, a zwłaszcza z porównania stanu majątkowego poszkodowanego i sprawcy, wynika, że wymagają tego </a:t>
            </a:r>
            <a:r>
              <a:rPr lang="pl-PL" sz="2600" dirty="0" smtClean="0"/>
              <a:t>zasady współżycia społecznego”</a:t>
            </a:r>
          </a:p>
          <a:p>
            <a:pPr algn="just"/>
            <a:endParaRPr lang="pl-PL" sz="2600" dirty="0" smtClean="0"/>
          </a:p>
          <a:p>
            <a:pPr marL="82550" indent="0">
              <a:buNone/>
            </a:pPr>
            <a:endParaRPr lang="pl-PL" sz="2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260648"/>
            <a:ext cx="7499350" cy="5880720"/>
          </a:xfrm>
        </p:spPr>
        <p:txBody>
          <a:bodyPr/>
          <a:lstStyle/>
          <a:p>
            <a:pPr marL="82550" indent="0" algn="ctr">
              <a:buNone/>
            </a:pPr>
            <a:r>
              <a:rPr lang="pl-PL" sz="2400" b="1" dirty="0" smtClean="0"/>
              <a:t>ODPOWIEDZIALNOŚĆ </a:t>
            </a:r>
            <a:r>
              <a:rPr lang="pl-PL" sz="2400" b="1" dirty="0"/>
              <a:t>OSÓB POWIERZAJĄCYCH WYKONANIE CZYNNOŚCI INNEJ OSOBIE</a:t>
            </a:r>
          </a:p>
          <a:p>
            <a:pPr marL="82550" indent="0">
              <a:buNone/>
            </a:pPr>
            <a:r>
              <a:rPr lang="pl-PL" sz="2400" dirty="0"/>
              <a:t> </a:t>
            </a:r>
          </a:p>
          <a:p>
            <a:pPr marL="82550" indent="0">
              <a:buNone/>
            </a:pPr>
            <a:r>
              <a:rPr lang="pl-PL" sz="2400" b="1" dirty="0" smtClean="0"/>
              <a:t>1)</a:t>
            </a:r>
            <a:r>
              <a:rPr lang="pl-PL" sz="2400" dirty="0"/>
              <a:t> </a:t>
            </a:r>
            <a:r>
              <a:rPr lang="pl-PL" sz="2400" dirty="0" smtClean="0"/>
              <a:t>odpowiedzialność </a:t>
            </a:r>
            <a:r>
              <a:rPr lang="pl-PL" sz="2400" dirty="0"/>
              <a:t>za szkodę wyrządzoną przez </a:t>
            </a:r>
            <a:r>
              <a:rPr lang="pl-PL" sz="2400" dirty="0" smtClean="0"/>
              <a:t>tzw. samodzielnego wykonawcę i za podwładnego, który nie ponosi winy </a:t>
            </a:r>
            <a:r>
              <a:rPr lang="pl-PL" sz="2400" dirty="0"/>
              <a:t>(art. 429 k.c.)</a:t>
            </a:r>
          </a:p>
          <a:p>
            <a:pPr marL="82550" indent="0">
              <a:buNone/>
            </a:pPr>
            <a:r>
              <a:rPr lang="pl-PL" sz="2400" b="1" dirty="0" smtClean="0"/>
              <a:t>2)</a:t>
            </a:r>
            <a:r>
              <a:rPr lang="pl-PL" sz="2400" dirty="0"/>
              <a:t> </a:t>
            </a:r>
            <a:r>
              <a:rPr lang="pl-PL" sz="2400" dirty="0" smtClean="0"/>
              <a:t>odpowiedzialność </a:t>
            </a:r>
            <a:r>
              <a:rPr lang="pl-PL" sz="2400" dirty="0"/>
              <a:t>za szkodę wyrządzoną przez podwładnego (art. 430 k.c.)</a:t>
            </a:r>
          </a:p>
          <a:p>
            <a:pPr marL="82550" indent="0">
              <a:buNone/>
            </a:pPr>
            <a:r>
              <a:rPr lang="pl-PL" sz="2400" dirty="0"/>
              <a:t> </a:t>
            </a:r>
          </a:p>
          <a:p>
            <a:r>
              <a:rPr lang="pl-PL" sz="2400" dirty="0" smtClean="0"/>
              <a:t>art. 430 k.c. jest przepisem szczególnym wobec art. 429 k.c.</a:t>
            </a:r>
          </a:p>
          <a:p>
            <a:r>
              <a:rPr lang="pl-PL" sz="2400" dirty="0" smtClean="0"/>
              <a:t>wspólny </a:t>
            </a:r>
            <a:r>
              <a:rPr lang="pl-PL" sz="2400" dirty="0"/>
              <a:t>dla obu przepisów jest motyw gwarancyjny </a:t>
            </a:r>
          </a:p>
        </p:txBody>
      </p:sp>
    </p:spTree>
    <p:extLst>
      <p:ext uri="{BB962C8B-B14F-4D97-AF65-F5344CB8AC3E}">
        <p14:creationId xmlns:p14="http://schemas.microsoft.com/office/powerpoint/2010/main" val="24953000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3568" y="1268760"/>
            <a:ext cx="7499350" cy="4032448"/>
          </a:xfrm>
        </p:spPr>
        <p:txBody>
          <a:bodyPr/>
          <a:lstStyle/>
          <a:p>
            <a:pPr marL="82550" indent="0">
              <a:buNone/>
            </a:pPr>
            <a:r>
              <a:rPr lang="pl-PL" sz="2400" b="1" dirty="0"/>
              <a:t>Ad 1)</a:t>
            </a:r>
            <a:r>
              <a:rPr lang="pl-PL" sz="2400" dirty="0"/>
              <a:t> </a:t>
            </a:r>
          </a:p>
          <a:p>
            <a:pPr algn="just"/>
            <a:r>
              <a:rPr lang="pl-PL" sz="2400" dirty="0" smtClean="0"/>
              <a:t>nie </a:t>
            </a:r>
            <a:r>
              <a:rPr lang="pl-PL" sz="2400" dirty="0"/>
              <a:t>ma znaczenia, o jaką czynność chodzi </a:t>
            </a:r>
            <a:endParaRPr lang="pl-PL" sz="2400" dirty="0" smtClean="0"/>
          </a:p>
          <a:p>
            <a:pPr algn="just"/>
            <a:r>
              <a:rPr lang="pl-PL" sz="2400" dirty="0" smtClean="0"/>
              <a:t>powierzenie </a:t>
            </a:r>
            <a:r>
              <a:rPr lang="pl-PL" sz="2400" dirty="0"/>
              <a:t>może być </a:t>
            </a:r>
            <a:r>
              <a:rPr lang="pl-PL" sz="2400" dirty="0" smtClean="0"/>
              <a:t>jednorazowe</a:t>
            </a:r>
          </a:p>
          <a:p>
            <a:pPr algn="just"/>
            <a:r>
              <a:rPr lang="pl-PL" sz="2400" dirty="0"/>
              <a:t>p</a:t>
            </a:r>
            <a:r>
              <a:rPr lang="pl-PL" sz="2400" dirty="0" smtClean="0"/>
              <a:t>owierzenie może być odpłatne albo </a:t>
            </a:r>
            <a:r>
              <a:rPr lang="pl-PL" sz="2400" dirty="0"/>
              <a:t>nieodpłatne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332656"/>
            <a:ext cx="8712968" cy="6408712"/>
          </a:xfrm>
        </p:spPr>
        <p:txBody>
          <a:bodyPr/>
          <a:lstStyle/>
          <a:p>
            <a:pPr marL="82550" indent="0" algn="ctr">
              <a:buNone/>
            </a:pPr>
            <a:r>
              <a:rPr lang="pl-PL" sz="2200" b="1" dirty="0" smtClean="0"/>
              <a:t>Rozumienie winy na gruncie art. 429 k.c. i jej istota</a:t>
            </a:r>
          </a:p>
          <a:p>
            <a:pPr marL="82550" indent="0">
              <a:buNone/>
            </a:pPr>
            <a:r>
              <a:rPr lang="pl-PL" sz="2200" b="1" dirty="0" smtClean="0"/>
              <a:t>1)</a:t>
            </a:r>
            <a:r>
              <a:rPr lang="pl-PL" sz="2200" dirty="0" smtClean="0"/>
              <a:t> tradycyjnie przyjmuje się, że jedną z przesłanek odpowiedzialności jest wina powierzającego, objęta domniemaniem prawnym -  odpowiedzialność na zasadzie winy w wyborze</a:t>
            </a:r>
          </a:p>
          <a:p>
            <a:pPr marL="82550" indent="0">
              <a:buNone/>
            </a:pPr>
            <a:r>
              <a:rPr lang="pl-PL" sz="2200" dirty="0" smtClean="0"/>
              <a:t>     (np. G. Bieniek, M. Safjan, W. Dubis, Z. Radwański,  A. Olejniczak)</a:t>
            </a:r>
          </a:p>
          <a:p>
            <a:pPr marL="82550" indent="0">
              <a:buNone/>
            </a:pPr>
            <a:r>
              <a:rPr lang="pl-PL" sz="2200" b="1" dirty="0" smtClean="0"/>
              <a:t>2)</a:t>
            </a:r>
            <a:r>
              <a:rPr lang="pl-PL" sz="2200" dirty="0" smtClean="0"/>
              <a:t> za przesłankę odpowiedzialności należałoby uznać nie tyle winę powierzającego, co brak okoliczności wyłączających jego odpowiedzialność, które obok winy w wyborze stanowi powierzenie czynności do wykonania przedsiębiorstwu lub zakładowi zajmującemu się zawodowo wykonywaniem czynności danego rodzaju (P. Machnikowski)</a:t>
            </a:r>
          </a:p>
          <a:p>
            <a:r>
              <a:rPr lang="pl-PL" sz="2200" dirty="0" smtClean="0"/>
              <a:t>o zasygnalizowanej trudności świadczą także propozycje innych autorów: M. Safjan przyjmuje, że wykazanie faktu powierzenia czynności do wykonania profesjonaliście nie prowadzi do definitywnego zwolnienia się z odpowiedzialności, a jedynie do przeniesienia ciężaru dowodu winy w wyborze na poszkodowanego </a:t>
            </a:r>
          </a:p>
          <a:p>
            <a:r>
              <a:rPr lang="pl-PL" sz="2200" dirty="0" smtClean="0"/>
              <a:t>W. Dubis traktuje wykazanie powierzenia czynności profesjonaliście jako udowodnienie nieistnienia związku przyczynowego pomiędzy niestarannie dokonanym wyborem a szkodą</a:t>
            </a:r>
            <a:endParaRPr lang="pl-PL" sz="22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836712"/>
            <a:ext cx="8568952" cy="4392488"/>
          </a:xfrm>
        </p:spPr>
        <p:txBody>
          <a:bodyPr/>
          <a:lstStyle/>
          <a:p>
            <a:r>
              <a:rPr lang="pl-PL" sz="2400" dirty="0" smtClean="0"/>
              <a:t>wina </a:t>
            </a:r>
            <a:r>
              <a:rPr lang="pl-PL" sz="2400" dirty="0"/>
              <a:t>w rozumieniu art. 429 k.c. znacznie różni się od winy w ujęciu art. 415 k.c.;  za bezprawny trudno jest uznać wybór określonego wykonawcy</a:t>
            </a:r>
          </a:p>
          <a:p>
            <a:r>
              <a:rPr lang="pl-PL" sz="2400" dirty="0" smtClean="0"/>
              <a:t>wina </a:t>
            </a:r>
            <a:r>
              <a:rPr lang="pl-PL" sz="2400" dirty="0"/>
              <a:t>w wyborze polega na niewłaściwie dokonanym wyborze</a:t>
            </a:r>
          </a:p>
          <a:p>
            <a:r>
              <a:rPr lang="pl-PL" sz="2400" dirty="0" smtClean="0"/>
              <a:t>możliwe </a:t>
            </a:r>
            <a:r>
              <a:rPr lang="pl-PL" sz="2400" dirty="0"/>
              <a:t>musi być postawienie powierzającemu zarzutu dokonania niewłaściwego wyboru wykonawcy </a:t>
            </a:r>
          </a:p>
          <a:p>
            <a:r>
              <a:rPr lang="pl-PL" sz="2400" dirty="0" smtClean="0"/>
              <a:t>terminologia </a:t>
            </a:r>
            <a:r>
              <a:rPr lang="pl-PL" sz="2400" dirty="0"/>
              <a:t>użyta w art. 429 k.c. jest niespójna z innymi przepisami kodeksowymi; określenia „przedsiębiorstwo” i „zakład” użyto w znaczeniu podmiotowym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11560" y="908720"/>
            <a:ext cx="8280920" cy="4104456"/>
          </a:xfrm>
        </p:spPr>
        <p:txBody>
          <a:bodyPr/>
          <a:lstStyle/>
          <a:p>
            <a:r>
              <a:rPr lang="pl-PL" sz="2400" dirty="0" smtClean="0"/>
              <a:t>przesłanką </a:t>
            </a:r>
            <a:r>
              <a:rPr lang="pl-PL" sz="2400" dirty="0"/>
              <a:t>odpowiedzialności powierzającego czynność do wykonania </a:t>
            </a:r>
            <a:r>
              <a:rPr lang="pl-PL" sz="2400" dirty="0" smtClean="0"/>
              <a:t>opartej </a:t>
            </a:r>
            <a:r>
              <a:rPr lang="pl-PL" sz="2400" dirty="0"/>
              <a:t>na art. 429 k.c. nie jest wina </a:t>
            </a:r>
            <a:r>
              <a:rPr lang="pl-PL" sz="2400" dirty="0" smtClean="0"/>
              <a:t>wykonawcy</a:t>
            </a:r>
            <a:endParaRPr lang="pl-PL" sz="2400" dirty="0"/>
          </a:p>
          <a:p>
            <a:r>
              <a:rPr lang="pl-PL" sz="2400" dirty="0" smtClean="0"/>
              <a:t>zachowanie </a:t>
            </a:r>
            <a:r>
              <a:rPr lang="pl-PL" sz="2400" dirty="0"/>
              <a:t>wykonawcy musi być bezprawne</a:t>
            </a:r>
          </a:p>
          <a:p>
            <a:r>
              <a:rPr lang="pl-PL" sz="2400" dirty="0" smtClean="0"/>
              <a:t>jeżeli </a:t>
            </a:r>
            <a:r>
              <a:rPr lang="pl-PL" sz="2400" dirty="0"/>
              <a:t>bezpośredni sprawca ponosi winę, to odpowiada łącznie z powierzającym, a ich odpowiedzialność jest solidarna</a:t>
            </a:r>
          </a:p>
          <a:p>
            <a:r>
              <a:rPr lang="pl-PL" sz="2400" dirty="0" smtClean="0"/>
              <a:t>brak </a:t>
            </a:r>
            <a:r>
              <a:rPr lang="pl-PL" sz="2400" dirty="0"/>
              <a:t>odpowiedzialności powierzającego, gdy wykonawca wyrządził szkodę jedynie przy okazji wykonywania powierzonej czynności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ymbol zastępczy zawartości 2"/>
          <p:cNvSpPr>
            <a:spLocks noGrp="1"/>
          </p:cNvSpPr>
          <p:nvPr>
            <p:ph idx="1"/>
          </p:nvPr>
        </p:nvSpPr>
        <p:spPr>
          <a:xfrm>
            <a:off x="539552" y="260648"/>
            <a:ext cx="8229600" cy="4248472"/>
          </a:xfrm>
        </p:spPr>
        <p:txBody>
          <a:bodyPr/>
          <a:lstStyle/>
          <a:p>
            <a:pPr marL="82550" indent="0">
              <a:buNone/>
            </a:pPr>
            <a:endParaRPr lang="pl-PL" sz="2800" b="1" dirty="0" smtClean="0"/>
          </a:p>
          <a:p>
            <a:pPr marL="82550" indent="0">
              <a:buNone/>
            </a:pPr>
            <a:endParaRPr lang="pl-PL" sz="2800" b="1" dirty="0"/>
          </a:p>
          <a:p>
            <a:pPr marL="82550" indent="0">
              <a:buNone/>
            </a:pPr>
            <a:r>
              <a:rPr lang="pl-PL" sz="2800" b="1" dirty="0" smtClean="0"/>
              <a:t>ODPOWIEDZIALNOŚĆ </a:t>
            </a:r>
            <a:r>
              <a:rPr lang="pl-PL" sz="2800" b="1" dirty="0"/>
              <a:t>ZA CUDZE </a:t>
            </a:r>
            <a:r>
              <a:rPr lang="pl-PL" sz="2800" b="1" dirty="0" smtClean="0"/>
              <a:t>CZYNY</a:t>
            </a:r>
          </a:p>
          <a:p>
            <a:pPr marL="82550" indent="0">
              <a:buNone/>
            </a:pPr>
            <a:endParaRPr lang="pl-PL" sz="2800" b="1" dirty="0"/>
          </a:p>
          <a:p>
            <a:pPr marL="82550" indent="0">
              <a:buNone/>
            </a:pPr>
            <a:r>
              <a:rPr lang="pl-PL" sz="2800" b="1" dirty="0" smtClean="0"/>
              <a:t>1)  </a:t>
            </a:r>
            <a:r>
              <a:rPr lang="pl-PL" sz="2800" dirty="0"/>
              <a:t>o</a:t>
            </a:r>
            <a:r>
              <a:rPr lang="pl-PL" sz="2800" dirty="0" smtClean="0"/>
              <a:t>dpowiedzialność osób </a:t>
            </a:r>
            <a:r>
              <a:rPr lang="pl-PL" sz="2800" dirty="0"/>
              <a:t>zobowiązanych do nadzoru</a:t>
            </a:r>
          </a:p>
          <a:p>
            <a:pPr marL="82550" indent="0">
              <a:buNone/>
            </a:pPr>
            <a:r>
              <a:rPr lang="pl-PL" sz="2800" b="1" dirty="0"/>
              <a:t>2</a:t>
            </a:r>
            <a:r>
              <a:rPr lang="pl-PL" sz="2800" b="1" dirty="0" smtClean="0"/>
              <a:t>)  </a:t>
            </a:r>
            <a:r>
              <a:rPr lang="pl-PL" sz="2800" dirty="0"/>
              <a:t>odpowiedzialność osób powierzających wykonanie czynności </a:t>
            </a:r>
            <a:r>
              <a:rPr lang="pl-PL" sz="2800" dirty="0" smtClean="0"/>
              <a:t>innej </a:t>
            </a:r>
            <a:r>
              <a:rPr lang="pl-PL" sz="2800" dirty="0"/>
              <a:t>osobie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11560" y="404664"/>
            <a:ext cx="8280920" cy="5688632"/>
          </a:xfrm>
        </p:spPr>
        <p:txBody>
          <a:bodyPr/>
          <a:lstStyle/>
          <a:p>
            <a:pPr marL="82550" indent="0">
              <a:buNone/>
            </a:pPr>
            <a:r>
              <a:rPr lang="pl-PL" sz="2400" b="1" dirty="0"/>
              <a:t>Ad 2) </a:t>
            </a:r>
            <a:r>
              <a:rPr lang="pl-PL" sz="2400" dirty="0"/>
              <a:t>odpowiedzialność za szkodę wyrządzoną przez podwładnego – art. 430 k.c.</a:t>
            </a:r>
          </a:p>
          <a:p>
            <a:r>
              <a:rPr lang="pl-PL" sz="2400" dirty="0" smtClean="0"/>
              <a:t>odpowiedzialność </a:t>
            </a:r>
            <a:r>
              <a:rPr lang="pl-PL" sz="2400" dirty="0"/>
              <a:t>na zasadzie </a:t>
            </a:r>
            <a:r>
              <a:rPr lang="pl-PL" sz="2400" dirty="0" smtClean="0"/>
              <a:t>ryzyka, a wg niektórych autorów odpowiedzialność absolutna</a:t>
            </a:r>
            <a:endParaRPr lang="pl-PL" sz="2400" b="1" i="1" dirty="0"/>
          </a:p>
          <a:p>
            <a:pPr marL="82550" indent="0">
              <a:buNone/>
            </a:pPr>
            <a:r>
              <a:rPr lang="pl-PL" sz="2400" dirty="0"/>
              <a:t> </a:t>
            </a:r>
          </a:p>
          <a:p>
            <a:pPr marL="82550" indent="0">
              <a:buNone/>
            </a:pPr>
            <a:r>
              <a:rPr lang="pl-PL" sz="2400" b="1" dirty="0"/>
              <a:t>P</a:t>
            </a:r>
            <a:r>
              <a:rPr lang="pl-PL" sz="2400" b="1" dirty="0" smtClean="0"/>
              <a:t>rzesłanki</a:t>
            </a:r>
            <a:r>
              <a:rPr lang="pl-PL" sz="2400" b="1" dirty="0"/>
              <a:t>:</a:t>
            </a:r>
            <a:endParaRPr lang="pl-PL" sz="2400" dirty="0"/>
          </a:p>
          <a:p>
            <a:pPr marL="82550" indent="0">
              <a:buNone/>
            </a:pPr>
            <a:r>
              <a:rPr lang="pl-PL" sz="2400" b="1" dirty="0"/>
              <a:t>1)</a:t>
            </a:r>
            <a:r>
              <a:rPr lang="pl-PL" sz="2400" dirty="0"/>
              <a:t> powierzenie przez jeden podmiot drugiemu czynności do wykonania</a:t>
            </a:r>
          </a:p>
          <a:p>
            <a:pPr marL="82550" indent="0">
              <a:buNone/>
            </a:pPr>
            <a:r>
              <a:rPr lang="pl-PL" sz="2400" b="1" dirty="0"/>
              <a:t>2) </a:t>
            </a:r>
            <a:r>
              <a:rPr lang="pl-PL" sz="2400" dirty="0"/>
              <a:t>wyrządzenie przez wykonawcę szkody przy wykonywaniu powierzonej mu czynności</a:t>
            </a:r>
          </a:p>
          <a:p>
            <a:pPr marL="82550" indent="0">
              <a:buNone/>
            </a:pPr>
            <a:r>
              <a:rPr lang="pl-PL" sz="2400" b="1" dirty="0"/>
              <a:t>3) </a:t>
            </a:r>
            <a:r>
              <a:rPr lang="pl-PL" sz="2400" dirty="0"/>
              <a:t>istnienie pomiędzy powierzającym a wykonawcą stosunku zwierzchnictwa i podporządkowania</a:t>
            </a:r>
          </a:p>
          <a:p>
            <a:pPr marL="82550" indent="0">
              <a:buNone/>
            </a:pPr>
            <a:r>
              <a:rPr lang="pl-PL" sz="2400" b="1" dirty="0"/>
              <a:t>4) </a:t>
            </a:r>
            <a:r>
              <a:rPr lang="pl-PL" sz="2400" dirty="0"/>
              <a:t>wina wykonawcy w wyrządzeniu szkody przy wykonywaniu powierzonej mu czynności</a:t>
            </a:r>
          </a:p>
        </p:txBody>
      </p:sp>
    </p:spTree>
    <p:extLst>
      <p:ext uri="{BB962C8B-B14F-4D97-AF65-F5344CB8AC3E}">
        <p14:creationId xmlns:p14="http://schemas.microsoft.com/office/powerpoint/2010/main" val="38660839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11560" y="1196752"/>
            <a:ext cx="7499350" cy="3600400"/>
          </a:xfrm>
        </p:spPr>
        <p:txBody>
          <a:bodyPr/>
          <a:lstStyle/>
          <a:p>
            <a:pPr marL="82550" indent="0">
              <a:buNone/>
            </a:pPr>
            <a:r>
              <a:rPr lang="pl-PL" sz="2400" b="1" dirty="0"/>
              <a:t>Ad 1)</a:t>
            </a:r>
            <a:r>
              <a:rPr lang="pl-PL" sz="2400" dirty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pl-PL" sz="2400" dirty="0" smtClean="0"/>
              <a:t>powierzenie </a:t>
            </a:r>
            <a:r>
              <a:rPr lang="pl-PL" sz="2400" dirty="0"/>
              <a:t>czynności do wykonania na mocy umowy, polecenia, czy też prośby</a:t>
            </a:r>
          </a:p>
          <a:p>
            <a:r>
              <a:rPr lang="pl-PL" sz="2400" dirty="0" smtClean="0"/>
              <a:t>wykonywana </a:t>
            </a:r>
            <a:r>
              <a:rPr lang="pl-PL" sz="2400" dirty="0"/>
              <a:t>czynność może mieć charakter jednorazowy, jak i należeć do zespołu czynności</a:t>
            </a:r>
          </a:p>
          <a:p>
            <a:r>
              <a:rPr lang="pl-PL" sz="2400" dirty="0" smtClean="0"/>
              <a:t>dokonywanie </a:t>
            </a:r>
            <a:r>
              <a:rPr lang="pl-PL" sz="2400" dirty="0"/>
              <a:t>czynności faktycznych, jak i prawnych, polegających na działaniu bądź zaniechaniu, odpłatnych jak i nieodpłatnych</a:t>
            </a:r>
          </a:p>
        </p:txBody>
      </p:sp>
    </p:spTree>
    <p:extLst>
      <p:ext uri="{BB962C8B-B14F-4D97-AF65-F5344CB8AC3E}">
        <p14:creationId xmlns:p14="http://schemas.microsoft.com/office/powerpoint/2010/main" val="24521984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404664"/>
            <a:ext cx="7499350" cy="6192688"/>
          </a:xfrm>
        </p:spPr>
        <p:txBody>
          <a:bodyPr/>
          <a:lstStyle/>
          <a:p>
            <a:pPr marL="82550" indent="0">
              <a:buNone/>
            </a:pPr>
            <a:r>
              <a:rPr lang="pl-PL" sz="2600" b="1" dirty="0"/>
              <a:t>Ad 2)</a:t>
            </a:r>
            <a:r>
              <a:rPr lang="pl-PL" sz="2600" dirty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pl-PL" sz="2600" dirty="0" smtClean="0"/>
              <a:t>wyrządzenie </a:t>
            </a:r>
            <a:r>
              <a:rPr lang="pl-PL" sz="2600" dirty="0"/>
              <a:t>przez wykonawcę szkody osobie trzeciej musi nastąpić przy wykonywaniu powierzonej mu czynności, a nie jedynie przy okazji jej wykonywania (G. Bieniek, W. Dubis)</a:t>
            </a:r>
          </a:p>
          <a:p>
            <a:r>
              <a:rPr lang="pl-PL" sz="2600" dirty="0" smtClean="0"/>
              <a:t>część </a:t>
            </a:r>
            <a:r>
              <a:rPr lang="pl-PL" sz="2600" dirty="0"/>
              <a:t>autorów dla opisania wskazanej zależności posługuje się kryterium związku funkcjonalnego, który musi zachodzi pomiędzy szkodą, a sposobem wykonywania powierzonej czynności (M. Safjan)</a:t>
            </a:r>
          </a:p>
          <a:p>
            <a:r>
              <a:rPr lang="pl-PL" sz="2600" dirty="0" smtClean="0"/>
              <a:t>inni </a:t>
            </a:r>
            <a:r>
              <a:rPr lang="pl-PL" sz="2600" dirty="0"/>
              <a:t>autorzy opowiadają się za koniecznością istnienia normalnego związku przyczynowego pomiędzy zachowaniem się wykonującego czynność a szkodą, przy jednoczesnym wymogu, by owo zachowanie się było podjęte w celu wykonania powierzonej mu czynności (P. Machnikowski)</a:t>
            </a:r>
          </a:p>
        </p:txBody>
      </p:sp>
    </p:spTree>
    <p:extLst>
      <p:ext uri="{BB962C8B-B14F-4D97-AF65-F5344CB8AC3E}">
        <p14:creationId xmlns:p14="http://schemas.microsoft.com/office/powerpoint/2010/main" val="33007496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11560" y="836712"/>
            <a:ext cx="8424936" cy="5616624"/>
          </a:xfrm>
        </p:spPr>
        <p:txBody>
          <a:bodyPr/>
          <a:lstStyle/>
          <a:p>
            <a:pPr marL="82550" indent="0">
              <a:buNone/>
            </a:pPr>
            <a:r>
              <a:rPr lang="pl-PL" sz="2400" b="1" dirty="0"/>
              <a:t>Ad 3)</a:t>
            </a:r>
            <a:r>
              <a:rPr lang="pl-PL" sz="2400" dirty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pl-PL" sz="2400" dirty="0" smtClean="0"/>
              <a:t>ratio </a:t>
            </a:r>
            <a:r>
              <a:rPr lang="pl-PL" sz="2400" dirty="0"/>
              <a:t>legis odpowiedzialności zwierzchnika: może decydować o sposobie wykonania czynności przez podwładnego i czerpie z niego korzyści </a:t>
            </a:r>
          </a:p>
          <a:p>
            <a:r>
              <a:rPr lang="pl-PL" sz="2400" dirty="0" smtClean="0"/>
              <a:t>szerokie </a:t>
            </a:r>
            <a:r>
              <a:rPr lang="pl-PL" sz="2400" dirty="0"/>
              <a:t>rozumienie pojęcia zwierzchnictwa: </a:t>
            </a:r>
          </a:p>
          <a:p>
            <a:pPr marL="82550" indent="0">
              <a:buNone/>
            </a:pPr>
            <a:r>
              <a:rPr lang="pl-PL" sz="2400" dirty="0"/>
              <a:t>dotyczy także podmiotów podejmujących względnie samodzielnie decyzje dotyczące sposobu realizacji powierzonych </a:t>
            </a:r>
            <a:r>
              <a:rPr lang="pl-PL" sz="2400" dirty="0" smtClean="0"/>
              <a:t>zadań,</a:t>
            </a:r>
          </a:p>
          <a:p>
            <a:pPr marL="82550" indent="0">
              <a:buNone/>
            </a:pPr>
            <a:r>
              <a:rPr lang="pl-PL" sz="2400" dirty="0" smtClean="0"/>
              <a:t>np</a:t>
            </a:r>
            <a:r>
              <a:rPr lang="pl-PL" sz="2400" dirty="0"/>
              <a:t>. lekarzy, osób wykonujących prace umysłowe, badawcze, twórcze, jak również polegające na kierowaniu zespołami ludzkimi, procesami technologicznymi i </a:t>
            </a:r>
            <a:r>
              <a:rPr lang="pl-PL" sz="2400" dirty="0" smtClean="0"/>
              <a:t>organizacyjnymi</a:t>
            </a:r>
            <a:endParaRPr lang="pl-PL" sz="2400" dirty="0"/>
          </a:p>
          <a:p>
            <a:r>
              <a:rPr lang="pl-PL" sz="2400" dirty="0" smtClean="0"/>
              <a:t>relacja </a:t>
            </a:r>
            <a:r>
              <a:rPr lang="pl-PL" sz="2400" dirty="0"/>
              <a:t>zwierzchnictwa może wynikać ze stosunków prawnych i faktycznych</a:t>
            </a:r>
          </a:p>
          <a:p>
            <a:r>
              <a:rPr lang="pl-PL" sz="2400" dirty="0" smtClean="0"/>
              <a:t>zwierzchnictwo </a:t>
            </a:r>
            <a:r>
              <a:rPr lang="pl-PL" sz="2400" dirty="0"/>
              <a:t>ogólnoorganizacyjne</a:t>
            </a:r>
          </a:p>
        </p:txBody>
      </p:sp>
    </p:spTree>
    <p:extLst>
      <p:ext uri="{BB962C8B-B14F-4D97-AF65-F5344CB8AC3E}">
        <p14:creationId xmlns:p14="http://schemas.microsoft.com/office/powerpoint/2010/main" val="12017022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3568" y="404664"/>
            <a:ext cx="8280920" cy="5256584"/>
          </a:xfrm>
        </p:spPr>
        <p:txBody>
          <a:bodyPr/>
          <a:lstStyle/>
          <a:p>
            <a:r>
              <a:rPr lang="pl-PL" sz="2400" dirty="0" smtClean="0"/>
              <a:t>w </a:t>
            </a:r>
            <a:r>
              <a:rPr lang="pl-PL" sz="2400" dirty="0"/>
              <a:t>razie oddelegowania podwładnego do czasowego wykonywania usług na rzecz innego podmiotu zwierzchnikiem jest ten, komu podwładny podlegał w chwili wyrządzenia szkody (G. Bieniek</a:t>
            </a:r>
            <a:r>
              <a:rPr lang="pl-PL" sz="2400" dirty="0" smtClean="0"/>
              <a:t>)</a:t>
            </a:r>
          </a:p>
          <a:p>
            <a:pPr marL="82550" indent="0">
              <a:buNone/>
            </a:pPr>
            <a:endParaRPr lang="pl-PL" sz="2400" dirty="0"/>
          </a:p>
          <a:p>
            <a:r>
              <a:rPr lang="pl-PL" sz="2400" b="1" dirty="0" smtClean="0"/>
              <a:t>rozbieżność </a:t>
            </a:r>
            <a:r>
              <a:rPr lang="pl-PL" sz="2400" b="1" dirty="0"/>
              <a:t>stanowisk dotyczy pracownika tymczasowego, skierowanego do wykonywania pracy przez agencję pracy tymczasowej</a:t>
            </a:r>
            <a:r>
              <a:rPr lang="pl-PL" sz="2400" dirty="0"/>
              <a:t>:</a:t>
            </a:r>
          </a:p>
          <a:p>
            <a:pPr marL="82550" indent="0">
              <a:buNone/>
            </a:pPr>
            <a:r>
              <a:rPr lang="pl-PL" sz="2400" b="1" dirty="0"/>
              <a:t>a)</a:t>
            </a:r>
            <a:r>
              <a:rPr lang="pl-PL" sz="2400" dirty="0"/>
              <a:t> zwierzchnikiem jest agencja pracy tymczasowej (P. Zbroja)</a:t>
            </a:r>
          </a:p>
          <a:p>
            <a:pPr marL="82550" indent="0">
              <a:buNone/>
            </a:pPr>
            <a:r>
              <a:rPr lang="pl-PL" sz="2400" b="1" dirty="0"/>
              <a:t>b) </a:t>
            </a:r>
            <a:r>
              <a:rPr lang="pl-PL" sz="2400" dirty="0"/>
              <a:t>zwierzchnikiem jest pracodawca użytkownik, bo on jest wyłącznie uprawniony do powierzenia pracownikowi tymczasowemu pracy do wykonania i udzielania mu wskazówek, a także odnosi korzyści z jego działań (P. Machnikowski)</a:t>
            </a:r>
          </a:p>
        </p:txBody>
      </p:sp>
    </p:spTree>
    <p:extLst>
      <p:ext uri="{BB962C8B-B14F-4D97-AF65-F5344CB8AC3E}">
        <p14:creationId xmlns:p14="http://schemas.microsoft.com/office/powerpoint/2010/main" val="19248388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3568" y="1124744"/>
            <a:ext cx="8280920" cy="3240360"/>
          </a:xfrm>
        </p:spPr>
        <p:txBody>
          <a:bodyPr/>
          <a:lstStyle/>
          <a:p>
            <a:pPr marL="82550" indent="0">
              <a:buNone/>
            </a:pPr>
            <a:r>
              <a:rPr lang="pl-PL" sz="2400" b="1" dirty="0"/>
              <a:t>Ad 4)</a:t>
            </a:r>
            <a:r>
              <a:rPr lang="pl-PL" sz="2400" dirty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pl-PL" sz="2400" dirty="0" smtClean="0"/>
              <a:t>wyrządzenie </a:t>
            </a:r>
            <a:r>
              <a:rPr lang="pl-PL" sz="2400" dirty="0"/>
              <a:t>szkody przez podwładnego przy wykonywaniu powierzonej czynności z winy umyślnej </a:t>
            </a:r>
            <a:r>
              <a:rPr lang="pl-PL" sz="2400" dirty="0" smtClean="0"/>
              <a:t>albo </a:t>
            </a:r>
            <a:r>
              <a:rPr lang="pl-PL" sz="2400" dirty="0"/>
              <a:t>nieumyślnej </a:t>
            </a:r>
          </a:p>
          <a:p>
            <a:r>
              <a:rPr lang="pl-PL" sz="2400" dirty="0" smtClean="0"/>
              <a:t>koncepcja </a:t>
            </a:r>
            <a:r>
              <a:rPr lang="pl-PL" sz="2400" dirty="0"/>
              <a:t>tzw. winy anonimowej</a:t>
            </a:r>
          </a:p>
          <a:p>
            <a:r>
              <a:rPr lang="pl-PL" sz="2400" dirty="0" smtClean="0"/>
              <a:t>domniemania </a:t>
            </a:r>
            <a:r>
              <a:rPr lang="pl-PL" sz="2400" dirty="0"/>
              <a:t>faktyczne: istnienie winy podwładnego, jeżeli zostanie wykazana bezprawność</a:t>
            </a:r>
          </a:p>
        </p:txBody>
      </p:sp>
    </p:spTree>
    <p:extLst>
      <p:ext uri="{BB962C8B-B14F-4D97-AF65-F5344CB8AC3E}">
        <p14:creationId xmlns:p14="http://schemas.microsoft.com/office/powerpoint/2010/main" val="255230020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3568" y="692696"/>
            <a:ext cx="8136904" cy="4968552"/>
          </a:xfrm>
        </p:spPr>
        <p:txBody>
          <a:bodyPr/>
          <a:lstStyle/>
          <a:p>
            <a:r>
              <a:rPr lang="pl-PL" sz="2800" dirty="0" smtClean="0"/>
              <a:t>jeżeli </a:t>
            </a:r>
            <a:r>
              <a:rPr lang="pl-PL" sz="2800" dirty="0"/>
              <a:t>podwładnemu, który wyrządził szkodę, winy przypisać nie można, poszkodowany może żądać odszkodowania od powierzającego czynność na </a:t>
            </a:r>
            <a:r>
              <a:rPr lang="pl-PL" sz="2800" dirty="0" smtClean="0"/>
              <a:t>podstawie art. </a:t>
            </a:r>
            <a:r>
              <a:rPr lang="pl-PL" sz="2800" dirty="0"/>
              <a:t>429 k.c</a:t>
            </a:r>
            <a:r>
              <a:rPr lang="pl-PL" sz="2800" dirty="0" smtClean="0"/>
              <a:t>.</a:t>
            </a:r>
            <a:endParaRPr lang="pl-PL" sz="2800" dirty="0"/>
          </a:p>
          <a:p>
            <a:r>
              <a:rPr lang="pl-PL" sz="2800" dirty="0" smtClean="0"/>
              <a:t>przy </a:t>
            </a:r>
            <a:r>
              <a:rPr lang="pl-PL" sz="2800" dirty="0"/>
              <a:t>spełnieniu w/w przesłanek zwierzchnik nie ma możliwości zwolnienia się z odpowiedzialności za szkodę wyrządzoną przez podwładnego – wniosek, że odpowiedzialność z art. 430 k.c. to  odpowiedzialność absolutna (np. J. Kuźmicka-Sulikowska), a nie </a:t>
            </a:r>
            <a:r>
              <a:rPr lang="pl-PL" sz="2800" dirty="0" smtClean="0"/>
              <a:t>odpowiedzialność na </a:t>
            </a:r>
            <a:r>
              <a:rPr lang="pl-PL" sz="2800" dirty="0"/>
              <a:t>zasadzie ryzyka</a:t>
            </a:r>
          </a:p>
        </p:txBody>
      </p:sp>
    </p:spTree>
    <p:extLst>
      <p:ext uri="{BB962C8B-B14F-4D97-AF65-F5344CB8AC3E}">
        <p14:creationId xmlns:p14="http://schemas.microsoft.com/office/powerpoint/2010/main" val="290301109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3568" y="188640"/>
            <a:ext cx="8280920" cy="6264696"/>
          </a:xfrm>
        </p:spPr>
        <p:txBody>
          <a:bodyPr/>
          <a:lstStyle/>
          <a:p>
            <a:r>
              <a:rPr lang="pl-PL" sz="2800" dirty="0" smtClean="0"/>
              <a:t>w </a:t>
            </a:r>
            <a:r>
              <a:rPr lang="pl-PL" sz="2800" dirty="0"/>
              <a:t>razie wyrządzenia przez pracownika przy wykonywaniu przez niego obowiązków pracowniczych szkody osobie trzeciej, zobowiązany do jej naprawienia jest wyłącznie </a:t>
            </a:r>
            <a:r>
              <a:rPr lang="pl-PL" sz="2800" dirty="0" smtClean="0"/>
              <a:t>pracodawca</a:t>
            </a:r>
          </a:p>
          <a:p>
            <a:pPr marL="82550" indent="0">
              <a:buNone/>
            </a:pPr>
            <a:r>
              <a:rPr lang="pl-PL" sz="2800" dirty="0"/>
              <a:t> </a:t>
            </a:r>
            <a:r>
              <a:rPr lang="pl-PL" sz="2800" dirty="0" smtClean="0"/>
              <a:t> (art</a:t>
            </a:r>
            <a:r>
              <a:rPr lang="pl-PL" sz="2800" dirty="0"/>
              <a:t>. 120 § 1 k.p.)</a:t>
            </a:r>
          </a:p>
          <a:p>
            <a:r>
              <a:rPr lang="pl-PL" sz="2800" dirty="0" smtClean="0"/>
              <a:t>w </a:t>
            </a:r>
            <a:r>
              <a:rPr lang="pl-PL" sz="2800" dirty="0"/>
              <a:t>literaturze </a:t>
            </a:r>
            <a:r>
              <a:rPr lang="pl-PL" sz="2800" dirty="0" smtClean="0"/>
              <a:t>z zakresu prawa pracy przyjmuje </a:t>
            </a:r>
            <a:r>
              <a:rPr lang="pl-PL" sz="2800" dirty="0"/>
              <a:t>się, że reguła ta dotyczy wyłącznie nieumyślnego wyrządzenia szkody przez pracownika </a:t>
            </a:r>
          </a:p>
          <a:p>
            <a:endParaRPr lang="pl-PL" sz="2800" dirty="0"/>
          </a:p>
          <a:p>
            <a:r>
              <a:rPr lang="pl-PL" sz="2800" dirty="0" smtClean="0"/>
              <a:t>wobec </a:t>
            </a:r>
            <a:r>
              <a:rPr lang="pl-PL" sz="2800" dirty="0"/>
              <a:t>pracodawcy pracownik może odpowiadać tylko do wysokości trzymiesięcznego wynagrodzenia, przysługującego pracownikowi w dniu wyrządzenia szkody (art. 119 k.p.)</a:t>
            </a:r>
          </a:p>
        </p:txBody>
      </p:sp>
    </p:spTree>
    <p:extLst>
      <p:ext uri="{BB962C8B-B14F-4D97-AF65-F5344CB8AC3E}">
        <p14:creationId xmlns:p14="http://schemas.microsoft.com/office/powerpoint/2010/main" val="3465160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260648"/>
            <a:ext cx="8496175" cy="6336704"/>
          </a:xfrm>
        </p:spPr>
        <p:txBody>
          <a:bodyPr>
            <a:noAutofit/>
          </a:bodyPr>
          <a:lstStyle/>
          <a:p>
            <a:pPr marL="82550" indent="0">
              <a:buNone/>
            </a:pPr>
            <a:endParaRPr lang="pl-PL" sz="2800" b="1" dirty="0" smtClean="0"/>
          </a:p>
          <a:p>
            <a:pPr marL="82550" indent="0" algn="ctr">
              <a:buNone/>
            </a:pPr>
            <a:r>
              <a:rPr lang="pl-PL" sz="2800" b="1" dirty="0" smtClean="0"/>
              <a:t>ODPOWIEDZIALNOŚĆ </a:t>
            </a:r>
            <a:r>
              <a:rPr lang="pl-PL" sz="2800" b="1" dirty="0"/>
              <a:t>OSÓB ZOBOWIĄZANYCH DO </a:t>
            </a:r>
            <a:r>
              <a:rPr lang="pl-PL" sz="2800" b="1" dirty="0" smtClean="0"/>
              <a:t>NADZORU</a:t>
            </a:r>
          </a:p>
          <a:p>
            <a:pPr marL="82550" indent="0">
              <a:buNone/>
            </a:pPr>
            <a:endParaRPr lang="pl-PL" sz="2800" b="1" dirty="0"/>
          </a:p>
          <a:p>
            <a:pPr algn="just"/>
            <a:r>
              <a:rPr lang="pl-PL" sz="2800" dirty="0" smtClean="0"/>
              <a:t>nazywa </a:t>
            </a:r>
            <a:r>
              <a:rPr lang="pl-PL" sz="2800" dirty="0"/>
              <a:t>„odpowiedzialność osób zobowiązanych do nadzoru” ma charakter skrótu myślowego</a:t>
            </a:r>
          </a:p>
          <a:p>
            <a:pPr algn="just"/>
            <a:r>
              <a:rPr lang="pl-PL" sz="2800" dirty="0" smtClean="0"/>
              <a:t>inna </a:t>
            </a:r>
            <a:r>
              <a:rPr lang="pl-PL" sz="2800" dirty="0"/>
              <a:t>proponowana nazwa: odpowiedzialności za szkodę wyrządzoną przez małoletniego lub niepoczytalnego (A. Śmieja)</a:t>
            </a:r>
          </a:p>
          <a:p>
            <a:pPr algn="just"/>
            <a:r>
              <a:rPr lang="pl-PL" sz="2800" dirty="0" smtClean="0"/>
              <a:t>art</a:t>
            </a:r>
            <a:r>
              <a:rPr lang="pl-PL" sz="2800" dirty="0"/>
              <a:t>. 427 k.c</a:t>
            </a:r>
            <a:r>
              <a:rPr lang="pl-PL" sz="2800" dirty="0" smtClean="0"/>
              <a:t>.</a:t>
            </a:r>
          </a:p>
          <a:p>
            <a:pPr algn="just"/>
            <a:r>
              <a:rPr lang="pl-PL" sz="2800" dirty="0"/>
              <a:t>j</a:t>
            </a:r>
            <a:r>
              <a:rPr lang="pl-PL" sz="2800" dirty="0" smtClean="0"/>
              <a:t>est to w istocie odpowiedzialność za </a:t>
            </a:r>
            <a:r>
              <a:rPr lang="pl-PL" sz="2800" smtClean="0"/>
              <a:t>własny </a:t>
            </a:r>
            <a:r>
              <a:rPr lang="pl-PL" sz="2800" smtClean="0"/>
              <a:t>czyn</a:t>
            </a:r>
            <a:endParaRPr lang="pl-PL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260648"/>
            <a:ext cx="8352928" cy="6264696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pl-PL" sz="2800" b="1" dirty="0" smtClean="0"/>
              <a:t>Przesłanki </a:t>
            </a:r>
            <a:r>
              <a:rPr lang="pl-PL" sz="2800" b="1" dirty="0"/>
              <a:t>odpowiedzialności:</a:t>
            </a:r>
          </a:p>
          <a:p>
            <a:pPr lvl="0"/>
            <a:r>
              <a:rPr lang="pl-PL" sz="2800" dirty="0"/>
              <a:t>szkoda wyrządzona przez osobę, której z powodu wieku, stanu psychicznego lub cielesnego winy poczytać nie można</a:t>
            </a:r>
          </a:p>
          <a:p>
            <a:pPr lvl="0"/>
            <a:r>
              <a:rPr lang="pl-PL" sz="2800" dirty="0"/>
              <a:t>szkoda została wyrządzona przez bezprawne zachowanie</a:t>
            </a:r>
          </a:p>
          <a:p>
            <a:pPr lvl="0"/>
            <a:r>
              <a:rPr lang="pl-PL" sz="2800" dirty="0"/>
              <a:t>istniał ustawowy lub umowny obowiązek sprawowania nadzoru nad sprawcą szkody lub faktycznie była sprawowana nad nim stała piecza</a:t>
            </a:r>
          </a:p>
          <a:p>
            <a:pPr lvl="0"/>
            <a:r>
              <a:rPr lang="pl-PL" sz="2800" dirty="0"/>
              <a:t>osobie zobowiązanej do nadzoru można postawić zarzut winy</a:t>
            </a:r>
          </a:p>
          <a:p>
            <a:pPr lvl="0"/>
            <a:r>
              <a:rPr lang="pl-PL" sz="2800" dirty="0"/>
              <a:t>zachodzi związek przyczynowy między nienależytym sprawowaniem nadzoru a wyrządzeniem szkody</a:t>
            </a:r>
          </a:p>
        </p:txBody>
      </p:sp>
    </p:spTree>
    <p:extLst>
      <p:ext uri="{BB962C8B-B14F-4D97-AF65-F5344CB8AC3E}">
        <p14:creationId xmlns:p14="http://schemas.microsoft.com/office/powerpoint/2010/main" val="42483319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9552" y="1772816"/>
            <a:ext cx="8229600" cy="3024336"/>
          </a:xfrm>
        </p:spPr>
        <p:txBody>
          <a:bodyPr>
            <a:noAutofit/>
          </a:bodyPr>
          <a:lstStyle/>
          <a:p>
            <a:pPr algn="just"/>
            <a:r>
              <a:rPr lang="pl-PL" sz="2400" b="1" dirty="0" smtClean="0"/>
              <a:t>sprawca </a:t>
            </a:r>
            <a:r>
              <a:rPr lang="pl-PL" sz="2400" b="1" dirty="0"/>
              <a:t>szkody - </a:t>
            </a:r>
            <a:r>
              <a:rPr lang="pl-PL" sz="2400" dirty="0"/>
              <a:t> art. 426 i 425 k.c. </a:t>
            </a:r>
          </a:p>
          <a:p>
            <a:pPr algn="just"/>
            <a:r>
              <a:rPr lang="pl-PL" sz="2400" dirty="0" smtClean="0"/>
              <a:t>niekiedy </a:t>
            </a:r>
            <a:r>
              <a:rPr lang="pl-PL" sz="2400" dirty="0"/>
              <a:t>w literaturze przyjmuje się wymóg, by sprawca był osobą, której w ogóle nie można przypisać winy, a nie której w danych okolicznościach nie można będzie uznać za winną (W. Dubis, M. Safjan</a:t>
            </a:r>
            <a:r>
              <a:rPr lang="pl-PL" sz="2400" dirty="0" smtClean="0"/>
              <a:t>);</a:t>
            </a:r>
          </a:p>
          <a:p>
            <a:pPr marL="82550" indent="0" algn="just">
              <a:buNone/>
            </a:pPr>
            <a:r>
              <a:rPr lang="pl-PL" sz="2400" dirty="0"/>
              <a:t> </a:t>
            </a:r>
            <a:r>
              <a:rPr lang="pl-PL" sz="2400" dirty="0" smtClean="0"/>
              <a:t>  stanowisko </a:t>
            </a:r>
            <a:r>
              <a:rPr lang="pl-PL" sz="2400" dirty="0"/>
              <a:t>to nie zasługuje na aprobatę (A. Śmieja)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8313" y="836712"/>
            <a:ext cx="8229600" cy="5721251"/>
          </a:xfrm>
        </p:spPr>
        <p:txBody>
          <a:bodyPr>
            <a:noAutofit/>
          </a:bodyPr>
          <a:lstStyle/>
          <a:p>
            <a:r>
              <a:rPr lang="pl-PL" sz="2800" dirty="0" smtClean="0"/>
              <a:t>art</a:t>
            </a:r>
            <a:r>
              <a:rPr lang="pl-PL" sz="2800" dirty="0"/>
              <a:t>. 427 k.c. nie znajduje zastosowania do przypadków wyrządzenia szkody przez podopiecznego sobie samemu </a:t>
            </a:r>
          </a:p>
          <a:p>
            <a:r>
              <a:rPr lang="pl-PL" sz="2800" dirty="0" smtClean="0"/>
              <a:t>art</a:t>
            </a:r>
            <a:r>
              <a:rPr lang="pl-PL" sz="2800" dirty="0"/>
              <a:t>. 427 k.c.</a:t>
            </a:r>
            <a:r>
              <a:rPr lang="pl-PL" sz="2800" b="1" dirty="0"/>
              <a:t> </a:t>
            </a:r>
            <a:r>
              <a:rPr lang="pl-PL" sz="2800" dirty="0"/>
              <a:t>może być stosowany, gdy jeden z podopiecznych pozostających pod nadzorem bądź faktyczną stałą pieczą określonego podmiotu wyrządzi szkodę drugiemu </a:t>
            </a:r>
            <a:r>
              <a:rPr lang="pl-PL" sz="2800" dirty="0" smtClean="0"/>
              <a:t>podopiecznemu</a:t>
            </a:r>
          </a:p>
          <a:p>
            <a:pPr marL="82550" indent="0">
              <a:buNone/>
            </a:pPr>
            <a:r>
              <a:rPr lang="pl-PL" sz="2800" dirty="0"/>
              <a:t> </a:t>
            </a:r>
            <a:r>
              <a:rPr lang="pl-PL" sz="2800" dirty="0" smtClean="0"/>
              <a:t> (Z</a:t>
            </a:r>
            <a:r>
              <a:rPr lang="pl-PL" sz="2800" dirty="0"/>
              <a:t>. Radwański, A. Olejniczak, W. Dubis, M. </a:t>
            </a:r>
            <a:r>
              <a:rPr lang="pl-PL" sz="2800" dirty="0" smtClean="0"/>
              <a:t>Safjan,</a:t>
            </a:r>
          </a:p>
          <a:p>
            <a:pPr marL="82550" indent="0">
              <a:buNone/>
            </a:pPr>
            <a:r>
              <a:rPr lang="pl-PL" sz="2800" dirty="0"/>
              <a:t> </a:t>
            </a:r>
            <a:r>
              <a:rPr lang="pl-PL" sz="2800" dirty="0" smtClean="0"/>
              <a:t>  G</a:t>
            </a:r>
            <a:r>
              <a:rPr lang="pl-PL" sz="2800" dirty="0"/>
              <a:t>. Bieniek</a:t>
            </a:r>
            <a:r>
              <a:rPr lang="pl-PL" sz="2800" dirty="0" smtClean="0"/>
              <a:t>)</a:t>
            </a:r>
            <a:endParaRPr lang="pl-PL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ymbol zastępczy zawartości 2"/>
          <p:cNvSpPr>
            <a:spLocks noGrp="1"/>
          </p:cNvSpPr>
          <p:nvPr>
            <p:ph idx="1"/>
          </p:nvPr>
        </p:nvSpPr>
        <p:spPr>
          <a:xfrm>
            <a:off x="468313" y="260350"/>
            <a:ext cx="8229600" cy="6226175"/>
          </a:xfrm>
        </p:spPr>
        <p:txBody>
          <a:bodyPr/>
          <a:lstStyle/>
          <a:p>
            <a:r>
              <a:rPr lang="pl-PL" sz="2500" b="1" dirty="0"/>
              <a:t>Z</a:t>
            </a:r>
            <a:r>
              <a:rPr lang="pl-PL" sz="2500" b="1" dirty="0" smtClean="0"/>
              <a:t>akres </a:t>
            </a:r>
            <a:r>
              <a:rPr lang="pl-PL" sz="2500" b="1" dirty="0"/>
              <a:t>i treść obowiązku nadzoru jest różny w zależności od tego, kto sprawuje </a:t>
            </a:r>
            <a:r>
              <a:rPr lang="pl-PL" sz="2500" b="1" dirty="0" smtClean="0"/>
              <a:t>nadzór</a:t>
            </a:r>
            <a:endParaRPr lang="pl-PL" sz="2500" dirty="0"/>
          </a:p>
          <a:p>
            <a:r>
              <a:rPr lang="pl-PL" sz="2500" b="1" dirty="0" smtClean="0"/>
              <a:t>nadzór </a:t>
            </a:r>
            <a:r>
              <a:rPr lang="pl-PL" sz="2500" b="1" dirty="0"/>
              <a:t>przez rodziców -</a:t>
            </a:r>
            <a:r>
              <a:rPr lang="pl-PL" sz="2500" dirty="0"/>
              <a:t> wymogi można podzielić na 2 grupy (A. Śmieja):</a:t>
            </a:r>
          </a:p>
          <a:p>
            <a:pPr marL="82550" indent="0">
              <a:buNone/>
            </a:pPr>
            <a:r>
              <a:rPr lang="pl-PL" sz="2500" b="1" dirty="0" smtClean="0"/>
              <a:t>1) </a:t>
            </a:r>
            <a:r>
              <a:rPr lang="pl-PL" sz="2500" dirty="0" smtClean="0"/>
              <a:t>należy </a:t>
            </a:r>
            <a:r>
              <a:rPr lang="pl-PL" sz="2500" dirty="0"/>
              <a:t>uwzględnić wiek dziecka, stopień jego rozwoju psychofizycznego, cechy charakteru, temperament; przy niepoczytalnym sensu stricto - stopień jego upośledzenia, rodzaj choroby, ewentualne złe skłonności</a:t>
            </a:r>
          </a:p>
          <a:p>
            <a:pPr marL="82550" indent="0">
              <a:buNone/>
            </a:pPr>
            <a:r>
              <a:rPr lang="pl-PL" sz="2500" b="1" dirty="0" smtClean="0"/>
              <a:t>2)</a:t>
            </a:r>
            <a:r>
              <a:rPr lang="pl-PL" sz="2500" dirty="0"/>
              <a:t> </a:t>
            </a:r>
            <a:r>
              <a:rPr lang="pl-PL" sz="2500" dirty="0" smtClean="0"/>
              <a:t>okoliczności </a:t>
            </a:r>
            <a:r>
              <a:rPr lang="pl-PL" sz="2500" dirty="0"/>
              <a:t>„zewnętrzne” w stosunku do sprawcy szkody – sytuacja rodzinna w jakiej znajdują się nadzorujący i małoletni, to czy oboje rodzice pracują zawodowo (zwłaszcza, czy wykonują pracę o tej samej porze dnia), czy mogą liczyć na pomoc krewnych, </a:t>
            </a:r>
            <a:r>
              <a:rPr lang="pl-PL" sz="2500" dirty="0" smtClean="0"/>
              <a:t>czy sytuacja </a:t>
            </a:r>
            <a:r>
              <a:rPr lang="pl-PL" sz="2500" dirty="0"/>
              <a:t>majątkowa nadzorujących </a:t>
            </a:r>
            <a:r>
              <a:rPr lang="pl-PL" sz="2500" dirty="0" smtClean="0"/>
              <a:t>pozwala </a:t>
            </a:r>
            <a:r>
              <a:rPr lang="pl-PL" sz="2500" dirty="0"/>
              <a:t>lub nie na zaangażowanie osób trzecich do sprawowania pieczy nad dzieckiem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ymbol zastępczy zawartości 2"/>
          <p:cNvSpPr>
            <a:spLocks noGrp="1"/>
          </p:cNvSpPr>
          <p:nvPr>
            <p:ph idx="1"/>
          </p:nvPr>
        </p:nvSpPr>
        <p:spPr>
          <a:xfrm>
            <a:off x="539552" y="1196752"/>
            <a:ext cx="8229600" cy="3168352"/>
          </a:xfrm>
        </p:spPr>
        <p:txBody>
          <a:bodyPr/>
          <a:lstStyle/>
          <a:p>
            <a:endParaRPr lang="pl-PL" sz="2800" dirty="0"/>
          </a:p>
          <a:p>
            <a:endParaRPr lang="pl-PL" sz="2800" dirty="0"/>
          </a:p>
          <a:p>
            <a:r>
              <a:rPr lang="pl-PL" sz="2800" dirty="0" smtClean="0"/>
              <a:t>w </a:t>
            </a:r>
            <a:r>
              <a:rPr lang="pl-PL" sz="2800" dirty="0"/>
              <a:t>odniesieniu do </a:t>
            </a:r>
            <a:r>
              <a:rPr lang="pl-PL" sz="2800" b="1" dirty="0"/>
              <a:t>osób chorych psychicznie czy ułomnych </a:t>
            </a:r>
            <a:r>
              <a:rPr lang="pl-PL" sz="2800" dirty="0"/>
              <a:t>przyjmuje się, że obowiązki nadzorcze polegają na kontroli ich poczynań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5832648"/>
          </a:xfrm>
        </p:spPr>
        <p:txBody>
          <a:bodyPr>
            <a:normAutofit fontScale="85000" lnSpcReduction="20000"/>
          </a:bodyPr>
          <a:lstStyle/>
          <a:p>
            <a:pPr marL="82550" indent="0" algn="ctr">
              <a:buNone/>
            </a:pPr>
            <a:r>
              <a:rPr lang="pl-PL" b="1" dirty="0"/>
              <a:t>Sposób rozumienia pojęcia „nadzoru” nad małoletnim</a:t>
            </a:r>
            <a:r>
              <a:rPr lang="pl-PL" b="1" dirty="0" smtClean="0"/>
              <a:t>:</a:t>
            </a:r>
          </a:p>
          <a:p>
            <a:pPr marL="82550" indent="0" algn="ctr">
              <a:buNone/>
            </a:pPr>
            <a:endParaRPr lang="pl-PL" dirty="0"/>
          </a:p>
          <a:p>
            <a:pPr marL="82550" indent="0" algn="just">
              <a:buNone/>
            </a:pPr>
            <a:r>
              <a:rPr lang="pl-PL" b="1" dirty="0" smtClean="0"/>
              <a:t>1)</a:t>
            </a:r>
            <a:r>
              <a:rPr lang="pl-PL" dirty="0" smtClean="0"/>
              <a:t> wąskie </a:t>
            </a:r>
            <a:r>
              <a:rPr lang="pl-PL" dirty="0"/>
              <a:t>rozumienie nadzoru, który nie polega na dokonywaniu czynności </a:t>
            </a:r>
            <a:r>
              <a:rPr lang="pl-PL" dirty="0" smtClean="0"/>
              <a:t>wychowawczych</a:t>
            </a:r>
          </a:p>
          <a:p>
            <a:pPr marL="82550" indent="0" algn="just">
              <a:buNone/>
            </a:pPr>
            <a:r>
              <a:rPr lang="pl-PL" dirty="0"/>
              <a:t> </a:t>
            </a:r>
            <a:r>
              <a:rPr lang="pl-PL" dirty="0" smtClean="0"/>
              <a:t>  (A</a:t>
            </a:r>
            <a:r>
              <a:rPr lang="pl-PL" dirty="0"/>
              <a:t>. Szpunar, M. Safjan) </a:t>
            </a:r>
          </a:p>
          <a:p>
            <a:pPr marL="82550" indent="0" algn="just">
              <a:buNone/>
            </a:pPr>
            <a:r>
              <a:rPr lang="pl-PL" b="1" dirty="0" smtClean="0"/>
              <a:t>2)</a:t>
            </a:r>
            <a:r>
              <a:rPr lang="pl-PL" dirty="0"/>
              <a:t> </a:t>
            </a:r>
            <a:r>
              <a:rPr lang="pl-PL" dirty="0" smtClean="0"/>
              <a:t>czynności </a:t>
            </a:r>
            <a:r>
              <a:rPr lang="pl-PL" dirty="0"/>
              <a:t>nadzorcze sensu stricto, jak i </a:t>
            </a:r>
            <a:r>
              <a:rPr lang="pl-PL" dirty="0" smtClean="0"/>
              <a:t>  wychowawcze </a:t>
            </a:r>
            <a:r>
              <a:rPr lang="pl-PL" dirty="0"/>
              <a:t>(J. Winiarz)</a:t>
            </a:r>
          </a:p>
          <a:p>
            <a:pPr marL="82550" indent="0" algn="just">
              <a:buNone/>
            </a:pPr>
            <a:r>
              <a:rPr lang="pl-PL" b="1" dirty="0" smtClean="0"/>
              <a:t>3)</a:t>
            </a:r>
            <a:r>
              <a:rPr lang="pl-PL" dirty="0"/>
              <a:t> </a:t>
            </a:r>
            <a:r>
              <a:rPr lang="pl-PL" dirty="0" smtClean="0"/>
              <a:t>stanowisko </a:t>
            </a:r>
            <a:r>
              <a:rPr lang="pl-PL" dirty="0"/>
              <a:t>pośrednie (A. Śmieja); nadzór nad małoletnim obejmuje czynności </a:t>
            </a:r>
            <a:r>
              <a:rPr lang="pl-PL" dirty="0" smtClean="0"/>
              <a:t>stricte </a:t>
            </a:r>
            <a:r>
              <a:rPr lang="pl-PL" dirty="0"/>
              <a:t>nadzorcze, jak i wychowawcze; </a:t>
            </a:r>
            <a:r>
              <a:rPr lang="pl-PL" dirty="0" smtClean="0"/>
              <a:t>konieczność ścisłego nadzoru przekształca się stopniowo w potrzebę łączenia czynności nadzorczych i wychowawczych, a gdy dziecko działające z rozeznaniem zbliża się do pełnoletniości – w zasadzie wyłącznie środki wychowawcze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silenie">
  <a:themeElements>
    <a:clrScheme name="Przesileni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Przesileni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Przesileni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1045</TotalTime>
  <Words>1621</Words>
  <Application>Microsoft Office PowerPoint</Application>
  <PresentationFormat>Pokaz na ekranie (4:3)</PresentationFormat>
  <Paragraphs>119</Paragraphs>
  <Slides>27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27</vt:i4>
      </vt:variant>
    </vt:vector>
  </HeadingPairs>
  <TitlesOfParts>
    <vt:vector size="34" baseType="lpstr">
      <vt:lpstr>Arial</vt:lpstr>
      <vt:lpstr>Calibri</vt:lpstr>
      <vt:lpstr>Gill Sans MT</vt:lpstr>
      <vt:lpstr>Verdana</vt:lpstr>
      <vt:lpstr>Wingdings</vt:lpstr>
      <vt:lpstr>Wingdings 2</vt:lpstr>
      <vt:lpstr>Przesilenie</vt:lpstr>
      <vt:lpstr>CZYNY NIEDOZWOLONE  ODPOWIEDZIALNOŚĆ ZA CUDZE CZYNY 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Pojęcie obrotu gospodarczego i jego rodzaje (obrót profesjonalny i konsumencki) Pojęcie konsumenta i przedsiębiorcy</dc:title>
  <dc:creator>Monika</dc:creator>
  <cp:lastModifiedBy>Monika Tenenbaum-Kulig</cp:lastModifiedBy>
  <cp:revision>151</cp:revision>
  <dcterms:created xsi:type="dcterms:W3CDTF">2013-10-05T07:34:23Z</dcterms:created>
  <dcterms:modified xsi:type="dcterms:W3CDTF">2016-01-16T16:54:19Z</dcterms:modified>
</cp:coreProperties>
</file>