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46"/>
  </p:notesMasterIdLst>
  <p:sldIdLst>
    <p:sldId id="256" r:id="rId2"/>
    <p:sldId id="257" r:id="rId3"/>
    <p:sldId id="258" r:id="rId4"/>
    <p:sldId id="288" r:id="rId5"/>
    <p:sldId id="259" r:id="rId6"/>
    <p:sldId id="260" r:id="rId7"/>
    <p:sldId id="261" r:id="rId8"/>
    <p:sldId id="262" r:id="rId9"/>
    <p:sldId id="263" r:id="rId10"/>
    <p:sldId id="264" r:id="rId11"/>
    <p:sldId id="265" r:id="rId12"/>
    <p:sldId id="289" r:id="rId13"/>
    <p:sldId id="266" r:id="rId14"/>
    <p:sldId id="267" r:id="rId15"/>
    <p:sldId id="321" r:id="rId16"/>
    <p:sldId id="268" r:id="rId17"/>
    <p:sldId id="269" r:id="rId18"/>
    <p:sldId id="270" r:id="rId19"/>
    <p:sldId id="271" r:id="rId20"/>
    <p:sldId id="291" r:id="rId21"/>
    <p:sldId id="320" r:id="rId22"/>
    <p:sldId id="293" r:id="rId23"/>
    <p:sldId id="294" r:id="rId24"/>
    <p:sldId id="295" r:id="rId25"/>
    <p:sldId id="296" r:id="rId26"/>
    <p:sldId id="298" r:id="rId27"/>
    <p:sldId id="299" r:id="rId28"/>
    <p:sldId id="300" r:id="rId29"/>
    <p:sldId id="301" r:id="rId30"/>
    <p:sldId id="302" r:id="rId31"/>
    <p:sldId id="303" r:id="rId32"/>
    <p:sldId id="305" r:id="rId33"/>
    <p:sldId id="306" r:id="rId34"/>
    <p:sldId id="308" r:id="rId35"/>
    <p:sldId id="309" r:id="rId36"/>
    <p:sldId id="310" r:id="rId37"/>
    <p:sldId id="312" r:id="rId38"/>
    <p:sldId id="313" r:id="rId39"/>
    <p:sldId id="319" r:id="rId40"/>
    <p:sldId id="311" r:id="rId41"/>
    <p:sldId id="314" r:id="rId42"/>
    <p:sldId id="315" r:id="rId43"/>
    <p:sldId id="316" r:id="rId44"/>
    <p:sldId id="317" r:id="rId45"/>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824" autoAdjust="0"/>
  </p:normalViewPr>
  <p:slideViewPr>
    <p:cSldViewPr>
      <p:cViewPr varScale="1">
        <p:scale>
          <a:sx n="67" d="100"/>
          <a:sy n="67" d="100"/>
        </p:scale>
        <p:origin x="1260"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F95205-0EF5-4D46-803A-659D441E8A40}" type="datetimeFigureOut">
              <a:rPr lang="pl-PL" smtClean="0"/>
              <a:t>07.04.2019</a:t>
            </a:fld>
            <a:endParaRPr lang="pl-P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E6104-1E67-4FD9-9FAD-7ABA4DA3FBEE}" type="slidenum">
              <a:rPr lang="pl-PL" smtClean="0"/>
              <a:t>‹#›</a:t>
            </a:fld>
            <a:endParaRPr lang="pl-PL"/>
          </a:p>
        </p:txBody>
      </p:sp>
    </p:spTree>
    <p:extLst>
      <p:ext uri="{BB962C8B-B14F-4D97-AF65-F5344CB8AC3E}">
        <p14:creationId xmlns:p14="http://schemas.microsoft.com/office/powerpoint/2010/main" val="582724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Elipsa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 name="Elipsa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Tytuł 13"/>
          <p:cNvSpPr>
            <a:spLocks noGrp="1"/>
          </p:cNvSpPr>
          <p:nvPr>
            <p:ph type="ctrTitle"/>
          </p:nvPr>
        </p:nvSpPr>
        <p:spPr>
          <a:xfrm>
            <a:off x="1432560" y="359898"/>
            <a:ext cx="7406640" cy="1472184"/>
          </a:xfrm>
        </p:spPr>
        <p:txBody>
          <a:bodyPr anchor="b"/>
          <a:lstStyle>
            <a:lvl1pPr algn="l">
              <a:defRPr/>
            </a:lvl1pPr>
            <a:extLst/>
          </a:lstStyle>
          <a:p>
            <a:r>
              <a:rPr lang="pl-PL"/>
              <a:t>Kliknij, aby edytować styl</a:t>
            </a:r>
            <a:endParaRPr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a:t>Kliknij, aby edytować styl wzorca podtytułu</a:t>
            </a:r>
            <a:endParaRPr lang="en-US"/>
          </a:p>
        </p:txBody>
      </p:sp>
      <p:sp>
        <p:nvSpPr>
          <p:cNvPr id="6" name="Symbol zastępczy daty 6"/>
          <p:cNvSpPr>
            <a:spLocks noGrp="1"/>
          </p:cNvSpPr>
          <p:nvPr>
            <p:ph type="dt" sz="half" idx="10"/>
          </p:nvPr>
        </p:nvSpPr>
        <p:spPr/>
        <p:txBody>
          <a:bodyPr/>
          <a:lstStyle>
            <a:lvl1pPr>
              <a:defRPr/>
            </a:lvl1pPr>
            <a:extLst/>
          </a:lstStyle>
          <a:p>
            <a:pPr>
              <a:defRPr/>
            </a:pPr>
            <a:fld id="{E476E2AD-FA1D-4570-816D-55B0EE842267}" type="datetimeFigureOut">
              <a:rPr lang="pl-PL"/>
              <a:pPr>
                <a:defRPr/>
              </a:pPr>
              <a:t>07.04.2019</a:t>
            </a:fld>
            <a:endParaRPr lang="pl-PL"/>
          </a:p>
        </p:txBody>
      </p:sp>
      <p:sp>
        <p:nvSpPr>
          <p:cNvPr id="7" name="Symbol zastępczy stopki 19"/>
          <p:cNvSpPr>
            <a:spLocks noGrp="1"/>
          </p:cNvSpPr>
          <p:nvPr>
            <p:ph type="ftr" sz="quarter" idx="11"/>
          </p:nvPr>
        </p:nvSpPr>
        <p:spPr/>
        <p:txBody>
          <a:bodyPr/>
          <a:lstStyle>
            <a:lvl1pPr>
              <a:defRPr/>
            </a:lvl1pPr>
            <a:extLst/>
          </a:lstStyle>
          <a:p>
            <a:pPr>
              <a:defRPr/>
            </a:pPr>
            <a:endParaRPr lang="pl-PL"/>
          </a:p>
        </p:txBody>
      </p:sp>
      <p:sp>
        <p:nvSpPr>
          <p:cNvPr id="8" name="Symbol zastępczy numeru slajdu 9"/>
          <p:cNvSpPr>
            <a:spLocks noGrp="1"/>
          </p:cNvSpPr>
          <p:nvPr>
            <p:ph type="sldNum" sz="quarter" idx="12"/>
          </p:nvPr>
        </p:nvSpPr>
        <p:spPr/>
        <p:txBody>
          <a:bodyPr/>
          <a:lstStyle>
            <a:lvl1pPr>
              <a:defRPr/>
            </a:lvl1pPr>
            <a:extLst/>
          </a:lstStyle>
          <a:p>
            <a:pPr>
              <a:defRPr/>
            </a:pPr>
            <a:fld id="{44BB94D1-8AE6-4B90-A38D-848BD18A1494}"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AB55CECE-D7DD-470E-9B6B-89FFF1A8EF59}" type="datetimeFigureOut">
              <a:rPr lang="pl-PL"/>
              <a:pPr>
                <a:defRPr/>
              </a:pPr>
              <a:t>07.04.2019</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11CCCBF7-FAE3-4CE0-A78E-A72FFF570CC1}"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p>
            <a:r>
              <a:rPr lang="pl-PL"/>
              <a:t>Kliknij, aby edytować styl</a:t>
            </a:r>
            <a:endParaRPr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70854A16-93F2-4DC6-BC99-78D12220498D}" type="datetimeFigureOut">
              <a:rPr lang="pl-PL"/>
              <a:pPr>
                <a:defRPr/>
              </a:pPr>
              <a:t>07.04.2019</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455604CD-6C0A-4A2B-B73B-66D8B4387FC3}"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US"/>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FAEDC5C3-E8D1-42DF-81A0-38DB8CCFD495}" type="datetimeFigureOut">
              <a:rPr lang="pl-PL"/>
              <a:pPr>
                <a:defRPr/>
              </a:pPr>
              <a:t>07.04.2019</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2129DE4C-BE28-4A55-9217-BAE196B8A9BC}"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4" name="Prostokąt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ostokąt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Elipsa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 name="Elipsa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pl-PL"/>
              <a:t>Kliknij, aby edytować styl</a:t>
            </a:r>
            <a:endParaRPr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a:t>Kliknij, aby edytować style wzorca tekstu</a:t>
            </a:r>
          </a:p>
        </p:txBody>
      </p:sp>
      <p:sp>
        <p:nvSpPr>
          <p:cNvPr id="8" name="Symbol zastępczy daty 3"/>
          <p:cNvSpPr>
            <a:spLocks noGrp="1"/>
          </p:cNvSpPr>
          <p:nvPr>
            <p:ph type="dt" sz="half" idx="10"/>
          </p:nvPr>
        </p:nvSpPr>
        <p:spPr/>
        <p:txBody>
          <a:bodyPr/>
          <a:lstStyle>
            <a:lvl1pPr>
              <a:defRPr/>
            </a:lvl1pPr>
            <a:extLst/>
          </a:lstStyle>
          <a:p>
            <a:pPr>
              <a:defRPr/>
            </a:pPr>
            <a:fld id="{9E8CEDAD-8561-486B-93A6-A91B4D6CF574}" type="datetimeFigureOut">
              <a:rPr lang="pl-PL"/>
              <a:pPr>
                <a:defRPr/>
              </a:pPr>
              <a:t>07.04.2019</a:t>
            </a:fld>
            <a:endParaRPr lang="pl-PL"/>
          </a:p>
        </p:txBody>
      </p:sp>
      <p:sp>
        <p:nvSpPr>
          <p:cNvPr id="9" name="Symbol zastępczy stopki 4"/>
          <p:cNvSpPr>
            <a:spLocks noGrp="1"/>
          </p:cNvSpPr>
          <p:nvPr>
            <p:ph type="ftr" sz="quarter" idx="11"/>
          </p:nvPr>
        </p:nvSpPr>
        <p:spPr/>
        <p:txBody>
          <a:bodyPr/>
          <a:lstStyle>
            <a:lvl1pPr>
              <a:defRPr/>
            </a:lvl1pPr>
            <a:extLst/>
          </a:lstStyle>
          <a:p>
            <a:pPr>
              <a:defRPr/>
            </a:pPr>
            <a:endParaRPr lang="pl-PL"/>
          </a:p>
        </p:txBody>
      </p:sp>
      <p:sp>
        <p:nvSpPr>
          <p:cNvPr id="10" name="Symbol zastępczy numeru slajdu 5"/>
          <p:cNvSpPr>
            <a:spLocks noGrp="1"/>
          </p:cNvSpPr>
          <p:nvPr>
            <p:ph type="sldNum" sz="quarter" idx="12"/>
          </p:nvPr>
        </p:nvSpPr>
        <p:spPr/>
        <p:txBody>
          <a:bodyPr/>
          <a:lstStyle>
            <a:lvl1pPr>
              <a:defRPr/>
            </a:lvl1pPr>
            <a:extLst/>
          </a:lstStyle>
          <a:p>
            <a:pPr>
              <a:defRPr/>
            </a:pPr>
            <a:fld id="{32875167-EC06-432B-B1F9-E8976ECD7752}"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p>
            <a:r>
              <a:rPr lang="pl-PL"/>
              <a:t>Kliknij, aby edytować styl</a:t>
            </a:r>
            <a:endParaRPr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daty 23"/>
          <p:cNvSpPr>
            <a:spLocks noGrp="1"/>
          </p:cNvSpPr>
          <p:nvPr>
            <p:ph type="dt" sz="half" idx="10"/>
          </p:nvPr>
        </p:nvSpPr>
        <p:spPr/>
        <p:txBody>
          <a:bodyPr/>
          <a:lstStyle>
            <a:lvl1pPr>
              <a:defRPr/>
            </a:lvl1pPr>
          </a:lstStyle>
          <a:p>
            <a:pPr>
              <a:defRPr/>
            </a:pPr>
            <a:fld id="{FBA21C42-CA4A-4D95-807F-F4EA5F1EA690}" type="datetimeFigureOut">
              <a:rPr lang="pl-PL"/>
              <a:pPr>
                <a:defRPr/>
              </a:pPr>
              <a:t>07.04.2019</a:t>
            </a:fld>
            <a:endParaRPr lang="pl-PL"/>
          </a:p>
        </p:txBody>
      </p:sp>
      <p:sp>
        <p:nvSpPr>
          <p:cNvPr id="6" name="Symbol zastępczy stopki 9"/>
          <p:cNvSpPr>
            <a:spLocks noGrp="1"/>
          </p:cNvSpPr>
          <p:nvPr>
            <p:ph type="ftr" sz="quarter" idx="11"/>
          </p:nvPr>
        </p:nvSpPr>
        <p:spPr/>
        <p:txBody>
          <a:bodyPr/>
          <a:lstStyle>
            <a:lvl1pPr>
              <a:defRPr/>
            </a:lvl1pPr>
          </a:lstStyle>
          <a:p>
            <a:pPr>
              <a:defRPr/>
            </a:pPr>
            <a:endParaRPr lang="pl-PL"/>
          </a:p>
        </p:txBody>
      </p:sp>
      <p:sp>
        <p:nvSpPr>
          <p:cNvPr id="7" name="Symbol zastępczy numeru slajdu 21"/>
          <p:cNvSpPr>
            <a:spLocks noGrp="1"/>
          </p:cNvSpPr>
          <p:nvPr>
            <p:ph type="sldNum" sz="quarter" idx="12"/>
          </p:nvPr>
        </p:nvSpPr>
        <p:spPr/>
        <p:txBody>
          <a:bodyPr/>
          <a:lstStyle>
            <a:lvl1pPr>
              <a:defRPr/>
            </a:lvl1pPr>
          </a:lstStyle>
          <a:p>
            <a:pPr>
              <a:defRPr/>
            </a:pPr>
            <a:fld id="{22AF59ED-87BC-40C2-8E72-BFAC5E0FE2CD}"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lstStyle>
            <a:lvl1pPr algn="ctr">
              <a:defRPr sz="4500" b="1" cap="none" baseline="0"/>
            </a:lvl1pPr>
            <a:extLst/>
          </a:lstStyle>
          <a:p>
            <a:r>
              <a:rPr lang="pl-PL"/>
              <a:t>Kliknij, aby edytować styl</a:t>
            </a:r>
            <a:endParaRPr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56A29159-34D2-4FAE-A1E1-B07205625F0C}" type="datetimeFigureOut">
              <a:rPr lang="pl-PL"/>
              <a:pPr>
                <a:defRPr/>
              </a:pPr>
              <a:t>07.04.2019</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B5BF5CD4-A9DD-486D-8BA3-506E55D57286}"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p>
            <a:r>
              <a:rPr lang="pl-PL"/>
              <a:t>Kliknij, aby edytować styl</a:t>
            </a:r>
            <a:endParaRPr lang="en-US"/>
          </a:p>
        </p:txBody>
      </p:sp>
      <p:sp>
        <p:nvSpPr>
          <p:cNvPr id="3" name="Symbol zastępczy daty 23"/>
          <p:cNvSpPr>
            <a:spLocks noGrp="1"/>
          </p:cNvSpPr>
          <p:nvPr>
            <p:ph type="dt" sz="half" idx="10"/>
          </p:nvPr>
        </p:nvSpPr>
        <p:spPr/>
        <p:txBody>
          <a:bodyPr/>
          <a:lstStyle>
            <a:lvl1pPr>
              <a:defRPr/>
            </a:lvl1pPr>
          </a:lstStyle>
          <a:p>
            <a:pPr>
              <a:defRPr/>
            </a:pPr>
            <a:fld id="{0418EE30-B5C5-4CDB-BCCC-7B86A12D9222}" type="datetimeFigureOut">
              <a:rPr lang="pl-PL"/>
              <a:pPr>
                <a:defRPr/>
              </a:pPr>
              <a:t>07.04.2019</a:t>
            </a:fld>
            <a:endParaRPr lang="pl-PL"/>
          </a:p>
        </p:txBody>
      </p:sp>
      <p:sp>
        <p:nvSpPr>
          <p:cNvPr id="4" name="Symbol zastępczy stopki 9"/>
          <p:cNvSpPr>
            <a:spLocks noGrp="1"/>
          </p:cNvSpPr>
          <p:nvPr>
            <p:ph type="ftr" sz="quarter" idx="11"/>
          </p:nvPr>
        </p:nvSpPr>
        <p:spPr/>
        <p:txBody>
          <a:bodyPr/>
          <a:lstStyle>
            <a:lvl1pPr>
              <a:defRPr/>
            </a:lvl1pPr>
          </a:lstStyle>
          <a:p>
            <a:pPr>
              <a:defRPr/>
            </a:pPr>
            <a:endParaRPr lang="pl-PL"/>
          </a:p>
        </p:txBody>
      </p:sp>
      <p:sp>
        <p:nvSpPr>
          <p:cNvPr id="5" name="Symbol zastępczy numeru slajdu 21"/>
          <p:cNvSpPr>
            <a:spLocks noGrp="1"/>
          </p:cNvSpPr>
          <p:nvPr>
            <p:ph type="sldNum" sz="quarter" idx="12"/>
          </p:nvPr>
        </p:nvSpPr>
        <p:spPr/>
        <p:txBody>
          <a:bodyPr/>
          <a:lstStyle>
            <a:lvl1pPr>
              <a:defRPr/>
            </a:lvl1pPr>
          </a:lstStyle>
          <a:p>
            <a:pPr>
              <a:defRPr/>
            </a:pPr>
            <a:fld id="{AB6981A9-BAC8-4147-B11F-B98FE723B3EC}"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Prostokąt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rostokąt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Symbol zastępczy daty 1"/>
          <p:cNvSpPr>
            <a:spLocks noGrp="1"/>
          </p:cNvSpPr>
          <p:nvPr>
            <p:ph type="dt" sz="half" idx="10"/>
          </p:nvPr>
        </p:nvSpPr>
        <p:spPr/>
        <p:txBody>
          <a:bodyPr/>
          <a:lstStyle>
            <a:lvl1pPr>
              <a:defRPr/>
            </a:lvl1pPr>
            <a:extLst/>
          </a:lstStyle>
          <a:p>
            <a:pPr>
              <a:defRPr/>
            </a:pPr>
            <a:fld id="{2A5DB82D-8C09-4B25-9188-23206ECF24E9}" type="datetimeFigureOut">
              <a:rPr lang="pl-PL"/>
              <a:pPr>
                <a:defRPr/>
              </a:pPr>
              <a:t>07.04.2019</a:t>
            </a:fld>
            <a:endParaRPr lang="pl-PL"/>
          </a:p>
        </p:txBody>
      </p:sp>
      <p:sp>
        <p:nvSpPr>
          <p:cNvPr id="5" name="Symbol zastępczy stopki 2"/>
          <p:cNvSpPr>
            <a:spLocks noGrp="1"/>
          </p:cNvSpPr>
          <p:nvPr>
            <p:ph type="ftr" sz="quarter" idx="11"/>
          </p:nvPr>
        </p:nvSpPr>
        <p:spPr/>
        <p:txBody>
          <a:bodyPr/>
          <a:lstStyle>
            <a:lvl1pPr>
              <a:defRPr/>
            </a:lvl1pPr>
            <a:extLst/>
          </a:lstStyle>
          <a:p>
            <a:pPr>
              <a:defRPr/>
            </a:pPr>
            <a:endParaRPr lang="pl-PL"/>
          </a:p>
        </p:txBody>
      </p:sp>
      <p:sp>
        <p:nvSpPr>
          <p:cNvPr id="6" name="Symbol zastępczy numeru slajdu 3"/>
          <p:cNvSpPr>
            <a:spLocks noGrp="1"/>
          </p:cNvSpPr>
          <p:nvPr>
            <p:ph type="sldNum" sz="quarter" idx="12"/>
          </p:nvPr>
        </p:nvSpPr>
        <p:spPr/>
        <p:txBody>
          <a:bodyPr/>
          <a:lstStyle>
            <a:lvl1pPr>
              <a:defRPr/>
            </a:lvl1pPr>
            <a:extLst/>
          </a:lstStyle>
          <a:p>
            <a:pPr>
              <a:defRPr/>
            </a:pPr>
            <a:fld id="{08B31CC2-83E0-43B8-8EA8-1AEE39F5F3F3}"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pl-PL"/>
              <a:t>Kliknij, aby edytować styl</a:t>
            </a:r>
            <a:endParaRPr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pl-PL"/>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36D943FD-49CD-4F62-86F8-0E2C0E2985E0}" type="datetimeFigureOut">
              <a:rPr lang="pl-PL"/>
              <a:pPr>
                <a:defRPr/>
              </a:pPr>
              <a:t>07.04.2019</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76887538-91FE-4DCF-9006-6677716A2B78}"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Schemat blokowy: proce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chemat blokowy: proce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pl-PL"/>
              <a:t>Kliknij, aby edytować styl</a:t>
            </a:r>
            <a:endParaRPr lang="en-US"/>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pl-PL" noProof="0"/>
              <a:t>Kliknij ikonę, aby dodać obraz</a:t>
            </a:r>
            <a:endParaRPr lang="en-US" noProof="0"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pl-PL"/>
              <a:t>Kliknij, aby edytować style wzorca tekstu</a:t>
            </a:r>
          </a:p>
        </p:txBody>
      </p:sp>
      <p:sp>
        <p:nvSpPr>
          <p:cNvPr id="8" name="Symbol zastępczy daty 4"/>
          <p:cNvSpPr>
            <a:spLocks noGrp="1"/>
          </p:cNvSpPr>
          <p:nvPr>
            <p:ph type="dt" sz="half" idx="10"/>
          </p:nvPr>
        </p:nvSpPr>
        <p:spPr/>
        <p:txBody>
          <a:bodyPr/>
          <a:lstStyle>
            <a:lvl1pPr>
              <a:defRPr/>
            </a:lvl1pPr>
            <a:extLst/>
          </a:lstStyle>
          <a:p>
            <a:pPr>
              <a:defRPr/>
            </a:pPr>
            <a:fld id="{EC14ABFF-0B4C-4195-A9E7-17DDE384689F}" type="datetimeFigureOut">
              <a:rPr lang="pl-PL"/>
              <a:pPr>
                <a:defRPr/>
              </a:pPr>
              <a:t>07.04.2019</a:t>
            </a:fld>
            <a:endParaRPr lang="pl-PL"/>
          </a:p>
        </p:txBody>
      </p:sp>
      <p:sp>
        <p:nvSpPr>
          <p:cNvPr id="9" name="Symbol zastępczy stopki 5"/>
          <p:cNvSpPr>
            <a:spLocks noGrp="1"/>
          </p:cNvSpPr>
          <p:nvPr>
            <p:ph type="ftr" sz="quarter" idx="11"/>
          </p:nvPr>
        </p:nvSpPr>
        <p:spPr/>
        <p:txBody>
          <a:bodyPr/>
          <a:lstStyle>
            <a:lvl1pPr>
              <a:defRPr/>
            </a:lvl1pPr>
            <a:extLst/>
          </a:lstStyle>
          <a:p>
            <a:pPr>
              <a:defRPr/>
            </a:pPr>
            <a:endParaRPr lang="pl-PL"/>
          </a:p>
        </p:txBody>
      </p:sp>
      <p:sp>
        <p:nvSpPr>
          <p:cNvPr id="10" name="Symbol zastępczy numeru slajdu 6"/>
          <p:cNvSpPr>
            <a:spLocks noGrp="1"/>
          </p:cNvSpPr>
          <p:nvPr>
            <p:ph type="sldNum" sz="quarter" idx="12"/>
          </p:nvPr>
        </p:nvSpPr>
        <p:spPr/>
        <p:txBody>
          <a:bodyPr/>
          <a:lstStyle>
            <a:lvl1pPr>
              <a:defRPr/>
            </a:lvl1pPr>
            <a:extLst/>
          </a:lstStyle>
          <a:p>
            <a:pPr>
              <a:defRPr/>
            </a:pPr>
            <a:fld id="{6F0DE73F-4A4A-4193-92F5-DAA9AE9FF06E}"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Prostokąt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Symbol zastępczy tytułu 4"/>
          <p:cNvSpPr>
            <a:spLocks noGrp="1"/>
          </p:cNvSpPr>
          <p:nvPr>
            <p:ph type="title"/>
          </p:nvPr>
        </p:nvSpPr>
        <p:spPr>
          <a:xfrm>
            <a:off x="1435100" y="274638"/>
            <a:ext cx="7499350" cy="1143000"/>
          </a:xfrm>
          <a:prstGeom prst="rect">
            <a:avLst/>
          </a:prstGeom>
        </p:spPr>
        <p:txBody>
          <a:bodyPr anchor="ctr">
            <a:normAutofit/>
          </a:bodyPr>
          <a:lstStyle/>
          <a:p>
            <a:r>
              <a:rPr lang="pl-PL"/>
              <a:t>Kliknij, aby edytować styl</a:t>
            </a:r>
            <a:endParaRPr lang="en-US"/>
          </a:p>
        </p:txBody>
      </p:sp>
      <p:sp>
        <p:nvSpPr>
          <p:cNvPr id="1033" name="Symbol zastępczy tekstu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93596D3A-0F5D-4042-8AF0-D3FD9CA5A02B}" type="datetimeFigureOut">
              <a:rPr lang="pl-PL"/>
              <a:pPr>
                <a:defRPr/>
              </a:pPr>
              <a:t>07.04.2019</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pl-PL"/>
          </a:p>
        </p:txBody>
      </p:sp>
      <p:sp>
        <p:nvSpPr>
          <p:cNvPr id="22" name="Symbol zastępczy numeru slajd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093679E3-9340-467E-9464-2A1BDCCC22E5}" type="slidenum">
              <a:rPr lang="pl-PL"/>
              <a:pPr>
                <a:defRPr/>
              </a:pPr>
              <a:t>‹#›</a:t>
            </a:fld>
            <a:endParaRPr lang="pl-PL"/>
          </a:p>
        </p:txBody>
      </p:sp>
      <p:sp>
        <p:nvSpPr>
          <p:cNvPr id="15" name="Prostokąt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52" r:id="rId1"/>
    <p:sldLayoutId id="2147483947" r:id="rId2"/>
    <p:sldLayoutId id="2147483953" r:id="rId3"/>
    <p:sldLayoutId id="2147483948" r:id="rId4"/>
    <p:sldLayoutId id="2147483954" r:id="rId5"/>
    <p:sldLayoutId id="2147483949" r:id="rId6"/>
    <p:sldLayoutId id="2147483955" r:id="rId7"/>
    <p:sldLayoutId id="2147483956" r:id="rId8"/>
    <p:sldLayoutId id="2147483957" r:id="rId9"/>
    <p:sldLayoutId id="2147483950" r:id="rId10"/>
    <p:sldLayoutId id="2147483951"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18"/>
        </a:defRPr>
      </a:lvl2pPr>
      <a:lvl3pPr algn="l" rtl="0" eaLnBrk="0" fontAlgn="base" hangingPunct="0">
        <a:spcBef>
          <a:spcPct val="0"/>
        </a:spcBef>
        <a:spcAft>
          <a:spcPct val="0"/>
        </a:spcAft>
        <a:defRPr sz="4300">
          <a:solidFill>
            <a:srgbClr val="572314"/>
          </a:solidFill>
          <a:latin typeface="Gill Sans MT" pitchFamily="34" charset="-18"/>
        </a:defRPr>
      </a:lvl3pPr>
      <a:lvl4pPr algn="l" rtl="0" eaLnBrk="0" fontAlgn="base" hangingPunct="0">
        <a:spcBef>
          <a:spcPct val="0"/>
        </a:spcBef>
        <a:spcAft>
          <a:spcPct val="0"/>
        </a:spcAft>
        <a:defRPr sz="4300">
          <a:solidFill>
            <a:srgbClr val="572314"/>
          </a:solidFill>
          <a:latin typeface="Gill Sans MT" pitchFamily="34" charset="-18"/>
        </a:defRPr>
      </a:lvl4pPr>
      <a:lvl5pPr algn="l" rtl="0" eaLnBrk="0" fontAlgn="base" hangingPunct="0">
        <a:spcBef>
          <a:spcPct val="0"/>
        </a:spcBef>
        <a:spcAft>
          <a:spcPct val="0"/>
        </a:spcAft>
        <a:defRPr sz="4300">
          <a:solidFill>
            <a:srgbClr val="572314"/>
          </a:solidFill>
          <a:latin typeface="Gill Sans MT" pitchFamily="34" charset="-18"/>
        </a:defRPr>
      </a:lvl5pPr>
      <a:lvl6pPr marL="457200" algn="l" rtl="0" fontAlgn="base">
        <a:spcBef>
          <a:spcPct val="0"/>
        </a:spcBef>
        <a:spcAft>
          <a:spcPct val="0"/>
        </a:spcAft>
        <a:defRPr sz="4300">
          <a:solidFill>
            <a:srgbClr val="572314"/>
          </a:solidFill>
          <a:latin typeface="Gill Sans MT" pitchFamily="34" charset="-18"/>
        </a:defRPr>
      </a:lvl6pPr>
      <a:lvl7pPr marL="914400" algn="l" rtl="0" fontAlgn="base">
        <a:spcBef>
          <a:spcPct val="0"/>
        </a:spcBef>
        <a:spcAft>
          <a:spcPct val="0"/>
        </a:spcAft>
        <a:defRPr sz="4300">
          <a:solidFill>
            <a:srgbClr val="572314"/>
          </a:solidFill>
          <a:latin typeface="Gill Sans MT" pitchFamily="34" charset="-18"/>
        </a:defRPr>
      </a:lvl7pPr>
      <a:lvl8pPr marL="1371600" algn="l" rtl="0" fontAlgn="base">
        <a:spcBef>
          <a:spcPct val="0"/>
        </a:spcBef>
        <a:spcAft>
          <a:spcPct val="0"/>
        </a:spcAft>
        <a:defRPr sz="4300">
          <a:solidFill>
            <a:srgbClr val="572314"/>
          </a:solidFill>
          <a:latin typeface="Gill Sans MT" pitchFamily="34" charset="-18"/>
        </a:defRPr>
      </a:lvl8pPr>
      <a:lvl9pPr marL="1828800" algn="l" rtl="0" fontAlgn="base">
        <a:spcBef>
          <a:spcPct val="0"/>
        </a:spcBef>
        <a:spcAft>
          <a:spcPct val="0"/>
        </a:spcAft>
        <a:defRPr sz="4300">
          <a:solidFill>
            <a:srgbClr val="572314"/>
          </a:solidFill>
          <a:latin typeface="Gill Sans MT" pitchFamily="34" charset="-18"/>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20769" y="1268760"/>
            <a:ext cx="8604448" cy="4032250"/>
          </a:xfrm>
        </p:spPr>
        <p:txBody>
          <a:bodyPr>
            <a:normAutofit fontScale="90000"/>
          </a:bodyPr>
          <a:lstStyle/>
          <a:p>
            <a:pPr algn="ctr"/>
            <a:r>
              <a:rPr lang="pl-PL" sz="5400" b="1" dirty="0">
                <a:effectLst/>
              </a:rPr>
              <a:t>CZYNY NIEDOZWOLONE</a:t>
            </a:r>
            <a:br>
              <a:rPr lang="pl-PL" sz="5400" b="1" dirty="0">
                <a:effectLst/>
              </a:rPr>
            </a:br>
            <a:br>
              <a:rPr lang="pl-PL" sz="5400" b="1" dirty="0">
                <a:effectLst/>
              </a:rPr>
            </a:br>
            <a:r>
              <a:rPr lang="pl-PL" sz="5400" b="1" dirty="0">
                <a:effectLst/>
              </a:rPr>
              <a:t>ODPOWIEDZIALNOŚĆ ZA WŁASNE CZYNY</a:t>
            </a:r>
            <a:br>
              <a:rPr lang="pl-PL" sz="5400" b="1" dirty="0">
                <a:effectLst/>
              </a:rPr>
            </a:br>
            <a:br>
              <a:rPr lang="pl-PL" sz="5400" b="1">
                <a:effectLst/>
              </a:rPr>
            </a:br>
            <a:endParaRPr lang="pl-PL" sz="2200" b="1" dirty="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ymbol zastępczy zawartości 2"/>
          <p:cNvSpPr>
            <a:spLocks noGrp="1"/>
          </p:cNvSpPr>
          <p:nvPr>
            <p:ph idx="1"/>
          </p:nvPr>
        </p:nvSpPr>
        <p:spPr>
          <a:xfrm>
            <a:off x="467544" y="116632"/>
            <a:ext cx="8229600" cy="6741368"/>
          </a:xfrm>
        </p:spPr>
        <p:txBody>
          <a:bodyPr/>
          <a:lstStyle/>
          <a:p>
            <a:pPr marL="82550" indent="0" algn="just">
              <a:buNone/>
            </a:pPr>
            <a:r>
              <a:rPr lang="pl-PL" sz="2500" b="1" dirty="0"/>
              <a:t>Ad 1) obrona konieczna – art. 423 k.c.</a:t>
            </a:r>
            <a:endParaRPr lang="pl-PL" sz="2500" dirty="0"/>
          </a:p>
          <a:p>
            <a:pPr algn="just"/>
            <a:r>
              <a:rPr lang="pl-PL" sz="2500" dirty="0"/>
              <a:t>może odnosić się nie tylko do przypadków odpowiedzialności opartej na zasadzie winy, ale też na zasadzie ryzyka</a:t>
            </a:r>
          </a:p>
          <a:p>
            <a:pPr algn="just"/>
            <a:r>
              <a:rPr lang="pl-PL" sz="2500" dirty="0"/>
              <a:t>polega na odparciu bezpośredniego i bezprawnego zamachu na jakiekolwiek dobro własne lub innej osoby</a:t>
            </a:r>
          </a:p>
          <a:p>
            <a:pPr algn="just"/>
            <a:r>
              <a:rPr lang="pl-PL" sz="2500" dirty="0"/>
              <a:t>źródłem zagrożenia jest działanie człowieka</a:t>
            </a:r>
          </a:p>
          <a:p>
            <a:pPr algn="just"/>
            <a:r>
              <a:rPr lang="pl-PL" sz="2500" dirty="0"/>
              <a:t>działanie to musi być bezprawne, choć niekoniecznie zawinione</a:t>
            </a:r>
          </a:p>
          <a:p>
            <a:pPr algn="just"/>
            <a:r>
              <a:rPr lang="pl-PL" sz="2500" dirty="0"/>
              <a:t>dobro zagrożone – jakiegokolwiek rodzaju (osobiste – np. życie, zdrowie, cześć integralność osobista, itp. lub majątkowe) i jakiejkolwiek wartości (mniej lub bardziej cenne od naruszonych dóbr napastnika)</a:t>
            </a:r>
          </a:p>
          <a:p>
            <a:pPr algn="just"/>
            <a:r>
              <a:rPr lang="pl-PL" sz="2500" dirty="0"/>
              <a:t>zachowanie sprawcy musi być celowe, nastawione na odparcie zamachu</a:t>
            </a:r>
          </a:p>
          <a:p>
            <a:pPr algn="just"/>
            <a:r>
              <a:rPr lang="pl-PL" sz="2500" dirty="0"/>
              <a:t>musi istnieć związek czasowy między zamachem a obroną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6632"/>
            <a:ext cx="8229600" cy="6552728"/>
          </a:xfrm>
        </p:spPr>
        <p:txBody>
          <a:bodyPr>
            <a:noAutofit/>
          </a:bodyPr>
          <a:lstStyle/>
          <a:p>
            <a:r>
              <a:rPr lang="pl-PL" sz="2800" b="1" dirty="0"/>
              <a:t>Zastosowane środki obrony powinny być „konieczne”  - dwa aspekty:</a:t>
            </a:r>
            <a:endParaRPr lang="pl-PL" sz="2800" dirty="0"/>
          </a:p>
          <a:p>
            <a:pPr marL="82550" indent="0" algn="just">
              <a:buNone/>
            </a:pPr>
            <a:r>
              <a:rPr lang="pl-PL" sz="2800" b="1" dirty="0"/>
              <a:t>1)</a:t>
            </a:r>
            <a:r>
              <a:rPr lang="pl-PL" sz="2800" dirty="0"/>
              <a:t> niezbędne do odparcia zamachu</a:t>
            </a:r>
          </a:p>
          <a:p>
            <a:pPr marL="82550" indent="0" algn="just">
              <a:buNone/>
            </a:pPr>
            <a:r>
              <a:rPr lang="pl-PL" sz="2800" dirty="0"/>
              <a:t>P. Machnikowski: obrona jest konieczna nie tylko wtedy, gdy jest jedynym możliwym rozwiązaniem, ale także wtedy, gdy jest najlepszym rozwiązaniem, bo inne sposoby uniknięcia zamachu prowadziłyby do wyrządzenia komukolwiek szkody większej, niż szkoda grożąca napastnikowi w razie podjęcia obrony</a:t>
            </a:r>
          </a:p>
          <a:p>
            <a:pPr marL="82550" indent="0" algn="just">
              <a:buNone/>
            </a:pPr>
            <a:r>
              <a:rPr lang="pl-PL" sz="2800" b="1" dirty="0"/>
              <a:t>2)</a:t>
            </a:r>
            <a:r>
              <a:rPr lang="pl-PL" sz="2800" dirty="0"/>
              <a:t> podjęte przez sprawcę szkody środki powinny być odpowiednie do cech zamachu (chodzi o rodzaj działań i ich natężenie, rodzaj użytych narzędzi i innych środków); cel: nieszkodzenie napastnikowi  w sposób zbędny dla ochrony zagrożonego dobra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6632"/>
            <a:ext cx="8496944" cy="6624736"/>
          </a:xfrm>
        </p:spPr>
        <p:txBody>
          <a:bodyPr/>
          <a:lstStyle/>
          <a:p>
            <a:pPr algn="just"/>
            <a:r>
              <a:rPr lang="pl-PL" sz="2800" dirty="0"/>
              <a:t>jeżeli podmiot stosujący obronę konieczną wyrządził szkodę, nie jest zobowiązany do jej naprawienia, bo jego zachowanie nie jest bezprawne</a:t>
            </a:r>
          </a:p>
          <a:p>
            <a:pPr algn="just"/>
            <a:r>
              <a:rPr lang="pl-PL" sz="2800" dirty="0"/>
              <a:t>nie ma znaczenia to, czy działanie obronne było skuteczne</a:t>
            </a:r>
          </a:p>
          <a:p>
            <a:pPr algn="just"/>
            <a:r>
              <a:rPr lang="pl-PL" sz="2800" dirty="0"/>
              <a:t>w Kodeksie cywilnym brak regulacji dotyczącej przekroczenia granic obrony koniecznej; nie powoduje ono uchylenia bezprawności, więc odpierający zamach ponosi odpowiedzialność za wyrządzoną szkodę; możliwe jest obniżenie odszkodowania na zasadzie przyczynienia się poszkodowanego do powstania szkody (art. 362 k.c.) lub uznanie żądania odszkodowania za nadużycie </a:t>
            </a:r>
            <a:r>
              <a:rPr lang="pl-PL" sz="2800"/>
              <a:t>prawa podmiotowego </a:t>
            </a:r>
            <a:r>
              <a:rPr lang="pl-PL" sz="2800" dirty="0"/>
              <a:t>(art. 5 k.c.)</a:t>
            </a:r>
          </a:p>
        </p:txBody>
      </p:sp>
    </p:spTree>
    <p:extLst>
      <p:ext uri="{BB962C8B-B14F-4D97-AF65-F5344CB8AC3E}">
        <p14:creationId xmlns:p14="http://schemas.microsoft.com/office/powerpoint/2010/main" val="1764944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260648"/>
            <a:ext cx="8435975" cy="6337300"/>
          </a:xfrm>
        </p:spPr>
        <p:txBody>
          <a:bodyPr>
            <a:normAutofit fontScale="85000" lnSpcReduction="20000"/>
          </a:bodyPr>
          <a:lstStyle/>
          <a:p>
            <a:pPr marL="82550" indent="0">
              <a:buNone/>
            </a:pPr>
            <a:r>
              <a:rPr lang="pl-PL" b="1" dirty="0"/>
              <a:t>Ad 2) stan wyższej konieczności – art. 424 k.c.</a:t>
            </a:r>
          </a:p>
          <a:p>
            <a:pPr marL="82550" indent="0">
              <a:buNone/>
            </a:pPr>
            <a:endParaRPr lang="pl-PL" dirty="0"/>
          </a:p>
          <a:p>
            <a:pPr algn="just"/>
            <a:r>
              <a:rPr lang="pl-PL" dirty="0"/>
              <a:t>może odnosić się nie tylko do przypadków odpowiedzialności opartej na zasadzie winy, ale też na zasadzie ryzyka</a:t>
            </a:r>
          </a:p>
          <a:p>
            <a:pPr algn="just"/>
            <a:r>
              <a:rPr lang="pl-PL" dirty="0"/>
              <a:t>bezpośrednie zagrożenie dla dowolnego dobra (osobistego lub majątkowego) jakiejkolwiek osoby</a:t>
            </a:r>
          </a:p>
          <a:p>
            <a:pPr algn="just"/>
            <a:r>
              <a:rPr lang="pl-PL" dirty="0"/>
              <a:t>uwzględniane szkody: szkody na mieniu, polegające na zabiciu lub zranieniu cudzego zwierzęcia albo uszkodzeniu lub zniszczeniu cudzej rzeczy, będących źródłem niebezpieczeństwa dla sprawcy szkody lub innej osoby</a:t>
            </a:r>
          </a:p>
          <a:p>
            <a:pPr algn="just"/>
            <a:r>
              <a:rPr lang="pl-PL" dirty="0"/>
              <a:t>niebezpieczeństwo musi istnieć naprawdę i musi być prawdopodobne </a:t>
            </a:r>
          </a:p>
          <a:p>
            <a:pPr algn="just"/>
            <a:r>
              <a:rPr lang="pl-PL" dirty="0"/>
              <a:t>środki zaradcze muszą być podjęte w czasie zagrożenia</a:t>
            </a:r>
            <a:endParaRPr lang="pl-PL" b="1" dirty="0"/>
          </a:p>
          <a:p>
            <a:pPr algn="just"/>
            <a:r>
              <a:rPr lang="pl-PL" dirty="0"/>
              <a:t>źródłem tego zagrożenia nie jest zamach (działanie człowieka), tylko jakaś rzecz lub zwierzę</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zawartości 2"/>
          <p:cNvSpPr>
            <a:spLocks noGrp="1"/>
          </p:cNvSpPr>
          <p:nvPr>
            <p:ph idx="1"/>
          </p:nvPr>
        </p:nvSpPr>
        <p:spPr>
          <a:xfrm>
            <a:off x="539552" y="188640"/>
            <a:ext cx="8229600" cy="6669360"/>
          </a:xfrm>
        </p:spPr>
        <p:txBody>
          <a:bodyPr/>
          <a:lstStyle/>
          <a:p>
            <a:pPr algn="just"/>
            <a:r>
              <a:rPr lang="pl-PL" sz="2400" dirty="0"/>
              <a:t>Jeżeli w celu odwrócenia zagrożenia osoba zagrożona lub inna osoba zniszczyła albo uszkodziła rzecz albo zraniła lub zabiła zwierzę, nie ponosi odpowiedzialności za wyrządzoną szkodę, o ile:</a:t>
            </a:r>
          </a:p>
          <a:p>
            <a:pPr marL="82550" indent="0" algn="just">
              <a:buNone/>
            </a:pPr>
            <a:r>
              <a:rPr lang="pl-PL" sz="2400" b="1" dirty="0"/>
              <a:t>a) sama niebezpieczeństwa nie wywołała</a:t>
            </a:r>
          </a:p>
          <a:p>
            <a:pPr marL="82550" indent="0" algn="just">
              <a:buNone/>
            </a:pPr>
            <a:r>
              <a:rPr lang="pl-PL" sz="2400" dirty="0"/>
              <a:t>ze względu na cel przepisu należy przyjąć, że chodzi o zachowanie sprawcy, które było obiektywnie nieprawidłowe (sprzeczne z prawem, zasadami współżycia społecznego lub regułami ostrożności) i było koniecznym warunkiem powstania niebezpieczeństwa (choćby na jego powstanie złożyły się też inne przyczyny); nie ma znaczenia wina sprawcy w wywołaniu niebezpieczeństwa (P. Machnikowski)</a:t>
            </a:r>
          </a:p>
          <a:p>
            <a:pPr marL="82550" indent="0" algn="just">
              <a:buNone/>
            </a:pPr>
            <a:r>
              <a:rPr lang="pl-PL" sz="2400" b="1" dirty="0"/>
              <a:t>b) niebezpieczeństwu nie można było inaczej zapobiec</a:t>
            </a:r>
          </a:p>
          <a:p>
            <a:pPr marL="82550" indent="0" algn="just">
              <a:buNone/>
            </a:pPr>
            <a:r>
              <a:rPr lang="pl-PL" sz="2400" dirty="0"/>
              <a:t>np. przez zwrócenie się do odpowiednich organów państwowych</a:t>
            </a:r>
          </a:p>
          <a:p>
            <a:pPr marL="82550" indent="0" algn="just">
              <a:buNone/>
            </a:pPr>
            <a:r>
              <a:rPr lang="pl-PL" sz="2400" dirty="0"/>
              <a:t>brak równie łatwo dostępnego sposobu odwrócenia niebezpieczeństwa, który byłby dozwolony i mniej szkodliwy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260648"/>
            <a:ext cx="7499350" cy="5880720"/>
          </a:xfrm>
        </p:spPr>
        <p:txBody>
          <a:bodyPr/>
          <a:lstStyle/>
          <a:p>
            <a:pPr marL="82550" indent="0">
              <a:buNone/>
            </a:pPr>
            <a:r>
              <a:rPr lang="pl-PL" sz="2400" b="1" dirty="0"/>
              <a:t>c) ratowane dobro było oczywiście ważniejsze aniżeli dobro zagrożone</a:t>
            </a:r>
          </a:p>
          <a:p>
            <a:r>
              <a:rPr lang="pl-PL" sz="2400" dirty="0"/>
              <a:t>ustawodawca posługuje się kryterium ważności, a nie wartości dóbr</a:t>
            </a:r>
          </a:p>
          <a:p>
            <a:r>
              <a:rPr lang="pl-PL" sz="2400" dirty="0"/>
              <a:t>dobra osobiste mają bezwzględny priorytet przez dobrami majątkowymi; tylko między dobrami majątkowymi można stosować miernik wartości</a:t>
            </a:r>
          </a:p>
          <a:p>
            <a:r>
              <a:rPr lang="pl-PL" sz="2400" dirty="0"/>
              <a:t>problem możliwości oceny wartości dóbr – chodzi o łatwość zauważenia różnicy wartości dóbr, a nie o to, by różnica ich wartości była znaczna</a:t>
            </a:r>
          </a:p>
          <a:p>
            <a:r>
              <a:rPr lang="pl-PL" sz="2400" dirty="0"/>
              <a:t>dysproporcja powinna być oceniana obiektywnie, a nie z perspektywy wyrządzającego szkodę (P. Machnikowski)</a:t>
            </a:r>
          </a:p>
          <a:p>
            <a:pPr marL="82550" indent="0">
              <a:buNone/>
            </a:pPr>
            <a:endParaRPr lang="pl-PL" sz="2400" dirty="0"/>
          </a:p>
        </p:txBody>
      </p:sp>
    </p:spTree>
    <p:extLst>
      <p:ext uri="{BB962C8B-B14F-4D97-AF65-F5344CB8AC3E}">
        <p14:creationId xmlns:p14="http://schemas.microsoft.com/office/powerpoint/2010/main" val="2495300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1268760"/>
            <a:ext cx="7499350" cy="4032448"/>
          </a:xfrm>
        </p:spPr>
        <p:txBody>
          <a:bodyPr/>
          <a:lstStyle/>
          <a:p>
            <a:pPr algn="just"/>
            <a:r>
              <a:rPr lang="pl-PL" sz="2400" dirty="0"/>
              <a:t>na stan wyższej konieczności nie może powołać się ten, na kim ciąży szczególny obowiązek chronienia naruszonego dobra, nawet z narażeniem na osobiste niebezpieczeństwo (Z. Masłowski, Z. Banaszczyk, W. Dubis, P. Machnikowski);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332656"/>
            <a:ext cx="8712968" cy="6408712"/>
          </a:xfrm>
        </p:spPr>
        <p:txBody>
          <a:bodyPr/>
          <a:lstStyle/>
          <a:p>
            <a:pPr marL="82550" indent="0">
              <a:buNone/>
            </a:pPr>
            <a:r>
              <a:rPr lang="pl-PL" sz="2300" b="1" dirty="0"/>
              <a:t>Ad 3) dozwolona samopomoc</a:t>
            </a:r>
          </a:p>
          <a:p>
            <a:pPr algn="just"/>
            <a:r>
              <a:rPr lang="pl-PL" sz="2300" dirty="0"/>
              <a:t>wyjątkowo ustawodawca zezwala na samodzielne przywrócenie stanu praw czy interesów sprzed naruszenia albo na samodzielne zabezpieczenie przez poszkodowanego możliwości realizacji jego roszczeń, np. art. 343 § 2, 432, 671 § 2 k.c.</a:t>
            </a:r>
          </a:p>
          <a:p>
            <a:pPr algn="just"/>
            <a:r>
              <a:rPr lang="pl-PL" sz="2300" dirty="0"/>
              <a:t>działanie w tych granicach nie jest bezprawne, a jeżeli spowodowało szkodę, to sprawca nie jest za nią odpowiedzialny</a:t>
            </a:r>
          </a:p>
          <a:p>
            <a:pPr marL="82550" indent="0">
              <a:buNone/>
            </a:pPr>
            <a:r>
              <a:rPr lang="pl-PL" sz="2300" dirty="0"/>
              <a:t> </a:t>
            </a:r>
          </a:p>
          <a:p>
            <a:pPr marL="82550" indent="0">
              <a:buNone/>
            </a:pPr>
            <a:r>
              <a:rPr lang="pl-PL" sz="2300" b="1" dirty="0"/>
              <a:t>Ad 4) zgoda poszkodowanego</a:t>
            </a:r>
          </a:p>
          <a:p>
            <a:pPr algn="just"/>
            <a:r>
              <a:rPr lang="pl-PL" sz="2300" dirty="0"/>
              <a:t>dotyczy działań ingerujących w sferę dóbr osobistych, a nie wyrządzenia szkody</a:t>
            </a:r>
          </a:p>
          <a:p>
            <a:pPr marL="82550" indent="0" algn="just">
              <a:buNone/>
            </a:pPr>
            <a:r>
              <a:rPr lang="pl-PL" sz="2300" dirty="0"/>
              <a:t>np. zgoda na zabiegi lekarskie</a:t>
            </a:r>
          </a:p>
          <a:p>
            <a:pPr algn="just"/>
            <a:r>
              <a:rPr lang="pl-PL" sz="2300" dirty="0"/>
              <a:t>uchyla bezprawność tych działań w takim zakresie, w jakim poszkodowany może dysponować naruszonymi dobrami osobistymi, stąd konieczność ustalenia, czy przysługiwała mu kompetencja i w jakim zakresie zezwolił na naruszenie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88640"/>
            <a:ext cx="8568952" cy="6408712"/>
          </a:xfrm>
        </p:spPr>
        <p:txBody>
          <a:bodyPr/>
          <a:lstStyle/>
          <a:p>
            <a:r>
              <a:rPr lang="pl-PL" sz="2100" b="1" dirty="0"/>
              <a:t>Charakter prawny zgody jest sporny:</a:t>
            </a:r>
            <a:endParaRPr lang="pl-PL" sz="2100" dirty="0"/>
          </a:p>
          <a:p>
            <a:pPr marL="82550" indent="0">
              <a:buNone/>
            </a:pPr>
            <a:r>
              <a:rPr lang="pl-PL" sz="2100" b="1" dirty="0"/>
              <a:t>a)</a:t>
            </a:r>
            <a:r>
              <a:rPr lang="pl-PL" sz="2100" dirty="0"/>
              <a:t> jest ona  czynnością prawną, szczególnego rodzaju czynnością prawną upoważniającą – odnoszą się do niej przepisy regulujące wady oświadczeń woli – S. Grzybowski, M. Nesterowicz, Z. Banaszczyk, W. Dubis, P. Machnikowski</a:t>
            </a:r>
          </a:p>
          <a:p>
            <a:pPr marL="82550" indent="0">
              <a:buNone/>
            </a:pPr>
            <a:r>
              <a:rPr lang="pl-PL" sz="2100" b="1" dirty="0"/>
              <a:t>b)</a:t>
            </a:r>
            <a:r>
              <a:rPr lang="pl-PL" sz="2100" dirty="0"/>
              <a:t> jest ona jednostronnym, odwołalnym działaniem prawnym, podobnym do oświadczenia woli – M. Sośniak, A. Szpunar </a:t>
            </a:r>
          </a:p>
          <a:p>
            <a:pPr algn="just"/>
            <a:r>
              <a:rPr lang="pl-PL" sz="2100" dirty="0"/>
              <a:t>zgoda musi mieć charakter uprzedni</a:t>
            </a:r>
          </a:p>
          <a:p>
            <a:pPr algn="just"/>
            <a:r>
              <a:rPr lang="pl-PL" sz="2100" dirty="0"/>
              <a:t>odnoszą sie do niej przepisy dotyczące swobody formy wyrażenia zgody (z zastrzeżeniem wyjątków z art. 34 ust. 1 ZawLekU) i wymóg odpowiedniej zdolności do czynności prawnych (jeżeli przepisy szczególne go nie modyfikują, np. art. 32 ust. 5 ZawLekU)</a:t>
            </a:r>
          </a:p>
          <a:p>
            <a:pPr algn="just"/>
            <a:r>
              <a:rPr lang="pl-PL" sz="2100" dirty="0"/>
              <a:t>zgoda musi być wolna od wad oświadczeń woli</a:t>
            </a:r>
          </a:p>
          <a:p>
            <a:pPr algn="just"/>
            <a:r>
              <a:rPr lang="pl-PL" sz="2100" dirty="0"/>
              <a:t>zgody na zabieg lekarski może udzielić wyłącznie osoba mająca świadomość tego, na co się zgadza; obowiązek informacyjny dotyczy typowego ryzyka związanego z zabiegiem informuje się pacjenta lub osobę sprawującą nad nim pieczę</a:t>
            </a:r>
          </a:p>
          <a:p>
            <a:pPr algn="just"/>
            <a:r>
              <a:rPr lang="pl-PL" sz="2100" dirty="0"/>
              <a:t>podlega odwołaniu do czasu wyrządzenia uszczerbku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88640"/>
            <a:ext cx="8280920" cy="6669360"/>
          </a:xfrm>
        </p:spPr>
        <p:txBody>
          <a:bodyPr/>
          <a:lstStyle/>
          <a:p>
            <a:pPr marL="82550" indent="0">
              <a:buNone/>
            </a:pPr>
            <a:r>
              <a:rPr lang="pl-PL" sz="2200" b="1" dirty="0"/>
              <a:t>Ad 5) wykonywanie własnych praw podmiotowych</a:t>
            </a:r>
            <a:endParaRPr lang="pl-PL" sz="2200" dirty="0"/>
          </a:p>
          <a:p>
            <a:pPr marL="82550" indent="0" algn="just">
              <a:buNone/>
            </a:pPr>
            <a:r>
              <a:rPr lang="pl-PL" sz="2200" dirty="0"/>
              <a:t>np. użytkownik gruntu nie ponosi odpowiedzialności za szkodę wynikającą dla właściciela gruntu z tego, że sam na nim nie gospodaruje</a:t>
            </a:r>
          </a:p>
          <a:p>
            <a:pPr marL="82550" indent="0">
              <a:buNone/>
            </a:pPr>
            <a:r>
              <a:rPr lang="pl-PL" sz="2200" b="1" dirty="0"/>
              <a:t> </a:t>
            </a:r>
          </a:p>
          <a:p>
            <a:pPr marL="82550" indent="0">
              <a:buNone/>
            </a:pPr>
            <a:r>
              <a:rPr lang="pl-PL" sz="2200" b="1" dirty="0"/>
              <a:t>Ad 6) działania w granicach ustawowo przyznanych uprawnień</a:t>
            </a:r>
          </a:p>
          <a:p>
            <a:pPr algn="just"/>
            <a:r>
              <a:rPr lang="pl-PL" sz="2200" dirty="0"/>
              <a:t>nie jest bezprawne zachowanie, które wyrządza uszczerbek innym osobom i pozornie cechuje je bezprawność, jeżeli inny przepis prawa zezwala na takie zachowanie lub nakazuje je</a:t>
            </a:r>
          </a:p>
          <a:p>
            <a:pPr algn="just"/>
            <a:r>
              <a:rPr lang="pl-PL" sz="2200" dirty="0"/>
              <a:t>np. wykonywanie czynności przez komornika, stosowanie środków przymusu bezpośredniego przez funkcjonariuszy policji, straży miejskiej, straży granicznej</a:t>
            </a:r>
          </a:p>
          <a:p>
            <a:pPr algn="just"/>
            <a:r>
              <a:rPr lang="pl-PL" sz="2200" dirty="0"/>
              <a:t>warunkiem wyłączania bezprawności jest podejmowanie działań przez upoważnione do tego podmioty, z zachowaniem określonych reguł postępowania, bez przekraczania granic upoważnienia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p:cNvSpPr>
            <a:spLocks noGrp="1"/>
          </p:cNvSpPr>
          <p:nvPr>
            <p:ph idx="1"/>
          </p:nvPr>
        </p:nvSpPr>
        <p:spPr>
          <a:xfrm>
            <a:off x="539552" y="260648"/>
            <a:ext cx="8229600" cy="6120680"/>
          </a:xfrm>
        </p:spPr>
        <p:txBody>
          <a:bodyPr/>
          <a:lstStyle/>
          <a:p>
            <a:pPr marL="82550" indent="0">
              <a:buNone/>
            </a:pPr>
            <a:r>
              <a:rPr lang="pl-PL" sz="2800" b="1" dirty="0"/>
              <a:t>Art. 415 k.c.: </a:t>
            </a:r>
            <a:r>
              <a:rPr lang="pl-PL" sz="2800" dirty="0"/>
              <a:t>„Kto z winy swej wyrządził drugiemu szkodę, obowiązany jest do jej naprawienia”</a:t>
            </a:r>
          </a:p>
          <a:p>
            <a:r>
              <a:rPr lang="pl-PL" sz="2800" dirty="0"/>
              <a:t>analogicznie brzmiał art. 134 k.z. wzorowany na art. 1382 Kodeksu Napoleona</a:t>
            </a:r>
          </a:p>
          <a:p>
            <a:pPr marL="82550" indent="0">
              <a:buNone/>
            </a:pPr>
            <a:r>
              <a:rPr lang="pl-PL" sz="2800" b="1" dirty="0"/>
              <a:t>Art. 416 k.c.: </a:t>
            </a:r>
            <a:r>
              <a:rPr lang="pl-PL" sz="2800" dirty="0"/>
              <a:t>„Osoba prawna jest obowiązana do naprawienia szkody wyrządzonej z winy jej organu”</a:t>
            </a:r>
          </a:p>
          <a:p>
            <a:r>
              <a:rPr lang="pl-PL" sz="2800" dirty="0"/>
              <a:t>odpowiedzialność na zasadzie winy</a:t>
            </a:r>
          </a:p>
          <a:p>
            <a:r>
              <a:rPr lang="pl-PL" sz="2800" dirty="0"/>
              <a:t>przesłanki odpowiedzialności:</a:t>
            </a:r>
          </a:p>
          <a:p>
            <a:pPr marL="82550" indent="0">
              <a:buNone/>
            </a:pPr>
            <a:r>
              <a:rPr lang="pl-PL" sz="2800" b="1" dirty="0"/>
              <a:t>1)</a:t>
            </a:r>
            <a:r>
              <a:rPr lang="pl-PL" sz="2800" dirty="0"/>
              <a:t>	szkoda</a:t>
            </a:r>
          </a:p>
          <a:p>
            <a:pPr marL="82550" indent="0">
              <a:buNone/>
            </a:pPr>
            <a:r>
              <a:rPr lang="pl-PL" sz="2800" b="1" dirty="0"/>
              <a:t>2)</a:t>
            </a:r>
            <a:r>
              <a:rPr lang="pl-PL" sz="2800" dirty="0"/>
              <a:t>	fakt, z którym ustawa wiąże odpowiedzialność określonego podmiotu (czyn niedozwolony)</a:t>
            </a:r>
          </a:p>
          <a:p>
            <a:pPr marL="82550" indent="0">
              <a:buNone/>
            </a:pPr>
            <a:r>
              <a:rPr lang="pl-PL" sz="2800" b="1" dirty="0"/>
              <a:t>3)</a:t>
            </a:r>
            <a:r>
              <a:rPr lang="pl-PL" sz="2800" dirty="0"/>
              <a:t>	adekwatny związek przyczynowy między czynem niedozwolonym a szkodą</a:t>
            </a:r>
          </a:p>
          <a:p>
            <a:pPr marL="596900" indent="-514350">
              <a:buAutoNum type="arabicParenR" startAt="2"/>
            </a:pPr>
            <a:endParaRPr lang="pl-PL"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188640"/>
            <a:ext cx="7499350" cy="6552728"/>
          </a:xfrm>
        </p:spPr>
        <p:txBody>
          <a:bodyPr/>
          <a:lstStyle/>
          <a:p>
            <a:pPr marL="82550" indent="0">
              <a:buNone/>
            </a:pPr>
            <a:r>
              <a:rPr lang="pl-PL" sz="2400" b="1" dirty="0"/>
              <a:t>Ad 7) działanie na własne ryzyko</a:t>
            </a:r>
          </a:p>
          <a:p>
            <a:pPr algn="just"/>
            <a:r>
              <a:rPr lang="pl-PL" sz="2400" dirty="0"/>
              <a:t>podjęcie czynności,  w wyniku której poszkodowany bez wyraźnej potrzeby dobrowolnie i świadomie naraża się na znane mu niebezpieczeństwo</a:t>
            </a:r>
          </a:p>
          <a:p>
            <a:pPr algn="just">
              <a:buFont typeface="Arial" pitchFamily="34" charset="0"/>
              <a:buChar char="•"/>
            </a:pPr>
            <a:r>
              <a:rPr lang="pl-PL" sz="2400" dirty="0"/>
              <a:t>np. udział w sportach ekstremalnych, w wyścigach samochodowych, wejście mimo zakazu na teren, gdzie są prace pirotechniczne, dobrowolne podróżowanie samochodem kierowanym przez kierowcę, który jest pijany lub nie ma uprawnień i umiejętności kierowania pojazdem, itp.</a:t>
            </a:r>
          </a:p>
          <a:p>
            <a:pPr algn="just"/>
            <a:r>
              <a:rPr lang="pl-PL" sz="2400" dirty="0"/>
              <a:t>trudność w rozgraniczeniu od zgody poszkodowanego – nie godzi się on na samą szkodę, tylko na stan zagrożenia</a:t>
            </a:r>
          </a:p>
          <a:p>
            <a:pPr algn="just"/>
            <a:r>
              <a:rPr lang="pl-PL" sz="2400" dirty="0"/>
              <a:t>P. Machnikowski: zgoda jest zwykle dorozumiana, jeszcze bardziej uzasadniony jest w tym przypadku wymóg posiadania zdolności do czynności prawnych</a:t>
            </a:r>
          </a:p>
        </p:txBody>
      </p:sp>
    </p:spTree>
    <p:extLst>
      <p:ext uri="{BB962C8B-B14F-4D97-AF65-F5344CB8AC3E}">
        <p14:creationId xmlns:p14="http://schemas.microsoft.com/office/powerpoint/2010/main" val="2452198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7499350" cy="4800600"/>
          </a:xfrm>
        </p:spPr>
        <p:txBody>
          <a:bodyPr/>
          <a:lstStyle/>
          <a:p>
            <a:pPr marL="82550" indent="0">
              <a:buNone/>
            </a:pPr>
            <a:r>
              <a:rPr lang="pl-PL" sz="2600" b="1" dirty="0"/>
              <a:t>Ad 8) działanie z pobudek altruistycznych</a:t>
            </a:r>
          </a:p>
          <a:p>
            <a:r>
              <a:rPr lang="pl-PL" sz="2600" dirty="0"/>
              <a:t>np. ratowanie życia i zdrowia człowieka z narażeniem własnego życia</a:t>
            </a:r>
          </a:p>
          <a:p>
            <a:endParaRPr lang="pl-PL" dirty="0"/>
          </a:p>
        </p:txBody>
      </p:sp>
    </p:spTree>
    <p:extLst>
      <p:ext uri="{BB962C8B-B14F-4D97-AF65-F5344CB8AC3E}">
        <p14:creationId xmlns:p14="http://schemas.microsoft.com/office/powerpoint/2010/main" val="3300749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88640"/>
            <a:ext cx="8424936" cy="6669360"/>
          </a:xfrm>
        </p:spPr>
        <p:txBody>
          <a:bodyPr/>
          <a:lstStyle/>
          <a:p>
            <a:pPr marL="82550" indent="0" algn="ctr">
              <a:buNone/>
            </a:pPr>
            <a:r>
              <a:rPr lang="pl-PL" sz="2300" b="1" dirty="0"/>
              <a:t>Wina</a:t>
            </a:r>
          </a:p>
          <a:p>
            <a:pPr algn="just"/>
            <a:r>
              <a:rPr lang="pl-PL" sz="2300" dirty="0"/>
              <a:t>klasa czynów zawinionych mieści się w klasie czynów bezprawnych</a:t>
            </a:r>
          </a:p>
          <a:p>
            <a:pPr algn="just"/>
            <a:r>
              <a:rPr lang="pl-PL" sz="2300" dirty="0"/>
              <a:t>brak definicji pojęcia winy</a:t>
            </a:r>
          </a:p>
          <a:p>
            <a:pPr algn="just"/>
            <a:r>
              <a:rPr lang="pl-PL" sz="2300" dirty="0"/>
              <a:t>postulat używania jednolitego pojęcia winy na gruncie prawa cywilnego i karnego</a:t>
            </a:r>
          </a:p>
          <a:p>
            <a:pPr algn="just"/>
            <a:r>
              <a:rPr lang="pl-PL" sz="2300" b="1" dirty="0"/>
              <a:t>Koncepcje winy:</a:t>
            </a:r>
          </a:p>
          <a:p>
            <a:pPr marL="82550" indent="0" algn="just">
              <a:buNone/>
            </a:pPr>
            <a:r>
              <a:rPr lang="pl-PL" sz="2300" b="1" dirty="0"/>
              <a:t>1)</a:t>
            </a:r>
            <a:r>
              <a:rPr lang="pl-PL" sz="2300" dirty="0"/>
              <a:t> psychologiczna</a:t>
            </a:r>
          </a:p>
          <a:p>
            <a:pPr marL="82550" indent="0" algn="just">
              <a:buNone/>
            </a:pPr>
            <a:r>
              <a:rPr lang="pl-PL" sz="2300" b="1" dirty="0"/>
              <a:t>2) </a:t>
            </a:r>
            <a:r>
              <a:rPr lang="pl-PL" sz="2300" dirty="0"/>
              <a:t>normatywna – dominuje we współczesnej cywylistyce</a:t>
            </a:r>
          </a:p>
          <a:p>
            <a:pPr algn="just"/>
            <a:r>
              <a:rPr lang="pl-PL" sz="2300" dirty="0"/>
              <a:t>naganna decyzja człowieka odnosząca się do podjętego przez niego bezprawnego czynu (działania lub zaniechania), z którą wiąże się postawienie sprawcy zarzutu, że jego decyzja była naganna</a:t>
            </a:r>
          </a:p>
          <a:p>
            <a:pPr algn="just"/>
            <a:r>
              <a:rPr lang="pl-PL" sz="2300" dirty="0"/>
              <a:t>przedmiotem zarzutu jest bezprawność postępowania sprawcy; zarzut dotyczy przekroczenia obowiązujących reguł postępowania, a nie wyrządzenia szkody</a:t>
            </a:r>
          </a:p>
        </p:txBody>
      </p:sp>
    </p:spTree>
    <p:extLst>
      <p:ext uri="{BB962C8B-B14F-4D97-AF65-F5344CB8AC3E}">
        <p14:creationId xmlns:p14="http://schemas.microsoft.com/office/powerpoint/2010/main" val="1201702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404664"/>
            <a:ext cx="8280920" cy="5256584"/>
          </a:xfrm>
        </p:spPr>
        <p:txBody>
          <a:bodyPr/>
          <a:lstStyle/>
          <a:p>
            <a:pPr marL="82550" indent="0" algn="ctr">
              <a:buNone/>
            </a:pPr>
            <a:r>
              <a:rPr lang="pl-PL" sz="2400" b="1" dirty="0"/>
              <a:t>Zdolność do zawinienia </a:t>
            </a:r>
          </a:p>
          <a:p>
            <a:pPr marL="82550" indent="0" algn="ctr">
              <a:buNone/>
            </a:pPr>
            <a:endParaRPr lang="pl-PL" sz="2400" dirty="0"/>
          </a:p>
          <a:p>
            <a:r>
              <a:rPr lang="pl-PL" sz="2400" dirty="0"/>
              <a:t>ocenie pod względem zawinienia powinno podlegać wyłącznie zachowanie się takich osób, które w wystarczającym stopniu zdają sobie z niego sprawę i są w stanie nim kierować</a:t>
            </a:r>
          </a:p>
          <a:p>
            <a:r>
              <a:rPr lang="pl-PL" sz="2400" dirty="0"/>
              <a:t>Krąg tych osób wyznaczono na 2 sposoby:</a:t>
            </a:r>
          </a:p>
          <a:p>
            <a:pPr marL="82550" indent="0">
              <a:buNone/>
            </a:pPr>
            <a:r>
              <a:rPr lang="pl-PL" sz="2400" b="1" dirty="0"/>
              <a:t>1)</a:t>
            </a:r>
            <a:r>
              <a:rPr lang="pl-PL" sz="2400" dirty="0"/>
              <a:t> niezbędna jest indywidualna ocena sprawcy (art. 425 k.c.)</a:t>
            </a:r>
          </a:p>
          <a:p>
            <a:pPr marL="82550" indent="0">
              <a:buNone/>
            </a:pPr>
            <a:r>
              <a:rPr lang="pl-PL" sz="2400" b="1" dirty="0"/>
              <a:t>2)</a:t>
            </a:r>
            <a:r>
              <a:rPr lang="pl-PL" sz="2400" dirty="0"/>
              <a:t> ustanowiono sztywną granicę wiekową odpowiedzialności (art. 426 k.c.)</a:t>
            </a:r>
          </a:p>
          <a:p>
            <a:r>
              <a:rPr lang="pl-PL" sz="2400" dirty="0"/>
              <a:t>niepoczytalność wyłącza odpowiedzialność na zasadzie winy; negatywne skutki dla poszkodowanego może łagodzić odpowiedzialność osób zobowiązanych do nadzoru (art. 427 k.c.) lub samego sprawcy na zasadzie słuszności (art. 428 k.c.)</a:t>
            </a:r>
          </a:p>
        </p:txBody>
      </p:sp>
    </p:spTree>
    <p:extLst>
      <p:ext uri="{BB962C8B-B14F-4D97-AF65-F5344CB8AC3E}">
        <p14:creationId xmlns:p14="http://schemas.microsoft.com/office/powerpoint/2010/main" val="1924838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116632"/>
            <a:ext cx="8280920" cy="6741368"/>
          </a:xfrm>
        </p:spPr>
        <p:txBody>
          <a:bodyPr/>
          <a:lstStyle/>
          <a:p>
            <a:pPr marL="82550" indent="0">
              <a:buNone/>
            </a:pPr>
            <a:endParaRPr lang="pl-PL" sz="2200" b="1" dirty="0"/>
          </a:p>
          <a:p>
            <a:pPr marL="82550" indent="0">
              <a:buNone/>
            </a:pPr>
            <a:r>
              <a:rPr lang="pl-PL" sz="2200" b="1" dirty="0"/>
              <a:t>Ad 1) niepoczytalność</a:t>
            </a:r>
          </a:p>
          <a:p>
            <a:pPr marL="82550" indent="0">
              <a:buNone/>
            </a:pPr>
            <a:endParaRPr lang="pl-PL" sz="2200" b="1" dirty="0"/>
          </a:p>
          <a:p>
            <a:pPr marL="82550" indent="0" algn="just">
              <a:buNone/>
            </a:pPr>
            <a:r>
              <a:rPr lang="pl-PL" sz="2200" b="1" dirty="0"/>
              <a:t>Art. 425 § 1 k.c.: „</a:t>
            </a:r>
            <a:r>
              <a:rPr lang="pl-PL" sz="2200" dirty="0"/>
              <a:t>Osoba, która z jakichkolwiek powodów znajduje się w stanie wyłączającym świadome albo swobodne powzięcie decyzji i wyrażenie woli, nie jest odpowiedzialna za szkodę w tym stanie wyrządzoną.</a:t>
            </a:r>
          </a:p>
          <a:p>
            <a:pPr marL="82550" indent="0" algn="just">
              <a:buNone/>
            </a:pPr>
            <a:r>
              <a:rPr lang="pl-PL" sz="2200" b="1" dirty="0"/>
              <a:t>§ 2:</a:t>
            </a:r>
            <a:r>
              <a:rPr lang="pl-PL" sz="2200" dirty="0"/>
              <a:t> Jednak ten, kto uległ zakłóceniu czynności psychicznych wskutek użycia napojów odurzających albo innych podobnych środków jest zobowiązany do naprawienia szkody, chyba że stan zakłócenia został wywołany bez jego winy”.</a:t>
            </a:r>
          </a:p>
          <a:p>
            <a:pPr algn="just"/>
            <a:r>
              <a:rPr lang="pl-PL" sz="2200" dirty="0"/>
              <a:t>stan niepoczytalności zachodzi wówczas, gdy określona osoba albo jest pozbawiona świadomości (nie rozumie znaczenia czynów własnych bądź osób trzecich, nie zdaje sobie sprawy ze swojego zachowania) albo nie może swobodnie podjąć decyzji i wyrazić swojej woli</a:t>
            </a:r>
          </a:p>
        </p:txBody>
      </p:sp>
    </p:spTree>
    <p:extLst>
      <p:ext uri="{BB962C8B-B14F-4D97-AF65-F5344CB8AC3E}">
        <p14:creationId xmlns:p14="http://schemas.microsoft.com/office/powerpoint/2010/main" val="2552300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260648"/>
            <a:ext cx="8136904" cy="6264696"/>
          </a:xfrm>
        </p:spPr>
        <p:txBody>
          <a:bodyPr/>
          <a:lstStyle/>
          <a:p>
            <a:pPr algn="just"/>
            <a:r>
              <a:rPr lang="pl-PL" sz="2500" dirty="0"/>
              <a:t>wystarczające jest zaistnienie jednego z w/w stanów</a:t>
            </a:r>
          </a:p>
          <a:p>
            <a:pPr algn="just"/>
            <a:r>
              <a:rPr lang="pl-PL" sz="2500" dirty="0"/>
              <a:t>konieczny jest całkowity brak możliwości świadomego albo swobodnego powzięcia decyzji i wyrażenia woli; częściowe ograniczenie poczytalności nie jest prawnie relewantne</a:t>
            </a:r>
          </a:p>
          <a:p>
            <a:pPr algn="just"/>
            <a:r>
              <a:rPr lang="pl-PL" sz="2500" dirty="0"/>
              <a:t>przyczyna jest pozbawiona znaczenia prawnego (art. 425 § 1 k.c.); musi ona jednak być związana z osobą sprawcy </a:t>
            </a:r>
          </a:p>
          <a:p>
            <a:pPr algn="just"/>
            <a:r>
              <a:rPr lang="pl-PL" sz="2500" dirty="0"/>
              <a:t>niepoczytalność może wynikać z zaburzeń sprawności psychicznej i intelektualnej lub z zaburzeń sprawności fizycznej danego podmiotu</a:t>
            </a:r>
          </a:p>
          <a:p>
            <a:pPr algn="just"/>
            <a:r>
              <a:rPr lang="pl-PL" sz="2500" dirty="0"/>
              <a:t>jej przyczynami mogą być stany fizjologiczne (np. sen, czy brak odpowiedniej dojrzałości) i stany o charakterze patologicznym, zarówno trwałe (np. choroba psychiczna, niedorozwój umysłowy, uzależnienie od alkoholu czy narkotyków, uwiąd starczy), jak i przejściowe (odurzenie alkoholem lub narkotykami, wysoka gorączka)</a:t>
            </a:r>
          </a:p>
        </p:txBody>
      </p:sp>
    </p:spTree>
    <p:extLst>
      <p:ext uri="{BB962C8B-B14F-4D97-AF65-F5344CB8AC3E}">
        <p14:creationId xmlns:p14="http://schemas.microsoft.com/office/powerpoint/2010/main" val="2903011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188640"/>
            <a:ext cx="8280920" cy="6669360"/>
          </a:xfrm>
        </p:spPr>
        <p:txBody>
          <a:bodyPr/>
          <a:lstStyle/>
          <a:p>
            <a:pPr algn="just"/>
            <a:r>
              <a:rPr lang="pl-PL" sz="2300" dirty="0"/>
              <a:t>stan niepoczytalności musi wystąpić w chwili wyrządzenia czynu, który spowodował szkodę</a:t>
            </a:r>
          </a:p>
          <a:p>
            <a:pPr algn="just"/>
            <a:r>
              <a:rPr lang="pl-PL" sz="2300" dirty="0"/>
              <a:t>badanie zaistnienia tej okoliczności jest konieczne również, gdy dana osoba cierpi na trwałe zaburzenia o charakterze patologicznym, bo np. dla chorób psychicznych charakterystyczne jest występowanie stanów zaostrzenia objawów i remisji (możliwe jest działanie w chwili lucidum intervallum)</a:t>
            </a:r>
          </a:p>
          <a:p>
            <a:pPr algn="just"/>
            <a:r>
              <a:rPr lang="pl-PL" sz="2300" dirty="0"/>
              <a:t>dowodu działania w stanie niepoczytalności nie stanowi fakt uprzedniego całkowitego ubezwłasnowolnienia sprawcy ze względu na występowanie u niego określonych zaburzeń psychicznych</a:t>
            </a:r>
          </a:p>
          <a:p>
            <a:pPr algn="just"/>
            <a:r>
              <a:rPr lang="pl-PL" sz="2300" dirty="0"/>
              <a:t>możliwe jest stosowanie domniemania faktycznego, że dana osoba była w chwili czynu niepoczytalna, gdy rodzaj występujących u niej zaburzeń psychicznych świadczy o stałym lub często powtarzającym się występowaniu stanu wyłączającego świadome lub swobodne powzięcie decyzji i wyrażenie woli</a:t>
            </a:r>
          </a:p>
          <a:p>
            <a:pPr marL="82550" indent="0" algn="just">
              <a:buNone/>
            </a:pPr>
            <a:r>
              <a:rPr lang="pl-PL" sz="2300" dirty="0"/>
              <a:t>   (Z. Masłowski, G. Bieniek, P. Machnikowski)</a:t>
            </a:r>
          </a:p>
        </p:txBody>
      </p:sp>
    </p:spTree>
    <p:extLst>
      <p:ext uri="{BB962C8B-B14F-4D97-AF65-F5344CB8AC3E}">
        <p14:creationId xmlns:p14="http://schemas.microsoft.com/office/powerpoint/2010/main" val="2710972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88640"/>
            <a:ext cx="8280920" cy="6669360"/>
          </a:xfrm>
        </p:spPr>
        <p:txBody>
          <a:bodyPr/>
          <a:lstStyle/>
          <a:p>
            <a:pPr algn="just"/>
            <a:r>
              <a:rPr lang="pl-PL" sz="2400" dirty="0"/>
              <a:t>gdy stan niepoczytalności został spowodowany użyciem napojów odurzających lub innych podobnych środków, sprawca jest zobowiązany do naprawienia wyrządzonej w tym stanie szkody, chyba że stan ten został wywołany bez jego winy (art. 425 § 2 k.c.)</a:t>
            </a:r>
          </a:p>
          <a:p>
            <a:pPr marL="82550" indent="0" algn="just">
              <a:buNone/>
            </a:pPr>
            <a:r>
              <a:rPr lang="pl-PL" sz="2400" dirty="0"/>
              <a:t>   wzór: prawo karne, wina na przedpolu czynu zabronionego</a:t>
            </a:r>
          </a:p>
          <a:p>
            <a:pPr algn="just"/>
            <a:r>
              <a:rPr lang="pl-PL" sz="2400" dirty="0"/>
              <a:t>ciężar dowodu przeciwnego spoczywa na sprawcy szkody</a:t>
            </a:r>
          </a:p>
          <a:p>
            <a:pPr algn="just"/>
            <a:r>
              <a:rPr lang="pl-PL" sz="2400" dirty="0"/>
              <a:t>brak winy w zażyciu w/w środków zachodzi wówczas, gdy zaaplikowano je sprawcy czynu przy użyciu przemocy, gdy zażył je pod wpływem groźby czy bez świadomości, o jaki środek chodzi</a:t>
            </a:r>
          </a:p>
          <a:p>
            <a:pPr algn="just"/>
            <a:r>
              <a:rPr lang="pl-PL" sz="2400" dirty="0"/>
              <a:t>brak winy zachodzi również wówczas, gdy dana osoba świadomie i dobrowolnie wprowadziła do swojego organizmu substancję odurzającą bez świadomości skutków jej działania, mimo dochowania obowiązku uzyskania informacji, a więc np. zapoznawszy się z ulotką informacyjną dołączoną do leku</a:t>
            </a:r>
          </a:p>
          <a:p>
            <a:pPr marL="82550" indent="0" algn="just">
              <a:buNone/>
            </a:pPr>
            <a:r>
              <a:rPr lang="pl-PL" sz="2400" dirty="0"/>
              <a:t>   (P. Machnikowski)</a:t>
            </a:r>
          </a:p>
        </p:txBody>
      </p:sp>
    </p:spTree>
    <p:extLst>
      <p:ext uri="{BB962C8B-B14F-4D97-AF65-F5344CB8AC3E}">
        <p14:creationId xmlns:p14="http://schemas.microsoft.com/office/powerpoint/2010/main" val="882972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88640"/>
            <a:ext cx="8280920" cy="6552728"/>
          </a:xfrm>
        </p:spPr>
        <p:txBody>
          <a:bodyPr/>
          <a:lstStyle/>
          <a:p>
            <a:pPr marL="82550" indent="0" algn="ctr">
              <a:buNone/>
            </a:pPr>
            <a:r>
              <a:rPr lang="pl-PL" sz="2600" b="1" dirty="0"/>
              <a:t>Zagadnienie poczytalności osób w wieku starczym:</a:t>
            </a:r>
            <a:endParaRPr lang="pl-PL" sz="2600" dirty="0"/>
          </a:p>
          <a:p>
            <a:pPr algn="just"/>
            <a:r>
              <a:rPr lang="pl-PL" sz="2600" dirty="0"/>
              <a:t>obniżenie sprawności intelektualnej z tej przyczyny jako potencjalny powód niepoczytalności nie budzi wątpliwości, niejednoznaczna jest możliwość traktowania jako jej przyczyny spadku sprawności fizycznej spowodowanego podeszłym wiekiem</a:t>
            </a:r>
          </a:p>
          <a:p>
            <a:pPr algn="just"/>
            <a:r>
              <a:rPr lang="pl-PL" sz="2600" dirty="0"/>
              <a:t>art. 427 k.c. wskazuje jako przyczynę wyłączającą możliwość przypisania winy również stan cielesny, więc przyjmuje się, że brak sprawności fizycznej może stanowić okoliczność wyłączającą odpowiedzialność za szkodę, jeżeli spowodował niemożliwość pokierowania własnym postępowaniem, a sprawca nie był świadomy tego, że on wystąpi lub przy dołożeniu należytej staranności nie był w stanie przewidzieć jego wpływu na zachowanie, z którego wynikła szkoda (A. Śmieja, W. Dubis, P. Machnikowski) </a:t>
            </a:r>
          </a:p>
        </p:txBody>
      </p:sp>
    </p:spTree>
    <p:extLst>
      <p:ext uri="{BB962C8B-B14F-4D97-AF65-F5344CB8AC3E}">
        <p14:creationId xmlns:p14="http://schemas.microsoft.com/office/powerpoint/2010/main" val="1398832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692696"/>
            <a:ext cx="8280920" cy="6048672"/>
          </a:xfrm>
        </p:spPr>
        <p:txBody>
          <a:bodyPr/>
          <a:lstStyle/>
          <a:p>
            <a:pPr marL="82550" indent="0">
              <a:buNone/>
            </a:pPr>
            <a:r>
              <a:rPr lang="pl-PL" sz="2800" b="1" dirty="0"/>
              <a:t>Ad 2)</a:t>
            </a:r>
          </a:p>
          <a:p>
            <a:r>
              <a:rPr lang="pl-PL" sz="2800" b="1" dirty="0"/>
              <a:t>Art. 426 k.c.: „</a:t>
            </a:r>
            <a:r>
              <a:rPr lang="pl-PL" sz="2800" dirty="0"/>
              <a:t>Małoletni, który nie ukończył lat 13, nie ponosi odpowiedzialności za wyrządzoną szkodę”</a:t>
            </a:r>
          </a:p>
          <a:p>
            <a:r>
              <a:rPr lang="pl-PL" sz="2800" dirty="0"/>
              <a:t>nie ponosi odpowiedzialności na zasadzie winy</a:t>
            </a:r>
          </a:p>
          <a:p>
            <a:r>
              <a:rPr lang="pl-PL" sz="2800" dirty="0"/>
              <a:t>nie ma znaczenia stopień jego rozwoju i sprawności intelektualnej</a:t>
            </a:r>
          </a:p>
          <a:p>
            <a:pPr marL="82550" indent="0">
              <a:buNone/>
            </a:pPr>
            <a:endParaRPr lang="pl-PL" sz="2800" dirty="0"/>
          </a:p>
          <a:p>
            <a:r>
              <a:rPr lang="pl-PL" sz="2800" b="1" dirty="0"/>
              <a:t>Sens tego przepisu jest sporny:</a:t>
            </a:r>
            <a:endParaRPr lang="pl-PL" sz="2800" dirty="0"/>
          </a:p>
          <a:p>
            <a:pPr marL="82550" indent="0">
              <a:buNone/>
            </a:pPr>
            <a:r>
              <a:rPr lang="pl-PL" sz="2800" b="1" dirty="0"/>
              <a:t>1)</a:t>
            </a:r>
            <a:r>
              <a:rPr lang="pl-PL" sz="2800" dirty="0"/>
              <a:t> domniemanie niewzruszalne</a:t>
            </a:r>
          </a:p>
          <a:p>
            <a:pPr marL="82550" indent="0">
              <a:buNone/>
            </a:pPr>
            <a:r>
              <a:rPr lang="pl-PL" sz="2800" dirty="0"/>
              <a:t>     - S. Garlicki, Z. Banaszczyk</a:t>
            </a:r>
          </a:p>
          <a:p>
            <a:pPr marL="82550" indent="0">
              <a:buNone/>
            </a:pPr>
            <a:r>
              <a:rPr lang="pl-PL" sz="2800" b="1" dirty="0"/>
              <a:t>2)</a:t>
            </a:r>
            <a:r>
              <a:rPr lang="pl-PL" sz="2800" dirty="0"/>
              <a:t> granica odpowiedzialności deliktowej – A. Szpunar</a:t>
            </a:r>
          </a:p>
        </p:txBody>
      </p:sp>
    </p:spTree>
    <p:extLst>
      <p:ext uri="{BB962C8B-B14F-4D97-AF65-F5344CB8AC3E}">
        <p14:creationId xmlns:p14="http://schemas.microsoft.com/office/powerpoint/2010/main" val="1943906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8312" y="116632"/>
            <a:ext cx="8496175" cy="6552728"/>
          </a:xfrm>
        </p:spPr>
        <p:txBody>
          <a:bodyPr>
            <a:noAutofit/>
          </a:bodyPr>
          <a:lstStyle/>
          <a:p>
            <a:r>
              <a:rPr lang="pl-PL" sz="2700" dirty="0"/>
              <a:t>odpowiedzialność osób fizycznych i osób prawnych – w tym ostanim przypadku za zawinione zachowanie osób pełniących funkcje organu osoby prawnej (art. 416 k.c.)</a:t>
            </a:r>
          </a:p>
          <a:p>
            <a:r>
              <a:rPr lang="pl-PL" sz="2700" dirty="0"/>
              <a:t>za inne osoby niż pełniące funkcje organu osoba prawna odpowiada jak za cudze czyny</a:t>
            </a:r>
          </a:p>
          <a:p>
            <a:r>
              <a:rPr lang="pl-PL" sz="2700" dirty="0"/>
              <a:t>ze względu na trudności w ustaleniu, która konkretnie osoba ponosi winę i potrzebę silniejszej ochrony poszkodowanych zgłaszane są postulaty oparcia odpowiedzialności deliktowej osób prawnych na przesłance bezprawności działania jej personelu – bez rozróżniania organów i osób im podporządkowanych;</a:t>
            </a:r>
          </a:p>
          <a:p>
            <a:r>
              <a:rPr lang="pl-PL" sz="2700" dirty="0"/>
              <a:t>częściowo ten postulat realizuje konstrukcja tzw. winy anonimowej osób prawnych</a:t>
            </a:r>
          </a:p>
          <a:p>
            <a:r>
              <a:rPr lang="pl-PL" sz="2700" dirty="0"/>
              <a:t>uproszczone rozumienie organu osoby prawnej, tzn. jako piastuna organu osoby prawnej</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88640"/>
            <a:ext cx="8280920" cy="6048672"/>
          </a:xfrm>
        </p:spPr>
        <p:txBody>
          <a:bodyPr/>
          <a:lstStyle/>
          <a:p>
            <a:r>
              <a:rPr lang="pl-PL" sz="2800" b="1" dirty="0"/>
              <a:t>Kwestia oceny poczytalności małoletniego, który ukończył lat 13:</a:t>
            </a:r>
            <a:endParaRPr lang="pl-PL" sz="2800" dirty="0"/>
          </a:p>
          <a:p>
            <a:pPr marL="82550" indent="0" algn="just">
              <a:buNone/>
            </a:pPr>
            <a:r>
              <a:rPr lang="pl-PL" sz="2800" b="1" dirty="0"/>
              <a:t>1)</a:t>
            </a:r>
            <a:r>
              <a:rPr lang="pl-PL" sz="2800" dirty="0"/>
              <a:t> ich poczytalność podlega ocenie według ogólnych reguł określonych w art. 425 k.c. Ze względu na zróżnicowany stopień rozwoju dzieci możliwe jest, że określona osoba mimo przekroczenia tej granicy wiekowej nie będzie zdawała sobie sprawy z własnych poczynań lub nie będzie w stanie rozpoznać ich znaczenia. W konsekwencji to małoletni sprawca czynu, z którego wynikła szkoda, chcąc zwolnić się z odpowiedzialności będzie obarczony ciężarem dowodu, że działał w stanie niepoczytalności (art. 6 k.c.) - P. Machnikowski, podobnie: Z. Radwański, A. Olejniczak</a:t>
            </a:r>
          </a:p>
        </p:txBody>
      </p:sp>
    </p:spTree>
    <p:extLst>
      <p:ext uri="{BB962C8B-B14F-4D97-AF65-F5344CB8AC3E}">
        <p14:creationId xmlns:p14="http://schemas.microsoft.com/office/powerpoint/2010/main" val="10816046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404664"/>
            <a:ext cx="8280920" cy="5616624"/>
          </a:xfrm>
        </p:spPr>
        <p:txBody>
          <a:bodyPr/>
          <a:lstStyle/>
          <a:p>
            <a:pPr marL="82550" indent="0" algn="just">
              <a:buNone/>
            </a:pPr>
            <a:r>
              <a:rPr lang="pl-PL" sz="2800" b="1" dirty="0"/>
              <a:t>2)</a:t>
            </a:r>
            <a:r>
              <a:rPr lang="pl-PL" sz="2800" dirty="0"/>
              <a:t> poczytalność stanowi przesłankę możliwości przypisania winy, a skoro ciężar wykazania winy spoczywa na poszkodowanym (art. 6 k.c.), to powinien on również wykazać poczytalność małoletniego, który ukończył lat trzynaście (Z. Banaszczyk, W. Dubis). Wskazuje się jednak, że w przypadku normalnego rozwoju psychofizycznego można przyjąć domniemanie faktyczne poczytalności małoletniego, który ukończył lat trzynaście (Z. Radwański, A. Olejniczak, A. Śmieja)</a:t>
            </a:r>
          </a:p>
          <a:p>
            <a:pPr marL="82550" indent="0" algn="just">
              <a:buNone/>
            </a:pPr>
            <a:r>
              <a:rPr lang="pl-PL" sz="2800" dirty="0"/>
              <a:t> </a:t>
            </a:r>
          </a:p>
          <a:p>
            <a:pPr algn="just"/>
            <a:r>
              <a:rPr lang="pl-PL" sz="2800" dirty="0"/>
              <a:t>art. 426 k.c. nie daje podstaw do przyjęcia istnienia domniemania prawnego poczytalności małoletniego</a:t>
            </a:r>
          </a:p>
        </p:txBody>
      </p:sp>
    </p:spTree>
    <p:extLst>
      <p:ext uri="{BB962C8B-B14F-4D97-AF65-F5344CB8AC3E}">
        <p14:creationId xmlns:p14="http://schemas.microsoft.com/office/powerpoint/2010/main" val="720113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16632"/>
            <a:ext cx="8352928" cy="6741368"/>
          </a:xfrm>
        </p:spPr>
        <p:txBody>
          <a:bodyPr/>
          <a:lstStyle/>
          <a:p>
            <a:pPr marL="82550" indent="0" algn="ctr">
              <a:buNone/>
            </a:pPr>
            <a:r>
              <a:rPr lang="pl-PL" sz="2200" b="1" dirty="0"/>
              <a:t>Rodzaje i mierniki winy</a:t>
            </a:r>
          </a:p>
          <a:p>
            <a:pPr algn="just"/>
            <a:r>
              <a:rPr lang="pl-PL" sz="2200" dirty="0"/>
              <a:t>wina umyślna i nieumyślna (niedbalstwo)</a:t>
            </a:r>
          </a:p>
          <a:p>
            <a:pPr algn="just"/>
            <a:r>
              <a:rPr lang="pl-PL" sz="2200" b="1" dirty="0"/>
              <a:t>wina umyślna</a:t>
            </a:r>
            <a:r>
              <a:rPr lang="pl-PL" sz="2200" dirty="0"/>
              <a:t> – obejmuje obie postacie zamiaru, wyrożniane w nauce prawa karnego (art. 9 § 1 k.k.), czyli zamiar bezpośredni (dolus </a:t>
            </a:r>
            <a:r>
              <a:rPr lang="pl-PL" sz="2200" dirty="0" err="1"/>
              <a:t>directus</a:t>
            </a:r>
            <a:r>
              <a:rPr lang="pl-PL" sz="2200" dirty="0"/>
              <a:t>) i ewentualny, czyli wynikowy (dolus eventualis)</a:t>
            </a:r>
          </a:p>
          <a:p>
            <a:pPr algn="just"/>
            <a:r>
              <a:rPr lang="pl-PL" sz="2200" b="1" dirty="0"/>
              <a:t>niedbalstwo</a:t>
            </a:r>
            <a:r>
              <a:rPr lang="pl-PL" sz="2200" dirty="0"/>
              <a:t> w prawie cywilnym wiąże się z niedołożeniem należytej staranności; zarzut przekroczenia norm postępowania można postawić sprawcy wtedy, gdy przewidywał on taką możliwość – </a:t>
            </a:r>
            <a:r>
              <a:rPr lang="pl-PL" sz="2200" u="sng" dirty="0"/>
              <a:t>tzw. świadoma nieumyślność</a:t>
            </a:r>
            <a:r>
              <a:rPr lang="pl-PL" sz="2200" dirty="0"/>
              <a:t> (P. Machnikowski);  sprawca nie ma zamiaru działać bezprawnie, ale podejmując decyzję dotyczącą swojego przyszłego postępowania zdaje sobie sprawę z tego, że może ono naruszać normy prawne lub moralne, a jedynie przewiduje, że tego uniknie; negatywna ocena tego postępowania jest możliwa tylko wtedy, gdy przewidywanie, na którym sprawca oparł swoją decyzję uznajemy za nieprawidłowe – stąd tę postać nieumyślności nazywa się </a:t>
            </a:r>
            <a:r>
              <a:rPr lang="pl-PL" sz="2200" u="sng" dirty="0"/>
              <a:t>lekkomyślnością</a:t>
            </a:r>
            <a:endParaRPr lang="pl-PL" sz="2200" dirty="0"/>
          </a:p>
        </p:txBody>
      </p:sp>
    </p:spTree>
    <p:extLst>
      <p:ext uri="{BB962C8B-B14F-4D97-AF65-F5344CB8AC3E}">
        <p14:creationId xmlns:p14="http://schemas.microsoft.com/office/powerpoint/2010/main" val="4014959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88640"/>
            <a:ext cx="8352928" cy="6408712"/>
          </a:xfrm>
        </p:spPr>
        <p:txBody>
          <a:bodyPr/>
          <a:lstStyle/>
          <a:p>
            <a:pPr marL="82550" indent="0" algn="just">
              <a:buNone/>
            </a:pPr>
            <a:r>
              <a:rPr lang="pl-PL" sz="2200" dirty="0"/>
              <a:t>sprawcy można postawić zarzut także wtedy, gdy  decydując o swoim postępowaniu nie zdaje sobie sprawy z tego, że może ono być bezprawne; podstawą zarzutu jest brak prawidłowego przewidywania, wymaganej ostrożności zachowania; tradycyjnie tę sytuację nazywano </a:t>
            </a:r>
            <a:r>
              <a:rPr lang="pl-PL" sz="2200" u="sng" dirty="0"/>
              <a:t>niedbalstwem</a:t>
            </a:r>
            <a:r>
              <a:rPr lang="pl-PL" sz="2200" dirty="0"/>
              <a:t>, choć obecnie to określenie odnoszone jest do obu przypadków winy nieumyślnej</a:t>
            </a:r>
          </a:p>
          <a:p>
            <a:pPr marL="82550" indent="0" algn="just">
              <a:buNone/>
            </a:pPr>
            <a:r>
              <a:rPr lang="pl-PL" sz="2200" dirty="0"/>
              <a:t> </a:t>
            </a:r>
          </a:p>
          <a:p>
            <a:pPr algn="just"/>
            <a:r>
              <a:rPr lang="pl-PL" sz="2200" dirty="0"/>
              <a:t>miernik należytej staranności – art. 355 k.c.</a:t>
            </a:r>
          </a:p>
          <a:p>
            <a:pPr algn="just"/>
            <a:r>
              <a:rPr lang="pl-PL" sz="2200" dirty="0"/>
              <a:t>należy zachować staranność wymaganą w stosunkach danego rodzaju</a:t>
            </a:r>
          </a:p>
          <a:p>
            <a:pPr algn="just"/>
            <a:r>
              <a:rPr lang="pl-PL" sz="2200" dirty="0"/>
              <a:t>miernik obiektywny (abstrakcyjny); wzorzec powinnego zachowania się formułowany dla każdego, kto znajdzie się w określonej sytuacji</a:t>
            </a:r>
          </a:p>
          <a:p>
            <a:pPr algn="just"/>
            <a:r>
              <a:rPr lang="pl-PL" sz="2200" dirty="0"/>
              <a:t>należy uwzględniać zasady współżycia społecznego, przepisy prawne, pragmatyki zawodowe, zasady deontologii, zwyczaje</a:t>
            </a:r>
            <a:endParaRPr lang="pl-PL" sz="2200" b="1" dirty="0"/>
          </a:p>
          <a:p>
            <a:pPr algn="just"/>
            <a:r>
              <a:rPr lang="pl-PL" sz="2200" dirty="0"/>
              <a:t>w przypadku profesjonalistów należy brać pod uwagę, że sprawca należy do określonej grupy zawodowej – miernik powszechny zostaje zastąpiony miernikiem grupowym (wg innych chodzi o podwyższoną miarę należytej staranności)</a:t>
            </a:r>
          </a:p>
        </p:txBody>
      </p:sp>
    </p:spTree>
    <p:extLst>
      <p:ext uri="{BB962C8B-B14F-4D97-AF65-F5344CB8AC3E}">
        <p14:creationId xmlns:p14="http://schemas.microsoft.com/office/powerpoint/2010/main" val="41154724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16632"/>
            <a:ext cx="8136904" cy="6552728"/>
          </a:xfrm>
        </p:spPr>
        <p:txBody>
          <a:bodyPr/>
          <a:lstStyle/>
          <a:p>
            <a:pPr marL="82550" indent="0" algn="ctr">
              <a:buNone/>
            </a:pPr>
            <a:r>
              <a:rPr lang="pl-PL" sz="2300" b="1" dirty="0"/>
              <a:t>Problem uwzględniania cech osobnicznych, indywidualnych:</a:t>
            </a:r>
          </a:p>
          <a:p>
            <a:pPr marL="82550" indent="0" algn="ctr">
              <a:buNone/>
            </a:pPr>
            <a:endParaRPr lang="pl-PL" sz="2300" b="1" dirty="0"/>
          </a:p>
          <a:p>
            <a:pPr algn="just"/>
            <a:r>
              <a:rPr lang="pl-PL" sz="2300" dirty="0"/>
              <a:t>chodzi o osobiste cechy, które uniemożliwiały sprawcy uświadomienie sobie wzorca należytej staranności, sprostanie temu wzorcowi i w konsekwencji zachowanie zgodne z prawem i zasadami współżycia społecznego</a:t>
            </a:r>
          </a:p>
          <a:p>
            <a:pPr marL="82550" indent="0" algn="just">
              <a:buNone/>
            </a:pPr>
            <a:endParaRPr lang="pl-PL" sz="2300" dirty="0"/>
          </a:p>
          <a:p>
            <a:pPr algn="just"/>
            <a:r>
              <a:rPr lang="pl-PL" sz="2300" b="1" dirty="0"/>
              <a:t>1) </a:t>
            </a:r>
            <a:r>
              <a:rPr lang="pl-PL" sz="2300" dirty="0"/>
              <a:t>trzeba je uwzględniać, bo inaczej wina straciłaby sens osobistego zarzutu (J. Dąbrowa, M. Sośniak, Z. Radwański,</a:t>
            </a:r>
          </a:p>
          <a:p>
            <a:pPr marL="82550" indent="0" algn="just">
              <a:buNone/>
            </a:pPr>
            <a:r>
              <a:rPr lang="pl-PL" sz="2300" dirty="0"/>
              <a:t>                                 A. Olejniczak; podobnie P. Machnikowski)</a:t>
            </a:r>
          </a:p>
          <a:p>
            <a:pPr marL="82550" indent="0" algn="just">
              <a:buNone/>
            </a:pPr>
            <a:r>
              <a:rPr lang="pl-PL" sz="2300" b="1" dirty="0"/>
              <a:t>    2)</a:t>
            </a:r>
            <a:r>
              <a:rPr lang="pl-PL" sz="2300" dirty="0"/>
              <a:t> nie (W. Czachórski)</a:t>
            </a:r>
          </a:p>
          <a:p>
            <a:pPr algn="just">
              <a:buFont typeface="Arial" pitchFamily="34" charset="0"/>
              <a:buChar char="•"/>
            </a:pPr>
            <a:endParaRPr lang="pl-PL" sz="2300" dirty="0"/>
          </a:p>
        </p:txBody>
      </p:sp>
    </p:spTree>
    <p:extLst>
      <p:ext uri="{BB962C8B-B14F-4D97-AF65-F5344CB8AC3E}">
        <p14:creationId xmlns:p14="http://schemas.microsoft.com/office/powerpoint/2010/main" val="629856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188640"/>
            <a:ext cx="8208912" cy="6408712"/>
          </a:xfrm>
        </p:spPr>
        <p:txBody>
          <a:bodyPr/>
          <a:lstStyle/>
          <a:p>
            <a:pPr marL="82550" indent="0" algn="ctr">
              <a:buNone/>
            </a:pPr>
            <a:r>
              <a:rPr lang="pl-PL" sz="2200" b="1" dirty="0"/>
              <a:t>Współsprawstwo i współodpowiedzialność</a:t>
            </a:r>
          </a:p>
          <a:p>
            <a:r>
              <a:rPr lang="pl-PL" sz="2200" b="1" dirty="0"/>
              <a:t>Art. 422 k.c.: </a:t>
            </a:r>
            <a:r>
              <a:rPr lang="pl-PL" sz="2200" dirty="0"/>
              <a:t>„Za szkodę odpowiedzialny jest nie tylko ten, kto ją bezpośrednio wyrządził, lecz także ten, kto inną osobę do wyrządzenia szkody nakłonił albo był jej pomocny, jak również ten, kto świadomie skorzystał z wyrządzonej drugiemu szkody”</a:t>
            </a:r>
          </a:p>
          <a:p>
            <a:r>
              <a:rPr lang="pl-PL" sz="2200" b="1" dirty="0"/>
              <a:t>Trzy kategorie osób, które ponoszą odpowiedzialność za szkodę:</a:t>
            </a:r>
            <a:endParaRPr lang="pl-PL" sz="2200" dirty="0"/>
          </a:p>
          <a:p>
            <a:pPr marL="82550" indent="0">
              <a:buNone/>
            </a:pPr>
            <a:r>
              <a:rPr lang="pl-PL" sz="2200" b="1" dirty="0"/>
              <a:t>1)</a:t>
            </a:r>
            <a:r>
              <a:rPr lang="pl-PL" sz="2200" dirty="0"/>
              <a:t> sprawcy „bezpośredni”</a:t>
            </a:r>
          </a:p>
          <a:p>
            <a:pPr marL="82550" indent="0">
              <a:buNone/>
            </a:pPr>
            <a:r>
              <a:rPr lang="pl-PL" sz="2200" b="1" dirty="0"/>
              <a:t>2)</a:t>
            </a:r>
            <a:r>
              <a:rPr lang="pl-PL" sz="2200" dirty="0"/>
              <a:t> podżegacz i pomocnik – osoby, których zachowanie „pośrednio” przyczyniło się do wyrządzenia szkody przez sprawcę, bądź które uczestniczyły „w cudzym czynie niedozwolonym”;</a:t>
            </a:r>
          </a:p>
          <a:p>
            <a:pPr marL="82550" indent="0">
              <a:buNone/>
            </a:pPr>
            <a:r>
              <a:rPr lang="pl-PL" sz="2200" dirty="0"/>
              <a:t>współsprawcy w szerokim znaczeniu tego słowa</a:t>
            </a:r>
          </a:p>
          <a:p>
            <a:pPr marL="82550" indent="0">
              <a:buNone/>
            </a:pPr>
            <a:r>
              <a:rPr lang="pl-PL" sz="2200" b="1" dirty="0"/>
              <a:t>3)</a:t>
            </a:r>
            <a:r>
              <a:rPr lang="pl-PL" sz="2200" dirty="0"/>
              <a:t> osoby, które popełniły własny czyn niedozwolony polegający na świadomym skorzystaniu z wyrządzonej komuś szkody przez inną osobę</a:t>
            </a:r>
          </a:p>
          <a:p>
            <a:r>
              <a:rPr lang="pl-PL" sz="2200" dirty="0"/>
              <a:t>szkoda może zostać wyrządzona przez kilka osób działających w porozumieniu (np. gang) albo bez porozumienia (np. bójka)</a:t>
            </a:r>
          </a:p>
        </p:txBody>
      </p:sp>
    </p:spTree>
    <p:extLst>
      <p:ext uri="{BB962C8B-B14F-4D97-AF65-F5344CB8AC3E}">
        <p14:creationId xmlns:p14="http://schemas.microsoft.com/office/powerpoint/2010/main" val="30045169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16632"/>
            <a:ext cx="8424936" cy="6624736"/>
          </a:xfrm>
        </p:spPr>
        <p:txBody>
          <a:bodyPr/>
          <a:lstStyle/>
          <a:p>
            <a:pPr marL="82550" indent="0" algn="ctr">
              <a:buNone/>
            </a:pPr>
            <a:r>
              <a:rPr lang="pl-PL" sz="2100" b="1" dirty="0"/>
              <a:t>Współsprawstwo w ścisłym znaczeniu (sprawstwo zbiorowe):</a:t>
            </a:r>
          </a:p>
          <a:p>
            <a:pPr marL="82550" indent="0" algn="ctr">
              <a:buNone/>
            </a:pPr>
            <a:endParaRPr lang="pl-PL" sz="2100" b="1" dirty="0"/>
          </a:p>
          <a:p>
            <a:pPr algn="just"/>
            <a:r>
              <a:rPr lang="pl-PL" sz="2100" dirty="0"/>
              <a:t>szkoda jest wynikiem czynu dwóch lub większej liczby osób</a:t>
            </a:r>
          </a:p>
          <a:p>
            <a:pPr algn="just"/>
            <a:r>
              <a:rPr lang="pl-PL" sz="2100" dirty="0"/>
              <a:t>może być to jednoczesne i świadome współdziałanie w wyrządzeniu szkody przez działania niewyróżnialne (np. dwie osoby przewracają cudzy samochód) lub wyróżnialne (np. dwie osoby uderzają kijami bejsbolowymi w witrynę sklepową)</a:t>
            </a:r>
          </a:p>
          <a:p>
            <a:pPr algn="just"/>
            <a:r>
              <a:rPr lang="pl-PL" sz="2100" dirty="0"/>
              <a:t>może być to działanie rozłączne i niejednoczesne</a:t>
            </a:r>
            <a:endParaRPr lang="pl-PL" sz="2100" b="1" dirty="0"/>
          </a:p>
          <a:p>
            <a:pPr algn="just"/>
            <a:r>
              <a:rPr lang="pl-PL" sz="2100" dirty="0"/>
              <a:t>zachodzi także wtedy, gdy czyny poszczególnych osób są odrębnymi (jednoczesnymi albo nie) zdarzeniami, które nie składają się w ich świadomości na wspólne działanie, ale wywołują skutek w postaci jednej szkody, która nie da się powiązać w całości lub w części z poszczególnymi działaniami</a:t>
            </a:r>
          </a:p>
          <a:p>
            <a:pPr algn="just"/>
            <a:r>
              <a:rPr lang="pl-PL" sz="2100" dirty="0"/>
              <a:t>współsprawstwo nie ogranicza się do zachowań powodujących zmianę w świecie zewnętrznym; współsprawcą (sprawcą kierowniczym) jest też ten, kto ułożył plan działania wyrządzającego szkodę i zlecił lub rozkazał innym jego wykonanie (sprawcom bezpośrednim, wykonawcom)</a:t>
            </a:r>
          </a:p>
        </p:txBody>
      </p:sp>
    </p:spTree>
    <p:extLst>
      <p:ext uri="{BB962C8B-B14F-4D97-AF65-F5344CB8AC3E}">
        <p14:creationId xmlns:p14="http://schemas.microsoft.com/office/powerpoint/2010/main" val="277314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88640"/>
            <a:ext cx="8208912" cy="6408712"/>
          </a:xfrm>
        </p:spPr>
        <p:txBody>
          <a:bodyPr/>
          <a:lstStyle/>
          <a:p>
            <a:pPr marL="82550" indent="0" algn="ctr">
              <a:buNone/>
            </a:pPr>
            <a:r>
              <a:rPr lang="pl-PL" sz="2400" b="1" dirty="0"/>
              <a:t>Podżeganie i pomocnictwo – szeroko pojęte współsprawstwo</a:t>
            </a:r>
          </a:p>
          <a:p>
            <a:pPr marL="82550" indent="0" algn="ctr">
              <a:buNone/>
            </a:pPr>
            <a:endParaRPr lang="pl-PL" sz="2400" b="1" dirty="0"/>
          </a:p>
          <a:p>
            <a:pPr algn="just"/>
            <a:r>
              <a:rPr lang="pl-PL" sz="2400" dirty="0"/>
              <a:t>sprawstwo pośrednie – polega na oddziaływaniu na proces decyzyjny sprawcy bezpośredniego; związek przyczynowy jest złożony – nakłanianie jest jedną z przyczyn decyzji sprawcy, a to jest przyczyną szkody; do obu elementów stosuje się art. 361 § 1 k.c.</a:t>
            </a:r>
          </a:p>
          <a:p>
            <a:pPr algn="just"/>
            <a:r>
              <a:rPr lang="pl-PL" sz="2400" u="sng" dirty="0"/>
              <a:t>podżegacz</a:t>
            </a:r>
            <a:r>
              <a:rPr lang="pl-PL" sz="2400" dirty="0"/>
              <a:t> – oddziałuje na sferę motywacyjną bezpośredniego sprawcy, dążąc do wywołania u niego zamiaru albo do utwierdzenia go w zamiarze popełnienia czynu zabronionego</a:t>
            </a:r>
          </a:p>
          <a:p>
            <a:pPr algn="just"/>
            <a:r>
              <a:rPr lang="pl-PL" sz="2400" dirty="0"/>
              <a:t>posiada autorytet lub czyni to ze względu na łączące go ze sprawcą więzy osobiste, pozwalające wpływać na jego zachowanie; nie chodzi o narzucenie sprawcy swojej woli (taka osoba byłaby sprawcą kierowniczym), ale o wpłynięcie na decyzję sprawcy swoją radą, namową lub prośbą</a:t>
            </a:r>
          </a:p>
        </p:txBody>
      </p:sp>
    </p:spTree>
    <p:extLst>
      <p:ext uri="{BB962C8B-B14F-4D97-AF65-F5344CB8AC3E}">
        <p14:creationId xmlns:p14="http://schemas.microsoft.com/office/powerpoint/2010/main" val="23037324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548680"/>
            <a:ext cx="8064896" cy="5400600"/>
          </a:xfrm>
        </p:spPr>
        <p:txBody>
          <a:bodyPr/>
          <a:lstStyle/>
          <a:p>
            <a:pPr algn="just"/>
            <a:r>
              <a:rPr lang="pl-PL" sz="2400" dirty="0"/>
              <a:t>chodzi zarówno o wyraźne namowy, jak i o wypowiedzi niesugerujące wprost podjęcia określonego zachowania szkodzącego, ale mające zgodnie z intencją podżegacza nadać myślom sprawcy określony bieg (P. Machnikowski)</a:t>
            </a:r>
          </a:p>
          <a:p>
            <a:pPr algn="just"/>
            <a:endParaRPr lang="pl-PL" sz="2400" u="sng" dirty="0"/>
          </a:p>
          <a:p>
            <a:pPr algn="just"/>
            <a:r>
              <a:rPr lang="pl-PL" sz="2400" u="sng" dirty="0"/>
              <a:t>pomocnik</a:t>
            </a:r>
            <a:r>
              <a:rPr lang="pl-PL" sz="2400" dirty="0"/>
              <a:t> – wspiera sprawcę intelektualnie (np. udziela porad) albo fizycznie (dokonując czynu zabronionego)</a:t>
            </a:r>
          </a:p>
          <a:p>
            <a:pPr algn="just"/>
            <a:r>
              <a:rPr lang="pl-PL" sz="2400" dirty="0"/>
              <a:t>może chodzić zarówno o działanie, jak i o zaniechanie</a:t>
            </a:r>
            <a:endParaRPr lang="pl-PL" sz="2400" b="1" dirty="0"/>
          </a:p>
          <a:p>
            <a:pPr algn="just"/>
            <a:r>
              <a:rPr lang="pl-PL" sz="2400" dirty="0"/>
              <a:t>musi istnieć związek przyczynowy między zachowaniem pomocnika a szkodą - odpowiada za szkodę w takim rozmiarze, jaki został wywołany jego zachowaniem</a:t>
            </a:r>
          </a:p>
        </p:txBody>
      </p:sp>
    </p:spTree>
    <p:extLst>
      <p:ext uri="{BB962C8B-B14F-4D97-AF65-F5344CB8AC3E}">
        <p14:creationId xmlns:p14="http://schemas.microsoft.com/office/powerpoint/2010/main" val="2865022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404664"/>
            <a:ext cx="7499350" cy="5544616"/>
          </a:xfrm>
        </p:spPr>
        <p:txBody>
          <a:bodyPr/>
          <a:lstStyle/>
          <a:p>
            <a:r>
              <a:rPr lang="pl-PL" sz="2400" b="1" dirty="0"/>
              <a:t>Odpowiadają na zasadzie winy, chociaż jest sporne, czy chodzi wyłącznie o winę umyślną czy też nieumyślną:</a:t>
            </a:r>
          </a:p>
          <a:p>
            <a:pPr marL="82550" indent="0">
              <a:buNone/>
            </a:pPr>
            <a:endParaRPr lang="pl-PL" sz="2400" dirty="0"/>
          </a:p>
          <a:p>
            <a:pPr marL="82550" indent="0" algn="just">
              <a:buNone/>
            </a:pPr>
            <a:r>
              <a:rPr lang="pl-PL" sz="2400" b="1" dirty="0"/>
              <a:t>1)</a:t>
            </a:r>
            <a:r>
              <a:rPr lang="pl-PL" sz="2400" dirty="0"/>
              <a:t> Z. Radwański, B. Lewaszkiewicz-Petrykowska, A. Szpunar: podżegacz i pomocnik zawsze działają umyślnie</a:t>
            </a:r>
          </a:p>
          <a:p>
            <a:pPr marL="82550" indent="0" algn="just">
              <a:buNone/>
            </a:pPr>
            <a:r>
              <a:rPr lang="pl-PL" sz="2400" b="1" dirty="0"/>
              <a:t>2)</a:t>
            </a:r>
            <a:r>
              <a:rPr lang="pl-PL" sz="2400" dirty="0"/>
              <a:t> P. Machnikowski: podżegacz zawsze działa umyślnie, a pomocnik może zarówno umyślnie, jak i nieumyślnie (jest świadomy tego, że jego zachowanie może pomóc komuś w popełnieniu deliktu, a tylko błędnie przewiduje, że tego uniknie - świadomy czyn nieumyślny, tzn. lekkomyślny)</a:t>
            </a:r>
          </a:p>
          <a:p>
            <a:pPr marL="82550" indent="0" algn="just">
              <a:buNone/>
            </a:pPr>
            <a:r>
              <a:rPr lang="pl-PL" sz="2400" dirty="0"/>
              <a:t>SN: wystarczy </a:t>
            </a:r>
            <a:r>
              <a:rPr lang="pl-PL" sz="2400" u="sng" dirty="0"/>
              <a:t>każde niedbalstwo</a:t>
            </a:r>
            <a:r>
              <a:rPr lang="pl-PL" sz="2400" dirty="0"/>
              <a:t> (wyrok z 10 VII 1975r., I CR 399/75, niepubl.); podobnie L. Bełza</a:t>
            </a:r>
          </a:p>
          <a:p>
            <a:pPr marL="82550" indent="0" algn="just">
              <a:buNone/>
            </a:pPr>
            <a:endParaRPr lang="pl-PL" sz="2400" dirty="0"/>
          </a:p>
          <a:p>
            <a:endParaRPr lang="pl-PL" sz="2400" dirty="0"/>
          </a:p>
        </p:txBody>
      </p:sp>
    </p:spTree>
    <p:extLst>
      <p:ext uri="{BB962C8B-B14F-4D97-AF65-F5344CB8AC3E}">
        <p14:creationId xmlns:p14="http://schemas.microsoft.com/office/powerpoint/2010/main" val="376682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88640"/>
            <a:ext cx="8352928" cy="6552728"/>
          </a:xfrm>
        </p:spPr>
        <p:txBody>
          <a:bodyPr/>
          <a:lstStyle/>
          <a:p>
            <a:r>
              <a:rPr lang="pl-PL" sz="2700" dirty="0"/>
              <a:t>każdy zawiniony czyn człowieka – działanie, zaniechanie; czynność psychofizyczna i konwencjonalna </a:t>
            </a:r>
          </a:p>
          <a:p>
            <a:r>
              <a:rPr lang="pl-PL" sz="2700" dirty="0"/>
              <a:t>zachowanie jednorazowe lub zespół zachowań</a:t>
            </a:r>
          </a:p>
          <a:p>
            <a:r>
              <a:rPr lang="pl-PL" sz="2700" dirty="0"/>
              <a:t>odpowiedzialność deliktowa powstaje wyłącznie w razie zrealizowania czynu skutkowego, a nie w przypadku jedynie usiłowania</a:t>
            </a:r>
          </a:p>
          <a:p>
            <a:r>
              <a:rPr lang="pl-PL" sz="2700" b="1" dirty="0"/>
              <a:t>Możliwość przypisania sprawcy czynu zachodzi wówczas, gdy:</a:t>
            </a:r>
            <a:endParaRPr lang="pl-PL" sz="2700" dirty="0"/>
          </a:p>
          <a:p>
            <a:r>
              <a:rPr lang="pl-PL" sz="2700" b="1" dirty="0"/>
              <a:t>1)</a:t>
            </a:r>
            <a:r>
              <a:rPr lang="pl-PL" sz="2700" dirty="0"/>
              <a:t>	dane zachowanie może być świadomie sterowane przez człowieka </a:t>
            </a:r>
          </a:p>
          <a:p>
            <a:r>
              <a:rPr lang="pl-PL" sz="2700" b="1" dirty="0"/>
              <a:t>2)</a:t>
            </a:r>
            <a:r>
              <a:rPr lang="pl-PL" sz="2700" dirty="0"/>
              <a:t>	brak jest zewnętrznego przymusu fizycznego</a:t>
            </a:r>
          </a:p>
          <a:p>
            <a:r>
              <a:rPr lang="pl-PL" sz="2700" dirty="0"/>
              <a:t> art. 416 k.c. – osoba prawna odpowiada za szkodę wyrządzoną z winy jej organu;</a:t>
            </a:r>
          </a:p>
          <a:p>
            <a:r>
              <a:rPr lang="pl-PL" sz="2700" dirty="0"/>
              <a:t>brak definicji pojęcia winy</a:t>
            </a:r>
          </a:p>
        </p:txBody>
      </p:sp>
    </p:spTree>
    <p:extLst>
      <p:ext uri="{BB962C8B-B14F-4D97-AF65-F5344CB8AC3E}">
        <p14:creationId xmlns:p14="http://schemas.microsoft.com/office/powerpoint/2010/main" val="4248331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620688"/>
            <a:ext cx="8064896" cy="5256584"/>
          </a:xfrm>
        </p:spPr>
        <p:txBody>
          <a:bodyPr/>
          <a:lstStyle/>
          <a:p>
            <a:pPr marL="82550" indent="0">
              <a:buNone/>
            </a:pPr>
            <a:endParaRPr lang="pl-PL" sz="2800" dirty="0"/>
          </a:p>
          <a:p>
            <a:pPr algn="just"/>
            <a:r>
              <a:rPr lang="pl-PL" sz="2800" dirty="0"/>
              <a:t>ponoszą solidarną odpowiedzialność ze sprawcą bezpośrednim (art. 441 § 1 k.c.), choćby nawet nie odnieśli żadnej korzyści</a:t>
            </a:r>
          </a:p>
          <a:p>
            <a:pPr algn="just"/>
            <a:r>
              <a:rPr lang="pl-PL" sz="2800" dirty="0"/>
              <a:t>odpowiadają tylko za tę szkodę, do której nakłaniali lub przy której pomagali</a:t>
            </a:r>
          </a:p>
          <a:p>
            <a:pPr algn="just"/>
            <a:r>
              <a:rPr lang="pl-PL" sz="2800" dirty="0"/>
              <a:t>mogą ponosić wyłączną odpowiedzialność, jeżeli sprawcy bezpośredniemu nie będzie można przypisać winy </a:t>
            </a:r>
          </a:p>
        </p:txBody>
      </p:sp>
    </p:spTree>
    <p:extLst>
      <p:ext uri="{BB962C8B-B14F-4D97-AF65-F5344CB8AC3E}">
        <p14:creationId xmlns:p14="http://schemas.microsoft.com/office/powerpoint/2010/main" val="17246762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88640"/>
            <a:ext cx="8064896" cy="6408712"/>
          </a:xfrm>
        </p:spPr>
        <p:txBody>
          <a:bodyPr/>
          <a:lstStyle/>
          <a:p>
            <a:pPr marL="82550" indent="0" algn="ctr">
              <a:buNone/>
            </a:pPr>
            <a:r>
              <a:rPr lang="pl-PL" sz="2400" b="1" dirty="0"/>
              <a:t>Świadome skorzystanie z wyrządzonej szkody</a:t>
            </a:r>
          </a:p>
          <a:p>
            <a:pPr marL="82550" indent="0" algn="ctr">
              <a:buNone/>
            </a:pPr>
            <a:endParaRPr lang="pl-PL" sz="2400" b="1" dirty="0"/>
          </a:p>
          <a:p>
            <a:pPr algn="just"/>
            <a:r>
              <a:rPr lang="pl-PL" sz="2400" dirty="0"/>
              <a:t>nie należy do współsprawstwa; osoba ta działa dopiero po wyrządzeniu szkody przez sprawcę, odpowiada wyłącznie za własny czyn niedozwolony</a:t>
            </a:r>
          </a:p>
          <a:p>
            <a:pPr algn="just"/>
            <a:r>
              <a:rPr lang="pl-PL" sz="2400" dirty="0"/>
              <a:t>uzasadnienie: silna negatywna ocena moralna oraz znaczenie prewencyjne (zapobieganie paserstwu)</a:t>
            </a:r>
          </a:p>
          <a:p>
            <a:pPr algn="just"/>
            <a:r>
              <a:rPr lang="pl-PL" sz="2400" dirty="0"/>
              <a:t>odpowiedzialność ta jest związana z wyrządzeniem czynu niedozwolonego przez inny podmiot – nie zachodzi w razie skorzystania ze szkody poniesionej w wyniku niewykonania zobowiązania</a:t>
            </a:r>
          </a:p>
          <a:p>
            <a:pPr algn="just"/>
            <a:r>
              <a:rPr lang="pl-PL" sz="2400" dirty="0"/>
              <a:t>zbieg z przepisami o bezpodstawnym wzbogaceniu (art. 414 k.c.) i o ochronie własności (art. 222 i nast. k.c.)</a:t>
            </a:r>
          </a:p>
          <a:p>
            <a:pPr algn="just"/>
            <a:r>
              <a:rPr lang="pl-PL" sz="2400" dirty="0"/>
              <a:t>skorzystanie ze szkody – rozumiane potocznie,  jako osiagnięcie korzyści, pożytku, używanie czegoś dla własnych celów</a:t>
            </a:r>
          </a:p>
        </p:txBody>
      </p:sp>
    </p:spTree>
    <p:extLst>
      <p:ext uri="{BB962C8B-B14F-4D97-AF65-F5344CB8AC3E}">
        <p14:creationId xmlns:p14="http://schemas.microsoft.com/office/powerpoint/2010/main" val="27250689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260648"/>
            <a:ext cx="8064896" cy="6336704"/>
          </a:xfrm>
        </p:spPr>
        <p:txBody>
          <a:bodyPr/>
          <a:lstStyle/>
          <a:p>
            <a:pPr algn="just"/>
            <a:r>
              <a:rPr lang="pl-PL" sz="2800" dirty="0"/>
              <a:t>korzyść odniesiona przez osobę odpowiedzialną musi pochodzić z korzyści odniesionej przez bezpośredniego sprawcę wskutek wyrządzenia poszkodowanemu szkody</a:t>
            </a:r>
          </a:p>
          <a:p>
            <a:pPr algn="just"/>
            <a:r>
              <a:rPr lang="pl-PL" sz="2800" dirty="0"/>
              <a:t>korzyść uzyskana nieodpłatnie albo odpłatnie, niekoniecznie łącząca się z zyskiem, zarówno majątkowa, jak i osobista (np. polepszenie stanu zdrowia, zwiększenie prestiżu, polepszenie sytuacji zawodowej lub społecznej); nie ma znaczenia, czy korzyść została zachowana, czy utracona</a:t>
            </a:r>
          </a:p>
        </p:txBody>
      </p:sp>
    </p:spTree>
    <p:extLst>
      <p:ext uri="{BB962C8B-B14F-4D97-AF65-F5344CB8AC3E}">
        <p14:creationId xmlns:p14="http://schemas.microsoft.com/office/powerpoint/2010/main" val="30480639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404664"/>
            <a:ext cx="8064896" cy="5976664"/>
          </a:xfrm>
        </p:spPr>
        <p:txBody>
          <a:bodyPr/>
          <a:lstStyle/>
          <a:p>
            <a:pPr algn="just"/>
            <a:r>
              <a:rPr lang="pl-PL" sz="2800" dirty="0"/>
              <a:t>odpowiedzialność na zasadzie winy; wątpliwa jest kwestia postaci winy - doktryna przyjmuje niemal jednomyślnie, że wina umyślna; stanowisko to reprezentuje też orzecznictwo</a:t>
            </a:r>
          </a:p>
          <a:p>
            <a:pPr algn="just"/>
            <a:endParaRPr lang="pl-PL" sz="2800" dirty="0"/>
          </a:p>
          <a:p>
            <a:pPr marL="82550" indent="0" algn="just">
              <a:buNone/>
            </a:pPr>
            <a:r>
              <a:rPr lang="pl-PL" sz="2800" dirty="0"/>
              <a:t>P. Machnikowski: także pewna postać nieumyślności, tzn. lekkomyślność - ktoś może nie mieć zamiaru skorzystania ze szkody, ale zdaje sobie sprawę z takiej możliwości, sądzi jednak (wadliwie), że to nie nastąpi; jest to możliwe w bardzo wyjątkowych przypadkach</a:t>
            </a:r>
          </a:p>
        </p:txBody>
      </p:sp>
    </p:spTree>
    <p:extLst>
      <p:ext uri="{BB962C8B-B14F-4D97-AF65-F5344CB8AC3E}">
        <p14:creationId xmlns:p14="http://schemas.microsoft.com/office/powerpoint/2010/main" val="6242804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1993"/>
            <a:ext cx="8064896" cy="6552728"/>
          </a:xfrm>
        </p:spPr>
        <p:txBody>
          <a:bodyPr/>
          <a:lstStyle/>
          <a:p>
            <a:pPr marL="82550" indent="0" algn="ctr">
              <a:buNone/>
            </a:pPr>
            <a:r>
              <a:rPr lang="pl-PL" sz="2600" b="1" dirty="0"/>
              <a:t>Ciężar dowodu</a:t>
            </a:r>
          </a:p>
          <a:p>
            <a:pPr algn="just"/>
            <a:r>
              <a:rPr lang="pl-PL" sz="2600" dirty="0"/>
              <a:t>art. 6 k.c. – ciężar dowodu spoczywa na poszkodowanym</a:t>
            </a:r>
          </a:p>
          <a:p>
            <a:pPr algn="just"/>
            <a:r>
              <a:rPr lang="pl-PL" sz="2600" dirty="0"/>
              <a:t>udowodnienie istnienia i wysokości szkody, związku przyczynowego, bezprawnego i zawinionego zachowania się sprawcy szkody</a:t>
            </a:r>
          </a:p>
          <a:p>
            <a:pPr algn="just"/>
            <a:r>
              <a:rPr lang="pl-PL" sz="2600" dirty="0"/>
              <a:t>w praktyce sądy stosują domniemania faktyczne – zwłaszcza odnośnie winy sprawcy; podstawą takiego domniemania jest bezprawność zachowania sprawcy</a:t>
            </a:r>
          </a:p>
          <a:p>
            <a:pPr algn="just"/>
            <a:r>
              <a:rPr lang="pl-PL" sz="2600" dirty="0"/>
              <a:t>bezprawność nie może być przedmiotem domniemania faktycznego</a:t>
            </a:r>
            <a:endParaRPr lang="pl-PL" sz="2600" b="1" dirty="0"/>
          </a:p>
          <a:p>
            <a:pPr algn="just"/>
            <a:r>
              <a:rPr lang="pl-PL" sz="2600" dirty="0"/>
              <a:t>Z. Radwański, A. Olejniczak: odnośnie szkód wywołanych przez naruszenie dóbr osobistych jest ustanowione domniemanie prawne, że te naruszenia zostały dokonane bezprawnie (art. 24 § 1 k.c.) – sporne</a:t>
            </a:r>
          </a:p>
        </p:txBody>
      </p:sp>
    </p:spTree>
    <p:extLst>
      <p:ext uri="{BB962C8B-B14F-4D97-AF65-F5344CB8AC3E}">
        <p14:creationId xmlns:p14="http://schemas.microsoft.com/office/powerpoint/2010/main" val="27607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88640"/>
            <a:ext cx="8229600" cy="6336704"/>
          </a:xfrm>
        </p:spPr>
        <p:txBody>
          <a:bodyPr>
            <a:noAutofit/>
          </a:bodyPr>
          <a:lstStyle/>
          <a:p>
            <a:r>
              <a:rPr lang="pl-PL" sz="2200" b="1" dirty="0"/>
              <a:t>Problem, czy bezprawność jest elementem pojęcia winy, czy niezależną kategorią (przesłanką winy):</a:t>
            </a:r>
            <a:endParaRPr lang="pl-PL" sz="2200" dirty="0"/>
          </a:p>
          <a:p>
            <a:pPr marL="82550" indent="0" algn="just">
              <a:buNone/>
            </a:pPr>
            <a:r>
              <a:rPr lang="pl-PL" sz="2200" b="1" dirty="0"/>
              <a:t>1)</a:t>
            </a:r>
            <a:r>
              <a:rPr lang="pl-PL" sz="2200" dirty="0"/>
              <a:t> tradycyjnie przyjmowano </a:t>
            </a:r>
            <a:r>
              <a:rPr lang="pl-PL" sz="2200" u="sng" dirty="0"/>
              <a:t>szerokie pojęcie winy – złożonej z 2 elementów</a:t>
            </a:r>
            <a:r>
              <a:rPr lang="pl-PL" sz="2200" dirty="0"/>
              <a:t>: obiektywnego (bezprawności) i subiektywnego (wina sensu stricto) -R. Longchamps de Berier</a:t>
            </a:r>
          </a:p>
          <a:p>
            <a:pPr marL="82550" indent="0" algn="just">
              <a:buNone/>
            </a:pPr>
            <a:r>
              <a:rPr lang="pl-PL" sz="2200" b="1" dirty="0"/>
              <a:t>2)</a:t>
            </a:r>
            <a:r>
              <a:rPr lang="pl-PL" sz="2200" dirty="0"/>
              <a:t> odmienne ujęcie zaproponowali J. Korzonek i I. Rosenblüth, którzy odróżnili stronę przedmiotową czynu oraz winę; stronę przedmiotową czynu niedozwolonego (obiektywną) wiązali z naruszeniem określonego nakazu bądź zakazu ustawy lub naruszeniem interesów innego podmiotu, któremu system prawny zapewnia ochronę; winę pojmowali jako zły zamiar lub niedbalstwo</a:t>
            </a:r>
          </a:p>
          <a:p>
            <a:pPr algn="just"/>
            <a:r>
              <a:rPr lang="pl-PL" sz="2200" dirty="0"/>
              <a:t>z biegiem czasu coraz większą liczbę zwolenników zyskał pogląd, zgodnie z którym bezprawność stanowi pojęcie szersze od winy - wszelkie czyny zawinione są bezprawne, natomiast nie każdy czyn bezprawny musi być zawiniony (A. Szpunar, M. Sośniak, Z. Radwański,  A. Olejniczak)</a:t>
            </a:r>
          </a:p>
          <a:p>
            <a:pPr algn="just"/>
            <a:r>
              <a:rPr lang="pl-PL" sz="2200" dirty="0"/>
              <a:t>w nowej literaturze dominuje pogląd o konieczności rozdzielenia pojęcia bezprawności i winy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8313" y="260350"/>
            <a:ext cx="8229600" cy="6297613"/>
          </a:xfrm>
        </p:spPr>
        <p:txBody>
          <a:bodyPr>
            <a:noAutofit/>
          </a:bodyPr>
          <a:lstStyle/>
          <a:p>
            <a:r>
              <a:rPr lang="pl-PL" sz="2800" b="1" dirty="0"/>
              <a:t>Trzy koncepcje winy:</a:t>
            </a:r>
            <a:endParaRPr lang="pl-PL" sz="2800" dirty="0"/>
          </a:p>
          <a:p>
            <a:pPr marL="82550" indent="0">
              <a:buNone/>
            </a:pPr>
            <a:r>
              <a:rPr lang="pl-PL" sz="2800" b="1" dirty="0"/>
              <a:t>1)</a:t>
            </a:r>
            <a:r>
              <a:rPr lang="pl-PL" sz="2800" dirty="0"/>
              <a:t> </a:t>
            </a:r>
            <a:r>
              <a:rPr lang="pl-PL" sz="2800" u="sng" dirty="0"/>
              <a:t>obiektywna</a:t>
            </a:r>
            <a:r>
              <a:rPr lang="pl-PL" sz="2800" dirty="0"/>
              <a:t> – prawo franc.; winą jest uchybienie istniejącemu obowiązkowi prawnemu, moralnemu lub czyn skierowany przeciwko prawu innego podmiotu; wina jest rozumiana w kontekście bezprawności</a:t>
            </a:r>
          </a:p>
          <a:p>
            <a:pPr marL="82550" indent="0">
              <a:buNone/>
            </a:pPr>
            <a:r>
              <a:rPr lang="pl-PL" sz="2800" b="1" dirty="0"/>
              <a:t>2)</a:t>
            </a:r>
            <a:r>
              <a:rPr lang="pl-PL" sz="2800" dirty="0"/>
              <a:t> </a:t>
            </a:r>
            <a:r>
              <a:rPr lang="pl-PL" sz="2800" u="sng" dirty="0"/>
              <a:t>subiektywna</a:t>
            </a:r>
            <a:r>
              <a:rPr lang="pl-PL" sz="2800" dirty="0"/>
              <a:t> – nauka niem.; winę łączy się z przeżyciami psychicznymi sprawcy, jego stosunkiem do popełnionego czynu; nie analizuje się bezprawności zachowania</a:t>
            </a:r>
          </a:p>
          <a:p>
            <a:pPr marL="82550" indent="0">
              <a:buNone/>
            </a:pPr>
            <a:r>
              <a:rPr lang="pl-PL" sz="2800" b="1" dirty="0"/>
              <a:t>3)</a:t>
            </a:r>
            <a:r>
              <a:rPr lang="pl-PL" sz="2800" dirty="0"/>
              <a:t> </a:t>
            </a:r>
            <a:r>
              <a:rPr lang="pl-PL" sz="2800" u="sng" dirty="0"/>
              <a:t>obiektywno-subiektywna</a:t>
            </a:r>
            <a:r>
              <a:rPr lang="pl-PL" sz="2800" dirty="0"/>
              <a:t> – możliwość postawienia zarzutu z punktu widzenia powinności i możliwości przewidywania szkody oraz przeciwdziałania jej wystąpieniu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ymbol zastępczy zawartości 2"/>
          <p:cNvSpPr>
            <a:spLocks noGrp="1"/>
          </p:cNvSpPr>
          <p:nvPr>
            <p:ph idx="1"/>
          </p:nvPr>
        </p:nvSpPr>
        <p:spPr>
          <a:xfrm>
            <a:off x="468313" y="260350"/>
            <a:ext cx="8229600" cy="6226175"/>
          </a:xfrm>
        </p:spPr>
        <p:txBody>
          <a:bodyPr/>
          <a:lstStyle/>
          <a:p>
            <a:pPr marL="82550" indent="0">
              <a:buNone/>
            </a:pPr>
            <a:r>
              <a:rPr lang="pl-PL" sz="2600" b="1" dirty="0"/>
              <a:t>Bezprawność (obiektywna nieprawidłowość) czynu</a:t>
            </a:r>
          </a:p>
          <a:p>
            <a:r>
              <a:rPr lang="pl-PL" sz="2600" dirty="0"/>
              <a:t>nazywana stroną przedmiotową czynu, jego znamieniem przedmiotowym</a:t>
            </a:r>
          </a:p>
          <a:p>
            <a:r>
              <a:rPr lang="pl-PL" sz="2600" dirty="0"/>
              <a:t>obiektywna nieprawidłowość czynu polega na tym, że mieści się on w klasie czynów zakazanych przez normę postępowania uważaną za obowiązującą</a:t>
            </a:r>
          </a:p>
          <a:p>
            <a:r>
              <a:rPr lang="pl-PL" sz="2600" dirty="0"/>
              <a:t>wniosek o istnieniu takiej sprzeczności jest wysuwany w efekcie przeprowadzenia oceny opartej na kryteriach czysto obiektywnych; dla ustalenia, czy zachowanie się określonego sprawcy narusza obowiązującą normę postępowania zbędne jest ocenianie tego, czy zna on treść tej normy i czy miał zamiar jej naruszenia</a:t>
            </a:r>
          </a:p>
          <a:p>
            <a:r>
              <a:rPr lang="pl-PL" sz="2600" dirty="0"/>
              <a:t>bezprawny jest czyn sprzeczny z normą prawną lub z zasadami współżycia społecznego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2"/>
          <p:cNvSpPr>
            <a:spLocks noGrp="1"/>
          </p:cNvSpPr>
          <p:nvPr>
            <p:ph idx="1"/>
          </p:nvPr>
        </p:nvSpPr>
        <p:spPr>
          <a:xfrm>
            <a:off x="539552" y="116632"/>
            <a:ext cx="8229600" cy="6741368"/>
          </a:xfrm>
        </p:spPr>
        <p:txBody>
          <a:bodyPr/>
          <a:lstStyle/>
          <a:p>
            <a:endParaRPr lang="pl-PL" sz="2800" dirty="0"/>
          </a:p>
          <a:p>
            <a:r>
              <a:rPr lang="pl-PL" sz="2800" dirty="0"/>
              <a:t>normy prawne są wyrażone w źródłach prawa powszechnie obowiązującego; normy prawne zawarte w źródle prawa należącym do jakiejkolwiek gałęzi prawa; chodzi o normy powszechnie obowiązujące, a nie normy tworzące stosunki zobowiązaniowe (zawarte w umowie lub ustawie), które nakładają obowiązki jedynie na dłużnika względem wierzyciela</a:t>
            </a:r>
          </a:p>
          <a:p>
            <a:endParaRPr lang="pl-PL" sz="2800" dirty="0"/>
          </a:p>
          <a:p>
            <a:r>
              <a:rPr lang="pl-PL" sz="2800" dirty="0"/>
              <a:t>zasady współżycia społecznego - przyjmowane w społeczeństwie normy o charakterze moralnym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04664"/>
            <a:ext cx="8229600" cy="5832648"/>
          </a:xfrm>
        </p:spPr>
        <p:txBody>
          <a:bodyPr>
            <a:normAutofit fontScale="92500"/>
          </a:bodyPr>
          <a:lstStyle/>
          <a:p>
            <a:pPr marL="82550" indent="0">
              <a:buNone/>
            </a:pPr>
            <a:r>
              <a:rPr lang="pl-PL" b="1" dirty="0"/>
              <a:t>Okoliczności wyłączające bezprawność (kontratypy):</a:t>
            </a:r>
            <a:endParaRPr lang="pl-PL" b="1" i="1" dirty="0"/>
          </a:p>
          <a:p>
            <a:pPr marL="82550" indent="0">
              <a:buNone/>
            </a:pPr>
            <a:r>
              <a:rPr lang="pl-PL" b="1" dirty="0"/>
              <a:t>1)</a:t>
            </a:r>
            <a:r>
              <a:rPr lang="pl-PL" dirty="0"/>
              <a:t>	obrona konieczna</a:t>
            </a:r>
          </a:p>
          <a:p>
            <a:pPr marL="82550" indent="0">
              <a:buNone/>
            </a:pPr>
            <a:r>
              <a:rPr lang="pl-PL" b="1" dirty="0"/>
              <a:t>2)</a:t>
            </a:r>
            <a:r>
              <a:rPr lang="pl-PL" dirty="0"/>
              <a:t>	stan wyższej konieczności</a:t>
            </a:r>
          </a:p>
          <a:p>
            <a:pPr marL="82550" indent="0">
              <a:buNone/>
            </a:pPr>
            <a:r>
              <a:rPr lang="pl-PL" b="1" dirty="0"/>
              <a:t>3)</a:t>
            </a:r>
            <a:r>
              <a:rPr lang="pl-PL" dirty="0"/>
              <a:t>	dozwolona samopomoc</a:t>
            </a:r>
          </a:p>
          <a:p>
            <a:pPr marL="82550" indent="0">
              <a:buNone/>
            </a:pPr>
            <a:r>
              <a:rPr lang="pl-PL" b="1" dirty="0"/>
              <a:t>4)</a:t>
            </a:r>
            <a:r>
              <a:rPr lang="pl-PL" dirty="0"/>
              <a:t>	zgoda poszkodowanego</a:t>
            </a:r>
          </a:p>
          <a:p>
            <a:pPr marL="82550" indent="0">
              <a:buNone/>
            </a:pPr>
            <a:r>
              <a:rPr lang="pl-PL" b="1" dirty="0"/>
              <a:t>5)</a:t>
            </a:r>
            <a:r>
              <a:rPr lang="pl-PL" dirty="0"/>
              <a:t>	wykonywanie własnych praw podmiotowych</a:t>
            </a:r>
          </a:p>
          <a:p>
            <a:pPr marL="82550" indent="0">
              <a:buNone/>
            </a:pPr>
            <a:r>
              <a:rPr lang="pl-PL" b="1" dirty="0"/>
              <a:t>6)</a:t>
            </a:r>
            <a:r>
              <a:rPr lang="pl-PL" dirty="0"/>
              <a:t>	działanie w granicach ustawowo przyznanych   uprawnień</a:t>
            </a:r>
          </a:p>
          <a:p>
            <a:pPr marL="82550" indent="0">
              <a:buNone/>
            </a:pPr>
            <a:r>
              <a:rPr lang="pl-PL" b="1" dirty="0"/>
              <a:t>7)</a:t>
            </a:r>
            <a:r>
              <a:rPr lang="pl-PL" dirty="0"/>
              <a:t>	działanie na własne ryzyko</a:t>
            </a:r>
          </a:p>
          <a:p>
            <a:pPr marL="82550" indent="0">
              <a:buNone/>
            </a:pPr>
            <a:r>
              <a:rPr lang="pl-PL" b="1" dirty="0"/>
              <a:t>8)</a:t>
            </a:r>
            <a:r>
              <a:rPr lang="pl-PL" dirty="0"/>
              <a:t>	działanie z pobudek altruistycznych</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silenie">
  <a:themeElements>
    <a:clrScheme name="Przesileni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944</TotalTime>
  <Words>3969</Words>
  <Application>Microsoft Office PowerPoint</Application>
  <PresentationFormat>Pokaz na ekranie (4:3)</PresentationFormat>
  <Paragraphs>239</Paragraphs>
  <Slides>44</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44</vt:i4>
      </vt:variant>
    </vt:vector>
  </HeadingPairs>
  <TitlesOfParts>
    <vt:vector size="50" baseType="lpstr">
      <vt:lpstr>Arial</vt:lpstr>
      <vt:lpstr>Calibri</vt:lpstr>
      <vt:lpstr>Gill Sans MT</vt:lpstr>
      <vt:lpstr>Verdana</vt:lpstr>
      <vt:lpstr>Wingdings 2</vt:lpstr>
      <vt:lpstr>Przesilenie</vt:lpstr>
      <vt:lpstr>CZYNY NIEDOZWOLONE  ODPOWIEDZIALNOŚĆ ZA WŁASNE CZYNY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Pojęcie obrotu gospodarczego i jego rodzaje (obrót profesjonalny i konsumencki) Pojęcie konsumenta i przedsiębiorcy</dc:title>
  <dc:creator>Monika</dc:creator>
  <cp:lastModifiedBy>Monika Tenenbaum-Kulig</cp:lastModifiedBy>
  <cp:revision>149</cp:revision>
  <dcterms:created xsi:type="dcterms:W3CDTF">2013-10-05T07:34:23Z</dcterms:created>
  <dcterms:modified xsi:type="dcterms:W3CDTF">2019-04-07T07:36:52Z</dcterms:modified>
</cp:coreProperties>
</file>