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582E2B-8A16-43ED-8FDF-C98DEDB323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CC9BE4E-4F96-47EA-B47E-EC16D4291E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859BB4-39B7-4589-9638-392DE37D2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603FC-3332-4BEF-8B02-43C92DF4BC6D}" type="datetimeFigureOut">
              <a:rPr lang="pl-PL" smtClean="0"/>
              <a:t>04.10.2019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91FC462-FC77-493D-A95E-C87CD4BB8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0A18A85-5B48-4E29-B3D1-E4CD4451F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2468-9B14-4257-8242-0C90415CD0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2462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9A0A42-C526-496F-9FE8-C210EB0B3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B41A97F-5C3B-4B82-B07B-48E256176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2BC6DB7-3347-4DC9-9520-3122FF6A2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603FC-3332-4BEF-8B02-43C92DF4BC6D}" type="datetimeFigureOut">
              <a:rPr lang="pl-PL" smtClean="0"/>
              <a:t>04.10.2019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AB61493-59E6-4F51-B202-5DA2B8537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E7A6220-7C5D-41FA-81BD-EF1AB7CFF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2468-9B14-4257-8242-0C90415CD0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723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024149EE-00A9-4CD9-8C07-E170E7A819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278D63B-A5D5-466F-A116-E2B1CC6616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58AD0E3-AE89-4CC0-A5B0-8648DA9D5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603FC-3332-4BEF-8B02-43C92DF4BC6D}" type="datetimeFigureOut">
              <a:rPr lang="pl-PL" smtClean="0"/>
              <a:t>04.10.2019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E3CFBC3-E84D-4683-AEF3-F9242BB1E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C39F521-9C12-478C-A47E-5797A7250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2468-9B14-4257-8242-0C90415CD0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4747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65143B-2AED-426B-A297-DFDAF2900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ECA8B9-3161-4A1A-9A4E-20DFC1D0E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73A2D73-6686-4118-9AB9-2F5BC04CE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603FC-3332-4BEF-8B02-43C92DF4BC6D}" type="datetimeFigureOut">
              <a:rPr lang="pl-PL" smtClean="0"/>
              <a:t>04.10.2019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2CE3B50-0182-4B6A-B87B-672A3E890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C718E6C-A90B-463F-944A-B02FF40CB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2468-9B14-4257-8242-0C90415CD0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2465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433C3A-6B73-4F05-B94C-F5000E89B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FE4B0A2-A747-4D1E-9A7C-5FAEC8593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019FEA1-81C9-4D11-9C89-42B1D0A00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603FC-3332-4BEF-8B02-43C92DF4BC6D}" type="datetimeFigureOut">
              <a:rPr lang="pl-PL" smtClean="0"/>
              <a:t>04.10.2019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A16504E-7A2F-433C-9C71-370C0E656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7E87D32-5EF2-458F-B4AC-6854A8032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2468-9B14-4257-8242-0C90415CD0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9537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14BEC5-AB2B-44A7-89CC-B4F87ECC3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D92CC4-2FA9-4469-8E89-E05F5AA4B4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D3A1176-69C7-41D9-9941-A2DAAEBAA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361DDE1-AFB8-444C-A09A-F89EC52B8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603FC-3332-4BEF-8B02-43C92DF4BC6D}" type="datetimeFigureOut">
              <a:rPr lang="pl-PL" smtClean="0"/>
              <a:t>04.10.2019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D72ABA5-A4EC-4ED0-8A50-0CBD85871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6379B0F-BAD6-4406-A69B-8F2B909A5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2468-9B14-4257-8242-0C90415CD0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7194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F18FE2-8ED4-4F8D-9D51-DB7080F5C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5DA39D7-68EF-4939-9CC1-86315E6D4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365453E-4992-4867-BA96-6E7A1D61DF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63C9C0D-E63C-4E6C-844D-9E2175F036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CA1002E-8D4C-4ADD-B589-B3A8E629B9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2D4555B5-B7B7-405E-B8B1-97590A755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603FC-3332-4BEF-8B02-43C92DF4BC6D}" type="datetimeFigureOut">
              <a:rPr lang="pl-PL" smtClean="0"/>
              <a:t>04.10.2019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91A41CB-9E2F-4F71-AB9C-804ED6746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AA366A8-4203-4DEC-8EF8-B9CE38C83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2468-9B14-4257-8242-0C90415CD0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8566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3DB767-3AE1-427B-B703-778F36DE0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4532F75-29F9-426D-BC85-7795D237B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603FC-3332-4BEF-8B02-43C92DF4BC6D}" type="datetimeFigureOut">
              <a:rPr lang="pl-PL" smtClean="0"/>
              <a:t>04.10.2019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B92E5C8-1B51-45B5-B97A-39AB8A514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29F15E1-D6EC-48ED-AD89-409DE1F4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2468-9B14-4257-8242-0C90415CD0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083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673B832-5130-4C53-B6BB-391E8BD09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603FC-3332-4BEF-8B02-43C92DF4BC6D}" type="datetimeFigureOut">
              <a:rPr lang="pl-PL" smtClean="0"/>
              <a:t>04.10.2019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2EB68A9-96A3-4490-93CD-C5600D861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B32A491-2B1B-4CD0-A718-C7754A055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2468-9B14-4257-8242-0C90415CD0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9618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333C7-671B-418F-83A4-6F325F31A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F4DDBD-382F-4587-84DE-D9375F4B3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4653006-A700-4B26-8FC0-592396E45C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39973F6-841A-4732-ACE3-F3A267B99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603FC-3332-4BEF-8B02-43C92DF4BC6D}" type="datetimeFigureOut">
              <a:rPr lang="pl-PL" smtClean="0"/>
              <a:t>04.10.2019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B79DA01-13C5-49C0-9FFF-C4D7CC256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7C410B3-682C-427D-9AEB-6EAC38220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2468-9B14-4257-8242-0C90415CD0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7435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D12522-3A49-4A86-9F4E-182B746B3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83874AA7-F030-47E6-8F74-2BA6B6DB9D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9F7B837-BC99-471B-9BD3-FFBF06B596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E4916A8-7317-4556-84CC-DC405710B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603FC-3332-4BEF-8B02-43C92DF4BC6D}" type="datetimeFigureOut">
              <a:rPr lang="pl-PL" smtClean="0"/>
              <a:t>04.10.2019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E4DAF5C-5F0F-4B8D-AB80-7B84DB92A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6E3522E-3ADA-4AB1-824D-C70564B97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2468-9B14-4257-8242-0C90415CD0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191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C96ACDAB-8F0B-42F6-A949-291D2EF53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53937C0-3C01-482A-91AB-7EB701D72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33B2887-0DB6-4407-9CB8-7BD36760BA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603FC-3332-4BEF-8B02-43C92DF4BC6D}" type="datetimeFigureOut">
              <a:rPr lang="pl-PL" smtClean="0"/>
              <a:t>04.10.2019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0EE138F-5BE3-4C8B-91E5-00D0EAE6AA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73238E9-739A-47FA-8E99-D704AEC6F0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52468-9B14-4257-8242-0C90415CD0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234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awo.uni.wroc.pl/user/12147" TargetMode="External"/><Relationship Id="rId2" Type="http://schemas.openxmlformats.org/officeDocument/2006/relationships/hyperlink" Target="mailto:maciej.pichlak@uwr.edu.p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layer.pl/seriale-online/szkola-odcinki,2395/odcinek-734,S08E734,154086#pla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rawo.gazetaprawna.pl/artykuly/1387603,granice-aktywnosci-publicznej-sedziego-krs-uchwala.html" TargetMode="External"/><Relationship Id="rId2" Type="http://schemas.openxmlformats.org/officeDocument/2006/relationships/hyperlink" Target="https://wiadomosci.onet.pl/tylko-w-onecie/nowa-uchwala-krs-w-ogniu-krytyki/fld9b2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p.pl/Sedziowie-i-sady/309139943-Krystian-Markiewicz-nie-bede-sie-stawial-przed-rzecznikami-dyscyplinarnymi.html" TargetMode="External"/><Relationship Id="rId2" Type="http://schemas.openxmlformats.org/officeDocument/2006/relationships/hyperlink" Target="https://prawo.gazetaprawna.pl/artykuly/1387354,mozliwy-eksces-orzeczniczy-rzecznik-dyscyplinarny-probuje-ingerowac-w-orzecznictwo-niezawislego-sedziego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ustitia.pl/3313-prezes-stowarzyszenia-sedziow-polskich-iustitia-prof-krystian-markiewicz-nie-bede-stawial-sie-przed-rzecznikami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692F99-A443-49C4-AC7A-12F319AEB5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Etyka zawodów prawniczych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B50EACD-0F0F-4996-ABCB-848ABFD356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506323"/>
          </a:xfrm>
        </p:spPr>
        <p:txBody>
          <a:bodyPr/>
          <a:lstStyle/>
          <a:p>
            <a:r>
              <a:rPr lang="pl-PL" dirty="0"/>
              <a:t>Prawo – studia wieczorowe 2019/2020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8321FE87-4239-49A3-8DE1-1DE672628FF9}"/>
              </a:ext>
            </a:extLst>
          </p:cNvPr>
          <p:cNvSpPr txBox="1"/>
          <p:nvPr/>
        </p:nvSpPr>
        <p:spPr>
          <a:xfrm>
            <a:off x="7967730" y="5112912"/>
            <a:ext cx="42242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Dr Maciej Pichlak</a:t>
            </a:r>
          </a:p>
          <a:p>
            <a:pPr>
              <a:defRPr/>
            </a:pP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Uniwersytet Wrocławski</a:t>
            </a:r>
          </a:p>
          <a:p>
            <a:pPr>
              <a:defRPr/>
            </a:pP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Katedra Teorii i Filozofii Prawa</a:t>
            </a:r>
          </a:p>
          <a:p>
            <a:pPr>
              <a:defRPr/>
            </a:pP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maciej.pichlak@uwr.edu.pl</a:t>
            </a: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r>
              <a:rPr lang="pl-PL" dirty="0">
                <a:hlinkClick r:id="rId3"/>
              </a:rPr>
              <a:t>https://prawo.uni.wroc.pl/user/12147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03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4BEC75-C69C-4DD9-9891-365964932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 teraz coś z zupełnie innej beczki…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8FFE84-6B5F-4060-898A-474D66262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(… czyli życie jest ciężkie i pełne bólu, zwłaszcza gdy masz szesnaście lat)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>
                <a:hlinkClick r:id="rId2"/>
              </a:rPr>
              <a:t>https://player.pl/seriale-online/szkola-odcinki,2395/odcinek-734,S08E734,154086#play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22782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AEB7EF-68E1-42E8-A4BE-0CB11B3A9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229" y="305873"/>
            <a:ext cx="6348211" cy="6404020"/>
          </a:xfrm>
        </p:spPr>
        <p:txBody>
          <a:bodyPr>
            <a:normAutofit fontScale="62500" lnSpcReduction="20000"/>
          </a:bodyPr>
          <a:lstStyle/>
          <a:p>
            <a:pPr marL="0" indent="0" algn="ctr" fontAlgn="base">
              <a:buNone/>
            </a:pPr>
            <a:r>
              <a:rPr lang="pl-PL" sz="2900" dirty="0"/>
              <a:t>UCHWAŁA KRAJOWEJ RADY SĄDOWNICTWA </a:t>
            </a:r>
          </a:p>
          <a:p>
            <a:pPr marL="0" indent="0" algn="ctr" fontAlgn="base">
              <a:buNone/>
            </a:pPr>
            <a:r>
              <a:rPr lang="pl-PL" sz="2900" dirty="0"/>
              <a:t>z 12 grudnia 2018 r. </a:t>
            </a:r>
          </a:p>
          <a:p>
            <a:pPr marL="0" indent="0" algn="ctr" fontAlgn="base">
              <a:buNone/>
            </a:pPr>
            <a:r>
              <a:rPr lang="pl-PL" sz="2900" dirty="0"/>
              <a:t>dotycząca wykładni § 10 Zbioru zasad etyki zawodowej sędziów i asesorów sądowych</a:t>
            </a:r>
          </a:p>
          <a:p>
            <a:pPr marL="0" indent="0" fontAlgn="base">
              <a:buNone/>
            </a:pPr>
            <a:endParaRPr lang="pl-PL" sz="2900" dirty="0"/>
          </a:p>
          <a:p>
            <a:pPr marL="0" indent="0" algn="just" fontAlgn="base">
              <a:buNone/>
            </a:pPr>
            <a:r>
              <a:rPr lang="pl-PL" sz="2900" dirty="0"/>
              <a:t>Krajowa Rada Sądownictwa na podstawie art. 3 ust. 1 pkt 3 ustawy z dnia 12 maja 2011 r. o Krajowej Radzie Sądownictwa (Dz.U. z 2018 r. poz. 389, ze zm.) i § 7 Zbioru zasad etyki zawodowej sędziów i asesorów sądowych (załącznik do uchwały Nr 25/2017 Krajowej Rady Sądownictwa z dnia 13 stycznia 2017 r.) dokonuje wykładni § 10 Zbioru zasad etyki zawodowej sędziów i asesorów sądowych przez przyjęcie, że </a:t>
            </a:r>
            <a:r>
              <a:rPr lang="pl-PL" sz="2900" dirty="0">
                <a:solidFill>
                  <a:srgbClr val="FF0000"/>
                </a:solidFill>
              </a:rPr>
              <a:t>zachowaniem mogącym podważyć zaufanie do niezawisłości i bezstronności sędziego jest publiczne używanie przez sędziego infografik, symboli, które w sposób jednoznaczny są lub mogą być identyfikowane z partiami politycznymi, związkami zawodowymi, a także z ruchami społecznymi, tworzonymi przez związki zawodowe, partie polityczne lub inne organizacje prowadzące działalność polityczną</a:t>
            </a:r>
            <a:r>
              <a:rPr lang="pl-PL" sz="2900" dirty="0"/>
              <a:t>.</a:t>
            </a:r>
          </a:p>
          <a:p>
            <a:pPr marL="0" indent="0">
              <a:buNone/>
            </a:pPr>
            <a:endParaRPr lang="pl-PL" sz="2900" dirty="0"/>
          </a:p>
          <a:p>
            <a:pPr marL="0" indent="0">
              <a:buNone/>
            </a:pPr>
            <a:r>
              <a:rPr lang="pl-PL" sz="2900" i="1" dirty="0"/>
              <a:t>[§ 10 </a:t>
            </a:r>
            <a:r>
              <a:rPr lang="pl-PL" sz="2900" i="1" dirty="0" err="1"/>
              <a:t>EtZawS</a:t>
            </a:r>
            <a:r>
              <a:rPr lang="pl-PL" sz="2900" i="1" dirty="0"/>
              <a:t>: Sędzia powinien unikać </a:t>
            </a:r>
            <a:r>
              <a:rPr lang="pl-PL" sz="2900" i="1" dirty="0" err="1"/>
              <a:t>zachowań</a:t>
            </a:r>
            <a:r>
              <a:rPr lang="pl-PL" sz="2900" i="1" dirty="0"/>
              <a:t>, które mogłyby podważyć zaufanie do jego niezawisłości i bezstronności.]</a:t>
            </a:r>
          </a:p>
          <a:p>
            <a:pPr marL="0" indent="0">
              <a:buNone/>
            </a:pPr>
            <a:endParaRPr lang="pl-PL" sz="1700" i="1" dirty="0"/>
          </a:p>
          <a:p>
            <a:pPr marL="0" indent="0">
              <a:buNone/>
            </a:pPr>
            <a:r>
              <a:rPr lang="pl-PL" sz="1700" i="1" dirty="0"/>
              <a:t>Komentarze: </a:t>
            </a:r>
          </a:p>
          <a:p>
            <a:pPr marL="0" indent="0">
              <a:buNone/>
            </a:pPr>
            <a:r>
              <a:rPr lang="pl-PL" sz="1700" dirty="0">
                <a:hlinkClick r:id="rId2"/>
              </a:rPr>
              <a:t>https://wiadomosci.onet.pl/tylko-w-onecie/nowa-uchwala-krs-w-ogniu-krytyki/fld9b2k</a:t>
            </a:r>
            <a:endParaRPr lang="pl-PL" sz="1700" dirty="0"/>
          </a:p>
          <a:p>
            <a:pPr marL="0" indent="0">
              <a:buNone/>
            </a:pPr>
            <a:r>
              <a:rPr lang="pl-PL" sz="1700" dirty="0">
                <a:hlinkClick r:id="rId3"/>
              </a:rPr>
              <a:t>https://prawo.gazetaprawna.pl/artykuly/1387603,granice-aktywnosci-publicznej-sedziego-krs-uchwala.html</a:t>
            </a:r>
            <a:endParaRPr lang="pl-PL" sz="1700" i="1" dirty="0"/>
          </a:p>
        </p:txBody>
      </p:sp>
      <p:pic>
        <p:nvPicPr>
          <p:cNvPr id="1026" name="Picture 2" descr="Znalezione obrazy dla zapytania konstytucja">
            <a:extLst>
              <a:ext uri="{FF2B5EF4-FFF2-40B4-BE49-F238E27FC236}">
                <a16:creationId xmlns:a16="http://schemas.microsoft.com/office/drawing/2014/main" id="{7A00C724-CC8B-44FF-B199-3203F44AE5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0"/>
            <a:ext cx="48466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370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2A49CF-426A-4509-A790-7E127B1D8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3944"/>
            <a:ext cx="10515600" cy="55330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>
                <a:hlinkClick r:id="rId2"/>
              </a:rPr>
              <a:t>https://prawo.gazetaprawna.pl/artykuly/1387354,mozliwy-eksces-orzeczniczy-rzecznik-dyscyplinarny-probuje-ingerowac-w-orzecznictwo-niezawislego-sedziego.html</a:t>
            </a: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>
                <a:hlinkClick r:id="rId3"/>
              </a:rPr>
              <a:t>https://www.rp.pl/Sedziowie-i-sady/309139943-Krystian-Markiewicz-nie-bede-sie-stawial-przed-rzecznikami-dyscyplinarnymi.html</a:t>
            </a: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>
                <a:hlinkClick r:id="rId4"/>
              </a:rPr>
              <a:t>https://www.iustitia.pl/3313-prezes-stowarzyszenia-sedziow-polskich-iustitia-prof-krystian-markiewicz-nie-bede-stawial-sie-przed-rzecznikami</a:t>
            </a:r>
            <a:r>
              <a:rPr lang="pl-PL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77674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0A4DA8-F807-4642-8DAB-558B8136F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Tematyka wykładów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8DD6DF-05AD-49D1-BC48-F8E7C0894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7589"/>
            <a:ext cx="10515600" cy="4219374"/>
          </a:xfrm>
        </p:spPr>
        <p:txBody>
          <a:bodyPr/>
          <a:lstStyle/>
          <a:p>
            <a:r>
              <a:rPr lang="pl-PL" dirty="0"/>
              <a:t>Pojęcie i charakterystyka etyki zawodowej</a:t>
            </a:r>
          </a:p>
          <a:p>
            <a:r>
              <a:rPr lang="pl-PL" dirty="0"/>
              <a:t>Podstawowe tradycje refleksji moralnej (etyka obowiązku a etyka aspiracji)</a:t>
            </a:r>
          </a:p>
          <a:p>
            <a:r>
              <a:rPr lang="pl-PL" dirty="0"/>
              <a:t>Pytanie o odrębność etyk zawodowych</a:t>
            </a:r>
          </a:p>
          <a:p>
            <a:r>
              <a:rPr lang="pl-PL" dirty="0"/>
              <a:t>Koncepcje roli zawodowej sędziego a zobowiązania etyczne</a:t>
            </a:r>
          </a:p>
          <a:p>
            <a:r>
              <a:rPr lang="pl-PL" dirty="0"/>
              <a:t>Modele odpowiedzialności dyscyplinarnej w zawodach prawniczych</a:t>
            </a:r>
          </a:p>
        </p:txBody>
      </p:sp>
    </p:spTree>
    <p:extLst>
      <p:ext uri="{BB962C8B-B14F-4D97-AF65-F5344CB8AC3E}">
        <p14:creationId xmlns:p14="http://schemas.microsoft.com/office/powerpoint/2010/main" val="94611326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362</Words>
  <Application>Microsoft Office PowerPoint</Application>
  <PresentationFormat>Panoramiczny</PresentationFormat>
  <Paragraphs>33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Motyw pakietu Office</vt:lpstr>
      <vt:lpstr>Etyka zawodów prawniczych</vt:lpstr>
      <vt:lpstr>A teraz coś z zupełnie innej beczki…</vt:lpstr>
      <vt:lpstr>Prezentacja programu PowerPoint</vt:lpstr>
      <vt:lpstr>Prezentacja programu PowerPoint</vt:lpstr>
      <vt:lpstr>Tematyka wykładów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Maciej Pichlak</dc:creator>
  <cp:lastModifiedBy>Maciej Pichlak</cp:lastModifiedBy>
  <cp:revision>10</cp:revision>
  <dcterms:created xsi:type="dcterms:W3CDTF">2019-10-04T12:58:01Z</dcterms:created>
  <dcterms:modified xsi:type="dcterms:W3CDTF">2019-10-04T15:01:09Z</dcterms:modified>
</cp:coreProperties>
</file>