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79" r:id="rId6"/>
    <p:sldId id="280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23A65-3F20-463B-A434-279DD7A7B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5FBA9E-7BE4-4ACA-A8F7-9A54A980C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B9F008-780B-4410-AE7B-3F1CF881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9A1E5D-5429-4F34-A965-98CE1BE7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492015-467A-4EAF-B61B-62A3D25E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39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20F970-EEFB-4DEB-B27B-8EA6C55C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3F48112-0BD4-4C5F-921C-E1D869BC6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569A7F-1D0F-4003-A0BD-9BF8B0AD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E5603D-7264-4EEF-8B73-AB2C092B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58836E-42A4-4299-B9D5-C4FB92BE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62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9941FAF-DF50-4DAF-A785-BE9B1A467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5F17856-2607-43AE-A54B-BC80943D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A1A4F9-183B-482E-A951-86B6033F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13E771-835B-49B4-B22E-C1FCC4C4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752CEC-0F44-4EEA-B227-800ED701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18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4F1E8-3534-4788-BC30-17D717E1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856575-E2F8-41AB-80B8-D61C59B85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7AE83F-6E36-4837-BBE4-33792C6A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A1FD1A-FA57-476C-85DC-003D553D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5D1EB9-B988-4E47-BE50-89DF719B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01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7BC7D3-B81C-40D7-8CD9-4F0C7ECA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356BDB-674B-4255-B13E-71B1011E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5088C7-AFE3-41E7-9FC2-145AB647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8CC7F7-614C-4A6B-8633-3536780F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A7A76C-6A20-4D90-BC7D-4D1E6B6D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30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89243-FFC0-4A94-A62D-5CE4711E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5D9455-EDB8-4BBF-944A-91AFD32F3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E2BF5F-E3B1-471C-96F6-22A0248CD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EECBC2-7E3C-44DC-86B2-AB23A9EC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C2F01C-870E-4660-A07D-89EC4A8E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C9302B-1910-4370-AF25-3A69FCB9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82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40BF5F-2A2A-4074-A4FD-B8AAA017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F60EF8-9302-4795-A02D-DDAD3E1E5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7B1FF4-E676-4D10-BF54-53CD78F6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4C37397-E962-4B85-8A12-FBA0913A0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9DDF0F-85E6-4773-82E2-6CEDFF5B5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4FECF2C-31A6-4942-8FFA-5E54690F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4DC0BBF-475D-4C68-812F-C6D22380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FE2EADE-500C-4D9A-82E2-D858132B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67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A008D-F33D-4F88-A5B9-072AB120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528C2C2-EC64-4BDC-9031-3FF1B4C6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3539CA6-6CA3-4660-80E9-0AF4B171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B349A0-572C-4A09-99DE-F485E146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51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95C0BB3-2519-4365-99F0-CC43DBFF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5E7C9F8-2074-4B4B-972A-92C2C941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26D0EF-70DF-47E4-BBA6-4AD63A0D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88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D3404-09D7-44C0-9B88-0329A0D6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FD448B-ECAD-47A9-A5F0-884C36763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D0F0CD-9436-4441-B2B1-F5F02006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5365A2-753A-471B-B5B3-AA932A69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7386F9-D5EB-4F46-95B6-4D7F7014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7F33C8-0242-45CA-803D-303A92D0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338833-E6FE-49B4-AEEC-69B1E63A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DFCE93A-05D1-408E-BF67-92620F8A0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9D53E5D-92B1-428C-863C-4402ECCFF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110C809-255A-403F-BC96-D60B475B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AD8C9D-6153-4B30-88C5-E035327B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9EE103-8E2A-40FF-92D7-5AC6890E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7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B2E11CC-017C-47C1-84C0-4AEAC3AA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D9E61D-2B76-4DBE-935C-5718F4CF6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DE844B-A437-42EA-B279-D17709238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B31C-FD55-4258-B004-1CB2F0D325C8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13890-4B00-42CA-9B90-C9892BB37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1AA597-E611-4E77-A0D2-AE51F030C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E35B-A5A3-4712-8732-C96321323B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1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uni.wroc.pl/user/12147" TargetMode="External"/><Relationship Id="rId2" Type="http://schemas.openxmlformats.org/officeDocument/2006/relationships/hyperlink" Target="mailto:maciej.pichlak@uwr.edu.p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692F99-A443-49C4-AC7A-12F319AEB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7662"/>
            <a:ext cx="9144000" cy="2387600"/>
          </a:xfrm>
        </p:spPr>
        <p:txBody>
          <a:bodyPr/>
          <a:lstStyle/>
          <a:p>
            <a:r>
              <a:rPr lang="pl-PL" dirty="0"/>
              <a:t>Podstawowe perspektywy refleksji etycznej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B50EACD-0F0F-4996-ABCB-848ABFD35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17692"/>
          </a:xfrm>
        </p:spPr>
        <p:txBody>
          <a:bodyPr>
            <a:normAutofit/>
          </a:bodyPr>
          <a:lstStyle/>
          <a:p>
            <a:r>
              <a:rPr lang="pl-PL" dirty="0"/>
              <a:t>Etyka zawodów prawniczych</a:t>
            </a:r>
          </a:p>
          <a:p>
            <a:r>
              <a:rPr lang="pl-PL" dirty="0"/>
              <a:t>Prawo – studia wieczorowe 2019/2020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321FE87-4239-49A3-8DE1-1DE672628FF9}"/>
              </a:ext>
            </a:extLst>
          </p:cNvPr>
          <p:cNvSpPr txBox="1"/>
          <p:nvPr/>
        </p:nvSpPr>
        <p:spPr>
          <a:xfrm>
            <a:off x="7967730" y="5112912"/>
            <a:ext cx="4224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 Maciej Pichlak</a:t>
            </a:r>
          </a:p>
          <a:p>
            <a:pPr>
              <a:defRPr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Uniwersytet Wrocławski</a:t>
            </a:r>
          </a:p>
          <a:p>
            <a:pPr>
              <a:defRPr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Teorii i Filozofii Prawa</a:t>
            </a:r>
          </a:p>
          <a:p>
            <a:pPr>
              <a:defRPr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maciej.pichlak@uwr.edu.pl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pl-PL" dirty="0">
                <a:hlinkClick r:id="rId3"/>
              </a:rPr>
              <a:t>https://prawo.uni.wroc.pl/user/12147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69B315-A777-4200-95B1-16C2C6C6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znaczy postępować etycznie?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FCD336-4540-4905-B074-EE354144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(Kazus dobrej studentki)</a:t>
            </a:r>
          </a:p>
        </p:txBody>
      </p:sp>
    </p:spTree>
    <p:extLst>
      <p:ext uri="{BB962C8B-B14F-4D97-AF65-F5344CB8AC3E}">
        <p14:creationId xmlns:p14="http://schemas.microsoft.com/office/powerpoint/2010/main" val="29625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68686F-55F1-446A-B30D-4C1030F2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Moralnośc</a:t>
            </a:r>
            <a:r>
              <a:rPr lang="pl-PL" dirty="0"/>
              <a:t> obowiązku a moralność aspiracji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6DB925-3050-48D0-BD16-90DDCBE7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Obowiązku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D3D0772-00A2-4596-92CE-1D0ECD8186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Podstawowe wymagania życia społecznego</a:t>
            </a:r>
          </a:p>
          <a:p>
            <a:r>
              <a:rPr lang="pl-PL" dirty="0"/>
              <a:t>Brak pochwały; nagana</a:t>
            </a:r>
          </a:p>
          <a:p>
            <a:r>
              <a:rPr lang="pl-PL" dirty="0"/>
              <a:t>Głównie obowiązki negatywne</a:t>
            </a:r>
          </a:p>
          <a:p>
            <a:r>
              <a:rPr lang="pl-PL" dirty="0"/>
              <a:t>Sztywne i uniwersalne zobowiązania; niestopniowalne</a:t>
            </a:r>
          </a:p>
          <a:p>
            <a:r>
              <a:rPr lang="pl-PL" dirty="0"/>
              <a:t>Możliwość egzekwowania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08F1A62-64BF-42F6-8D4D-6BD29AA63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Aspiracji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1ED7B7C-8292-49C7-8708-8DB39ABC78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dirty="0"/>
              <a:t>Koncepcje dobrego życia, doskonałości i spełnienia</a:t>
            </a:r>
          </a:p>
          <a:p>
            <a:r>
              <a:rPr lang="pl-PL" dirty="0"/>
              <a:t>Pochwała; brak nagany</a:t>
            </a:r>
          </a:p>
          <a:p>
            <a:r>
              <a:rPr lang="pl-PL" dirty="0"/>
              <a:t>Głównie oczekiwania pozytywne</a:t>
            </a:r>
          </a:p>
          <a:p>
            <a:r>
              <a:rPr lang="pl-PL" dirty="0"/>
              <a:t>Elastyczna i dostosowująca się do okoliczności; stopniowalne</a:t>
            </a:r>
          </a:p>
          <a:p>
            <a:r>
              <a:rPr lang="pl-PL" dirty="0"/>
              <a:t>Niemożliwa do egzekwowania</a:t>
            </a:r>
          </a:p>
        </p:txBody>
      </p:sp>
    </p:spTree>
    <p:extLst>
      <p:ext uri="{BB962C8B-B14F-4D97-AF65-F5344CB8AC3E}">
        <p14:creationId xmlns:p14="http://schemas.microsoft.com/office/powerpoint/2010/main" val="16115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„Dwie moralności”: przykład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5520" y="1600200"/>
            <a:ext cx="8640960" cy="49971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Przegrali, ale wstydu nie przynieśli. Czyli właściwie wygrali? Otóż nie, przynieśli wstyd, tylko nieco mniejszy niż ostatnio, więc trzeba było odrobiny wysiłku, żeby go zauważyć. […]</a:t>
            </a:r>
          </a:p>
          <a:p>
            <a:pPr marL="0" indent="0" algn="just">
              <a:buNone/>
            </a:pPr>
            <a:r>
              <a:rPr lang="pl-PL" dirty="0"/>
              <a:t>Jak to, wszak podjęliśmy walkę, udało się uniknąć kompromitacji! – sączy się dezaprobata dla niezadowolonych. Podjęcie walki jest psim obowiązkiem, dzięki któremu psim swędem czasem udaje się wyszarpać jakąś zdobycz. Dumy z faktu wykonywania zawodowych obowiązków przez sowicie opłacanych profesjonalistów odczuwać nie zamierzam. […] </a:t>
            </a:r>
          </a:p>
          <a:p>
            <a:pPr marL="0" indent="0" algn="just">
              <a:buNone/>
            </a:pPr>
            <a:r>
              <a:rPr lang="pl-PL" dirty="0"/>
              <a:t>Zadowolenie z wyniku 1:5 uważam za chorobliwe, wszystkim, którzy poczuli dumę z postawy Legionistów przed dwoma tygodniami, doradzałbym wizytę u psychologa.</a:t>
            </a:r>
          </a:p>
          <a:p>
            <a:pPr marL="0" indent="0" algn="r">
              <a:buNone/>
            </a:pPr>
            <a:r>
              <a:rPr lang="pl-PL" i="1" dirty="0"/>
              <a:t>Wojciech Kuczok, </a:t>
            </a:r>
            <a:r>
              <a:rPr lang="pl-PL" dirty="0"/>
              <a:t>„Gazeta Wyborcza”</a:t>
            </a:r>
          </a:p>
        </p:txBody>
      </p:sp>
      <p:pic>
        <p:nvPicPr>
          <p:cNvPr id="2050" name="Picture 2" descr="Znalezione obrazy dla zapytania real legia 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80" y="13493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708DF-97FA-4733-8803-3740310E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Wymagalność moralności aspiracji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2A865A-E179-4E6B-916C-00476DF2D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Fuller twierdzi, że nie można od nikogo wymagać spełnienia jej lub jego aspiracji. Aspiracje nie byłyby więc przedmiotem obowiązku. </a:t>
            </a:r>
          </a:p>
          <a:p>
            <a:r>
              <a:rPr lang="pl-PL" dirty="0"/>
              <a:t>Istnieją jednak sfery życia i sytuacje, w których wymagane jest wypełnianie standardów wyrażonych w języku aspiracji. Innymi słowy, moralność aspiracji i obowiązku bywają łączone ze sobą.</a:t>
            </a:r>
          </a:p>
          <a:p>
            <a:endParaRPr lang="pl-PL" dirty="0"/>
          </a:p>
          <a:p>
            <a:r>
              <a:rPr lang="pl-PL" i="1" dirty="0"/>
              <a:t>Kazus </a:t>
            </a:r>
            <a:r>
              <a:rPr lang="pl-PL" i="1" dirty="0" err="1"/>
              <a:t>McDonald’s</a:t>
            </a:r>
            <a:endParaRPr lang="pl-PL" i="1" dirty="0"/>
          </a:p>
          <a:p>
            <a:r>
              <a:rPr lang="pl-PL" i="1" dirty="0"/>
              <a:t>Kazus etyk prawniczych</a:t>
            </a:r>
          </a:p>
        </p:txBody>
      </p:sp>
    </p:spTree>
    <p:extLst>
      <p:ext uri="{BB962C8B-B14F-4D97-AF65-F5344CB8AC3E}">
        <p14:creationId xmlns:p14="http://schemas.microsoft.com/office/powerpoint/2010/main" val="33133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EE68E5-35BB-424C-9B4A-B890653A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i="1" dirty="0"/>
              <a:t>Zbiór Zasad Etyki Zawodowej Sędziów i Asesorów Sądowych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E9534F-D635-42ED-9E0D-E08DFA45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</a:rPr>
              <a:t>§ 21. Sędzia nie może świadczyć usług prawniczych.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</a:rPr>
              <a:t>§ 22. Sędzia nie może należeć do jakiejkolwiek organizacji działającej poza obowiązującym porządkiem prawnym lub w jakiejkolwiek formie ją wspierać.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>
                <a:solidFill>
                  <a:srgbClr val="00B050"/>
                </a:solidFill>
              </a:rPr>
              <a:t>§ 2. Sędzia powinien zawsze kierować się zasadami uczciwości, godności, honoru, poczuciem obowiązku oraz przestrzegać dobrych obyczajów.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B050"/>
                </a:solidFill>
              </a:rPr>
              <a:t>§ 4. Sędzia powinien dbać o autorytet swojego urzędu, o dobro sądu, w którym pracuje, a także o dobro wymiaru sprawiedliwości i ustrojową pozycję władzy sądowniczej.</a:t>
            </a:r>
          </a:p>
        </p:txBody>
      </p:sp>
    </p:spTree>
    <p:extLst>
      <p:ext uri="{BB962C8B-B14F-4D97-AF65-F5344CB8AC3E}">
        <p14:creationId xmlns:p14="http://schemas.microsoft.com/office/powerpoint/2010/main" val="26010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DADF14-2F6E-43C0-95B9-6DFCD1DC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i="1" dirty="0"/>
              <a:t>Zbiór Zasad Etyki Adwokackiej i Godności Zawodu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F49A57-0B79-4149-BBC1-41B1F6C44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§ 1.2. Naruszeniem godności zawodu adwokackiego jest takie postępowanie adwokata, które mogłoby go poniżyć w opinii publicznej lub poderwać zaufanie do zawodu. 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3. Obowiązkiem adwokata jest przestrzegać norm etycznych oraz strzec godności zawodu adwokackiego.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§ 8. Adwokat powinien wykonywać czynności zawodowe według najlepszej woli i wiedzy, z należytą uczciwością, sumiennością i gorliwością. Obowiązkiem adwokata jest stałe podnoszenie kwalifikacji zawodowych i dążenie do utrzymania wysokiej sprawności zawodowej.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§ 20. W przypadku dokonywanego przeszukania w lokalu, w którym adwokat wykonuje zawód, lub w mieszkaniu prywatnym adwokata, jest on obowiązany żądać uczestniczenia w tej czynności przedstawiciela samorządu adwokackiego. </a:t>
            </a:r>
          </a:p>
        </p:txBody>
      </p:sp>
    </p:spTree>
    <p:extLst>
      <p:ext uri="{BB962C8B-B14F-4D97-AF65-F5344CB8AC3E}">
        <p14:creationId xmlns:p14="http://schemas.microsoft.com/office/powerpoint/2010/main" val="7391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092AE3-9894-4EFA-AF4B-2E6CEC67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Uzupełnienie: trzy moralności?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8CE11-D7A4-4B6C-AB31-CBF8CB7E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Moralność obowiązku (deontologia)</a:t>
            </a:r>
          </a:p>
          <a:p>
            <a:endParaRPr lang="pl-PL" dirty="0"/>
          </a:p>
          <a:p>
            <a:r>
              <a:rPr lang="pl-PL" dirty="0"/>
              <a:t>Etyka cnót (teleologia)</a:t>
            </a:r>
          </a:p>
          <a:p>
            <a:endParaRPr lang="pl-PL" dirty="0"/>
          </a:p>
          <a:p>
            <a:r>
              <a:rPr lang="pl-PL" dirty="0"/>
              <a:t>Moralność konsekwencji </a:t>
            </a:r>
            <a:r>
              <a:rPr lang="pl-PL"/>
              <a:t>(utylitaryzm)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1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1C56A-DC92-48C3-A9BD-63B1448B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0C1C94-A15E-46BA-8207-0A7468F1D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681"/>
            <a:ext cx="10515600" cy="3910281"/>
          </a:xfrm>
        </p:spPr>
        <p:txBody>
          <a:bodyPr/>
          <a:lstStyle/>
          <a:p>
            <a:r>
              <a:rPr lang="pl-PL" dirty="0"/>
              <a:t>Lon L. Fuller, </a:t>
            </a:r>
            <a:r>
              <a:rPr lang="pl-PL" i="1" dirty="0"/>
              <a:t>Moralność prawa</a:t>
            </a:r>
            <a:r>
              <a:rPr lang="pl-PL" dirty="0"/>
              <a:t>, różne wydania, rozdz. 1 (Dwie moralności)</a:t>
            </a:r>
          </a:p>
          <a:p>
            <a:r>
              <a:rPr lang="pl-PL" dirty="0"/>
              <a:t>Michael J. </a:t>
            </a:r>
            <a:r>
              <a:rPr lang="pl-PL" dirty="0" err="1"/>
              <a:t>Sandel</a:t>
            </a:r>
            <a:r>
              <a:rPr lang="pl-PL" dirty="0"/>
              <a:t>, </a:t>
            </a:r>
            <a:r>
              <a:rPr lang="pl-PL" i="1" dirty="0"/>
              <a:t>Sprawiedliwość: Jak postępować słusznie?</a:t>
            </a:r>
            <a:r>
              <a:rPr lang="pl-PL" dirty="0"/>
              <a:t>, Warszawa 2013, rozdz. 1</a:t>
            </a:r>
          </a:p>
        </p:txBody>
      </p:sp>
    </p:spTree>
    <p:extLst>
      <p:ext uri="{BB962C8B-B14F-4D97-AF65-F5344CB8AC3E}">
        <p14:creationId xmlns:p14="http://schemas.microsoft.com/office/powerpoint/2010/main" val="2915582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554</Words>
  <Application>Microsoft Office PowerPoint</Application>
  <PresentationFormat>Panoramiczny</PresentationFormat>
  <Paragraphs>58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Podstawowe perspektywy refleksji etycznej</vt:lpstr>
      <vt:lpstr>Co to znaczy postępować etycznie?</vt:lpstr>
      <vt:lpstr>Moralnośc obowiązku a moralność aspiracji</vt:lpstr>
      <vt:lpstr>„Dwie moralności”: przykład</vt:lpstr>
      <vt:lpstr>Wymagalność moralności aspiracji</vt:lpstr>
      <vt:lpstr>Zbiór Zasad Etyki Zawodowej Sędziów i Asesorów Sądowych</vt:lpstr>
      <vt:lpstr>Zbiór Zasad Etyki Adwokackiej i Godności Zawodu </vt:lpstr>
      <vt:lpstr>Uzupełnienie: trzy moralności?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perspektywy refleksji etycznej</dc:title>
  <dc:creator>Maciej Pichlak</dc:creator>
  <cp:lastModifiedBy>Maciej Pichlak</cp:lastModifiedBy>
  <cp:revision>11</cp:revision>
  <dcterms:created xsi:type="dcterms:W3CDTF">2019-10-11T14:11:53Z</dcterms:created>
  <dcterms:modified xsi:type="dcterms:W3CDTF">2019-10-22T08:45:32Z</dcterms:modified>
</cp:coreProperties>
</file>