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2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16672-547B-4227-B60A-37CD073EC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F69756-76B3-4A01-A10D-4000DB672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181FB6-6082-4EBD-8549-D86D03C6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624E42-3534-4982-A093-1596F99C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E05F0D-3247-4724-B25B-8BCBFD81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29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974EBF-175D-4026-B5D7-A68B132F9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4863B18-0862-48FD-BB5B-383FDA003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BCD01D-0DEF-4DCF-AAE4-59A5F237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4B7A76-CC2B-4BF5-A39A-63E87F6E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8D1AB3-6A68-4B38-87C4-572B1806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116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A78F95F-D8F2-4F44-9768-5DBB4764C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81FB402-67ED-4A91-94A8-4DEC84A03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38D173-F9B1-44BA-B428-D80B9625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FF0D73-BCCF-42A8-98C8-9423D99C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B22CA5-1492-4A92-ABC5-7959D757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64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972D05-90C4-405B-B258-F09A41408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DF8E52-44C4-4844-BD81-7EACF69A9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95CD8F-9AEA-45AB-9962-D737A96A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7CA1E3-5797-4BBA-8BFC-E0DCED987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528670-2873-484A-B4BD-D3BE6DC5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06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5142B3-72AD-42C2-8840-E93D9254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F7DA9C-43DB-4C70-9F5D-CFB52BC0E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7C94F2-A2D9-4E2C-B934-407870961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F196F2-F251-4253-98C8-57069662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3ACDCA-A490-4501-8435-4D69EF33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96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E27388-19DD-4ED4-9BAC-2921A23D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8D5509-C91B-476D-BC7E-45E9EF4A1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E021266-6BD7-49E6-98EC-ACD8E3FDD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1A59FB-FC5F-4385-BFC2-DC40F4135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EE49E0D-F03E-4224-AAB6-8D7D8E6D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245FBFB-0B61-474D-A23B-2F342DF6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76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21741F-FF6A-4199-A4D9-3B92B43F1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94ADD6-F252-4245-84CC-6E65ADB15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900D71-170E-4BAD-A043-90A4E41F9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E35634-ECC7-4C37-8762-3120E7C83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029528B-FDCA-43FA-B568-6DD675936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4CB53C-92DF-4018-8511-3A513CB0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391667E-BA9E-4B46-8CE6-BD9366A4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244C1AC-A8D1-4778-8159-189DC10E3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97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D39FA2-3153-4A12-80F4-38E0BD16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8D0CACD-A25D-4301-8816-9C1B8B98B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902134C-3DBF-4971-8B66-E12EC31F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13A4614-89C9-4A4D-9A2D-3994B24A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84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417CECD-FAD9-4CD5-A619-36BE8DD76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2C7F52B-43C8-4ADE-9372-41755B8E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88E4465-A923-4E24-BE99-22ECEE30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687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3E3E97-4777-4810-9509-F63019A88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58ECD2-C4A2-4C4F-A1E2-A4C16AA33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88011F-86C8-44D2-A7FA-3BF08E228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03BC9A1-C87E-48F2-936D-3835B929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AFCC58-0935-47D8-A1D0-A10F50C2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1096CEA-3DCB-4F57-AD7B-10B81300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14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1827B7-8998-438E-81FF-097FEFD35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CF85B03-93BB-4A75-8AB9-F29CBA04F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95C41F7-D41B-4B8A-AF21-41FC6CF94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AFAEEFB-1BCB-4659-80D0-6783E610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36CB0F-4A89-4AFD-9274-1B219D408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9231F1-0B50-42DD-B917-84BD8AE5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932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DE1E087-1AC5-4A31-9741-2EB2B2B2C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CEC76A-1B76-47F7-83E0-D87A8EB16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4E154A-883B-4387-A548-4DB62BC01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46342-8EFE-4FF7-946D-B1C697517744}" type="datetimeFigureOut">
              <a:rPr lang="pl-PL" smtClean="0"/>
              <a:t>22.10.2019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EB74EA-8744-4DD7-867A-F0D117A7E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3E375A-1A71-49CB-BC45-DAF2E872C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227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692F99-A443-49C4-AC7A-12F319AEB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7662"/>
            <a:ext cx="9144000" cy="2387600"/>
          </a:xfrm>
        </p:spPr>
        <p:txBody>
          <a:bodyPr>
            <a:normAutofit/>
          </a:bodyPr>
          <a:lstStyle/>
          <a:p>
            <a:r>
              <a:rPr lang="pl-PL" dirty="0"/>
              <a:t>Etyka zawodowa</a:t>
            </a:r>
            <a:br>
              <a:rPr lang="pl-PL" dirty="0"/>
            </a:br>
            <a:r>
              <a:rPr lang="pl-PL" sz="4800" dirty="0"/>
              <a:t>i jej odrębność od etyki powszechnej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50EACD-0F0F-4996-ABCB-848ABFD35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17692"/>
          </a:xfrm>
        </p:spPr>
        <p:txBody>
          <a:bodyPr>
            <a:normAutofit/>
          </a:bodyPr>
          <a:lstStyle/>
          <a:p>
            <a:r>
              <a:rPr lang="pl-PL" dirty="0"/>
              <a:t>Etyka zawodów prawniczych</a:t>
            </a:r>
          </a:p>
          <a:p>
            <a:r>
              <a:rPr lang="pl-PL" dirty="0"/>
              <a:t>Prawo – studia wieczorowe 2019/2020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321FE87-4239-49A3-8DE1-1DE672628FF9}"/>
              </a:ext>
            </a:extLst>
          </p:cNvPr>
          <p:cNvSpPr txBox="1"/>
          <p:nvPr/>
        </p:nvSpPr>
        <p:spPr>
          <a:xfrm>
            <a:off x="7967730" y="5112912"/>
            <a:ext cx="42242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 Maciej Pichlak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Uniwersytet Wrocławski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Katedra Teorii i Filozofii Prawa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maciej.pichlak@uwr.edu.pl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pl-PL" dirty="0">
                <a:hlinkClick r:id="rId3"/>
              </a:rPr>
              <a:t>https://prawo.uni.wroc.pl/user/12147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3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E49355-31E6-4C98-8FB7-FA34A014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Etyka zawodowa i etyka powszechna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49F53B-0E4F-4100-B400-BFCA1A8BA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Jako moralność sądów</a:t>
            </a:r>
          </a:p>
          <a:p>
            <a:endParaRPr lang="pl-PL" dirty="0"/>
          </a:p>
          <a:p>
            <a:r>
              <a:rPr lang="pl-PL" dirty="0"/>
              <a:t>Jako moralność czynów</a:t>
            </a:r>
          </a:p>
        </p:txBody>
      </p:sp>
    </p:spTree>
    <p:extLst>
      <p:ext uri="{BB962C8B-B14F-4D97-AF65-F5344CB8AC3E}">
        <p14:creationId xmlns:p14="http://schemas.microsoft.com/office/powerpoint/2010/main" val="338272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C7476-257B-4D4E-A0CA-F37722E4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EZP jako etyka profesjonalna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E920FF-134A-43A1-9769-A0F953727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Profesja: szczególna rola społeczna, obejmująca cztery rodzaje własności: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zdolności;</a:t>
            </a:r>
          </a:p>
          <a:p>
            <a:r>
              <a:rPr lang="pl-PL" dirty="0"/>
              <a:t>funkcje i zadania;</a:t>
            </a:r>
          </a:p>
          <a:p>
            <a:r>
              <a:rPr lang="pl-PL" dirty="0"/>
              <a:t>odpowiedzialność i zobowiązania;</a:t>
            </a:r>
          </a:p>
          <a:p>
            <a:r>
              <a:rPr lang="pl-PL" dirty="0"/>
              <a:t>upoważnienia.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(Martin 1981)</a:t>
            </a:r>
          </a:p>
        </p:txBody>
      </p:sp>
    </p:spTree>
    <p:extLst>
      <p:ext uri="{BB962C8B-B14F-4D97-AF65-F5344CB8AC3E}">
        <p14:creationId xmlns:p14="http://schemas.microsoft.com/office/powerpoint/2010/main" val="101536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55A4E3-23C2-4A9E-A982-7EF4CC75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Wielostopniowe uzasadnienie odrębności EZ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8E518-82CE-4DDC-8C57-7EC4BCB37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Dwa rodzaje korzyści: </a:t>
            </a:r>
            <a:r>
              <a:rPr lang="pl-PL" dirty="0">
                <a:solidFill>
                  <a:schemeClr val="tx2"/>
                </a:solidFill>
              </a:rPr>
              <a:t>utylitaryzm czynów a utylitaryzm reguł</a:t>
            </a:r>
          </a:p>
          <a:p>
            <a:endParaRPr lang="pl-PL" dirty="0"/>
          </a:p>
          <a:p>
            <a:r>
              <a:rPr lang="pl-PL" dirty="0" err="1"/>
              <a:t>Rawls</a:t>
            </a:r>
            <a:r>
              <a:rPr lang="pl-PL" dirty="0"/>
              <a:t> i dwie koncepcje reguł: </a:t>
            </a:r>
            <a:r>
              <a:rPr lang="pl-PL" dirty="0">
                <a:solidFill>
                  <a:schemeClr val="tx2"/>
                </a:solidFill>
              </a:rPr>
              <a:t>reguły sumaryczne a reguły praktyk</a:t>
            </a:r>
          </a:p>
          <a:p>
            <a:endParaRPr lang="pl-PL" dirty="0"/>
          </a:p>
          <a:p>
            <a:r>
              <a:rPr lang="pl-PL" dirty="0" err="1"/>
              <a:t>Luban</a:t>
            </a:r>
            <a:r>
              <a:rPr lang="pl-PL" dirty="0"/>
              <a:t> i „życzliwa poprawka”:</a:t>
            </a:r>
          </a:p>
          <a:p>
            <a:pPr lvl="1">
              <a:lnSpc>
                <a:spcPct val="160000"/>
              </a:lnSpc>
            </a:pPr>
            <a:r>
              <a:rPr lang="pl-PL" dirty="0">
                <a:solidFill>
                  <a:schemeClr val="tx2"/>
                </a:solidFill>
              </a:rPr>
              <a:t>czyn</a:t>
            </a:r>
          </a:p>
          <a:p>
            <a:pPr lvl="1">
              <a:lnSpc>
                <a:spcPct val="160000"/>
              </a:lnSpc>
            </a:pPr>
            <a:r>
              <a:rPr lang="pl-PL" dirty="0">
                <a:solidFill>
                  <a:schemeClr val="tx2"/>
                </a:solidFill>
              </a:rPr>
              <a:t>reguła</a:t>
            </a:r>
          </a:p>
          <a:p>
            <a:pPr lvl="1">
              <a:lnSpc>
                <a:spcPct val="160000"/>
              </a:lnSpc>
            </a:pPr>
            <a:r>
              <a:rPr lang="pl-PL" dirty="0">
                <a:solidFill>
                  <a:schemeClr val="tx2"/>
                </a:solidFill>
              </a:rPr>
              <a:t>rola społeczna</a:t>
            </a:r>
          </a:p>
          <a:p>
            <a:pPr lvl="1">
              <a:lnSpc>
                <a:spcPct val="160000"/>
              </a:lnSpc>
            </a:pPr>
            <a:r>
              <a:rPr lang="pl-PL" dirty="0">
                <a:solidFill>
                  <a:schemeClr val="tx2"/>
                </a:solidFill>
              </a:rPr>
              <a:t>instytucja społeczna</a:t>
            </a:r>
          </a:p>
          <a:p>
            <a:pPr lvl="1">
              <a:lnSpc>
                <a:spcPct val="160000"/>
              </a:lnSpc>
            </a:pPr>
            <a:r>
              <a:rPr lang="pl-PL" dirty="0">
                <a:solidFill>
                  <a:schemeClr val="tx2"/>
                </a:solidFill>
              </a:rPr>
              <a:t>(zasada ogólna lub korzyść)</a:t>
            </a:r>
          </a:p>
        </p:txBody>
      </p:sp>
      <p:sp>
        <p:nvSpPr>
          <p:cNvPr id="6" name="Strzałka: wygięta 5">
            <a:extLst>
              <a:ext uri="{FF2B5EF4-FFF2-40B4-BE49-F238E27FC236}">
                <a16:creationId xmlns:a16="http://schemas.microsoft.com/office/drawing/2014/main" id="{36B5B6AA-B530-490D-8671-22D775DAE04B}"/>
              </a:ext>
            </a:extLst>
          </p:cNvPr>
          <p:cNvSpPr/>
          <p:nvPr/>
        </p:nvSpPr>
        <p:spPr>
          <a:xfrm rot="5400000">
            <a:off x="2118573" y="3953813"/>
            <a:ext cx="321972" cy="296215"/>
          </a:xfrm>
          <a:prstGeom prst="ben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Strzałka: wygięta 6">
            <a:extLst>
              <a:ext uri="{FF2B5EF4-FFF2-40B4-BE49-F238E27FC236}">
                <a16:creationId xmlns:a16="http://schemas.microsoft.com/office/drawing/2014/main" id="{E4475E55-1C2C-4A52-9451-0DF105D4831C}"/>
              </a:ext>
            </a:extLst>
          </p:cNvPr>
          <p:cNvSpPr/>
          <p:nvPr/>
        </p:nvSpPr>
        <p:spPr>
          <a:xfrm rot="5400000">
            <a:off x="2607971" y="4436481"/>
            <a:ext cx="321972" cy="296215"/>
          </a:xfrm>
          <a:prstGeom prst="ben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8" name="Strzałka: wygięta 7">
            <a:extLst>
              <a:ext uri="{FF2B5EF4-FFF2-40B4-BE49-F238E27FC236}">
                <a16:creationId xmlns:a16="http://schemas.microsoft.com/office/drawing/2014/main" id="{0837E98D-A312-4C35-BCA6-194F288C7FB1}"/>
              </a:ext>
            </a:extLst>
          </p:cNvPr>
          <p:cNvSpPr/>
          <p:nvPr/>
        </p:nvSpPr>
        <p:spPr>
          <a:xfrm rot="5400000">
            <a:off x="3211130" y="4917583"/>
            <a:ext cx="321972" cy="296215"/>
          </a:xfrm>
          <a:prstGeom prst="ben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9" name="Strzałka: wygięta 8">
            <a:extLst>
              <a:ext uri="{FF2B5EF4-FFF2-40B4-BE49-F238E27FC236}">
                <a16:creationId xmlns:a16="http://schemas.microsoft.com/office/drawing/2014/main" id="{A2966995-6E77-424E-B67A-77C71FD24989}"/>
              </a:ext>
            </a:extLst>
          </p:cNvPr>
          <p:cNvSpPr/>
          <p:nvPr/>
        </p:nvSpPr>
        <p:spPr>
          <a:xfrm rot="5400000">
            <a:off x="3829317" y="5419859"/>
            <a:ext cx="321972" cy="296215"/>
          </a:xfrm>
          <a:prstGeom prst="ben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20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2FC545-A63A-4AA2-94C8-2DC2D40C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7A3DEC-C062-4F79-A723-4FFE64CE3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345"/>
            <a:ext cx="10515600" cy="4193617"/>
          </a:xfrm>
        </p:spPr>
        <p:txBody>
          <a:bodyPr/>
          <a:lstStyle/>
          <a:p>
            <a:r>
              <a:rPr lang="pl-PL" dirty="0"/>
              <a:t>W. </a:t>
            </a:r>
            <a:r>
              <a:rPr lang="pl-PL" dirty="0" err="1"/>
              <a:t>Galewicz</a:t>
            </a:r>
            <a:r>
              <a:rPr lang="pl-PL" dirty="0"/>
              <a:t> 2010, </a:t>
            </a:r>
            <a:r>
              <a:rPr lang="pl-PL" i="1" dirty="0"/>
              <a:t>Moralność i profesjonalizm. Spór o pozycję etyk zawodowych</a:t>
            </a:r>
            <a:r>
              <a:rPr lang="pl-PL" dirty="0"/>
              <a:t>, Kraków, s. 64-77</a:t>
            </a:r>
          </a:p>
          <a:p>
            <a:endParaRPr lang="pl-PL" dirty="0"/>
          </a:p>
          <a:p>
            <a:r>
              <a:rPr lang="pl-PL" dirty="0"/>
              <a:t>M.H. </a:t>
            </a:r>
            <a:r>
              <a:rPr lang="pl-PL" dirty="0" err="1"/>
              <a:t>Freedman</a:t>
            </a:r>
            <a:r>
              <a:rPr lang="pl-PL" dirty="0"/>
              <a:t> 1966, </a:t>
            </a:r>
            <a:r>
              <a:rPr lang="pl-PL" i="1" dirty="0"/>
              <a:t>Odpowiedzialność zawodowa obrońcy w sprawach karnych: trzy najtrudniejsze pytania</a:t>
            </a:r>
            <a:r>
              <a:rPr lang="pl-PL" dirty="0"/>
              <a:t>, w: </a:t>
            </a:r>
            <a:r>
              <a:rPr lang="pl-PL" dirty="0" err="1"/>
              <a:t>Galewicz</a:t>
            </a:r>
            <a:r>
              <a:rPr lang="pl-PL" dirty="0"/>
              <a:t> 2010, </a:t>
            </a:r>
            <a:br>
              <a:rPr lang="pl-PL" dirty="0"/>
            </a:br>
            <a:r>
              <a:rPr lang="pl-PL" dirty="0"/>
              <a:t>s. 249-265</a:t>
            </a:r>
          </a:p>
        </p:txBody>
      </p:sp>
    </p:spTree>
    <p:extLst>
      <p:ext uri="{BB962C8B-B14F-4D97-AF65-F5344CB8AC3E}">
        <p14:creationId xmlns:p14="http://schemas.microsoft.com/office/powerpoint/2010/main" val="1670826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170</Words>
  <Application>Microsoft Office PowerPoint</Application>
  <PresentationFormat>Panoramiczny</PresentationFormat>
  <Paragraphs>37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Etyka zawodowa i jej odrębność od etyki powszechnej</vt:lpstr>
      <vt:lpstr>Etyka zawodowa i etyka powszechna</vt:lpstr>
      <vt:lpstr>EZP jako etyka profesjonalna</vt:lpstr>
      <vt:lpstr>Wielostopniowe uzasadnienie odrębności EZ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 i jej odrębność od etyki powszechnej</dc:title>
  <dc:creator>Maciej Pichlak</dc:creator>
  <cp:lastModifiedBy>Maciej Pichlak</cp:lastModifiedBy>
  <cp:revision>6</cp:revision>
  <dcterms:created xsi:type="dcterms:W3CDTF">2019-10-18T09:05:11Z</dcterms:created>
  <dcterms:modified xsi:type="dcterms:W3CDTF">2019-10-22T08:46:42Z</dcterms:modified>
</cp:coreProperties>
</file>