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60" r:id="rId3"/>
    <p:sldId id="261" r:id="rId4"/>
    <p:sldId id="263" r:id="rId5"/>
    <p:sldId id="271" r:id="rId6"/>
    <p:sldId id="264" r:id="rId7"/>
    <p:sldId id="272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875359-DF02-48E2-A470-F3F8E787AF35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6CEBC-EF1B-4AC6-B813-94DF7EF39AE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6628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Podstawowe przekonanie: ludzkie działania są z natury ukierunkowane na pewien cel, który nadaje im znaczenie.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65601-89EC-40A9-BE87-75980AD05964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F16672-547B-4227-B60A-37CD073EC2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8F69756-76B3-4A01-A10D-4000DB672A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C181FB6-6082-4EBD-8549-D86D03C63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5624E42-3534-4982-A093-1596F99C4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E05F0D-3247-4724-B25B-8BCBFD81D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529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974EBF-175D-4026-B5D7-A68B132F9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4863B18-0862-48FD-BB5B-383FDA0031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BCD01D-0DEF-4DCF-AAE4-59A5F2375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64B7A76-CC2B-4BF5-A39A-63E87F6E7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B8D1AB3-6A68-4B38-87C4-572B1806E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1160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A78F95F-D8F2-4F44-9768-5DBB4764C8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81FB402-67ED-4A91-94A8-4DEC84A03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D38D173-F9B1-44BA-B428-D80B9625B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4FF0D73-BCCF-42A8-98C8-9423D99C1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CB22CA5-1492-4A92-ABC5-7959D757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4641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972D05-90C4-405B-B258-F09A41408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DF8E52-44C4-4844-BD81-7EACF69A9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C95CD8F-9AEA-45AB-9962-D737A96AF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97CA1E3-5797-4BBA-8BFC-E0DCED987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7528670-2873-484A-B4BD-D3BE6DC5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3063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5142B3-72AD-42C2-8840-E93D9254F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CF7DA9C-43DB-4C70-9F5D-CFB52BC0E7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D7C94F2-A2D9-4E2C-B934-407870961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FF196F2-F251-4253-98C8-57069662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B3ACDCA-A490-4501-8435-4D69EF3330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8966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E27388-19DD-4ED4-9BAC-2921A23D3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8D5509-C91B-476D-BC7E-45E9EF4A1B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E021266-6BD7-49E6-98EC-ACD8E3FDD6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31A59FB-FC5F-4385-BFC2-DC40F4135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EE49E0D-F03E-4224-AAB6-8D7D8E6DB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245FBFB-0B61-474D-A23B-2F342DF60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765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21741F-FF6A-4199-A4D9-3B92B43F1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94ADD6-F252-4245-84CC-6E65ADB15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98900D71-170E-4BAD-A043-90A4E41F93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DE35634-ECC7-4C37-8762-3120E7C83E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8029528B-FDCA-43FA-B568-6DD675936B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54CB53C-92DF-4018-8511-3A513CB03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391667E-BA9E-4B46-8CE6-BD9366A44A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244C1AC-A8D1-4778-8159-189DC10E3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497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D39FA2-3153-4A12-80F4-38E0BD164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8D0CACD-A25D-4301-8816-9C1B8B98B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902134C-3DBF-4971-8B66-E12EC31F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E13A4614-89C9-4A4D-9A2D-3994B24A3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9840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7417CECD-FAD9-4CD5-A619-36BE8DD76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2C7F52B-43C8-4ADE-9372-41755B8EF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D88E4465-A923-4E24-BE99-22ECEE305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86872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3E3E97-4777-4810-9509-F63019A88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58ECD2-C4A2-4C4F-A1E2-A4C16AA33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388011F-86C8-44D2-A7FA-3BF08E2282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03BC9A1-C87E-48F2-936D-3835B929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9AFCC58-0935-47D8-A1D0-A10F50C21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1096CEA-3DCB-4F57-AD7B-10B813003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814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1827B7-8998-438E-81FF-097FEFD35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ACF85B03-93BB-4A75-8AB9-F29CBA04F6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95C41F7-D41B-4B8A-AF21-41FC6CF94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AFAEEFB-1BCB-4659-80D0-6783E6100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46342-8EFE-4FF7-946D-B1C697517744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F36CB0F-4A89-4AFD-9274-1B219D408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79231F1-0B50-42DD-B917-84BD8AE59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9329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DE1E087-1AC5-4A31-9741-2EB2B2B2CE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CEC76A-1B76-47F7-83E0-D87A8EB16F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24E154A-883B-4387-A548-4DB62BC010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46342-8EFE-4FF7-946D-B1C697517744}" type="datetimeFigureOut">
              <a:rPr lang="pl-PL" smtClean="0"/>
              <a:t>30.10.2019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EB74EA-8744-4DD7-867A-F0D117A7E6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63E375A-1A71-49CB-BC45-DAF2E872C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BE95C-2A1F-4D9A-8A83-86C06828A62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2277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rawo.uni.wroc.pl/user/12147" TargetMode="External"/><Relationship Id="rId2" Type="http://schemas.openxmlformats.org/officeDocument/2006/relationships/hyperlink" Target="mailto:maciej.pichlak@uwr.edu.pl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5692F99-A443-49C4-AC7A-12F319AEB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77662"/>
            <a:ext cx="9144000" cy="2387600"/>
          </a:xfrm>
        </p:spPr>
        <p:txBody>
          <a:bodyPr>
            <a:normAutofit/>
          </a:bodyPr>
          <a:lstStyle/>
          <a:p>
            <a:r>
              <a:rPr lang="pl-PL" dirty="0"/>
              <a:t>Etyka zawodowa</a:t>
            </a:r>
            <a:br>
              <a:rPr lang="pl-PL" dirty="0"/>
            </a:br>
            <a:r>
              <a:rPr lang="pl-PL" sz="4800" dirty="0"/>
              <a:t>na gruncie </a:t>
            </a:r>
            <a:r>
              <a:rPr lang="pl-PL" sz="4800"/>
              <a:t>etyki teleologicznej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B50EACD-0F0F-4996-ABCB-848ABFD356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317692"/>
          </a:xfrm>
        </p:spPr>
        <p:txBody>
          <a:bodyPr>
            <a:normAutofit/>
          </a:bodyPr>
          <a:lstStyle/>
          <a:p>
            <a:r>
              <a:rPr lang="pl-PL" dirty="0"/>
              <a:t>Etyka zawodów prawniczych</a:t>
            </a:r>
          </a:p>
          <a:p>
            <a:r>
              <a:rPr lang="pl-PL" dirty="0"/>
              <a:t>Prawo – studia wieczorowe 2019/2020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8321FE87-4239-49A3-8DE1-1DE672628FF9}"/>
              </a:ext>
            </a:extLst>
          </p:cNvPr>
          <p:cNvSpPr txBox="1"/>
          <p:nvPr/>
        </p:nvSpPr>
        <p:spPr>
          <a:xfrm>
            <a:off x="7967730" y="5112912"/>
            <a:ext cx="42242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Dr Maciej Pichlak</a:t>
            </a:r>
          </a:p>
          <a:p>
            <a:pPr>
              <a:defRPr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Uniwersytet Wrocławski</a:t>
            </a:r>
          </a:p>
          <a:p>
            <a:pPr>
              <a:defRPr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Katedra Teorii i Filozofii Prawa</a:t>
            </a:r>
          </a:p>
          <a:p>
            <a:pPr>
              <a:defRPr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  <a:hlinkClick r:id="rId2"/>
              </a:rPr>
              <a:t>maciej.pichlak@uwr.edu.pl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r>
              <a:rPr lang="pl-PL" dirty="0">
                <a:hlinkClick r:id="rId3"/>
              </a:rPr>
              <a:t>https://prawo.uni.wroc.pl/user/12147</a:t>
            </a:r>
            <a:endParaRPr lang="pl-PL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034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Powrót do przeszłości: Arystoteles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86880" y="1700808"/>
            <a:ext cx="8229600" cy="4464496"/>
          </a:xfrm>
        </p:spPr>
        <p:txBody>
          <a:bodyPr>
            <a:normAutofit/>
          </a:bodyPr>
          <a:lstStyle/>
          <a:p>
            <a:pPr marL="2697163" indent="-2697163" algn="just">
              <a:buNone/>
            </a:pPr>
            <a:endParaRPr lang="pl-PL" i="1" dirty="0"/>
          </a:p>
          <a:p>
            <a:pPr marL="2697163" indent="-2697163" algn="just">
              <a:buNone/>
            </a:pPr>
            <a:endParaRPr lang="pl-PL" i="1" dirty="0"/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endParaRPr lang="pl-PL" dirty="0"/>
          </a:p>
          <a:p>
            <a:pPr algn="r">
              <a:buNone/>
            </a:pPr>
            <a:r>
              <a:rPr lang="pl-PL" dirty="0"/>
              <a:t>	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5231904" y="1745589"/>
            <a:ext cx="511256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i="1" dirty="0"/>
              <a:t>Wszelka sztuka i wszelkie badanie, a podobnie też wszelkie zarówno działanie jak i postanowienie, zdają się zdążać do jakiegoś dobra i dlatego trafnie określono </a:t>
            </a:r>
            <a:r>
              <a:rPr lang="pl-PL" sz="2800" i="1" u="sng" dirty="0"/>
              <a:t>dobro </a:t>
            </a:r>
            <a:r>
              <a:rPr lang="pl-PL" sz="2800" i="1" dirty="0"/>
              <a:t>jako cel wszelkiego dążenia.</a:t>
            </a:r>
          </a:p>
          <a:p>
            <a:pPr algn="ctr"/>
            <a:endParaRPr lang="pl-PL" sz="2800" i="1" dirty="0"/>
          </a:p>
          <a:p>
            <a:pPr algn="r"/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Etyka </a:t>
            </a:r>
            <a:r>
              <a:rPr lang="pl-PL" sz="28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Nikomachejska</a:t>
            </a:r>
            <a:r>
              <a:rPr lang="pl-PL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1097a</a:t>
            </a:r>
          </a:p>
        </p:txBody>
      </p:sp>
      <p:pic>
        <p:nvPicPr>
          <p:cNvPr id="6" name="Obraz 5" descr="Aristotle 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1" y="4914630"/>
            <a:ext cx="3362795" cy="1943371"/>
          </a:xfrm>
          <a:prstGeom prst="rect">
            <a:avLst/>
          </a:prstGeom>
        </p:spPr>
      </p:pic>
      <p:pic>
        <p:nvPicPr>
          <p:cNvPr id="7" name="Obraz 6" descr="Aristotle 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20865152">
            <a:off x="1232456" y="2125330"/>
            <a:ext cx="3362795" cy="2629267"/>
          </a:xfrm>
          <a:prstGeom prst="rect">
            <a:avLst/>
          </a:prstGeom>
        </p:spPr>
      </p:pic>
      <p:sp>
        <p:nvSpPr>
          <p:cNvPr id="8" name="Objaśnienie prostokątne zaokrąglone 7"/>
          <p:cNvSpPr/>
          <p:nvPr/>
        </p:nvSpPr>
        <p:spPr>
          <a:xfrm>
            <a:off x="4979876" y="1520002"/>
            <a:ext cx="5616624" cy="3024336"/>
          </a:xfrm>
          <a:prstGeom prst="wedgeRoundRectCallout">
            <a:avLst>
              <a:gd name="adj1" fmla="val -50777"/>
              <a:gd name="adj2" fmla="val 58892"/>
              <a:gd name="adj3" fmla="val 16667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8DFB53-F6DD-4317-B2A7-50CF55C2C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Teleologiczne uzasadnienie odrębność EZ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249E5B7-C613-424F-A5EF-2A1520C7B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Arystoteles: </a:t>
            </a:r>
          </a:p>
          <a:p>
            <a:pPr algn="just">
              <a:buNone/>
            </a:pPr>
            <a:r>
              <a:rPr lang="pl-PL" dirty="0"/>
              <a:t>W każdym rodzaju działania i w każdej sztuce [dobrem] jest co innego: coś innego bowiem w medycynie, coś innego w sztuce dowodzenia – i podobnie w każdej innej sztuce. Co więc jest w każdej z nich dobrem? Czy to, ze względu na co wszystko inne się czyni? Otóż tym w medycynie jest zdrowie, w sztuce dowodzenia – zwycięstwo, w budownictwie – dom, w innych sztukach – znowu coś innego, w każdym działaniu i w każdym przedsięwzięciu – cel [</a:t>
            </a:r>
            <a:r>
              <a:rPr lang="pl-PL" dirty="0" err="1"/>
              <a:t>telos</a:t>
            </a:r>
            <a:r>
              <a:rPr lang="pl-PL" dirty="0"/>
              <a:t>].</a:t>
            </a:r>
          </a:p>
          <a:p>
            <a:pPr algn="just">
              <a:buNone/>
            </a:pPr>
            <a:endParaRPr lang="pl-PL" i="1" dirty="0"/>
          </a:p>
          <a:p>
            <a:pPr algn="r">
              <a:buNone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Etyka </a:t>
            </a:r>
            <a:r>
              <a:rPr lang="pl-PL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Nikomachejska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1097a</a:t>
            </a:r>
          </a:p>
        </p:txBody>
      </p:sp>
    </p:spTree>
    <p:extLst>
      <p:ext uri="{BB962C8B-B14F-4D97-AF65-F5344CB8AC3E}">
        <p14:creationId xmlns:p14="http://schemas.microsoft.com/office/powerpoint/2010/main" val="995839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Praktyki i immanentne dobra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2305318"/>
            <a:ext cx="10515600" cy="382084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l-PL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MacIntyre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 </a:t>
            </a:r>
          </a:p>
          <a:p>
            <a:pPr algn="just">
              <a:buNone/>
            </a:pPr>
            <a:r>
              <a:rPr lang="pl-PL" dirty="0"/>
              <a:t>Przez „praktykę” rozumieć będę każdą wewnętrznie spójną i złożoną formę społecznie ustanowionego współdziałania jednostek, poprzez które to współdziałanie – w drodze dążenia do osiągnięcia przez jednostki standardów doskonałości właściwych temu działaniu – realizowane są dobra immanentne temu rodzajowi działania.</a:t>
            </a:r>
          </a:p>
          <a:p>
            <a:pPr algn="just">
              <a:buNone/>
            </a:pPr>
            <a:endParaRPr lang="pl-PL" dirty="0"/>
          </a:p>
          <a:p>
            <a:pPr algn="r">
              <a:buNone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A. </a:t>
            </a:r>
            <a:r>
              <a:rPr lang="pl-PL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MacIntyre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</a:t>
            </a:r>
            <a:r>
              <a:rPr lang="pl-PL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Dziedzictwo cnoty</a:t>
            </a:r>
          </a:p>
        </p:txBody>
      </p:sp>
    </p:spTree>
    <p:extLst>
      <p:ext uri="{BB962C8B-B14F-4D97-AF65-F5344CB8AC3E}">
        <p14:creationId xmlns:p14="http://schemas.microsoft.com/office/powerpoint/2010/main" val="1451048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ttp://dl.mehrad-co.com/src/Gallery/PritablePhoto/Photo/Chess/Chess-02-www.mehrad-co.com%28L%29.jpg"/>
          <p:cNvPicPr>
            <a:picLocks noChangeAspect="1" noChangeArrowheads="1"/>
          </p:cNvPicPr>
          <p:nvPr/>
        </p:nvPicPr>
        <p:blipFill>
          <a:blip r:embed="rId2" cstate="print">
            <a:lum bright="20000" contrast="-24000"/>
          </a:blip>
          <a:srcRect/>
          <a:stretch>
            <a:fillRect/>
          </a:stretch>
        </p:blipFill>
        <p:spPr bwMode="auto">
          <a:xfrm>
            <a:off x="3108178" y="2406024"/>
            <a:ext cx="7380310" cy="4451977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Dobra immanentne i zewnętrzne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19536" y="1412777"/>
            <a:ext cx="8229600" cy="4525963"/>
          </a:xfrm>
        </p:spPr>
        <p:txBody>
          <a:bodyPr>
            <a:normAutofit/>
          </a:bodyPr>
          <a:lstStyle/>
          <a:p>
            <a:pPr algn="just">
              <a:spcAft>
                <a:spcPts val="1000"/>
              </a:spcAft>
              <a:buNone/>
            </a:pPr>
            <a:r>
              <a:rPr lang="pl-PL" sz="2200" dirty="0"/>
              <a:t>Istnieją dobra, które są immanentnie wpisane w praktykę gry w szachy, a których nie da się osiągnąć w żaden inny sposób niż poprzez grę w szachy (czy inną grę tego rodzaju). Nazywamy je immanentnymi z dwóch powodów: </a:t>
            </a:r>
            <a:endParaRPr lang="pl-PL" sz="2400" dirty="0"/>
          </a:p>
          <a:p>
            <a:pPr>
              <a:spcAft>
                <a:spcPts val="1000"/>
              </a:spcAft>
              <a:buFontTx/>
              <a:buChar char="-"/>
            </a:pPr>
            <a:r>
              <a:rPr lang="pl-PL" sz="2200" dirty="0"/>
              <a:t>po pierwsze, ponieważ potrafimy je określić tylko przy użyciu pojęć właściwych grze w szachy i za pomocą przykładów pochodzących z tej gry;</a:t>
            </a:r>
          </a:p>
          <a:p>
            <a:pPr>
              <a:spcAft>
                <a:spcPts val="1000"/>
              </a:spcAft>
              <a:buFontTx/>
              <a:buChar char="-"/>
            </a:pPr>
            <a:r>
              <a:rPr lang="pl-PL" sz="2200" dirty="0"/>
              <a:t>po drugie, ponieważ mogą być one zidentyfikowane i uznane tylko poprzez doświadczenie uczestnictwa w rozważanej praktyce.</a:t>
            </a:r>
          </a:p>
        </p:txBody>
      </p:sp>
    </p:spTree>
    <p:extLst>
      <p:ext uri="{BB962C8B-B14F-4D97-AF65-F5344CB8AC3E}">
        <p14:creationId xmlns:p14="http://schemas.microsoft.com/office/powerpoint/2010/main" val="3807206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Dobra i cnoty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MacIntyre</a:t>
            </a: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:</a:t>
            </a:r>
          </a:p>
          <a:p>
            <a:pPr algn="just">
              <a:buNone/>
            </a:pPr>
            <a:r>
              <a:rPr lang="pl-PL" dirty="0"/>
              <a:t>Cnota [dzielność] jest nabytą zdolnością, której posiadanie i wykorzystanie umożliwia nam osiągnięcie dóbr wewnętrznych dla danej praktyki, a brak której skutecznie uniemożliwia osiąganie tego typu dóbr.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Arystoteles: </a:t>
            </a:r>
          </a:p>
          <a:p>
            <a:pPr algn="just">
              <a:buNone/>
            </a:pPr>
            <a:r>
              <a:rPr lang="pl-PL" dirty="0"/>
              <a:t>Cnota człowieka jest trwałą dyspozycją, dzięki której człowiek staje się dobry i dzięki której będzie należycie spełniać właściwe sobie funkcje.</a:t>
            </a:r>
          </a:p>
        </p:txBody>
      </p:sp>
    </p:spTree>
    <p:extLst>
      <p:ext uri="{BB962C8B-B14F-4D97-AF65-F5344CB8AC3E}">
        <p14:creationId xmlns:p14="http://schemas.microsoft.com/office/powerpoint/2010/main" val="40304364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2FC545-A63A-4AA2-94C8-2DC2D40CF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Literatura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7A3DEC-C062-4F79-A723-4FFE64CE3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3345"/>
            <a:ext cx="10515600" cy="4193617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082678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409</Words>
  <Application>Microsoft Office PowerPoint</Application>
  <PresentationFormat>Panoramiczny</PresentationFormat>
  <Paragraphs>40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Motyw pakietu Office</vt:lpstr>
      <vt:lpstr>Etyka zawodowa na gruncie etyki teleologicznej</vt:lpstr>
      <vt:lpstr>Powrót do przeszłości: Arystoteles</vt:lpstr>
      <vt:lpstr>Teleologiczne uzasadnienie odrębność EZ</vt:lpstr>
      <vt:lpstr>Praktyki i immanentne dobra</vt:lpstr>
      <vt:lpstr>Dobra immanentne i zewnętrzne</vt:lpstr>
      <vt:lpstr>Dobra i cnoty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Etyka zawodowa i jej odrębność od etyki powszechnej</dc:title>
  <dc:creator>Maciej Pichlak</dc:creator>
  <cp:lastModifiedBy>Maciej Pichlak</cp:lastModifiedBy>
  <cp:revision>10</cp:revision>
  <dcterms:created xsi:type="dcterms:W3CDTF">2019-10-18T09:05:11Z</dcterms:created>
  <dcterms:modified xsi:type="dcterms:W3CDTF">2019-10-30T15:45:24Z</dcterms:modified>
</cp:coreProperties>
</file>