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42" r:id="rId3"/>
    <p:sldId id="343" r:id="rId4"/>
    <p:sldId id="344" r:id="rId5"/>
    <p:sldId id="345" r:id="rId6"/>
    <p:sldId id="346" r:id="rId7"/>
    <p:sldId id="308" r:id="rId8"/>
    <p:sldId id="314" r:id="rId9"/>
    <p:sldId id="349" r:id="rId10"/>
    <p:sldId id="350" r:id="rId11"/>
    <p:sldId id="315" r:id="rId12"/>
    <p:sldId id="316" r:id="rId13"/>
    <p:sldId id="332" r:id="rId14"/>
    <p:sldId id="317" r:id="rId15"/>
    <p:sldId id="326" r:id="rId16"/>
    <p:sldId id="351" r:id="rId17"/>
    <p:sldId id="352" r:id="rId18"/>
    <p:sldId id="353" r:id="rId19"/>
    <p:sldId id="354" r:id="rId20"/>
    <p:sldId id="355" r:id="rId21"/>
    <p:sldId id="356" r:id="rId22"/>
    <p:sldId id="357" r:id="rId23"/>
    <p:sldId id="358" r:id="rId24"/>
    <p:sldId id="281" r:id="rId25"/>
    <p:sldId id="282" r:id="rId26"/>
    <p:sldId id="283" r:id="rId27"/>
    <p:sldId id="284" r:id="rId28"/>
    <p:sldId id="285" r:id="rId29"/>
    <p:sldId id="286" r:id="rId30"/>
    <p:sldId id="287" r:id="rId31"/>
    <p:sldId id="296" r:id="rId32"/>
    <p:sldId id="297" r:id="rId33"/>
    <p:sldId id="340" r:id="rId34"/>
    <p:sldId id="341" r:id="rId35"/>
    <p:sldId id="359" r:id="rId36"/>
    <p:sldId id="360" r:id="rId37"/>
    <p:sldId id="362" r:id="rId38"/>
    <p:sldId id="363" r:id="rId39"/>
    <p:sldId id="364" r:id="rId40"/>
    <p:sldId id="365" r:id="rId41"/>
    <p:sldId id="367" r:id="rId42"/>
    <p:sldId id="368" r:id="rId43"/>
    <p:sldId id="369" r:id="rId44"/>
    <p:sldId id="370" r:id="rId45"/>
    <p:sldId id="371" r:id="rId46"/>
    <p:sldId id="372" r:id="rId47"/>
    <p:sldId id="373" r:id="rId48"/>
    <p:sldId id="374" r:id="rId49"/>
    <p:sldId id="375" r:id="rId50"/>
    <p:sldId id="376" r:id="rId51"/>
    <p:sldId id="377" r:id="rId5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7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A87F8E3-477E-4826-83BC-6FF530D4038F}" type="datetimeFigureOut">
              <a:rPr lang="pl-PL" smtClean="0"/>
              <a:pPr/>
              <a:t>2019-11-14</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978BAB89-68F9-4954-9FE6-2FAA4DEC7EE0}"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2019-11-14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2019-11-14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2019-11-14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2019-11-14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A87F8E3-477E-4826-83BC-6FF530D4038F}" type="datetimeFigureOut">
              <a:rPr lang="pl-PL" smtClean="0"/>
              <a:pPr/>
              <a:t>2019-11-14</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A87F8E3-477E-4826-83BC-6FF530D4038F}" type="datetimeFigureOut">
              <a:rPr lang="pl-PL" smtClean="0"/>
              <a:pPr/>
              <a:t>2019-11-14</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8A87F8E3-477E-4826-83BC-6FF530D4038F}" type="datetimeFigureOut">
              <a:rPr lang="pl-PL" smtClean="0"/>
              <a:pPr/>
              <a:t>2019-11-14</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8A87F8E3-477E-4826-83BC-6FF530D4038F}" type="datetimeFigureOut">
              <a:rPr lang="pl-PL" smtClean="0"/>
              <a:pPr/>
              <a:t>2019-11-14</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8A87F8E3-477E-4826-83BC-6FF530D4038F}" type="datetimeFigureOut">
              <a:rPr lang="pl-PL" smtClean="0"/>
              <a:pPr/>
              <a:t>2019-11-14</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A87F8E3-477E-4826-83BC-6FF530D4038F}" type="datetimeFigureOut">
              <a:rPr lang="pl-PL" smtClean="0"/>
              <a:pPr/>
              <a:t>2019-11-14</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978BAB89-68F9-4954-9FE6-2FAA4DEC7EE0}"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A87F8E3-477E-4826-83BC-6FF530D4038F}" type="datetimeFigureOut">
              <a:rPr lang="pl-PL" smtClean="0"/>
              <a:pPr/>
              <a:t>2019-11-14</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78BAB89-68F9-4954-9FE6-2FAA4DEC7EE0}"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55576" y="1412776"/>
            <a:ext cx="7772400" cy="1827634"/>
          </a:xfrm>
        </p:spPr>
        <p:txBody>
          <a:bodyPr>
            <a:normAutofit fontScale="90000"/>
          </a:bodyPr>
          <a:lstStyle/>
          <a:p>
            <a:r>
              <a:rPr lang="pl-PL" sz="3100" i="1" dirty="0"/>
              <a:t>Etyka zawodów prawniczych</a:t>
            </a:r>
            <a:r>
              <a:rPr lang="pl-PL" sz="3100" dirty="0"/>
              <a:t>, </a:t>
            </a:r>
            <a:r>
              <a:rPr lang="pl-PL" sz="3100" dirty="0" smtClean="0"/>
              <a:t>wykład dla Studentów SSP  </a:t>
            </a:r>
            <a:br>
              <a:rPr lang="pl-PL" sz="3100" dirty="0" smtClean="0"/>
            </a:br>
            <a:r>
              <a:rPr lang="pl-PL" sz="3100" dirty="0" smtClean="0"/>
              <a:t>w </a:t>
            </a:r>
            <a:r>
              <a:rPr lang="pl-PL" sz="3100" dirty="0"/>
              <a:t>roku akademickim </a:t>
            </a:r>
            <a:r>
              <a:rPr lang="pl-PL" sz="3100" dirty="0" smtClean="0"/>
              <a:t>2019/2020</a:t>
            </a:r>
            <a:r>
              <a:rPr lang="pl-PL" dirty="0"/>
              <a:t/>
            </a:r>
            <a:br>
              <a:rPr lang="pl-PL" dirty="0"/>
            </a:br>
            <a:endParaRPr lang="pl-PL" dirty="0"/>
          </a:p>
        </p:txBody>
      </p:sp>
      <p:sp>
        <p:nvSpPr>
          <p:cNvPr id="3" name="Podtytuł 2"/>
          <p:cNvSpPr>
            <a:spLocks noGrp="1"/>
          </p:cNvSpPr>
          <p:nvPr>
            <p:ph type="subTitle" idx="1"/>
          </p:nvPr>
        </p:nvSpPr>
        <p:spPr/>
        <p:txBody>
          <a:bodyPr/>
          <a:lstStyle/>
          <a:p>
            <a:r>
              <a:rPr lang="pl-PL" dirty="0" smtClean="0"/>
              <a:t>Przemysław Kaczmarek</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d) </a:t>
            </a:r>
            <a:r>
              <a:rPr lang="pl-PL" b="1" dirty="0" smtClean="0"/>
              <a:t>Dyskrecjonalnej władzy </a:t>
            </a:r>
            <a:r>
              <a:rPr lang="pl-PL" dirty="0" smtClean="0"/>
              <a:t>(aspekt normatywny – Konstytucja oraz realny – faktyczne działanie):</a:t>
            </a:r>
          </a:p>
          <a:p>
            <a:pPr>
              <a:buNone/>
            </a:pPr>
            <a:r>
              <a:rPr lang="pl-PL" dirty="0" smtClean="0"/>
              <a:t> - nad tekstem prawnym (problem znaczenia, nieostrość pojęć),</a:t>
            </a:r>
          </a:p>
          <a:p>
            <a:pPr>
              <a:buNone/>
            </a:pPr>
            <a:r>
              <a:rPr lang="pl-PL" dirty="0" smtClean="0"/>
              <a:t> - nad człowiekiem. </a:t>
            </a:r>
          </a:p>
          <a:p>
            <a:endParaRPr lang="pl-PL" dirty="0"/>
          </a:p>
        </p:txBody>
      </p:sp>
      <p:sp>
        <p:nvSpPr>
          <p:cNvPr id="3" name="Tytuł 2"/>
          <p:cNvSpPr>
            <a:spLocks noGrp="1"/>
          </p:cNvSpPr>
          <p:nvPr>
            <p:ph type="title"/>
          </p:nvPr>
        </p:nvSpPr>
        <p:spPr/>
        <p:txBody>
          <a:bodyPr>
            <a:normAutofit/>
          </a:bodyPr>
          <a:lstStyle/>
          <a:p>
            <a:r>
              <a:rPr lang="pl-PL" sz="2800" dirty="0" smtClean="0"/>
              <a:t>Teza o odrębności: potencjalne zarzuty wobec roli prawnika </a:t>
            </a:r>
            <a:endParaRPr lang="pl-PL"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b="1" dirty="0" smtClean="0"/>
              <a:t>Etyka zawodowa jest odrębna od</a:t>
            </a:r>
            <a:r>
              <a:rPr lang="pl-PL" dirty="0" smtClean="0"/>
              <a:t>:</a:t>
            </a:r>
          </a:p>
          <a:p>
            <a:r>
              <a:rPr lang="pl-PL" dirty="0" smtClean="0"/>
              <a:t>a) moralności publicznej (populizm penalny, presja mediów);  </a:t>
            </a:r>
          </a:p>
          <a:p>
            <a:r>
              <a:rPr lang="pl-PL" dirty="0" smtClean="0"/>
              <a:t>b) moralności indywidualnej (problem subiektywności a intersubiektywności);</a:t>
            </a:r>
          </a:p>
          <a:p>
            <a:r>
              <a:rPr lang="pl-PL" dirty="0" smtClean="0"/>
              <a:t>c) polityki (różnica między polityką a politycznością).    </a:t>
            </a:r>
          </a:p>
          <a:p>
            <a:pPr>
              <a:buNone/>
            </a:pPr>
            <a:endParaRPr lang="pl-PL" dirty="0" smtClean="0"/>
          </a:p>
          <a:p>
            <a:endParaRPr lang="pl-PL" dirty="0"/>
          </a:p>
        </p:txBody>
      </p:sp>
      <p:sp>
        <p:nvSpPr>
          <p:cNvPr id="3" name="Tytuł 2"/>
          <p:cNvSpPr>
            <a:spLocks noGrp="1"/>
          </p:cNvSpPr>
          <p:nvPr>
            <p:ph type="title"/>
          </p:nvPr>
        </p:nvSpPr>
        <p:spPr/>
        <p:txBody>
          <a:bodyPr>
            <a:normAutofit/>
          </a:bodyPr>
          <a:lstStyle/>
          <a:p>
            <a:r>
              <a:rPr lang="pl-PL" sz="2800" dirty="0" smtClean="0"/>
              <a:t>Teza o odrębności etyki zawodowej: konstrukcja</a:t>
            </a:r>
            <a:endParaRPr lang="pl-PL"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sz="2800" b="1" dirty="0" smtClean="0"/>
              <a:t>Legitymizacja praktyki zawodowej</a:t>
            </a:r>
            <a:r>
              <a:rPr lang="pl-PL" sz="2800" dirty="0" smtClean="0"/>
              <a:t>: </a:t>
            </a:r>
          </a:p>
          <a:p>
            <a:pPr marL="624078" indent="-514350">
              <a:buNone/>
            </a:pPr>
            <a:r>
              <a:rPr lang="pl-PL" sz="2800" dirty="0" smtClean="0"/>
              <a:t>a) argument z podziału pracy;</a:t>
            </a:r>
          </a:p>
          <a:p>
            <a:pPr marL="624078" indent="-514350">
              <a:buNone/>
            </a:pPr>
            <a:r>
              <a:rPr lang="pl-PL" sz="2800" dirty="0" smtClean="0"/>
              <a:t>b) argument z edukacji prawniczej; </a:t>
            </a:r>
          </a:p>
          <a:p>
            <a:pPr>
              <a:buNone/>
            </a:pPr>
            <a:r>
              <a:rPr lang="pl-PL" sz="2800" dirty="0" smtClean="0"/>
              <a:t>c) argument z dostępności do prawa (gwarancja realizacji praw podstawowych);</a:t>
            </a:r>
          </a:p>
          <a:p>
            <a:pPr>
              <a:buNone/>
            </a:pPr>
            <a:r>
              <a:rPr lang="pl-PL" sz="2800" dirty="0" smtClean="0"/>
              <a:t>d) argument z sali sądowej (prawnik – pełnomocnik procesowy jako obrońca godności człowieka). </a:t>
            </a:r>
          </a:p>
          <a:p>
            <a:endParaRPr lang="pl-PL" dirty="0"/>
          </a:p>
        </p:txBody>
      </p:sp>
      <p:sp>
        <p:nvSpPr>
          <p:cNvPr id="3" name="Tytuł 2"/>
          <p:cNvSpPr>
            <a:spLocks noGrp="1"/>
          </p:cNvSpPr>
          <p:nvPr>
            <p:ph type="title"/>
          </p:nvPr>
        </p:nvSpPr>
        <p:spPr/>
        <p:txBody>
          <a:bodyPr>
            <a:normAutofit/>
          </a:bodyPr>
          <a:lstStyle/>
          <a:p>
            <a:r>
              <a:rPr lang="pl-PL" sz="2800" dirty="0" smtClean="0"/>
              <a:t>Teza o odrębności: funkcje </a:t>
            </a:r>
            <a:endParaRPr lang="pl-PL"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Temat:</a:t>
            </a:r>
            <a:r>
              <a:rPr lang="pl-PL" b="1" dirty="0" smtClean="0"/>
              <a:t> Teza o integralności. </a:t>
            </a:r>
          </a:p>
        </p:txBody>
      </p:sp>
      <p:sp>
        <p:nvSpPr>
          <p:cNvPr id="3" name="Tytuł 2"/>
          <p:cNvSpPr>
            <a:spLocks noGrp="1"/>
          </p:cNvSpPr>
          <p:nvPr>
            <p:ph type="title"/>
          </p:nvPr>
        </p:nvSpPr>
        <p:spPr/>
        <p:txBody>
          <a:bodyPr/>
          <a:lstStyle/>
          <a:p>
            <a:r>
              <a:rPr lang="pl-PL" dirty="0" smtClean="0"/>
              <a:t>Wykład  </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80528" y="1556792"/>
            <a:ext cx="9324528" cy="4525963"/>
          </a:xfrm>
        </p:spPr>
        <p:txBody>
          <a:bodyPr>
            <a:normAutofit fontScale="85000" lnSpcReduction="20000"/>
          </a:bodyPr>
          <a:lstStyle/>
          <a:p>
            <a:pPr>
              <a:buNone/>
            </a:pPr>
            <a:r>
              <a:rPr lang="pl-PL" b="1" dirty="0" smtClean="0"/>
              <a:t>Ilustracja problemu:</a:t>
            </a:r>
          </a:p>
          <a:p>
            <a:r>
              <a:rPr lang="pl-PL" dirty="0" smtClean="0"/>
              <a:t>„Profesjonalna rola staje się rolą dominującą, tak iż dla wielu osób pod wieloma ważnymi względami jest ona sposobem bycia. Jest to poważna cena, którą trzeba zapłacić za profesjonalizm w naszej kulturze, zwłaszcza w wypadku adwokatów. Czy cena ta jest nieunikniona, to w moim przekonaniu pytanie otwarte, w dużej mierze dlatego, że problem ów nie jest jeszcze w pełni dostrzegany przez profesjonalistów w ogóle, a adwokatów w szczególności, ani też przez instytucje edukacyjne zajmujące się kształceniem profesjonalistów”.         </a:t>
            </a:r>
          </a:p>
          <a:p>
            <a:r>
              <a:rPr lang="pl-PL" dirty="0" smtClean="0"/>
              <a:t>R.A. </a:t>
            </a:r>
            <a:r>
              <a:rPr lang="pl-PL" dirty="0" err="1" smtClean="0"/>
              <a:t>Wasserstrom</a:t>
            </a:r>
            <a:r>
              <a:rPr lang="pl-PL" dirty="0" smtClean="0"/>
              <a:t>, </a:t>
            </a:r>
            <a:r>
              <a:rPr lang="pl-PL" i="1" dirty="0" smtClean="0"/>
              <a:t>Adwokaci jako profesjonaliści: kilka zagadnień moralnych</a:t>
            </a:r>
            <a:r>
              <a:rPr lang="pl-PL" dirty="0" smtClean="0"/>
              <a:t>, (w:) </a:t>
            </a:r>
            <a:r>
              <a:rPr lang="pl-PL" i="1" dirty="0" smtClean="0"/>
              <a:t>Moralność i profesjonalizm. Spór o pozycję etyk zawodowych</a:t>
            </a:r>
            <a:r>
              <a:rPr lang="pl-PL" dirty="0" smtClean="0"/>
              <a:t>, red. W. </a:t>
            </a:r>
            <a:r>
              <a:rPr lang="pl-PL" dirty="0" err="1" smtClean="0"/>
              <a:t>Galewicz</a:t>
            </a:r>
            <a:r>
              <a:rPr lang="pl-PL" dirty="0" smtClean="0"/>
              <a:t>, Kraków 2010.     </a:t>
            </a:r>
          </a:p>
          <a:p>
            <a:endParaRPr lang="pl-PL" dirty="0"/>
          </a:p>
        </p:txBody>
      </p:sp>
      <p:sp>
        <p:nvSpPr>
          <p:cNvPr id="3" name="Tytuł 2"/>
          <p:cNvSpPr>
            <a:spLocks noGrp="1"/>
          </p:cNvSpPr>
          <p:nvPr>
            <p:ph type="title"/>
          </p:nvPr>
        </p:nvSpPr>
        <p:spPr/>
        <p:txBody>
          <a:bodyPr>
            <a:normAutofit/>
          </a:bodyPr>
          <a:lstStyle/>
          <a:p>
            <a:r>
              <a:rPr lang="pl-PL" sz="2800" dirty="0" smtClean="0"/>
              <a:t>Teza o integralności: wewnętrzny spór o etykę zawodową</a:t>
            </a:r>
            <a:endParaRPr lang="pl-PL"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55000" lnSpcReduction="20000"/>
          </a:bodyPr>
          <a:lstStyle/>
          <a:p>
            <a:r>
              <a:rPr lang="pl-PL" sz="2900" dirty="0" smtClean="0"/>
              <a:t>„</a:t>
            </a:r>
            <a:r>
              <a:rPr lang="pl-PL" sz="2900" b="1" dirty="0" smtClean="0"/>
              <a:t>Działanie radcy prawnego, które nie jest związane z wykonywaniem zawodu, znajduje się poza kompetencją władz samorządu</a:t>
            </a:r>
            <a:r>
              <a:rPr lang="pl-PL" sz="2900" dirty="0" smtClean="0"/>
              <a:t>. (…) Moim zdaniem pogląd przeciwny, zakładający możność ingerowania samorządu w działania prywatne lub publiczne radcy prawnego, które nie są związane z wykonywaniem zawodu, obarczone są skazą polegającą nie tylko na braku przekonującego umocowania normatywnego, ale również na niewyartykułowanym założeniu, że od radcy prawnego w życiu pozazawodowym można domagać się skutecznie innych zachowań niż od ludzi niewykonujących tego zawodu”.     </a:t>
            </a:r>
          </a:p>
          <a:p>
            <a:pPr>
              <a:buNone/>
            </a:pPr>
            <a:r>
              <a:rPr lang="pl-PL" sz="2900" dirty="0" smtClean="0"/>
              <a:t>                            Tomasz Scheffler, </a:t>
            </a:r>
            <a:r>
              <a:rPr lang="pl-PL" sz="2900" i="1" dirty="0" smtClean="0"/>
              <a:t>Kodeks Etyki Radcy Prawnego, </a:t>
            </a:r>
            <a:r>
              <a:rPr lang="pl-PL" sz="2900" dirty="0" smtClean="0"/>
              <a:t>s. 262-263 </a:t>
            </a:r>
          </a:p>
          <a:p>
            <a:pPr lvl="0"/>
            <a:endParaRPr lang="pl-PL" sz="2900" dirty="0" smtClean="0"/>
          </a:p>
          <a:p>
            <a:pPr lvl="0">
              <a:buNone/>
            </a:pPr>
            <a:r>
              <a:rPr lang="pl-PL" sz="2900" dirty="0" smtClean="0"/>
              <a:t>Art. 11 KERP</a:t>
            </a:r>
          </a:p>
          <a:p>
            <a:pPr>
              <a:buNone/>
            </a:pPr>
            <a:r>
              <a:rPr lang="pl-PL" sz="2900" dirty="0" smtClean="0"/>
              <a:t>     1. Radca prawny obowiązany jest dbać o godność zawodu nie tylko przy wykonywaniu czynności zawodowych, ale również w działalności publicznej i w życiu prywatnym. </a:t>
            </a:r>
          </a:p>
          <a:p>
            <a:pPr>
              <a:buNone/>
            </a:pPr>
            <a:r>
              <a:rPr lang="pl-PL" sz="2900" dirty="0" smtClean="0"/>
              <a:t>     2. Naruszeniem godności zawodu radcy prawnego jest w szczególności takie postępowanie radcy prawnego, które mogłoby zdyskredytować go w opinii publicznej lub podważyć zaufanie do radcy prawnego”.    </a:t>
            </a:r>
          </a:p>
          <a:p>
            <a:endParaRPr lang="pl-PL" dirty="0"/>
          </a:p>
        </p:txBody>
      </p:sp>
      <p:sp>
        <p:nvSpPr>
          <p:cNvPr id="3" name="Tytuł 2"/>
          <p:cNvSpPr>
            <a:spLocks noGrp="1"/>
          </p:cNvSpPr>
          <p:nvPr>
            <p:ph type="title"/>
          </p:nvPr>
        </p:nvSpPr>
        <p:spPr/>
        <p:txBody>
          <a:bodyPr>
            <a:normAutofit/>
          </a:bodyPr>
          <a:lstStyle/>
          <a:p>
            <a:r>
              <a:rPr lang="pl-PL" sz="2800" dirty="0" smtClean="0"/>
              <a:t> Problem integralności: ilustracja </a:t>
            </a:r>
            <a:endParaRPr lang="pl-PL"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buNone/>
            </a:pPr>
            <a:r>
              <a:rPr lang="pl-PL" dirty="0" smtClean="0"/>
              <a:t>1. </a:t>
            </a:r>
            <a:r>
              <a:rPr lang="pl-PL" b="1" dirty="0" smtClean="0"/>
              <a:t>Prawnika kamerdyner</a:t>
            </a:r>
            <a:r>
              <a:rPr lang="pl-PL" dirty="0" smtClean="0"/>
              <a:t>:</a:t>
            </a:r>
          </a:p>
          <a:p>
            <a:pPr>
              <a:buNone/>
            </a:pPr>
            <a:r>
              <a:rPr lang="pl-PL" dirty="0" smtClean="0"/>
              <a:t>    inspiracje, założenia, zarzuty. </a:t>
            </a:r>
          </a:p>
          <a:p>
            <a:pPr>
              <a:buNone/>
            </a:pPr>
            <a:endParaRPr lang="pl-PL" dirty="0" smtClean="0"/>
          </a:p>
          <a:p>
            <a:pPr>
              <a:buNone/>
            </a:pPr>
            <a:r>
              <a:rPr lang="pl-PL" dirty="0" smtClean="0"/>
              <a:t>2. </a:t>
            </a:r>
            <a:r>
              <a:rPr lang="pl-PL" b="1" dirty="0" smtClean="0"/>
              <a:t>Prawnik guru</a:t>
            </a:r>
            <a:r>
              <a:rPr lang="pl-PL" dirty="0" smtClean="0"/>
              <a:t>:</a:t>
            </a:r>
          </a:p>
          <a:p>
            <a:pPr>
              <a:buNone/>
            </a:pPr>
            <a:r>
              <a:rPr lang="pl-PL" dirty="0" smtClean="0"/>
              <a:t>    inspiracje, założenia, zarzuty.</a:t>
            </a:r>
          </a:p>
          <a:p>
            <a:pPr>
              <a:buNone/>
            </a:pPr>
            <a:endParaRPr lang="pl-PL" dirty="0" smtClean="0"/>
          </a:p>
          <a:p>
            <a:pPr>
              <a:buNone/>
            </a:pPr>
            <a:r>
              <a:rPr lang="pl-PL" b="1" dirty="0" smtClean="0"/>
              <a:t>Integralność</a:t>
            </a:r>
            <a:r>
              <a:rPr lang="pl-PL" dirty="0" smtClean="0"/>
              <a:t>: </a:t>
            </a:r>
          </a:p>
          <a:p>
            <a:pPr>
              <a:buNone/>
            </a:pPr>
            <a:r>
              <a:rPr lang="pl-PL" dirty="0" smtClean="0"/>
              <a:t>a) tożsamościowa (różne sfery aktywności życiowej); </a:t>
            </a:r>
          </a:p>
          <a:p>
            <a:pPr>
              <a:buNone/>
            </a:pPr>
            <a:r>
              <a:rPr lang="pl-PL" dirty="0" smtClean="0"/>
              <a:t>b) aksjologiczna (spójność poglądów, brak sytuacji konfliktu – racja wyłączająca).  </a:t>
            </a:r>
          </a:p>
          <a:p>
            <a:endParaRPr lang="pl-PL" dirty="0"/>
          </a:p>
        </p:txBody>
      </p:sp>
      <p:sp>
        <p:nvSpPr>
          <p:cNvPr id="3" name="Tytuł 2"/>
          <p:cNvSpPr>
            <a:spLocks noGrp="1"/>
          </p:cNvSpPr>
          <p:nvPr>
            <p:ph type="title"/>
          </p:nvPr>
        </p:nvSpPr>
        <p:spPr/>
        <p:txBody>
          <a:bodyPr>
            <a:normAutofit/>
          </a:bodyPr>
          <a:lstStyle/>
          <a:p>
            <a:r>
              <a:rPr lang="pl-PL" sz="2800" dirty="0" smtClean="0"/>
              <a:t>Metafory prawnika w świetle tezy o integralności  </a:t>
            </a:r>
            <a:endParaRPr lang="pl-PL"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dirty="0" smtClean="0"/>
              <a:t>Pan Stevens, bohater książki </a:t>
            </a:r>
            <a:r>
              <a:rPr lang="pl-PL" dirty="0" err="1" smtClean="0"/>
              <a:t>Kazuo</a:t>
            </a:r>
            <a:r>
              <a:rPr lang="pl-PL" dirty="0" smtClean="0"/>
              <a:t> </a:t>
            </a:r>
            <a:r>
              <a:rPr lang="pl-PL" dirty="0" err="1" smtClean="0"/>
              <a:t>Ishiguro</a:t>
            </a:r>
            <a:r>
              <a:rPr lang="pl-PL" dirty="0" smtClean="0"/>
              <a:t>: </a:t>
            </a:r>
            <a:r>
              <a:rPr lang="pl-PL" i="1" dirty="0" smtClean="0"/>
              <a:t>Okruchy dnia</a:t>
            </a:r>
            <a:r>
              <a:rPr lang="pl-PL" dirty="0" smtClean="0"/>
              <a:t>.</a:t>
            </a:r>
            <a:r>
              <a:rPr lang="pl-PL" i="1" dirty="0" smtClean="0"/>
              <a:t> </a:t>
            </a:r>
            <a:r>
              <a:rPr lang="pl-PL" dirty="0" smtClean="0"/>
              <a:t>Akcja powieści osadzona jest w realiach drugiej połowy lat 20 ubiegłego wieku w Wielkiej Brytanii, w posiadłości Lorda </a:t>
            </a:r>
            <a:r>
              <a:rPr lang="pl-PL" dirty="0" err="1" smtClean="0"/>
              <a:t>Darlingtona</a:t>
            </a:r>
            <a:r>
              <a:rPr lang="pl-PL" dirty="0" smtClean="0"/>
              <a:t>. Główny bohater powieści, Pan Stevens, jest majordomusem, który dąży do uzyskania perfekcji zawodowej poprzez całkowite oddanie się we władanie roli, jaką spełnia w posiadłości Darlington Hall. W tym celu kieruje się pojęciem godności wykonywanego zawodu. </a:t>
            </a:r>
          </a:p>
          <a:p>
            <a:endParaRPr lang="pl-PL" dirty="0"/>
          </a:p>
        </p:txBody>
      </p:sp>
      <p:sp>
        <p:nvSpPr>
          <p:cNvPr id="3" name="Tytuł 2"/>
          <p:cNvSpPr>
            <a:spLocks noGrp="1"/>
          </p:cNvSpPr>
          <p:nvPr>
            <p:ph type="title"/>
          </p:nvPr>
        </p:nvSpPr>
        <p:spPr/>
        <p:txBody>
          <a:bodyPr>
            <a:normAutofit/>
          </a:bodyPr>
          <a:lstStyle/>
          <a:p>
            <a:r>
              <a:rPr lang="pl-PL" sz="3200" dirty="0" smtClean="0"/>
              <a:t>Prawnik kamerdyner: inspiracja </a:t>
            </a:r>
            <a:endParaRPr lang="pl-PL"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a:buNone/>
            </a:pPr>
            <a:endParaRPr lang="pl-PL" dirty="0" smtClean="0"/>
          </a:p>
          <a:p>
            <a:pPr algn="just"/>
            <a:r>
              <a:rPr lang="pl-PL" b="1" dirty="0" smtClean="0"/>
              <a:t>a) moralność instytucjonalna a moralność społeczno-indywidualna jako powody zależne i powody niezależne </a:t>
            </a:r>
          </a:p>
          <a:p>
            <a:pPr algn="just"/>
            <a:r>
              <a:rPr lang="pl-PL" dirty="0" smtClean="0"/>
              <a:t>Kierowanie się wartościami instytucjonalnymi jest powodem zależnym. Osoba jest nim związana na skutek wykonywanej roli, inaczej aniżeli powodami niezależnymi. Dla prawnika strukturalne nakazy roli są powodami zależnymi do określonego działania. Powody zależne mają zatem umocowanie w zobowiązaniu, jakie wiąże się z wykonywaną rolą. </a:t>
            </a:r>
          </a:p>
          <a:p>
            <a:pPr algn="just">
              <a:buNone/>
            </a:pPr>
            <a:endParaRPr lang="pl-PL" dirty="0" smtClean="0"/>
          </a:p>
          <a:p>
            <a:pPr algn="just"/>
            <a:r>
              <a:rPr lang="pl-PL" b="1" dirty="0" smtClean="0"/>
              <a:t>b) strategia włączająca: reguły ponad czynami  </a:t>
            </a:r>
          </a:p>
          <a:p>
            <a:pPr algn="just"/>
            <a:r>
              <a:rPr lang="pl-PL" dirty="0" smtClean="0"/>
              <a:t>wykonywanie roli adwokata polega na kierowaniu się moralnością instytucjonalną. </a:t>
            </a:r>
          </a:p>
          <a:p>
            <a:endParaRPr lang="pl-PL" dirty="0"/>
          </a:p>
        </p:txBody>
      </p:sp>
      <p:sp>
        <p:nvSpPr>
          <p:cNvPr id="3" name="Tytuł 2"/>
          <p:cNvSpPr>
            <a:spLocks noGrp="1"/>
          </p:cNvSpPr>
          <p:nvPr>
            <p:ph type="title"/>
          </p:nvPr>
        </p:nvSpPr>
        <p:spPr/>
        <p:txBody>
          <a:bodyPr>
            <a:normAutofit/>
          </a:bodyPr>
          <a:lstStyle/>
          <a:p>
            <a:r>
              <a:rPr lang="pl-PL" sz="3200" dirty="0" smtClean="0"/>
              <a:t>Prawnik kamerdyner: założenia </a:t>
            </a:r>
            <a:endParaRPr lang="pl-PL"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 bierna banalność zła. </a:t>
            </a:r>
          </a:p>
          <a:p>
            <a:pPr>
              <a:buNone/>
            </a:pPr>
            <a:r>
              <a:rPr lang="pl-PL" dirty="0" smtClean="0"/>
              <a:t>- anonimowość działania. </a:t>
            </a:r>
          </a:p>
          <a:p>
            <a:pPr>
              <a:buNone/>
            </a:pPr>
            <a:r>
              <a:rPr lang="pl-PL" dirty="0" smtClean="0"/>
              <a:t>- marginalizacja sprawstwa i poczucia osobistej odpowiedzialności.    </a:t>
            </a:r>
          </a:p>
          <a:p>
            <a:endParaRPr lang="pl-PL" dirty="0"/>
          </a:p>
        </p:txBody>
      </p:sp>
      <p:sp>
        <p:nvSpPr>
          <p:cNvPr id="3" name="Tytuł 2"/>
          <p:cNvSpPr>
            <a:spLocks noGrp="1"/>
          </p:cNvSpPr>
          <p:nvPr>
            <p:ph type="title"/>
          </p:nvPr>
        </p:nvSpPr>
        <p:spPr/>
        <p:txBody>
          <a:bodyPr>
            <a:normAutofit/>
          </a:bodyPr>
          <a:lstStyle/>
          <a:p>
            <a:r>
              <a:rPr lang="pl-PL" sz="3200" dirty="0" smtClean="0"/>
              <a:t>Prawnik kamerdyner: potencjalne zarzuty </a:t>
            </a:r>
            <a:endParaRPr lang="pl-PL"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indent="-514350">
              <a:buNone/>
            </a:pPr>
            <a:r>
              <a:rPr lang="pl-PL" dirty="0" smtClean="0"/>
              <a:t>Plan wykładu:</a:t>
            </a:r>
          </a:p>
          <a:p>
            <a:pPr marL="624078" indent="-514350">
              <a:buAutoNum type="arabicPeriod"/>
            </a:pPr>
            <a:r>
              <a:rPr lang="pl-PL" dirty="0" smtClean="0"/>
              <a:t>Specyfika dyskursu etycznego.  </a:t>
            </a:r>
          </a:p>
          <a:p>
            <a:pPr marL="624078" indent="-514350">
              <a:buAutoNum type="arabicPeriod"/>
            </a:pPr>
            <a:r>
              <a:rPr lang="pl-PL" dirty="0" smtClean="0"/>
              <a:t>Skąd się bierze zainteresowanie etyką zawodową? </a:t>
            </a:r>
          </a:p>
          <a:p>
            <a:endParaRPr lang="pl-PL" dirty="0" smtClean="0"/>
          </a:p>
          <a:p>
            <a:endParaRPr lang="pl-PL" dirty="0"/>
          </a:p>
        </p:txBody>
      </p:sp>
      <p:sp>
        <p:nvSpPr>
          <p:cNvPr id="3" name="Tytuł 2"/>
          <p:cNvSpPr>
            <a:spLocks noGrp="1"/>
          </p:cNvSpPr>
          <p:nvPr>
            <p:ph type="title"/>
          </p:nvPr>
        </p:nvSpPr>
        <p:spPr>
          <a:xfrm>
            <a:off x="467544" y="188640"/>
            <a:ext cx="8229600" cy="1143000"/>
          </a:xfrm>
        </p:spPr>
        <p:txBody>
          <a:bodyPr>
            <a:normAutofit/>
          </a:bodyPr>
          <a:lstStyle/>
          <a:p>
            <a:r>
              <a:rPr lang="pl-PL" sz="2800" dirty="0" smtClean="0"/>
              <a:t>Wykład </a:t>
            </a:r>
            <a:br>
              <a:rPr lang="pl-PL" sz="2800" dirty="0" smtClean="0"/>
            </a:br>
            <a:r>
              <a:rPr lang="pl-PL" sz="2800" dirty="0" smtClean="0"/>
              <a:t>Miejsce etyki w dyskursie prawniczym </a:t>
            </a:r>
            <a:endParaRPr lang="pl-PL"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lgn="just"/>
            <a:r>
              <a:rPr lang="pl-PL" dirty="0" smtClean="0"/>
              <a:t>„Lord Darlington nie był złym człowiekiem. Na pewno nie. A pod koniec życia potrafił przynajmniej powiedzieć, że popełniał błędy. Jego lordowska mość był człowiekiem odważnym. Obrał w życiu jakąś drogę, okazało się, że niesłuszną, ale przynajmniej coś wybrał. A ja? Ja nie mogę powiedzieć o sobie nawet tego (…), nie mogę nawet powiedzieć, że popełniałem własne błędy. Doprawdy – nasuwa się pytanie – i jakaż w tym godność?”.  </a:t>
            </a:r>
          </a:p>
          <a:p>
            <a:pPr>
              <a:buNone/>
            </a:pPr>
            <a:r>
              <a:rPr lang="pl-PL" dirty="0" smtClean="0"/>
              <a:t>   </a:t>
            </a:r>
            <a:r>
              <a:rPr lang="pl-PL" dirty="0" err="1" smtClean="0"/>
              <a:t>Kazuo</a:t>
            </a:r>
            <a:r>
              <a:rPr lang="pl-PL" dirty="0" smtClean="0"/>
              <a:t> </a:t>
            </a:r>
            <a:r>
              <a:rPr lang="pl-PL" dirty="0" err="1" smtClean="0"/>
              <a:t>Ishiguro</a:t>
            </a:r>
            <a:r>
              <a:rPr lang="pl-PL" dirty="0" smtClean="0"/>
              <a:t>, </a:t>
            </a:r>
            <a:r>
              <a:rPr lang="pl-PL" i="1" dirty="0" smtClean="0"/>
              <a:t>Okruchy dnia</a:t>
            </a:r>
            <a:r>
              <a:rPr lang="pl-PL" dirty="0" smtClean="0"/>
              <a:t>,  tłum. </a:t>
            </a:r>
            <a:r>
              <a:rPr lang="en-US" dirty="0" smtClean="0"/>
              <a:t>J. </a:t>
            </a:r>
            <a:r>
              <a:rPr lang="en-US" dirty="0" err="1" smtClean="0"/>
              <a:t>Rybicki</a:t>
            </a:r>
            <a:r>
              <a:rPr lang="en-US" dirty="0" smtClean="0"/>
              <a:t>, </a:t>
            </a:r>
            <a:r>
              <a:rPr lang="en-US" dirty="0" err="1" smtClean="0"/>
              <a:t>Inowrocław</a:t>
            </a:r>
            <a:r>
              <a:rPr lang="en-US" dirty="0" smtClean="0"/>
              <a:t> 2008, s. 299. </a:t>
            </a:r>
            <a:endParaRPr lang="pl-PL" dirty="0" smtClean="0"/>
          </a:p>
          <a:p>
            <a:endParaRPr lang="pl-PL" dirty="0"/>
          </a:p>
        </p:txBody>
      </p:sp>
      <p:sp>
        <p:nvSpPr>
          <p:cNvPr id="3" name="Tytuł 2"/>
          <p:cNvSpPr>
            <a:spLocks noGrp="1"/>
          </p:cNvSpPr>
          <p:nvPr>
            <p:ph type="title"/>
          </p:nvPr>
        </p:nvSpPr>
        <p:spPr/>
        <p:txBody>
          <a:bodyPr>
            <a:normAutofit/>
          </a:bodyPr>
          <a:lstStyle/>
          <a:p>
            <a:r>
              <a:rPr lang="pl-PL" sz="3200" dirty="0" smtClean="0"/>
              <a:t>Prawnik kamerdyner: koszt dla kondycji człowieka w roli </a:t>
            </a:r>
            <a:endParaRPr lang="pl-PL"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r>
              <a:rPr lang="pl-PL" dirty="0" smtClean="0"/>
              <a:t>powieść Harper Lee: </a:t>
            </a:r>
            <a:r>
              <a:rPr lang="pl-PL" i="1" dirty="0" smtClean="0"/>
              <a:t>Zabić drozda</a:t>
            </a:r>
            <a:r>
              <a:rPr lang="pl-PL" dirty="0" smtClean="0"/>
              <a:t>. Akcja utworu osadzona jest w latach trzydziestych XX wieku, w małym miasteczku na południu USA. Głównym bohaterem jest </a:t>
            </a:r>
            <a:r>
              <a:rPr lang="pl-PL" dirty="0" err="1" smtClean="0"/>
              <a:t>Atticus</a:t>
            </a:r>
            <a:r>
              <a:rPr lang="pl-PL" dirty="0" smtClean="0"/>
              <a:t> Finch, adwokat, który broni czarnoskórego mężczyzny niesłusznie oskarżonego o zgwałcenie </a:t>
            </a:r>
            <a:r>
              <a:rPr lang="pl-PL" dirty="0" err="1" smtClean="0"/>
              <a:t>Mayelli</a:t>
            </a:r>
            <a:r>
              <a:rPr lang="pl-PL" dirty="0" smtClean="0"/>
              <a:t> Ewell, białej 19 letniej dziewczyny. Mimo że główny bohater posiada wiedzę o uprzedzeniach rasistowskich jednego z członków ławy przysięgłej, to nie występuje o jego wyłączenie, uznając, że prawda powinna się obronić. Dążenie do urzeczywistnienia idei sprawiedliwości zabrania mu stawiać       M. Ewell w krzyżowym ogniu pytań, aby dowieść, że niesłusznie oskarża jego klienta. W trakcie procesu sądowego, nie poddaje również w wątpliwość zeznań ojca dziewczyny, sprawcy jej pobicia. Kierując się jak podkreśla, godnością wykonywanego zawodu, A. Finch zapomina o swoim kliencie. </a:t>
            </a:r>
            <a:endParaRPr lang="pl-PL" dirty="0"/>
          </a:p>
        </p:txBody>
      </p:sp>
      <p:sp>
        <p:nvSpPr>
          <p:cNvPr id="3" name="Tytuł 2"/>
          <p:cNvSpPr>
            <a:spLocks noGrp="1"/>
          </p:cNvSpPr>
          <p:nvPr>
            <p:ph type="title"/>
          </p:nvPr>
        </p:nvSpPr>
        <p:spPr/>
        <p:txBody>
          <a:bodyPr>
            <a:normAutofit/>
          </a:bodyPr>
          <a:lstStyle/>
          <a:p>
            <a:r>
              <a:rPr lang="pl-PL" sz="3200" dirty="0" smtClean="0"/>
              <a:t>Prawnik guru: inspiracja </a:t>
            </a:r>
            <a:endParaRPr lang="pl-PL"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b="1" dirty="0" smtClean="0"/>
              <a:t>a) cel wykonywanej profesji: sprawiedliwość   </a:t>
            </a:r>
            <a:r>
              <a:rPr lang="pl-PL" dirty="0" smtClean="0"/>
              <a:t> </a:t>
            </a:r>
          </a:p>
          <a:p>
            <a:r>
              <a:rPr lang="pl-PL" dirty="0" smtClean="0"/>
              <a:t> </a:t>
            </a:r>
            <a:r>
              <a:rPr lang="pl-PL" b="1" dirty="0" smtClean="0"/>
              <a:t>b) pojęcie profesjonalizmu: cechy  </a:t>
            </a:r>
          </a:p>
          <a:p>
            <a:r>
              <a:rPr lang="pl-PL" dirty="0" smtClean="0"/>
              <a:t>- </a:t>
            </a:r>
            <a:r>
              <a:rPr lang="pl-PL" b="1" dirty="0" smtClean="0"/>
              <a:t>powołanie, </a:t>
            </a:r>
            <a:r>
              <a:rPr lang="pl-PL" dirty="0" smtClean="0"/>
              <a:t>które powoduje, że zawód prawnika jest służbą dla dobra całego społeczeństwa, a nie dla klienta czy dla siebie samego. </a:t>
            </a:r>
          </a:p>
          <a:p>
            <a:r>
              <a:rPr lang="pl-PL" dirty="0" smtClean="0"/>
              <a:t>- </a:t>
            </a:r>
            <a:r>
              <a:rPr lang="pl-PL" b="1" dirty="0" smtClean="0"/>
              <a:t>specyfika wykonywanego zawodu, </a:t>
            </a:r>
            <a:r>
              <a:rPr lang="pl-PL" dirty="0" smtClean="0"/>
              <a:t>która nie ma znamion techniczności, ale wymaga szerokiej wiedzy i kompetencji zarówno w sferze przedmiotowej, jak i moralnej. </a:t>
            </a:r>
          </a:p>
          <a:p>
            <a:r>
              <a:rPr lang="pl-PL" dirty="0" smtClean="0"/>
              <a:t>- </a:t>
            </a:r>
            <a:r>
              <a:rPr lang="pl-PL" b="1" dirty="0" smtClean="0"/>
              <a:t>zdolność oceniania</a:t>
            </a:r>
            <a:r>
              <a:rPr lang="pl-PL" dirty="0" smtClean="0"/>
              <a:t>. Na jej podstawie przyjmuje się, że tylko osoba o odpowiednim poziomie moralnym ma kompetencje do prawidłowego uczestniczenia w praktyce prawniczej. </a:t>
            </a:r>
          </a:p>
          <a:p>
            <a:endParaRPr lang="pl-PL" dirty="0"/>
          </a:p>
        </p:txBody>
      </p:sp>
      <p:sp>
        <p:nvSpPr>
          <p:cNvPr id="3" name="Tytuł 2"/>
          <p:cNvSpPr>
            <a:spLocks noGrp="1"/>
          </p:cNvSpPr>
          <p:nvPr>
            <p:ph type="title"/>
          </p:nvPr>
        </p:nvSpPr>
        <p:spPr/>
        <p:txBody>
          <a:bodyPr>
            <a:normAutofit/>
          </a:bodyPr>
          <a:lstStyle/>
          <a:p>
            <a:r>
              <a:rPr lang="pl-PL" sz="3200" dirty="0" smtClean="0"/>
              <a:t>Prawnik guru: założenia </a:t>
            </a:r>
            <a:endParaRPr lang="pl-PL"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 marginalizacja tekstu prawnego. </a:t>
            </a:r>
          </a:p>
          <a:p>
            <a:r>
              <a:rPr lang="pl-PL" dirty="0" smtClean="0"/>
              <a:t>- czynna banalność zła. </a:t>
            </a:r>
          </a:p>
          <a:p>
            <a:r>
              <a:rPr lang="pl-PL" dirty="0" smtClean="0"/>
              <a:t>- brak uwzględnienia racji klienta. </a:t>
            </a:r>
          </a:p>
          <a:p>
            <a:r>
              <a:rPr lang="pl-PL" dirty="0" smtClean="0"/>
              <a:t>- paternalizm.</a:t>
            </a:r>
          </a:p>
          <a:p>
            <a:endParaRPr lang="pl-PL" dirty="0"/>
          </a:p>
        </p:txBody>
      </p:sp>
      <p:sp>
        <p:nvSpPr>
          <p:cNvPr id="3" name="Tytuł 2"/>
          <p:cNvSpPr>
            <a:spLocks noGrp="1"/>
          </p:cNvSpPr>
          <p:nvPr>
            <p:ph type="title"/>
          </p:nvPr>
        </p:nvSpPr>
        <p:spPr/>
        <p:txBody>
          <a:bodyPr>
            <a:normAutofit/>
          </a:bodyPr>
          <a:lstStyle/>
          <a:p>
            <a:r>
              <a:rPr lang="pl-PL" sz="3200" dirty="0" smtClean="0"/>
              <a:t>Prawnik guru: potencjalne zarzuty </a:t>
            </a:r>
            <a:endParaRPr lang="pl-PL"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sz="3200" b="1" dirty="0" smtClean="0"/>
              <a:t>Problem moralnej odpowiedzialności  </a:t>
            </a:r>
          </a:p>
          <a:p>
            <a:pPr>
              <a:buNone/>
            </a:pPr>
            <a:r>
              <a:rPr lang="pl-PL" dirty="0" smtClean="0"/>
              <a:t>Plan wykładu:</a:t>
            </a:r>
          </a:p>
          <a:p>
            <a:pPr>
              <a:buNone/>
            </a:pPr>
            <a:endParaRPr lang="pl-PL" dirty="0" smtClean="0"/>
          </a:p>
          <a:p>
            <a:pPr>
              <a:buNone/>
            </a:pPr>
            <a:r>
              <a:rPr lang="pl-PL" dirty="0" smtClean="0"/>
              <a:t>1.Posłuszeństwo a neutralizacja moralnej odpowiedzialności. </a:t>
            </a:r>
          </a:p>
          <a:p>
            <a:pPr>
              <a:buNone/>
            </a:pPr>
            <a:endParaRPr lang="pl-PL" dirty="0" smtClean="0"/>
          </a:p>
          <a:p>
            <a:pPr>
              <a:buNone/>
            </a:pPr>
            <a:r>
              <a:rPr lang="pl-PL" dirty="0" smtClean="0"/>
              <a:t>2.Moralna odpowiedzialność roli. </a:t>
            </a:r>
          </a:p>
          <a:p>
            <a:endParaRPr lang="pl-PL" dirty="0"/>
          </a:p>
        </p:txBody>
      </p:sp>
      <p:sp>
        <p:nvSpPr>
          <p:cNvPr id="3" name="Tytuł 2"/>
          <p:cNvSpPr>
            <a:spLocks noGrp="1"/>
          </p:cNvSpPr>
          <p:nvPr>
            <p:ph type="title"/>
          </p:nvPr>
        </p:nvSpPr>
        <p:spPr/>
        <p:txBody>
          <a:bodyPr>
            <a:normAutofit/>
          </a:bodyPr>
          <a:lstStyle/>
          <a:p>
            <a:r>
              <a:rPr lang="pl-PL" sz="2800" dirty="0" smtClean="0"/>
              <a:t>Wykład </a:t>
            </a:r>
            <a:endParaRPr lang="pl-PL"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a:buNone/>
            </a:pPr>
            <a:r>
              <a:rPr lang="pl-PL" b="1" dirty="0" smtClean="0"/>
              <a:t>Posłuszeństwo wobec autorytetu – eksperyment </a:t>
            </a:r>
            <a:r>
              <a:rPr lang="pl-PL" b="1" dirty="0" err="1" smtClean="0"/>
              <a:t>Stanleya</a:t>
            </a:r>
            <a:r>
              <a:rPr lang="pl-PL" b="1" dirty="0" smtClean="0"/>
              <a:t> </a:t>
            </a:r>
            <a:r>
              <a:rPr lang="pl-PL" b="1" dirty="0" err="1" smtClean="0"/>
              <a:t>Milgrama</a:t>
            </a:r>
            <a:r>
              <a:rPr lang="pl-PL" b="1" dirty="0" smtClean="0"/>
              <a:t> </a:t>
            </a:r>
          </a:p>
          <a:p>
            <a:pPr>
              <a:buNone/>
            </a:pPr>
            <a:r>
              <a:rPr lang="pl-PL" dirty="0" smtClean="0"/>
              <a:t>Opis eksperymentu:</a:t>
            </a:r>
          </a:p>
          <a:p>
            <a:pPr>
              <a:buNone/>
            </a:pPr>
            <a:r>
              <a:rPr lang="pl-PL" dirty="0" smtClean="0"/>
              <a:t>Osoby uczestniczące w eksperymencie dowiadywały się, że jego celem jest zbadanie wpływu kary na pamięć i zdolność uczenia się. Zadaniem ucznia było zapamiętywanie słów, a nauczyciela – karanie w sytuacji, gdy uczeń się pomyli. Wymierzanie kary polegało na poddawaniu ucznia narastającym o 15 V wstrząsom elektrycznym za każdym razem, gdy ten się pomyli. </a:t>
            </a:r>
          </a:p>
          <a:p>
            <a:pPr>
              <a:buNone/>
            </a:pPr>
            <a:r>
              <a:rPr lang="pl-PL" dirty="0" smtClean="0"/>
              <a:t>Osoba odpowiadająca na ogłoszenie z gazety, stawała się nauczycielem, a drugi fikcyjny ochotnik uczniem. Uczeń zostawał przywiązany do krzesła z elektrodami i jeszcze przed rozpoczęciem eksperymentu sygnalizował, że ma problemy </a:t>
            </a:r>
          </a:p>
          <a:p>
            <a:pPr>
              <a:buNone/>
            </a:pPr>
            <a:r>
              <a:rPr lang="pl-PL" dirty="0" smtClean="0"/>
              <a:t>    z sercem. </a:t>
            </a:r>
          </a:p>
          <a:p>
            <a:pPr>
              <a:buNone/>
            </a:pPr>
            <a:r>
              <a:rPr lang="pl-PL" dirty="0" smtClean="0"/>
              <a:t>Badanie to zostało przeprowadzone w wielu krajach i skala osób, które w roli nauczyciela wytrwały do końca, waha się między 63 a 65 % badanych.</a:t>
            </a:r>
          </a:p>
          <a:p>
            <a:endParaRPr lang="pl-PL" dirty="0"/>
          </a:p>
        </p:txBody>
      </p:sp>
      <p:sp>
        <p:nvSpPr>
          <p:cNvPr id="3" name="Tytuł 2"/>
          <p:cNvSpPr>
            <a:spLocks noGrp="1"/>
          </p:cNvSpPr>
          <p:nvPr>
            <p:ph type="title"/>
          </p:nvPr>
        </p:nvSpPr>
        <p:spPr/>
        <p:txBody>
          <a:bodyPr>
            <a:normAutofit fontScale="90000"/>
          </a:bodyPr>
          <a:lstStyle/>
          <a:p>
            <a:r>
              <a:rPr lang="pl-PL" sz="3100" dirty="0" smtClean="0"/>
              <a:t>Posłuszeństwo a neutralizacja moralnej odpowiedzialności: ekspozycja problemu  </a:t>
            </a:r>
            <a:r>
              <a:rPr lang="pl-PL" dirty="0" smtClean="0"/>
              <a:t/>
            </a:r>
            <a:br>
              <a:rPr lang="pl-PL" dirty="0" smtClean="0"/>
            </a:b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b="1" dirty="0" smtClean="0"/>
              <a:t>Dlaczego tak wiele osób wykazało się posłuszeństwem?</a:t>
            </a:r>
          </a:p>
          <a:p>
            <a:pPr>
              <a:buNone/>
            </a:pPr>
            <a:endParaRPr lang="pl-PL" b="1" dirty="0" smtClean="0"/>
          </a:p>
          <a:p>
            <a:pPr>
              <a:buNone/>
            </a:pPr>
            <a:r>
              <a:rPr lang="pl-PL" b="1" dirty="0" smtClean="0"/>
              <a:t>Odpowiedzi: </a:t>
            </a:r>
          </a:p>
          <a:p>
            <a:pPr>
              <a:buFontTx/>
              <a:buChar char="-"/>
            </a:pPr>
            <a:r>
              <a:rPr lang="pl-PL" b="1" dirty="0" smtClean="0"/>
              <a:t>Bycie narzędziem w rękach eksperta,</a:t>
            </a:r>
          </a:p>
          <a:p>
            <a:pPr>
              <a:buFontTx/>
              <a:buChar char="-"/>
            </a:pPr>
            <a:r>
              <a:rPr lang="pl-PL" b="1" dirty="0" smtClean="0"/>
              <a:t>Osobowość autorytarna,</a:t>
            </a:r>
          </a:p>
          <a:p>
            <a:pPr>
              <a:buFontTx/>
              <a:buChar char="-"/>
            </a:pPr>
            <a:r>
              <a:rPr lang="pl-PL" b="1" dirty="0" smtClean="0"/>
              <a:t>Poważanie dla autorytetu,</a:t>
            </a:r>
          </a:p>
          <a:p>
            <a:pPr>
              <a:buFontTx/>
              <a:buChar char="-"/>
            </a:pPr>
            <a:r>
              <a:rPr lang="pl-PL" b="1" dirty="0" smtClean="0"/>
              <a:t>Sytuacja działania,</a:t>
            </a:r>
          </a:p>
          <a:p>
            <a:pPr>
              <a:buFontTx/>
              <a:buChar char="-"/>
            </a:pPr>
            <a:r>
              <a:rPr lang="pl-PL" b="1" dirty="0" smtClean="0"/>
              <a:t>Poszukiwanie bezpieczeństwa moralnego.</a:t>
            </a:r>
          </a:p>
          <a:p>
            <a:pPr>
              <a:buFontTx/>
              <a:buChar char="-"/>
            </a:pPr>
            <a:endParaRPr lang="pl-PL" b="1" dirty="0" smtClean="0"/>
          </a:p>
          <a:p>
            <a:pPr>
              <a:buNone/>
            </a:pPr>
            <a:endParaRPr lang="pl-PL" b="1" dirty="0" smtClean="0"/>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lvl="0"/>
            <a:r>
              <a:rPr lang="pl-PL" b="1" dirty="0" smtClean="0"/>
              <a:t>Pierwsze objaśnienie</a:t>
            </a:r>
            <a:r>
              <a:rPr lang="pl-PL" dirty="0" smtClean="0"/>
              <a:t>: źródeł uległości można upatrywać w przyjęciu przez nauczyciela postawy, którą wyznacza bycie narzędziem w rękach eksperta.</a:t>
            </a:r>
          </a:p>
          <a:p>
            <a:pPr>
              <a:buNone/>
            </a:pPr>
            <a:endParaRPr lang="pl-PL" dirty="0" smtClean="0"/>
          </a:p>
          <a:p>
            <a:pPr>
              <a:buNone/>
            </a:pPr>
            <a:r>
              <a:rPr lang="pl-PL" dirty="0" smtClean="0"/>
              <a:t>   „Istotą posłuszeństwa jest fakt, że osoba zaczyna spostrzegać siebie jako narzędzie wykonujące czyjeś polecenia, a w konsekwencji przestaje czuć się odpowiedzialna za swoje działania. Kiedy u danej osoby nastąpi ta krytyczna zmiana punktu widzenia, pociąga ona za sobą wystąpienie wszystkich zasadniczych właściwości posłuszeństwa”. Stanley </a:t>
            </a:r>
            <a:r>
              <a:rPr lang="pl-PL" dirty="0" err="1" smtClean="0"/>
              <a:t>Milgram</a:t>
            </a:r>
            <a:r>
              <a:rPr lang="pl-PL" dirty="0" smtClean="0"/>
              <a:t> </a:t>
            </a:r>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lvl="0"/>
            <a:r>
              <a:rPr lang="pl-PL" b="1" dirty="0" smtClean="0"/>
              <a:t>Drugie objaśnienie</a:t>
            </a:r>
            <a:r>
              <a:rPr lang="pl-PL" dirty="0" smtClean="0"/>
              <a:t>: źródeł uległości można upatrywać w osobowości autorytarnej. Wątpliwe wydaje się jednak, żeby 2/3 populacji ludzkiej miało osobowość autorytarną.</a:t>
            </a:r>
          </a:p>
          <a:p>
            <a:pPr>
              <a:buNone/>
            </a:pPr>
            <a:r>
              <a:rPr lang="pl-PL" dirty="0" smtClean="0"/>
              <a:t> </a:t>
            </a:r>
          </a:p>
          <a:p>
            <a:pPr>
              <a:buNone/>
            </a:pPr>
            <a:r>
              <a:rPr lang="pl-PL" dirty="0" smtClean="0"/>
              <a:t>   „Miałem okazję obserwować jednego z badanych – dojrzałego i zrównoważonego biznesmena, wchodzącego z uśmiechem i pewnością siebie do laboratorium. Po dwudziestu minutach ten sam człowiek był trzęsącym się i wiercącym, jąkającym się wrakiem na granicy załamania nerwowego. (…) W pewnym momencie przyłożył obie pięści do czoła i wymamrotał: „Boże, niech to się wreszcie skończy”. A jednak reagował dalej na każde słowo eksperymentatora i posłusznie ulegał jego poleceniom aż do samego końca”. Stanley </a:t>
            </a:r>
            <a:r>
              <a:rPr lang="pl-PL" dirty="0" err="1" smtClean="0"/>
              <a:t>Milgram</a:t>
            </a:r>
            <a:r>
              <a:rPr lang="pl-PL" dirty="0" smtClean="0"/>
              <a:t>        </a:t>
            </a:r>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c. </a:t>
            </a:r>
            <a:r>
              <a:rPr lang="pl-PL" b="1" dirty="0" smtClean="0"/>
              <a:t>Trzecie objaśnienie</a:t>
            </a:r>
            <a:r>
              <a:rPr lang="pl-PL" dirty="0" smtClean="0"/>
              <a:t>: poważanie dla autorytetu. </a:t>
            </a:r>
          </a:p>
          <a:p>
            <a:pPr>
              <a:buNone/>
            </a:pPr>
            <a:r>
              <a:rPr lang="pl-PL" dirty="0" smtClean="0"/>
              <a:t>  Rolę autorytetu przypisujemy komuś, kto jest w danej dziedzinie fachowcem (wiedza – władza). </a:t>
            </a:r>
          </a:p>
          <a:p>
            <a:pPr>
              <a:buNone/>
            </a:pPr>
            <a:endParaRPr lang="pl-PL" dirty="0" smtClean="0"/>
          </a:p>
          <a:p>
            <a:r>
              <a:rPr lang="pl-PL" dirty="0" smtClean="0"/>
              <a:t>d. </a:t>
            </a:r>
            <a:r>
              <a:rPr lang="pl-PL" b="1" dirty="0" smtClean="0"/>
              <a:t>Czwarte wyjaśnienie</a:t>
            </a:r>
            <a:r>
              <a:rPr lang="pl-PL" dirty="0" smtClean="0"/>
              <a:t>: </a:t>
            </a:r>
            <a:r>
              <a:rPr lang="pl-PL" dirty="0" err="1" smtClean="0"/>
              <a:t>sytuacjonizm</a:t>
            </a:r>
            <a:r>
              <a:rPr lang="pl-PL" dirty="0" smtClean="0"/>
              <a:t>, sytuacja - okoliczności działania determinują sposób działania.</a:t>
            </a:r>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pPr lvl="0">
              <a:buNone/>
            </a:pPr>
            <a:r>
              <a:rPr lang="pl-PL" dirty="0" smtClean="0"/>
              <a:t>1. Etyka a prawo: słaby a twardy punkt oparcia: </a:t>
            </a:r>
            <a:r>
              <a:rPr lang="pl-PL" dirty="0" err="1" smtClean="0"/>
              <a:t>konkluzywność</a:t>
            </a:r>
            <a:r>
              <a:rPr lang="pl-PL" dirty="0" smtClean="0"/>
              <a:t> rozstrzygnięć.    </a:t>
            </a:r>
          </a:p>
          <a:p>
            <a:pPr>
              <a:buNone/>
            </a:pPr>
            <a:r>
              <a:rPr lang="pl-PL" dirty="0" smtClean="0"/>
              <a:t>2. Zachowanie uwagi: sceptycyzm, etyka nie pretenduje do formułowania twierdzeń, ogólnie wiążących.  </a:t>
            </a:r>
          </a:p>
          <a:p>
            <a:pPr>
              <a:buNone/>
            </a:pPr>
            <a:r>
              <a:rPr lang="pl-PL" dirty="0" smtClean="0"/>
              <a:t>3. Eksponowanie ważnych aksjologicznie momentów w praktyce społecznej – status pytania i odpowiedzi.  </a:t>
            </a:r>
          </a:p>
          <a:p>
            <a:pPr>
              <a:buNone/>
            </a:pPr>
            <a:r>
              <a:rPr lang="pl-PL" dirty="0" smtClean="0"/>
              <a:t>4. Etyka stosowana (aplikacja etyki normatywnej do rozwiązywania konkretnych dylematów moralnych), uzasadnienie twierdzeń etycznych, a ich wartość logiczna (odwołanie się do faktów empirycznych). </a:t>
            </a:r>
          </a:p>
          <a:p>
            <a:pPr>
              <a:buNone/>
            </a:pPr>
            <a:r>
              <a:rPr lang="pl-PL" dirty="0" smtClean="0"/>
              <a:t>5. Dyskurs etyczny: zarzut moralizowania i relatywizmu. </a:t>
            </a:r>
          </a:p>
          <a:p>
            <a:pPr>
              <a:buNone/>
            </a:pPr>
            <a:r>
              <a:rPr lang="pl-PL" dirty="0" smtClean="0"/>
              <a:t>6. Zagadnienie argumentacji etycznej (takt, smak, umiar).  </a:t>
            </a:r>
          </a:p>
          <a:p>
            <a:endParaRPr lang="pl-PL" dirty="0"/>
          </a:p>
        </p:txBody>
      </p:sp>
      <p:sp>
        <p:nvSpPr>
          <p:cNvPr id="3" name="Tytuł 2"/>
          <p:cNvSpPr>
            <a:spLocks noGrp="1"/>
          </p:cNvSpPr>
          <p:nvPr>
            <p:ph type="title"/>
          </p:nvPr>
        </p:nvSpPr>
        <p:spPr/>
        <p:txBody>
          <a:bodyPr>
            <a:normAutofit/>
          </a:bodyPr>
          <a:lstStyle/>
          <a:p>
            <a:r>
              <a:rPr lang="pl-PL" sz="3200" dirty="0" smtClean="0"/>
              <a:t>I. Specyfika dyskursu etycznego</a:t>
            </a:r>
            <a:endParaRPr lang="pl-PL"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r>
              <a:rPr lang="pl-PL" dirty="0" smtClean="0"/>
              <a:t>e. </a:t>
            </a:r>
            <a:r>
              <a:rPr lang="pl-PL" b="1" dirty="0" smtClean="0"/>
              <a:t>Piąte wyjaśnienie</a:t>
            </a:r>
            <a:r>
              <a:rPr lang="pl-PL" dirty="0" smtClean="0"/>
              <a:t>: poszukiwanie bezpieczeństwa moralnego. W ten sposób odpowiedzialność moralna zostaje sprowadzona do posłuszeństwa. </a:t>
            </a:r>
          </a:p>
          <a:p>
            <a:pPr>
              <a:buNone/>
            </a:pPr>
            <a:endParaRPr lang="pl-PL" dirty="0" smtClean="0"/>
          </a:p>
          <a:p>
            <a:pPr>
              <a:buNone/>
            </a:pPr>
            <a:r>
              <a:rPr lang="pl-PL" dirty="0" smtClean="0"/>
              <a:t>    „To, co mnie przeraziło, to to, że mogłem podporządkować tę zdolność do posłuszeństwa i uległości idei nadrzędnej, tj. wartości eksperymentu dotyczącego pamięci, nawet po tym, jak stało się jasne, że dalsze działanie zgodnie z tą wartością odbywa się kosztem naruszenia innej wartości, tj. zasady niekrzywdzenia innej osoby, która jest bezbronna i nie krzywdzi ciebie. Jak powiedziała moja żona: „Możesz mówić na siebie Eichmann”. Stanley </a:t>
            </a:r>
            <a:r>
              <a:rPr lang="pl-PL" dirty="0" err="1" smtClean="0"/>
              <a:t>Milgram</a:t>
            </a:r>
            <a:r>
              <a:rPr lang="pl-PL" dirty="0" smtClean="0"/>
              <a:t>         </a:t>
            </a:r>
          </a:p>
          <a:p>
            <a:pPr>
              <a:buNone/>
            </a:pPr>
            <a:endParaRPr lang="pl-PL" dirty="0" smtClean="0"/>
          </a:p>
          <a:p>
            <a:pPr>
              <a:buNone/>
            </a:pPr>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Odpowiedzialność roli:</a:t>
            </a:r>
          </a:p>
          <a:p>
            <a:pPr>
              <a:buFontTx/>
              <a:buChar char="-"/>
            </a:pPr>
            <a:r>
              <a:rPr lang="pl-PL" dirty="0" smtClean="0"/>
              <a:t>Ujęcie organizacyjne zakłada, że odpowiedzialność spoczywa na instytucji, w której działa wykonawca roli.</a:t>
            </a:r>
          </a:p>
          <a:p>
            <a:pPr>
              <a:buNone/>
            </a:pPr>
            <a:endParaRPr lang="pl-PL" dirty="0" smtClean="0"/>
          </a:p>
          <a:p>
            <a:pPr>
              <a:buFontTx/>
              <a:buChar char="-"/>
            </a:pPr>
            <a:r>
              <a:rPr lang="pl-PL" dirty="0" smtClean="0"/>
              <a:t>Ujęcie osobowe zakłada, że odpowiedzialność </a:t>
            </a:r>
          </a:p>
          <a:p>
            <a:pPr>
              <a:buNone/>
            </a:pPr>
            <a:r>
              <a:rPr lang="pl-PL" dirty="0" smtClean="0"/>
              <a:t>spoczywa na osobie, która wykonuje rolę.  </a:t>
            </a:r>
            <a:endParaRPr lang="pl-PL" dirty="0"/>
          </a:p>
        </p:txBody>
      </p:sp>
      <p:sp>
        <p:nvSpPr>
          <p:cNvPr id="3" name="Tytuł 2"/>
          <p:cNvSpPr>
            <a:spLocks noGrp="1"/>
          </p:cNvSpPr>
          <p:nvPr>
            <p:ph type="title"/>
          </p:nvPr>
        </p:nvSpPr>
        <p:spPr/>
        <p:txBody>
          <a:bodyPr>
            <a:noAutofit/>
          </a:bodyPr>
          <a:lstStyle/>
          <a:p>
            <a:r>
              <a:rPr lang="pl-PL" sz="2800" dirty="0" smtClean="0"/>
              <a:t>Moralna odpowiedzialność roli. Kto jest odpowiedzialny?</a:t>
            </a:r>
            <a:br>
              <a:rPr lang="pl-PL" sz="2800" dirty="0" smtClean="0"/>
            </a:br>
            <a:endParaRPr lang="pl-PL"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1.Działaniu prawnika jako wykonawcy roli trudno jest przypisać odpowiedzialność moralną. </a:t>
            </a:r>
          </a:p>
          <a:p>
            <a:pPr>
              <a:buNone/>
            </a:pPr>
            <a:r>
              <a:rPr lang="pl-PL" dirty="0" smtClean="0"/>
              <a:t>2. Odpowiedzialność moralna spoczywa na instytucji.</a:t>
            </a:r>
          </a:p>
          <a:p>
            <a:pPr>
              <a:buNone/>
            </a:pPr>
            <a:r>
              <a:rPr lang="pl-PL" dirty="0" smtClean="0"/>
              <a:t>3. Odpowiedzialność moralna spoczywa na podmiocie.</a:t>
            </a:r>
          </a:p>
          <a:p>
            <a:pPr>
              <a:buNone/>
            </a:pPr>
            <a:r>
              <a:rPr lang="pl-PL" dirty="0" smtClean="0"/>
              <a:t>4. Rozszerzenie osobistej odpowiedzialności na wymiar instytucjonalny.</a:t>
            </a:r>
          </a:p>
        </p:txBody>
      </p:sp>
      <p:sp>
        <p:nvSpPr>
          <p:cNvPr id="3" name="Tytuł 2"/>
          <p:cNvSpPr>
            <a:spLocks noGrp="1"/>
          </p:cNvSpPr>
          <p:nvPr>
            <p:ph type="title"/>
          </p:nvPr>
        </p:nvSpPr>
        <p:spPr/>
        <p:txBody>
          <a:bodyPr>
            <a:normAutofit/>
          </a:bodyPr>
          <a:lstStyle/>
          <a:p>
            <a:r>
              <a:rPr lang="pl-PL" sz="2400" dirty="0" smtClean="0"/>
              <a:t>Moralna odpowiedzialność roli: cztery stanowiska </a:t>
            </a:r>
            <a:endParaRPr lang="pl-PL"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indent="-514350">
              <a:buNone/>
            </a:pPr>
            <a:r>
              <a:rPr lang="pl-PL" dirty="0" smtClean="0"/>
              <a:t>1. Obowiązek dochodzenia. Zakłada, że jednostka odpowiada za uzyskiwanie wiedzy na temat konsekwencji własnych decyzji, a także za to, jak one będą wykorzystywane przez uczestników praktyki.</a:t>
            </a:r>
          </a:p>
          <a:p>
            <a:pPr marL="624078" indent="-514350">
              <a:buNone/>
            </a:pPr>
            <a:r>
              <a:rPr lang="pl-PL" dirty="0" smtClean="0"/>
              <a:t>2. Obowiązek komunikacji. Zakłada możliwość pociągnięcia do odpowiedzialności osobę, która posiada „kłopotliwą wiedzę” na temat funkcjonowania instytucji za to, że nie przekazuje jej innym osobom w organizacji.    </a:t>
            </a:r>
          </a:p>
          <a:p>
            <a:pPr marL="624078" indent="-514350">
              <a:buNone/>
            </a:pPr>
            <a:endParaRPr lang="pl-PL" dirty="0"/>
          </a:p>
        </p:txBody>
      </p:sp>
      <p:sp>
        <p:nvSpPr>
          <p:cNvPr id="3" name="Tytuł 2"/>
          <p:cNvSpPr>
            <a:spLocks noGrp="1"/>
          </p:cNvSpPr>
          <p:nvPr>
            <p:ph type="title"/>
          </p:nvPr>
        </p:nvSpPr>
        <p:spPr/>
        <p:txBody>
          <a:bodyPr>
            <a:normAutofit/>
          </a:bodyPr>
          <a:lstStyle/>
          <a:p>
            <a:r>
              <a:rPr lang="pl-PL" sz="2800" dirty="0" smtClean="0"/>
              <a:t>Rozszerzona odpowiedzialność osobista wykonawcy roli </a:t>
            </a:r>
            <a:endParaRPr lang="pl-PL"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buNone/>
            </a:pPr>
            <a:r>
              <a:rPr lang="pl-PL" dirty="0" smtClean="0"/>
              <a:t>3. Obowiązek ochronny. Zakłada, że zwierzchnicy mają obowiązek chronić osobę, która poinformowała o złych praktykach w instytucji przed konsekwencjami demaskacji.</a:t>
            </a:r>
          </a:p>
          <a:p>
            <a:pPr>
              <a:buNone/>
            </a:pPr>
            <a:r>
              <a:rPr lang="pl-PL" dirty="0" smtClean="0"/>
              <a:t>4. Obowiązek zapobiegania. Zakłada, że osoby na stanowiskach kierowniczych mają moralny obowiązek zapobiegania złu poprzez tworzenie rozwiązań systemowych.   </a:t>
            </a:r>
          </a:p>
          <a:p>
            <a:pPr>
              <a:buNone/>
            </a:pPr>
            <a:r>
              <a:rPr lang="pl-PL" dirty="0" smtClean="0"/>
              <a:t>5. Obowiązek zabezpieczenia. Zakłada, że osoba ma moralną powinność do tworzenia zabezpieczeń, których celem jest zachowanie odrębności od struktury roli.  </a:t>
            </a:r>
            <a:endParaRPr lang="pl-PL" dirty="0"/>
          </a:p>
        </p:txBody>
      </p:sp>
      <p:sp>
        <p:nvSpPr>
          <p:cNvPr id="3" name="Tytuł 2"/>
          <p:cNvSpPr>
            <a:spLocks noGrp="1"/>
          </p:cNvSpPr>
          <p:nvPr>
            <p:ph type="title"/>
          </p:nvPr>
        </p:nvSpPr>
        <p:spPr/>
        <p:txBody>
          <a:bodyPr>
            <a:normAutofit/>
          </a:bodyPr>
          <a:lstStyle/>
          <a:p>
            <a:r>
              <a:rPr lang="pl-PL" sz="2800" dirty="0" smtClean="0"/>
              <a:t>Rozszerzona odpowiedzialność osobista wykonawcy roli </a:t>
            </a:r>
            <a:endParaRPr lang="pl-PL"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sz="2800" b="1" dirty="0" smtClean="0"/>
              <a:t>Granice władzy </a:t>
            </a:r>
            <a:r>
              <a:rPr lang="pl-PL" sz="2800" b="1" dirty="0" smtClean="0"/>
              <a:t>prawniczej </a:t>
            </a:r>
            <a:endParaRPr lang="pl-PL" b="1" dirty="0"/>
          </a:p>
        </p:txBody>
      </p:sp>
      <p:sp>
        <p:nvSpPr>
          <p:cNvPr id="3" name="Tytuł 2"/>
          <p:cNvSpPr>
            <a:spLocks noGrp="1"/>
          </p:cNvSpPr>
          <p:nvPr>
            <p:ph type="title"/>
          </p:nvPr>
        </p:nvSpPr>
        <p:spPr/>
        <p:txBody>
          <a:bodyPr>
            <a:normAutofit/>
          </a:bodyPr>
          <a:lstStyle/>
          <a:p>
            <a:r>
              <a:rPr lang="pl-PL" sz="3200" dirty="0" smtClean="0"/>
              <a:t>Wykład</a:t>
            </a:r>
            <a:endParaRPr lang="pl-PL" sz="3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b="1" dirty="0" smtClean="0"/>
              <a:t>Dwa aspekty władzy: normatywny i realny</a:t>
            </a:r>
          </a:p>
          <a:p>
            <a:pPr>
              <a:buNone/>
            </a:pPr>
            <a:r>
              <a:rPr lang="pl-PL" dirty="0" smtClean="0"/>
              <a:t>    </a:t>
            </a:r>
            <a:r>
              <a:rPr lang="pl-PL" u="sng" dirty="0" smtClean="0"/>
              <a:t>W aspekcie normatywnym </a:t>
            </a:r>
            <a:r>
              <a:rPr lang="pl-PL" dirty="0" smtClean="0"/>
              <a:t>mówimy o władzy, gdy możemy wskazać normę, która wyposaża określone podmioty w kompetencję do podejmowania decyzji. </a:t>
            </a:r>
          </a:p>
          <a:p>
            <a:pPr>
              <a:buNone/>
            </a:pPr>
            <a:r>
              <a:rPr lang="pl-PL" dirty="0" smtClean="0"/>
              <a:t>    </a:t>
            </a:r>
            <a:r>
              <a:rPr lang="pl-PL" u="sng" dirty="0" smtClean="0"/>
              <a:t>Z kolei aspekt realny władzy </a:t>
            </a:r>
            <a:r>
              <a:rPr lang="pl-PL" dirty="0" smtClean="0"/>
              <a:t>to działanie lub zespół rzeczywistych działań konkretnych ludzi, które to działania pociągają za sobą konsekwencje dla innych osób.</a:t>
            </a:r>
          </a:p>
          <a:p>
            <a:endParaRPr lang="pl-PL" dirty="0"/>
          </a:p>
        </p:txBody>
      </p:sp>
      <p:sp>
        <p:nvSpPr>
          <p:cNvPr id="3" name="Tytuł 2"/>
          <p:cNvSpPr>
            <a:spLocks noGrp="1"/>
          </p:cNvSpPr>
          <p:nvPr>
            <p:ph type="title"/>
          </p:nvPr>
        </p:nvSpPr>
        <p:spPr/>
        <p:txBody>
          <a:bodyPr>
            <a:normAutofit/>
          </a:bodyPr>
          <a:lstStyle/>
          <a:p>
            <a:r>
              <a:rPr lang="pl-PL" sz="3200" dirty="0" smtClean="0"/>
              <a:t>Pojęcie władzy prawniczej </a:t>
            </a:r>
            <a:endParaRPr lang="pl-PL"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b="1" dirty="0" smtClean="0"/>
              <a:t>Aspekt pozytywny i negatywny </a:t>
            </a:r>
          </a:p>
          <a:p>
            <a:pPr>
              <a:buNone/>
            </a:pPr>
            <a:r>
              <a:rPr lang="pl-PL" dirty="0" smtClean="0"/>
              <a:t>    </a:t>
            </a:r>
            <a:r>
              <a:rPr lang="pl-PL" u="sng" dirty="0" smtClean="0"/>
              <a:t>Od strony pozytywnej </a:t>
            </a:r>
            <a:r>
              <a:rPr lang="pl-PL" dirty="0" smtClean="0"/>
              <a:t>pytając o granice władzy prawniczej, zwracamy uwagę na czynniki, które mają wpływ na podejmowane przez jurystów decyzje. </a:t>
            </a:r>
          </a:p>
          <a:p>
            <a:pPr>
              <a:buNone/>
            </a:pPr>
            <a:r>
              <a:rPr lang="pl-PL" dirty="0" smtClean="0"/>
              <a:t>    </a:t>
            </a:r>
          </a:p>
          <a:p>
            <a:pPr>
              <a:buNone/>
            </a:pPr>
            <a:r>
              <a:rPr lang="pl-PL" dirty="0" smtClean="0"/>
              <a:t>      </a:t>
            </a:r>
            <a:r>
              <a:rPr lang="pl-PL" u="sng" dirty="0" smtClean="0"/>
              <a:t>Z kolei od strony negatywnej </a:t>
            </a:r>
            <a:r>
              <a:rPr lang="pl-PL" dirty="0" smtClean="0"/>
              <a:t>pytanie o granice dotyczy barier, które ograniczają swobodne działanie</a:t>
            </a:r>
            <a:endParaRPr lang="pl-PL" dirty="0"/>
          </a:p>
        </p:txBody>
      </p:sp>
      <p:sp>
        <p:nvSpPr>
          <p:cNvPr id="3" name="Tytuł 2"/>
          <p:cNvSpPr>
            <a:spLocks noGrp="1"/>
          </p:cNvSpPr>
          <p:nvPr>
            <p:ph type="title"/>
          </p:nvPr>
        </p:nvSpPr>
        <p:spPr/>
        <p:txBody>
          <a:bodyPr>
            <a:normAutofit/>
          </a:bodyPr>
          <a:lstStyle/>
          <a:p>
            <a:r>
              <a:rPr lang="pl-PL" sz="3200" dirty="0" smtClean="0"/>
              <a:t>Pojęcie władzy prawniczej </a:t>
            </a:r>
            <a:endParaRPr lang="pl-PL"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sz="2800" b="1" dirty="0" smtClean="0"/>
              <a:t>Topografia granic</a:t>
            </a:r>
            <a:r>
              <a:rPr lang="pl-PL" sz="2800" dirty="0" smtClean="0"/>
              <a:t>:</a:t>
            </a:r>
          </a:p>
          <a:p>
            <a:r>
              <a:rPr lang="pl-PL" sz="2800" dirty="0" smtClean="0"/>
              <a:t>1) kultura polityczno-prawna, </a:t>
            </a:r>
          </a:p>
          <a:p>
            <a:r>
              <a:rPr lang="pl-PL" sz="2800" dirty="0" smtClean="0"/>
              <a:t>2) tekst prawny, </a:t>
            </a:r>
          </a:p>
          <a:p>
            <a:r>
              <a:rPr lang="pl-PL" sz="2800" dirty="0" smtClean="0"/>
              <a:t>3) kultura prawnicza, </a:t>
            </a:r>
          </a:p>
          <a:p>
            <a:r>
              <a:rPr lang="pl-PL" sz="2800" dirty="0" smtClean="0"/>
              <a:t>4) czynniki podmiotowe, tj. indywidualne wyczucie aksjologiczne, odwołujące się do sądów etycznych i estetycznych</a:t>
            </a:r>
            <a:endParaRPr lang="pl-PL" sz="2800" dirty="0"/>
          </a:p>
        </p:txBody>
      </p:sp>
      <p:sp>
        <p:nvSpPr>
          <p:cNvPr id="3" name="Tytuł 2"/>
          <p:cNvSpPr>
            <a:spLocks noGrp="1"/>
          </p:cNvSpPr>
          <p:nvPr>
            <p:ph type="title"/>
          </p:nvPr>
        </p:nvSpPr>
        <p:spPr/>
        <p:txBody>
          <a:bodyPr>
            <a:normAutofit/>
          </a:bodyPr>
          <a:lstStyle/>
          <a:p>
            <a:r>
              <a:rPr lang="pl-PL" sz="3200" dirty="0" smtClean="0"/>
              <a:t>Topografia granic władzy prawniczej</a:t>
            </a:r>
            <a:endParaRPr lang="pl-PL"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Przez kulturę polityczno-prawną rozumiemy funkcjonującą w danym społeczeństwie moralność polityczną, dostarczającą podstawowego kośćca aksjologicznego. Przykładem istotnego elementu kultury polityczno-prawnej zachodnich społeczeństw liberalnych jest poszanowanie godności ludzkiej, czy związane z tym uznanie dla idei demokratycznego państwa prawa</a:t>
            </a:r>
            <a:endParaRPr lang="pl-PL" dirty="0"/>
          </a:p>
        </p:txBody>
      </p:sp>
      <p:sp>
        <p:nvSpPr>
          <p:cNvPr id="3" name="Tytuł 2"/>
          <p:cNvSpPr>
            <a:spLocks noGrp="1"/>
          </p:cNvSpPr>
          <p:nvPr>
            <p:ph type="title"/>
          </p:nvPr>
        </p:nvSpPr>
        <p:spPr/>
        <p:txBody>
          <a:bodyPr>
            <a:normAutofit/>
          </a:bodyPr>
          <a:lstStyle/>
          <a:p>
            <a:r>
              <a:rPr lang="pl-PL" sz="3200" dirty="0" smtClean="0"/>
              <a:t>Kultura prawno-polityczna </a:t>
            </a:r>
            <a:endParaRPr lang="pl-PL"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r>
              <a:rPr lang="pl-PL" dirty="0" smtClean="0"/>
              <a:t>„Etykę natomiast wyobrażamy sobie na kształt i podobieństwo prawa. Etyka stara się orzec, podobnie jak czyni to prawo, jakie postępowanie w rozważanych sytuacjach jest „właściwe”, a jakie „niewłaściwe”. Stawia sobie jako ideał (…) ścisłość i precyzję przepisów prawnych. Chciałaby dostarczyć dokładnych przepisów co do tego, jak odróżnić właściwe od niewłaściwego, nie pozostawiając skrawka terenu bezpańskiego, na którym mogłaby zagnieździć się wielorakość opinii i ambiwalencja sądów. Wychodzi, inaczej mówiąc, z założenia, że w każdej sytuacji życiowej istnieje jedna opcja, która może być uznana za dobrą, w przeciwieństwie do wielu innych – złych” Zygmunt Bauman.  </a:t>
            </a:r>
          </a:p>
          <a:p>
            <a:endParaRPr lang="pl-PL" dirty="0"/>
          </a:p>
        </p:txBody>
      </p:sp>
      <p:sp>
        <p:nvSpPr>
          <p:cNvPr id="3" name="Tytuł 2"/>
          <p:cNvSpPr>
            <a:spLocks noGrp="1"/>
          </p:cNvSpPr>
          <p:nvPr>
            <p:ph type="title"/>
          </p:nvPr>
        </p:nvSpPr>
        <p:spPr/>
        <p:txBody>
          <a:bodyPr>
            <a:normAutofit/>
          </a:bodyPr>
          <a:lstStyle/>
          <a:p>
            <a:r>
              <a:rPr lang="pl-PL" sz="2800" dirty="0" err="1" smtClean="0"/>
              <a:t>II.Skąd</a:t>
            </a:r>
            <a:r>
              <a:rPr lang="pl-PL" sz="2800" dirty="0" smtClean="0"/>
              <a:t> się bierze zainteresowanie etyką zawodową ?</a:t>
            </a:r>
            <a:endParaRPr lang="pl-PL"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b="1" dirty="0" smtClean="0"/>
              <a:t>Wątpliwości związane z jej wyodrębnieniem</a:t>
            </a:r>
            <a:r>
              <a:rPr lang="pl-PL" dirty="0" smtClean="0"/>
              <a:t>:</a:t>
            </a:r>
          </a:p>
          <a:p>
            <a:pPr>
              <a:buFontTx/>
              <a:buChar char="-"/>
            </a:pPr>
            <a:r>
              <a:rPr lang="pl-PL" dirty="0" smtClean="0"/>
              <a:t>zarzut zbędności wyodrębniania kultury polityczno-prawnej w odniesieniu do kontynentalnych systemów prawa (rozstrzygnięcia normatywne w konstytucji).</a:t>
            </a:r>
          </a:p>
          <a:p>
            <a:pPr>
              <a:buFontTx/>
              <a:buChar char="-"/>
            </a:pPr>
            <a:r>
              <a:rPr lang="pl-PL" dirty="0" smtClean="0"/>
              <a:t>pytanie, czy wobec rosnącej dyferencjacji społecznej można jeszcze zasadnie mówić o czymś takim jak spójna kultura polityczno-prawna społeczeństw zachodnich.</a:t>
            </a:r>
          </a:p>
          <a:p>
            <a:endParaRPr lang="pl-PL" dirty="0"/>
          </a:p>
        </p:txBody>
      </p:sp>
      <p:sp>
        <p:nvSpPr>
          <p:cNvPr id="3" name="Tytuł 2"/>
          <p:cNvSpPr>
            <a:spLocks noGrp="1"/>
          </p:cNvSpPr>
          <p:nvPr>
            <p:ph type="title"/>
          </p:nvPr>
        </p:nvSpPr>
        <p:spPr/>
        <p:txBody>
          <a:bodyPr>
            <a:normAutofit/>
          </a:bodyPr>
          <a:lstStyle/>
          <a:p>
            <a:r>
              <a:rPr lang="pl-PL" sz="3200" dirty="0" smtClean="0"/>
              <a:t>Kultura prawno-polityczna </a:t>
            </a:r>
            <a:endParaRPr lang="pl-PL" sz="32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Przez tekst prawny rozumiemy zbiór wszystkich przepisów prawnych, obowiązujących w danym miejscu i czasie. </a:t>
            </a:r>
          </a:p>
          <a:p>
            <a:r>
              <a:rPr lang="pl-PL" dirty="0" smtClean="0"/>
              <a:t>Zdaniem Ryszarda </a:t>
            </a:r>
            <a:r>
              <a:rPr lang="pl-PL" dirty="0" err="1" smtClean="0"/>
              <a:t>Sarkowicza</a:t>
            </a:r>
            <a:r>
              <a:rPr lang="pl-PL" dirty="0" smtClean="0"/>
              <a:t>: tekst prawny z jednej strony tworzy rzeczywistość prawną, powołuje do życia instytucje prawne, z drugiej zaś „odzwierciedla, odtwarza również obraz realnego świata”.   </a:t>
            </a:r>
          </a:p>
          <a:p>
            <a:endParaRPr lang="pl-PL" dirty="0"/>
          </a:p>
        </p:txBody>
      </p:sp>
      <p:sp>
        <p:nvSpPr>
          <p:cNvPr id="3" name="Tytuł 2"/>
          <p:cNvSpPr>
            <a:spLocks noGrp="1"/>
          </p:cNvSpPr>
          <p:nvPr>
            <p:ph type="title"/>
          </p:nvPr>
        </p:nvSpPr>
        <p:spPr/>
        <p:txBody>
          <a:bodyPr>
            <a:normAutofit/>
          </a:bodyPr>
          <a:lstStyle/>
          <a:p>
            <a:r>
              <a:rPr lang="pl-PL" sz="3200" dirty="0" smtClean="0"/>
              <a:t>Tekst prawny </a:t>
            </a:r>
            <a:endParaRPr lang="pl-PL" sz="32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pl-PL" b="1" dirty="0" smtClean="0"/>
              <a:t>Atuty tekstu prawnego</a:t>
            </a:r>
            <a:r>
              <a:rPr lang="pl-PL" dirty="0" smtClean="0"/>
              <a:t>:</a:t>
            </a:r>
          </a:p>
          <a:p>
            <a:pPr>
              <a:buNone/>
            </a:pPr>
            <a:r>
              <a:rPr lang="pl-PL" dirty="0" smtClean="0"/>
              <a:t>- funkcja kreująca: pierwszy ruch w grze,  </a:t>
            </a:r>
          </a:p>
          <a:p>
            <a:pPr>
              <a:buFontTx/>
              <a:buChar char="-"/>
            </a:pPr>
            <a:r>
              <a:rPr lang="pl-PL" dirty="0" smtClean="0"/>
              <a:t>funkcja legitymizacyjna: tekst prawny ma legitymizację prawodawcy oraz dostarcza legitymizacji do podejmowania decyzji, </a:t>
            </a:r>
          </a:p>
          <a:p>
            <a:pPr>
              <a:buFontTx/>
              <a:buChar char="-"/>
            </a:pPr>
            <a:r>
              <a:rPr lang="pl-PL" dirty="0" smtClean="0"/>
              <a:t>funkcja odciążająca,</a:t>
            </a:r>
          </a:p>
          <a:p>
            <a:pPr>
              <a:buFontTx/>
              <a:buChar char="-"/>
            </a:pPr>
            <a:r>
              <a:rPr lang="pl-PL" dirty="0" smtClean="0"/>
              <a:t>ontologiczna stabilność i związana z tym dostępność poznawcza, </a:t>
            </a:r>
          </a:p>
          <a:p>
            <a:pPr>
              <a:buFontTx/>
              <a:buChar char="-"/>
            </a:pPr>
            <a:r>
              <a:rPr lang="pl-PL" dirty="0" smtClean="0"/>
              <a:t>adaptacja do zmian społecznych,</a:t>
            </a:r>
          </a:p>
          <a:p>
            <a:pPr>
              <a:buFontTx/>
              <a:buChar char="-"/>
            </a:pPr>
            <a:r>
              <a:rPr lang="pl-PL" dirty="0" smtClean="0"/>
              <a:t>funkcja komunikacyjna między prawnikami (urzędnikami) oraz prawnikami a społeczeństwem.  </a:t>
            </a:r>
          </a:p>
          <a:p>
            <a:endParaRPr lang="pl-PL" dirty="0"/>
          </a:p>
        </p:txBody>
      </p:sp>
      <p:sp>
        <p:nvSpPr>
          <p:cNvPr id="3" name="Tytuł 2"/>
          <p:cNvSpPr>
            <a:spLocks noGrp="1"/>
          </p:cNvSpPr>
          <p:nvPr>
            <p:ph type="title"/>
          </p:nvPr>
        </p:nvSpPr>
        <p:spPr/>
        <p:txBody>
          <a:bodyPr>
            <a:normAutofit/>
          </a:bodyPr>
          <a:lstStyle/>
          <a:p>
            <a:r>
              <a:rPr lang="pl-PL" sz="3200" dirty="0" smtClean="0"/>
              <a:t>Tekst prawny </a:t>
            </a:r>
            <a:endParaRPr lang="pl-PL" sz="32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sz="2800" b="1" dirty="0" smtClean="0"/>
              <a:t>Słabości tekstu prawnego:</a:t>
            </a:r>
          </a:p>
          <a:p>
            <a:pPr>
              <a:buFontTx/>
              <a:buChar char="-"/>
            </a:pPr>
            <a:r>
              <a:rPr lang="pl-PL" sz="2800" dirty="0" smtClean="0"/>
              <a:t>wymaga interpretacji,</a:t>
            </a:r>
          </a:p>
          <a:p>
            <a:pPr>
              <a:buFontTx/>
              <a:buChar char="-"/>
            </a:pPr>
            <a:r>
              <a:rPr lang="pl-PL" sz="2800" dirty="0" smtClean="0"/>
              <a:t>podatność na wpływy bieżącej praktyki partyjno-politycznej (problem inflacji tekstu prawnego),</a:t>
            </a:r>
          </a:p>
          <a:p>
            <a:pPr>
              <a:buFontTx/>
              <a:buChar char="-"/>
            </a:pPr>
            <a:r>
              <a:rPr lang="pl-PL" sz="2800" dirty="0" smtClean="0"/>
              <a:t>tekst prawny może być zły w sensie technicznym albo aksjologicznym. </a:t>
            </a:r>
          </a:p>
          <a:p>
            <a:endParaRPr lang="pl-PL" dirty="0"/>
          </a:p>
        </p:txBody>
      </p:sp>
      <p:sp>
        <p:nvSpPr>
          <p:cNvPr id="3" name="Tytuł 2"/>
          <p:cNvSpPr>
            <a:spLocks noGrp="1"/>
          </p:cNvSpPr>
          <p:nvPr>
            <p:ph type="title"/>
          </p:nvPr>
        </p:nvSpPr>
        <p:spPr/>
        <p:txBody>
          <a:bodyPr>
            <a:normAutofit/>
          </a:bodyPr>
          <a:lstStyle/>
          <a:p>
            <a:r>
              <a:rPr lang="pl-PL" sz="3200" dirty="0" smtClean="0"/>
              <a:t>Tekst prawny </a:t>
            </a:r>
            <a:endParaRPr lang="pl-PL" sz="32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„Jeśli jednak nawet świadomy i odpowiedzialny obywatel sam już nie wie, czy i jak ma się zachować w sposób zgodny z prawem, to porządek prawny staje się dla niego zagrożeniem. Konsekwencją tego jest coraz bardziej widoczne zniechęcenie do instytucji państwa, prawo bowiem nie tyle tworzy tutaj porządku, co raczej przyczynia się do jego braku” (U. Schneider)  </a:t>
            </a:r>
          </a:p>
          <a:p>
            <a:endParaRPr lang="pl-PL" dirty="0"/>
          </a:p>
        </p:txBody>
      </p:sp>
      <p:sp>
        <p:nvSpPr>
          <p:cNvPr id="3" name="Tytuł 2"/>
          <p:cNvSpPr>
            <a:spLocks noGrp="1"/>
          </p:cNvSpPr>
          <p:nvPr>
            <p:ph type="title"/>
          </p:nvPr>
        </p:nvSpPr>
        <p:spPr/>
        <p:txBody>
          <a:bodyPr>
            <a:normAutofit/>
          </a:bodyPr>
          <a:lstStyle/>
          <a:p>
            <a:r>
              <a:rPr lang="pl-PL" sz="3200" dirty="0" smtClean="0"/>
              <a:t>Tekst prawny</a:t>
            </a:r>
            <a:endParaRPr lang="pl-PL" sz="32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a:buNone/>
            </a:pPr>
            <a:r>
              <a:rPr lang="pl-PL" sz="2000" dirty="0" smtClean="0"/>
              <a:t> Kultura prawnicza – to wypracowany przez pokolenia jurystów i związany ze społecznym podziałem pracy, zespół wiedzy i umiejętności niezbędnych do poprawnego stosowania prawa.</a:t>
            </a:r>
          </a:p>
          <a:p>
            <a:pPr>
              <a:buNone/>
            </a:pPr>
            <a:r>
              <a:rPr lang="pl-PL" sz="2000" dirty="0" smtClean="0"/>
              <a:t>      „Na kompetencję komunikacyjną w zakresie tekstów prawnych składa się nie tylko znajomość wyliczonych rodzajów reguł, ile umiejętność praktycznego posługiwania się nimi (…) Niekiedy warunkiem koniecznym umiejętności (…) jest dysponowanie odpowiednią wiedzą przedmiotową. Wiedza przedmiotowa, o którą tu chodzi, obejmuje m.in. znajomość systemu wartości przyjętego przez prawodawcę lub akceptowanego przez społeczeństwo poddane danemu systemowi prawa, wiedzę o całokształcie regulacji prawnej, wiedzę o pewnych faktach, procesach i prawidłowościach społecznych itp.”. Tomasz </a:t>
            </a:r>
            <a:r>
              <a:rPr lang="pl-PL" sz="2000" dirty="0" err="1" smtClean="0"/>
              <a:t>Gizbert-Studnicki</a:t>
            </a:r>
            <a:endParaRPr lang="pl-PL" sz="2000" dirty="0"/>
          </a:p>
        </p:txBody>
      </p:sp>
      <p:sp>
        <p:nvSpPr>
          <p:cNvPr id="3" name="Tytuł 2"/>
          <p:cNvSpPr>
            <a:spLocks noGrp="1"/>
          </p:cNvSpPr>
          <p:nvPr>
            <p:ph type="title"/>
          </p:nvPr>
        </p:nvSpPr>
        <p:spPr/>
        <p:txBody>
          <a:bodyPr>
            <a:normAutofit/>
          </a:bodyPr>
          <a:lstStyle/>
          <a:p>
            <a:r>
              <a:rPr lang="pl-PL" sz="3200" dirty="0" smtClean="0"/>
              <a:t>Kultura prawnicza </a:t>
            </a:r>
            <a:endParaRPr lang="pl-PL" sz="32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sz="2400" b="1" dirty="0" smtClean="0"/>
              <a:t>Atuty kultury prawniczej:</a:t>
            </a:r>
          </a:p>
          <a:p>
            <a:pPr>
              <a:buFontTx/>
              <a:buChar char="-"/>
            </a:pPr>
            <a:r>
              <a:rPr lang="pl-PL" sz="2400" dirty="0" smtClean="0"/>
              <a:t>pochodzi ona od podmiotów mających profesjonalne przygotowanie do zajmowania się prawem,</a:t>
            </a:r>
          </a:p>
          <a:p>
            <a:pPr>
              <a:buFontTx/>
              <a:buChar char="-"/>
            </a:pPr>
            <a:r>
              <a:rPr lang="pl-PL" sz="2400" dirty="0" smtClean="0"/>
              <a:t>funkcja odciążająca poszczególnych prawników (urzędników), tak poznawczo, jak i aksjologicznie,</a:t>
            </a:r>
          </a:p>
          <a:p>
            <a:pPr>
              <a:buFontTx/>
              <a:buChar char="-"/>
            </a:pPr>
            <a:r>
              <a:rPr lang="pl-PL" sz="2400" dirty="0" smtClean="0"/>
              <a:t>funkcja ujednolicająca, </a:t>
            </a:r>
          </a:p>
          <a:p>
            <a:pPr>
              <a:buFontTx/>
              <a:buChar char="-"/>
            </a:pPr>
            <a:r>
              <a:rPr lang="pl-PL" sz="2400" dirty="0" smtClean="0"/>
              <a:t>funkcja kontrolna (kodeksy etyki zawodowej, sądy dyscyplinarne), </a:t>
            </a:r>
          </a:p>
          <a:p>
            <a:pPr>
              <a:buFontTx/>
              <a:buChar char="-"/>
            </a:pPr>
            <a:r>
              <a:rPr lang="pl-PL" sz="2400" dirty="0" smtClean="0"/>
              <a:t>funkcja stabilizująca (zmienność tekstu prawnego).  </a:t>
            </a:r>
            <a:endParaRPr lang="pl-PL" sz="2400" b="1" dirty="0" smtClean="0"/>
          </a:p>
          <a:p>
            <a:endParaRPr lang="pl-PL" dirty="0"/>
          </a:p>
        </p:txBody>
      </p:sp>
      <p:sp>
        <p:nvSpPr>
          <p:cNvPr id="3" name="Tytuł 2"/>
          <p:cNvSpPr>
            <a:spLocks noGrp="1"/>
          </p:cNvSpPr>
          <p:nvPr>
            <p:ph type="title"/>
          </p:nvPr>
        </p:nvSpPr>
        <p:spPr/>
        <p:txBody>
          <a:bodyPr>
            <a:normAutofit/>
          </a:bodyPr>
          <a:lstStyle/>
          <a:p>
            <a:r>
              <a:rPr lang="pl-PL" sz="3200" dirty="0" smtClean="0"/>
              <a:t>Kultura prawnicza </a:t>
            </a:r>
            <a:endParaRPr lang="pl-PL" sz="32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en-US" sz="2400" dirty="0" smtClean="0"/>
              <a:t> </a:t>
            </a:r>
            <a:r>
              <a:rPr lang="pl-PL" sz="2400" b="1" dirty="0" smtClean="0"/>
              <a:t>Słabości kultury prawniczej:</a:t>
            </a:r>
          </a:p>
          <a:p>
            <a:pPr>
              <a:buFontTx/>
              <a:buChar char="-"/>
            </a:pPr>
            <a:r>
              <a:rPr lang="pl-PL" dirty="0" smtClean="0"/>
              <a:t>hermetyzacja (zewnętrzny a wewnętrzny punkt widzenia), </a:t>
            </a:r>
          </a:p>
          <a:p>
            <a:pPr>
              <a:buFontTx/>
              <a:buChar char="-"/>
            </a:pPr>
            <a:r>
              <a:rPr lang="pl-PL" dirty="0" smtClean="0"/>
              <a:t>poznawcza niedostępność dla zewnętrznych obserwatorów,</a:t>
            </a:r>
          </a:p>
          <a:p>
            <a:pPr>
              <a:buFontTx/>
              <a:buChar char="-"/>
            </a:pPr>
            <a:r>
              <a:rPr lang="pl-PL" dirty="0" smtClean="0"/>
              <a:t>problem legitymizacji,</a:t>
            </a:r>
          </a:p>
          <a:p>
            <a:pPr>
              <a:buFontTx/>
              <a:buChar char="-"/>
            </a:pPr>
            <a:r>
              <a:rPr lang="pl-PL" dirty="0" smtClean="0"/>
              <a:t>negatywnym aspektem funkcji odciążającej może być mechanizacja oraz sprzyjanie eliminacji refleksyjności w podejmowaniu decyzji.</a:t>
            </a:r>
          </a:p>
          <a:p>
            <a:endParaRPr lang="pl-PL" dirty="0"/>
          </a:p>
        </p:txBody>
      </p:sp>
      <p:sp>
        <p:nvSpPr>
          <p:cNvPr id="3" name="Tytuł 2"/>
          <p:cNvSpPr>
            <a:spLocks noGrp="1"/>
          </p:cNvSpPr>
          <p:nvPr>
            <p:ph type="title"/>
          </p:nvPr>
        </p:nvSpPr>
        <p:spPr/>
        <p:txBody>
          <a:bodyPr>
            <a:normAutofit/>
          </a:bodyPr>
          <a:lstStyle/>
          <a:p>
            <a:r>
              <a:rPr lang="pl-PL" sz="3200" dirty="0" smtClean="0"/>
              <a:t>Kultura prawnicza </a:t>
            </a:r>
            <a:endParaRPr lang="pl-PL" sz="32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Granica ta ma charakter indywidualizujący i łączy się z sądami wartościującymi dokonywanymi przez poszczególnych prawników (urzędników).</a:t>
            </a:r>
          </a:p>
          <a:p>
            <a:pPr>
              <a:buNone/>
            </a:pPr>
            <a:endParaRPr lang="pl-PL" dirty="0" smtClean="0"/>
          </a:p>
          <a:p>
            <a:pPr>
              <a:buNone/>
            </a:pPr>
            <a:r>
              <a:rPr lang="pl-PL" dirty="0" smtClean="0"/>
              <a:t>Granicę tę można </a:t>
            </a:r>
            <a:r>
              <a:rPr lang="pl-PL" dirty="0" err="1" smtClean="0"/>
              <a:t>tematyzować</a:t>
            </a:r>
            <a:r>
              <a:rPr lang="pl-PL" dirty="0" smtClean="0"/>
              <a:t> wokół kategorii z zakresu etyki – jak na przykład sumienie – lub wokół pojęć łączących aspekty etyczne z estetycznymi (smak, takt). </a:t>
            </a:r>
          </a:p>
          <a:p>
            <a:endParaRPr lang="pl-PL" dirty="0"/>
          </a:p>
        </p:txBody>
      </p:sp>
      <p:sp>
        <p:nvSpPr>
          <p:cNvPr id="3" name="Tytuł 2"/>
          <p:cNvSpPr>
            <a:spLocks noGrp="1"/>
          </p:cNvSpPr>
          <p:nvPr>
            <p:ph type="title"/>
          </p:nvPr>
        </p:nvSpPr>
        <p:spPr/>
        <p:txBody>
          <a:bodyPr>
            <a:normAutofit/>
          </a:bodyPr>
          <a:lstStyle/>
          <a:p>
            <a:r>
              <a:rPr lang="pl-PL" sz="3200" dirty="0" smtClean="0"/>
              <a:t>Indywidualne wyczucie aksjologiczne</a:t>
            </a:r>
            <a:endParaRPr lang="pl-PL" sz="32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b="1" dirty="0" smtClean="0"/>
              <a:t>Atuty</a:t>
            </a:r>
            <a:r>
              <a:rPr lang="pl-PL" dirty="0" smtClean="0"/>
              <a:t>: </a:t>
            </a:r>
          </a:p>
          <a:p>
            <a:pPr>
              <a:buNone/>
            </a:pPr>
            <a:r>
              <a:rPr lang="pl-PL" dirty="0" smtClean="0"/>
              <a:t> - adekwatność do sytuacyjnego charakteru procesu stosowania prawa, </a:t>
            </a:r>
          </a:p>
          <a:p>
            <a:pPr>
              <a:buNone/>
            </a:pPr>
            <a:r>
              <a:rPr lang="pl-PL" dirty="0" smtClean="0"/>
              <a:t> - zachowanie podmiotowości w ramach wykonywanej roli, </a:t>
            </a:r>
          </a:p>
          <a:p>
            <a:pPr>
              <a:buNone/>
            </a:pPr>
            <a:r>
              <a:rPr lang="pl-PL" dirty="0" smtClean="0"/>
              <a:t> -  odpowiedzialność moralna za prawo, </a:t>
            </a:r>
          </a:p>
          <a:p>
            <a:pPr>
              <a:buNone/>
            </a:pPr>
            <a:r>
              <a:rPr lang="pl-PL" dirty="0" smtClean="0"/>
              <a:t>  - dostarczenie podstaw do </a:t>
            </a:r>
            <a:r>
              <a:rPr lang="pl-PL" dirty="0" err="1" smtClean="0"/>
              <a:t>tematyzowania</a:t>
            </a:r>
            <a:r>
              <a:rPr lang="pl-PL" dirty="0" smtClean="0"/>
              <a:t> problemów i nadużyć niedostrzeganych z punktu widzenia pozostałych trzech granic (dostrzeganie trudnych przypadków).</a:t>
            </a:r>
          </a:p>
          <a:p>
            <a:endParaRPr lang="pl-PL" dirty="0"/>
          </a:p>
        </p:txBody>
      </p:sp>
      <p:sp>
        <p:nvSpPr>
          <p:cNvPr id="3" name="Tytuł 2"/>
          <p:cNvSpPr>
            <a:spLocks noGrp="1"/>
          </p:cNvSpPr>
          <p:nvPr>
            <p:ph type="title"/>
          </p:nvPr>
        </p:nvSpPr>
        <p:spPr/>
        <p:txBody>
          <a:bodyPr>
            <a:normAutofit/>
          </a:bodyPr>
          <a:lstStyle/>
          <a:p>
            <a:r>
              <a:rPr lang="pl-PL" sz="3200" dirty="0" smtClean="0"/>
              <a:t>Indywidualne wyczucie aksjologiczne</a:t>
            </a:r>
            <a:endParaRPr lang="pl-PL"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 dyferencjacja społeczeństwa (problem intersubiektywności),</a:t>
            </a:r>
          </a:p>
          <a:p>
            <a:pPr>
              <a:buNone/>
            </a:pPr>
            <a:r>
              <a:rPr lang="pl-PL" dirty="0" smtClean="0"/>
              <a:t>- jurydyzacja życia społecznego (dylematy moralne),</a:t>
            </a:r>
          </a:p>
          <a:p>
            <a:pPr>
              <a:buNone/>
            </a:pPr>
            <a:r>
              <a:rPr lang="pl-PL" dirty="0" smtClean="0"/>
              <a:t>- rządy systemów eksperckich,</a:t>
            </a:r>
          </a:p>
          <a:p>
            <a:pPr>
              <a:buNone/>
            </a:pPr>
            <a:r>
              <a:rPr lang="pl-PL" dirty="0" smtClean="0"/>
              <a:t>- społeczeństwo ryzyka – poszukiwanie bezpieczeństwa moralnego.   </a:t>
            </a:r>
          </a:p>
          <a:p>
            <a:endParaRPr lang="pl-PL" dirty="0"/>
          </a:p>
        </p:txBody>
      </p:sp>
      <p:sp>
        <p:nvSpPr>
          <p:cNvPr id="3" name="Tytuł 2"/>
          <p:cNvSpPr>
            <a:spLocks noGrp="1"/>
          </p:cNvSpPr>
          <p:nvPr>
            <p:ph type="title"/>
          </p:nvPr>
        </p:nvSpPr>
        <p:spPr/>
        <p:txBody>
          <a:bodyPr>
            <a:normAutofit/>
          </a:bodyPr>
          <a:lstStyle/>
          <a:p>
            <a:r>
              <a:rPr lang="pl-PL" sz="2800" dirty="0" smtClean="0"/>
              <a:t>1. Przyczyny społeczne</a:t>
            </a:r>
            <a:endParaRPr lang="pl-PL"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b="1" dirty="0" smtClean="0"/>
              <a:t>Słabości: </a:t>
            </a:r>
          </a:p>
          <a:p>
            <a:pPr>
              <a:buNone/>
            </a:pPr>
            <a:r>
              <a:rPr lang="pl-PL" dirty="0" smtClean="0"/>
              <a:t> - uwikłanie w subiektywność, </a:t>
            </a:r>
          </a:p>
          <a:p>
            <a:pPr>
              <a:buNone/>
            </a:pPr>
            <a:r>
              <a:rPr lang="pl-PL" dirty="0" smtClean="0"/>
              <a:t> - eskalowanie problematyczności legitymizacji władzy prawniczej. </a:t>
            </a:r>
          </a:p>
          <a:p>
            <a:endParaRPr lang="pl-PL" dirty="0"/>
          </a:p>
        </p:txBody>
      </p:sp>
      <p:sp>
        <p:nvSpPr>
          <p:cNvPr id="3" name="Tytuł 2"/>
          <p:cNvSpPr>
            <a:spLocks noGrp="1"/>
          </p:cNvSpPr>
          <p:nvPr>
            <p:ph type="title"/>
          </p:nvPr>
        </p:nvSpPr>
        <p:spPr/>
        <p:txBody>
          <a:bodyPr>
            <a:normAutofit/>
          </a:bodyPr>
          <a:lstStyle/>
          <a:p>
            <a:r>
              <a:rPr lang="pl-PL" sz="3200" dirty="0" smtClean="0"/>
              <a:t>Indywidualne wyczucie aksjologiczne</a:t>
            </a:r>
            <a:endParaRPr lang="pl-PL" sz="32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lvl="0"/>
            <a:r>
              <a:rPr lang="pl-PL" dirty="0" smtClean="0"/>
              <a:t>Specyfika refleksji etycznej.</a:t>
            </a:r>
          </a:p>
          <a:p>
            <a:pPr lvl="0"/>
            <a:r>
              <a:rPr lang="pl-PL" dirty="0" smtClean="0"/>
              <a:t>Pytania</a:t>
            </a:r>
            <a:r>
              <a:rPr lang="pl-PL" dirty="0" smtClean="0"/>
              <a:t> </a:t>
            </a:r>
            <a:r>
              <a:rPr lang="pl-PL" dirty="0" smtClean="0"/>
              <a:t>wobec roli prawnika. </a:t>
            </a:r>
          </a:p>
          <a:p>
            <a:pPr lvl="0"/>
            <a:r>
              <a:rPr lang="pl-PL" dirty="0" smtClean="0"/>
              <a:t>Teza o odrębności etyki zawodowej.</a:t>
            </a:r>
          </a:p>
          <a:p>
            <a:pPr lvl="0"/>
            <a:r>
              <a:rPr lang="pl-PL" dirty="0" smtClean="0"/>
              <a:t>Teza o integralności moralnej w etyce zawodowej. </a:t>
            </a:r>
          </a:p>
          <a:p>
            <a:pPr lvl="0"/>
            <a:r>
              <a:rPr lang="pl-PL" dirty="0" smtClean="0"/>
              <a:t>Prawnik jako kamerdyner.</a:t>
            </a:r>
          </a:p>
          <a:p>
            <a:pPr lvl="0"/>
            <a:r>
              <a:rPr lang="pl-PL" dirty="0" smtClean="0"/>
              <a:t>Prawnik-guru.</a:t>
            </a:r>
          </a:p>
          <a:p>
            <a:pPr lvl="0"/>
            <a:r>
              <a:rPr lang="pl-PL" dirty="0" smtClean="0"/>
              <a:t>Problem posłuszeństwa.</a:t>
            </a:r>
          </a:p>
          <a:p>
            <a:pPr lvl="0"/>
            <a:r>
              <a:rPr lang="pl-PL" dirty="0" smtClean="0"/>
              <a:t>Problem moralnej odpowiedzialności.</a:t>
            </a:r>
          </a:p>
          <a:p>
            <a:pPr lvl="0"/>
            <a:r>
              <a:rPr lang="pl-PL" dirty="0" smtClean="0"/>
              <a:t>Rozszerzona odpowiedzialność osobista wykonawcy roli.</a:t>
            </a:r>
          </a:p>
          <a:p>
            <a:pPr lvl="0"/>
            <a:r>
              <a:rPr lang="pl-PL" dirty="0" smtClean="0"/>
              <a:t>Granice władzy prawniczej. </a:t>
            </a:r>
          </a:p>
          <a:p>
            <a:endParaRPr lang="pl-PL" dirty="0"/>
          </a:p>
        </p:txBody>
      </p:sp>
      <p:sp>
        <p:nvSpPr>
          <p:cNvPr id="3" name="Tytuł 2"/>
          <p:cNvSpPr>
            <a:spLocks noGrp="1"/>
          </p:cNvSpPr>
          <p:nvPr>
            <p:ph type="title"/>
          </p:nvPr>
        </p:nvSpPr>
        <p:spPr/>
        <p:txBody>
          <a:bodyPr>
            <a:normAutofit fontScale="90000"/>
          </a:bodyPr>
          <a:lstStyle/>
          <a:p>
            <a:r>
              <a:rPr lang="pl-PL" sz="3600" dirty="0" smtClean="0"/>
              <a:t>Zagadnienia:</a:t>
            </a:r>
            <a:r>
              <a:rPr lang="pl-PL" dirty="0" smtClean="0"/>
              <a:t/>
            </a:r>
            <a:br>
              <a:rPr lang="pl-PL" dirty="0" smtClean="0"/>
            </a:b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a:buFontTx/>
              <a:buChar char="-"/>
            </a:pPr>
            <a:r>
              <a:rPr lang="pl-PL" dirty="0" smtClean="0"/>
              <a:t>odchodzenie od pozytywistycznego modelu stosowania prawa w stronę hermeneutycznego,   </a:t>
            </a:r>
          </a:p>
          <a:p>
            <a:pPr>
              <a:buNone/>
            </a:pPr>
            <a:r>
              <a:rPr lang="pl-PL" dirty="0" smtClean="0"/>
              <a:t>- funkcja odciążająca, w czasach systemów eksperckich – odciążenie od rozstrzygania dylematów moralnych – poszukiwanie bezpieczeństwa moralnego,</a:t>
            </a:r>
          </a:p>
          <a:p>
            <a:pPr>
              <a:buNone/>
            </a:pPr>
            <a:r>
              <a:rPr lang="pl-PL" dirty="0" smtClean="0"/>
              <a:t>- funkcja kontrolna, kontrolowanie działania: otwarcie zawodów prawniczych,</a:t>
            </a:r>
          </a:p>
          <a:p>
            <a:pPr>
              <a:buFontTx/>
              <a:buChar char="-"/>
            </a:pPr>
            <a:r>
              <a:rPr lang="pl-PL" dirty="0" smtClean="0"/>
              <a:t>funkcja integracyjna -budowanie etosu zawodowego,</a:t>
            </a:r>
          </a:p>
          <a:p>
            <a:pPr>
              <a:buFontTx/>
              <a:buChar char="-"/>
            </a:pPr>
            <a:r>
              <a:rPr lang="pl-PL" dirty="0" smtClean="0"/>
              <a:t>funkcja legitymizacyjna, dlaczego prawnicy mają mieć prawo do rozstrzygania kwestii aksjologicznych.          </a:t>
            </a:r>
          </a:p>
          <a:p>
            <a:endParaRPr lang="pl-PL" dirty="0"/>
          </a:p>
        </p:txBody>
      </p:sp>
      <p:sp>
        <p:nvSpPr>
          <p:cNvPr id="3" name="Tytuł 2"/>
          <p:cNvSpPr>
            <a:spLocks noGrp="1"/>
          </p:cNvSpPr>
          <p:nvPr>
            <p:ph type="title"/>
          </p:nvPr>
        </p:nvSpPr>
        <p:spPr/>
        <p:txBody>
          <a:bodyPr>
            <a:normAutofit/>
          </a:bodyPr>
          <a:lstStyle/>
          <a:p>
            <a:r>
              <a:rPr lang="pl-PL" sz="2800" dirty="0" smtClean="0"/>
              <a:t>2. Przyczyny instytucjonalne</a:t>
            </a:r>
            <a:endParaRPr lang="pl-PL"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a:buNone/>
            </a:pPr>
            <a:r>
              <a:rPr lang="pl-PL" sz="2800" dirty="0" smtClean="0"/>
              <a:t>Plan wykładu:</a:t>
            </a:r>
          </a:p>
          <a:p>
            <a:pPr marL="624078" indent="-514350">
              <a:buNone/>
            </a:pPr>
            <a:r>
              <a:rPr lang="pl-PL" sz="2800" b="1" dirty="0" smtClean="0"/>
              <a:t>Teza o odrębności etyki zawodowej</a:t>
            </a:r>
          </a:p>
          <a:p>
            <a:pPr lvl="0"/>
            <a:r>
              <a:rPr lang="pl-PL" sz="2800" dirty="0" smtClean="0"/>
              <a:t>Ilustracja problemu.</a:t>
            </a:r>
          </a:p>
          <a:p>
            <a:pPr lvl="0"/>
            <a:r>
              <a:rPr lang="pl-PL" sz="2800" dirty="0" smtClean="0"/>
              <a:t>Zarzuty wobec roli prawnika. </a:t>
            </a:r>
          </a:p>
          <a:p>
            <a:pPr lvl="0"/>
            <a:r>
              <a:rPr lang="pl-PL" sz="2800" dirty="0" smtClean="0"/>
              <a:t>Teza o odrębności. Konstrukcja.</a:t>
            </a:r>
          </a:p>
          <a:p>
            <a:pPr lvl="0"/>
            <a:r>
              <a:rPr lang="pl-PL" sz="2800" dirty="0" smtClean="0"/>
              <a:t>Funkcje tezy o odrębności.</a:t>
            </a:r>
          </a:p>
          <a:p>
            <a:pPr marL="624078" indent="-514350">
              <a:buNone/>
            </a:pPr>
            <a:endParaRPr lang="pl-PL" sz="2800" dirty="0" smtClean="0"/>
          </a:p>
        </p:txBody>
      </p:sp>
      <p:sp>
        <p:nvSpPr>
          <p:cNvPr id="3" name="Tytuł 2"/>
          <p:cNvSpPr>
            <a:spLocks noGrp="1"/>
          </p:cNvSpPr>
          <p:nvPr>
            <p:ph type="title"/>
          </p:nvPr>
        </p:nvSpPr>
        <p:spPr/>
        <p:txBody>
          <a:bodyPr/>
          <a:lstStyle/>
          <a:p>
            <a:r>
              <a:rPr lang="pl-PL" dirty="0" smtClean="0"/>
              <a:t>Wykład </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r>
              <a:rPr lang="pl-PL" dirty="0" smtClean="0"/>
              <a:t>Przykładu omawianego problem dostarcza sprawa w procesie karnym w Lake </a:t>
            </a:r>
            <a:r>
              <a:rPr lang="pl-PL" dirty="0" err="1" smtClean="0"/>
              <a:t>Pleasant</a:t>
            </a:r>
            <a:r>
              <a:rPr lang="pl-PL" dirty="0" smtClean="0"/>
              <a:t> w stanie Nowy York. Klient w trakcie rozmowy z obrońcami przyznał się, że dokonał jeszcze innych zbrodni niezwiązanych z bieżącym procesem. Osoba ta mordowała dziewczyny, a następnie zakopywała ich zwłoki. Prawnicy udali się na wskazane przez klienta miejsce i potwierdzili zeznania ich klienta. Prawnicy przez sześć miesięcy powstrzymali się przed ujawnieniem dokonanych zbrodni mimo że rodzice jednej z zaginionych dziewczynek, szukali u nich pomocy w ustaleniu informacji na temat ich córki. Mimo posiadanych informacji na jej temat – milczeli. Krytyka opinii publicznej, a także części środowiska prawniczego (zwłaszcza sędziowskiego) ilustruje konflikt dotyczący tezy o odrębności: jakimi racjami ma się kierować prawnik (adwokat)?</a:t>
            </a:r>
          </a:p>
          <a:p>
            <a:endParaRPr lang="pl-PL" dirty="0"/>
          </a:p>
        </p:txBody>
      </p:sp>
      <p:sp>
        <p:nvSpPr>
          <p:cNvPr id="3" name="Tytuł 2"/>
          <p:cNvSpPr>
            <a:spLocks noGrp="1"/>
          </p:cNvSpPr>
          <p:nvPr>
            <p:ph type="title"/>
          </p:nvPr>
        </p:nvSpPr>
        <p:spPr/>
        <p:txBody>
          <a:bodyPr>
            <a:normAutofit/>
          </a:bodyPr>
          <a:lstStyle/>
          <a:p>
            <a:r>
              <a:rPr lang="pl-PL" sz="2800" dirty="0" smtClean="0"/>
              <a:t>Teza o odrębności etyki zawodowej: ilustracja problemu </a:t>
            </a:r>
            <a:endParaRPr lang="pl-PL"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pl-PL" dirty="0" smtClean="0"/>
              <a:t>a) </a:t>
            </a:r>
            <a:r>
              <a:rPr lang="pl-PL" b="1" dirty="0" smtClean="0"/>
              <a:t>Amoralna rola </a:t>
            </a:r>
            <a:r>
              <a:rPr lang="pl-PL" dirty="0" smtClean="0"/>
              <a:t>– relacja radca prawny – klient; problem odrębności etyki zawodowej od etyki społecznej.</a:t>
            </a:r>
          </a:p>
          <a:p>
            <a:r>
              <a:rPr lang="pl-PL" dirty="0" smtClean="0"/>
              <a:t>b) </a:t>
            </a:r>
            <a:r>
              <a:rPr lang="pl-PL" b="1" dirty="0" smtClean="0"/>
              <a:t>Paternalizm w relacji prawnik-klient</a:t>
            </a:r>
            <a:r>
              <a:rPr lang="pl-PL" dirty="0" smtClean="0"/>
              <a:t>. Tutaj zarzut brzmi: moralnie nagana jest sama relacja, w której jedna ze stron ma przewagę nad drugą, co prowadzi w sposób nieuchronny do traktowania klienta w sposób bezosobowy i paternalistyczny (paternalizm słaby i mocny).</a:t>
            </a:r>
          </a:p>
          <a:p>
            <a:r>
              <a:rPr lang="pl-PL" dirty="0" smtClean="0"/>
              <a:t>c) </a:t>
            </a:r>
            <a:r>
              <a:rPr lang="pl-PL" b="1" dirty="0" smtClean="0"/>
              <a:t>Hermetyzacji</a:t>
            </a:r>
            <a:r>
              <a:rPr lang="pl-PL" dirty="0" smtClean="0"/>
              <a:t>, braku dostępności człowieka do prawa (problem języka prawnego, języka prawniczego oraz reguł pozajęzykowych). </a:t>
            </a:r>
          </a:p>
          <a:p>
            <a:endParaRPr lang="pl-PL" dirty="0"/>
          </a:p>
        </p:txBody>
      </p:sp>
      <p:sp>
        <p:nvSpPr>
          <p:cNvPr id="3" name="Tytuł 2"/>
          <p:cNvSpPr>
            <a:spLocks noGrp="1"/>
          </p:cNvSpPr>
          <p:nvPr>
            <p:ph type="title"/>
          </p:nvPr>
        </p:nvSpPr>
        <p:spPr/>
        <p:txBody>
          <a:bodyPr>
            <a:normAutofit/>
          </a:bodyPr>
          <a:lstStyle/>
          <a:p>
            <a:r>
              <a:rPr lang="pl-PL" sz="2800" dirty="0" smtClean="0"/>
              <a:t>Teza o odrębności: potencjalne zarzuty wobec roli prawnika</a:t>
            </a:r>
            <a:endParaRPr lang="pl-PL"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1361</TotalTime>
  <Words>3154</Words>
  <Application>Microsoft Office PowerPoint</Application>
  <PresentationFormat>Pokaz na ekranie (4:3)</PresentationFormat>
  <Paragraphs>247</Paragraphs>
  <Slides>51</Slides>
  <Notes>0</Notes>
  <HiddenSlides>0</HiddenSlides>
  <MMClips>0</MMClips>
  <ScaleCrop>false</ScaleCrop>
  <HeadingPairs>
    <vt:vector size="4" baseType="variant">
      <vt:variant>
        <vt:lpstr>Motyw</vt:lpstr>
      </vt:variant>
      <vt:variant>
        <vt:i4>1</vt:i4>
      </vt:variant>
      <vt:variant>
        <vt:lpstr>Tytuły slajdów</vt:lpstr>
      </vt:variant>
      <vt:variant>
        <vt:i4>51</vt:i4>
      </vt:variant>
    </vt:vector>
  </HeadingPairs>
  <TitlesOfParts>
    <vt:vector size="52" baseType="lpstr">
      <vt:lpstr>Hol</vt:lpstr>
      <vt:lpstr>Etyka zawodów prawniczych, wykład dla Studentów SSP   w roku akademickim 2019/2020 </vt:lpstr>
      <vt:lpstr>Wykład  Miejsce etyki w dyskursie prawniczym </vt:lpstr>
      <vt:lpstr>I. Specyfika dyskursu etycznego</vt:lpstr>
      <vt:lpstr>II.Skąd się bierze zainteresowanie etyką zawodową ?</vt:lpstr>
      <vt:lpstr>1. Przyczyny społeczne</vt:lpstr>
      <vt:lpstr>2. Przyczyny instytucjonalne</vt:lpstr>
      <vt:lpstr>Wykład </vt:lpstr>
      <vt:lpstr>Teza o odrębności etyki zawodowej: ilustracja problemu </vt:lpstr>
      <vt:lpstr>Teza o odrębności: potencjalne zarzuty wobec roli prawnika</vt:lpstr>
      <vt:lpstr>Teza o odrębności: potencjalne zarzuty wobec roli prawnika </vt:lpstr>
      <vt:lpstr>Teza o odrębności etyki zawodowej: konstrukcja</vt:lpstr>
      <vt:lpstr>Teza o odrębności: funkcje </vt:lpstr>
      <vt:lpstr>Wykład  </vt:lpstr>
      <vt:lpstr>Teza o integralności: wewnętrzny spór o etykę zawodową</vt:lpstr>
      <vt:lpstr> Problem integralności: ilustracja </vt:lpstr>
      <vt:lpstr>Metafory prawnika w świetle tezy o integralności  </vt:lpstr>
      <vt:lpstr>Prawnik kamerdyner: inspiracja </vt:lpstr>
      <vt:lpstr>Prawnik kamerdyner: założenia </vt:lpstr>
      <vt:lpstr>Prawnik kamerdyner: potencjalne zarzuty </vt:lpstr>
      <vt:lpstr>Prawnik kamerdyner: koszt dla kondycji człowieka w roli </vt:lpstr>
      <vt:lpstr>Prawnik guru: inspiracja </vt:lpstr>
      <vt:lpstr>Prawnik guru: założenia </vt:lpstr>
      <vt:lpstr>Prawnik guru: potencjalne zarzuty </vt:lpstr>
      <vt:lpstr>Wykład </vt:lpstr>
      <vt:lpstr>Posłuszeństwo a neutralizacja moralnej odpowiedzialności: ekspozycja problemu   </vt:lpstr>
      <vt:lpstr>Posłuszeństwo a neutralizacja moralnej odpowiedzialności</vt:lpstr>
      <vt:lpstr>Posłuszeństwo a neutralizacja moralnej odpowiedzialności</vt:lpstr>
      <vt:lpstr>Posłuszeństwo a neutralizacja moralnej odpowiedzialności</vt:lpstr>
      <vt:lpstr>Posłuszeństwo a neutralizacja moralnej odpowiedzialności</vt:lpstr>
      <vt:lpstr>Posłuszeństwo a neutralizacja moralnej odpowiedzialności</vt:lpstr>
      <vt:lpstr>Moralna odpowiedzialność roli. Kto jest odpowiedzialny? </vt:lpstr>
      <vt:lpstr>Moralna odpowiedzialność roli: cztery stanowiska </vt:lpstr>
      <vt:lpstr>Rozszerzona odpowiedzialność osobista wykonawcy roli </vt:lpstr>
      <vt:lpstr>Rozszerzona odpowiedzialność osobista wykonawcy roli </vt:lpstr>
      <vt:lpstr>Wykład</vt:lpstr>
      <vt:lpstr>Pojęcie władzy prawniczej </vt:lpstr>
      <vt:lpstr>Pojęcie władzy prawniczej </vt:lpstr>
      <vt:lpstr>Topografia granic władzy prawniczej</vt:lpstr>
      <vt:lpstr>Kultura prawno-polityczna </vt:lpstr>
      <vt:lpstr>Kultura prawno-polityczna </vt:lpstr>
      <vt:lpstr>Tekst prawny </vt:lpstr>
      <vt:lpstr>Tekst prawny </vt:lpstr>
      <vt:lpstr>Tekst prawny </vt:lpstr>
      <vt:lpstr>Tekst prawny</vt:lpstr>
      <vt:lpstr>Kultura prawnicza </vt:lpstr>
      <vt:lpstr>Kultura prawnicza </vt:lpstr>
      <vt:lpstr>Kultura prawnicza </vt:lpstr>
      <vt:lpstr>Indywidualne wyczucie aksjologiczne</vt:lpstr>
      <vt:lpstr>Indywidualne wyczucie aksjologiczne</vt:lpstr>
      <vt:lpstr>Indywidualne wyczucie aksjologiczne</vt:lpstr>
      <vt:lpstr>Zagadnienia: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Etyka zawodów prawniczych, wykład w roku akademickim 2015/2016</dc:title>
  <dc:creator>DOMO</dc:creator>
  <cp:lastModifiedBy>Przemek</cp:lastModifiedBy>
  <cp:revision>187</cp:revision>
  <dcterms:created xsi:type="dcterms:W3CDTF">2015-10-07T12:34:08Z</dcterms:created>
  <dcterms:modified xsi:type="dcterms:W3CDTF">2019-11-14T18:41:53Z</dcterms:modified>
</cp:coreProperties>
</file>