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9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320" r:id="rId16"/>
    <p:sldId id="296" r:id="rId17"/>
    <p:sldId id="297" r:id="rId18"/>
    <p:sldId id="298" r:id="rId19"/>
    <p:sldId id="317" r:id="rId20"/>
    <p:sldId id="318" r:id="rId21"/>
    <p:sldId id="319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5.wmf"/><Relationship Id="rId1" Type="http://schemas.openxmlformats.org/officeDocument/2006/relationships/image" Target="../media/image33.wmf"/><Relationship Id="rId5" Type="http://schemas.openxmlformats.org/officeDocument/2006/relationships/image" Target="../media/image22.wmf"/><Relationship Id="rId4" Type="http://schemas.openxmlformats.org/officeDocument/2006/relationships/image" Target="../media/image2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05DF9-5731-49C2-A3C6-36C403F96DF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4E17C-0A40-4130-98EB-62D10C37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0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20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4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0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6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1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1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6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5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7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4A0AA-A0AD-4DB8-8F12-E0FD55A73352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4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28.bin"/><Relationship Id="rId3" Type="http://schemas.openxmlformats.org/officeDocument/2006/relationships/audio" Target="../media/media10.m4a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13.wmf"/><Relationship Id="rId2" Type="http://schemas.microsoft.com/office/2007/relationships/media" Target="../media/media10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image" Target="../media/image1.png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32.bin"/><Relationship Id="rId3" Type="http://schemas.openxmlformats.org/officeDocument/2006/relationships/audio" Target="../media/media12.m4a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12.wmf"/><Relationship Id="rId17" Type="http://schemas.openxmlformats.org/officeDocument/2006/relationships/image" Target="../media/image1.png"/><Relationship Id="rId2" Type="http://schemas.microsoft.com/office/2007/relationships/media" Target="../media/media12.m4a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31.bin"/><Relationship Id="rId5" Type="http://schemas.openxmlformats.org/officeDocument/2006/relationships/audio" Target="../media/media13.m4a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11.wmf"/><Relationship Id="rId4" Type="http://schemas.microsoft.com/office/2007/relationships/media" Target="../media/media13.m4a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3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43.bin"/><Relationship Id="rId3" Type="http://schemas.openxmlformats.org/officeDocument/2006/relationships/audio" Target="../media/media15.m4a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23.wmf"/><Relationship Id="rId2" Type="http://schemas.microsoft.com/office/2007/relationships/media" Target="../media/media15.m4a"/><Relationship Id="rId16" Type="http://schemas.openxmlformats.org/officeDocument/2006/relationships/image" Target="../media/image1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5" Type="http://schemas.openxmlformats.org/officeDocument/2006/relationships/image" Target="../media/image25.png"/><Relationship Id="rId10" Type="http://schemas.openxmlformats.org/officeDocument/2006/relationships/image" Target="../media/image2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47.bin"/><Relationship Id="rId3" Type="http://schemas.openxmlformats.org/officeDocument/2006/relationships/audio" Target="../media/media16.m4a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12.wmf"/><Relationship Id="rId17" Type="http://schemas.openxmlformats.org/officeDocument/2006/relationships/image" Target="../media/image1.png"/><Relationship Id="rId2" Type="http://schemas.microsoft.com/office/2007/relationships/media" Target="../media/media16.m4a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46.bin"/><Relationship Id="rId5" Type="http://schemas.openxmlformats.org/officeDocument/2006/relationships/audio" Target="../media/media17.m4a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11.wmf"/><Relationship Id="rId4" Type="http://schemas.microsoft.com/office/2007/relationships/media" Target="../media/media17.m4a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1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53.bin"/><Relationship Id="rId18" Type="http://schemas.openxmlformats.org/officeDocument/2006/relationships/image" Target="../media/image31.wmf"/><Relationship Id="rId3" Type="http://schemas.openxmlformats.org/officeDocument/2006/relationships/audio" Target="../media/media18.m4a"/><Relationship Id="rId21" Type="http://schemas.openxmlformats.org/officeDocument/2006/relationships/image" Target="../media/image1.png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55.bin"/><Relationship Id="rId2" Type="http://schemas.microsoft.com/office/2007/relationships/media" Target="../media/media18.m4a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56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20.wmf"/><Relationship Id="rId3" Type="http://schemas.openxmlformats.org/officeDocument/2006/relationships/audio" Target="../media/media19.m4a"/><Relationship Id="rId7" Type="http://schemas.openxmlformats.org/officeDocument/2006/relationships/oleObject" Target="../embeddings/oleObject58.bin"/><Relationship Id="rId12" Type="http://schemas.openxmlformats.org/officeDocument/2006/relationships/oleObject" Target="../embeddings/oleObject39.bin"/><Relationship Id="rId2" Type="http://schemas.microsoft.com/office/2007/relationships/media" Target="../media/media19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3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57.bin"/><Relationship Id="rId15" Type="http://schemas.openxmlformats.org/officeDocument/2006/relationships/image" Target="../media/image22.wmf"/><Relationship Id="rId10" Type="http://schemas.openxmlformats.org/officeDocument/2006/relationships/image" Target="../media/image34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9.bin"/><Relationship Id="rId14" Type="http://schemas.openxmlformats.org/officeDocument/2006/relationships/oleObject" Target="../embeddings/oleObject41.bin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64.bin"/><Relationship Id="rId18" Type="http://schemas.openxmlformats.org/officeDocument/2006/relationships/image" Target="../media/image41.wmf"/><Relationship Id="rId3" Type="http://schemas.openxmlformats.org/officeDocument/2006/relationships/audio" Target="../media/media22.m4a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66.bin"/><Relationship Id="rId2" Type="http://schemas.microsoft.com/office/2007/relationships/media" Target="../media/media22.m4a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oleObject" Target="../embeddings/oleObject65.bin"/><Relationship Id="rId10" Type="http://schemas.openxmlformats.org/officeDocument/2006/relationships/image" Target="../media/image37.wmf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1.png"/><Relationship Id="rId3" Type="http://schemas.openxmlformats.org/officeDocument/2006/relationships/audio" Target="../media/media23.m4a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45.wmf"/><Relationship Id="rId2" Type="http://schemas.microsoft.com/office/2007/relationships/media" Target="../media/media23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44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9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8.wmf"/><Relationship Id="rId3" Type="http://schemas.openxmlformats.org/officeDocument/2006/relationships/audio" Target="../media/media4.m4a"/><Relationship Id="rId21" Type="http://schemas.openxmlformats.org/officeDocument/2006/relationships/image" Target="../media/image1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7.bin"/><Relationship Id="rId2" Type="http://schemas.microsoft.com/office/2007/relationships/media" Target="../media/media4.m4a"/><Relationship Id="rId16" Type="http://schemas.openxmlformats.org/officeDocument/2006/relationships/image" Target="../media/image7.wmf"/><Relationship Id="rId20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4.wmf"/><Relationship Id="rId19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8.bin"/><Relationship Id="rId3" Type="http://schemas.openxmlformats.org/officeDocument/2006/relationships/audio" Target="../media/media6.m4a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3.wmf"/><Relationship Id="rId2" Type="http://schemas.microsoft.com/office/2007/relationships/media" Target="../media/media6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.png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23.bin"/><Relationship Id="rId3" Type="http://schemas.openxmlformats.org/officeDocument/2006/relationships/audio" Target="../media/media8.m4a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3.wmf"/><Relationship Id="rId2" Type="http://schemas.microsoft.com/office/2007/relationships/media" Target="../media/media8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1.png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Fundamentals of Financial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thmetic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Wioletta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Nowak</a:t>
            </a:r>
            <a:endParaRPr lang="en-US" dirty="0"/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5486446-A756-41DD-A7FB-05749DEFA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3710" y="4941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729209"/>
              </p:ext>
            </p:extLst>
          </p:nvPr>
        </p:nvGraphicFramePr>
        <p:xfrm>
          <a:off x="1524000" y="692696"/>
          <a:ext cx="6326832" cy="4564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1040.4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875.5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875.5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707.2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707.2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7544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1040.4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1114.4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30024"/>
              </p:ext>
            </p:extLst>
          </p:nvPr>
        </p:nvGraphicFramePr>
        <p:xfrm>
          <a:off x="2755900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67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745435"/>
              </p:ext>
            </p:extLst>
          </p:nvPr>
        </p:nvGraphicFramePr>
        <p:xfrm>
          <a:off x="3917950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68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10711"/>
              </p:ext>
            </p:extLst>
          </p:nvPr>
        </p:nvGraphicFramePr>
        <p:xfrm>
          <a:off x="4867275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69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124272"/>
              </p:ext>
            </p:extLst>
          </p:nvPr>
        </p:nvGraphicFramePr>
        <p:xfrm>
          <a:off x="5876925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0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297237"/>
              </p:ext>
            </p:extLst>
          </p:nvPr>
        </p:nvGraphicFramePr>
        <p:xfrm>
          <a:off x="6826250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1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644008" y="5446965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652120" y="537495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625781" y="544522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832605" y="5374957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555776" y="5385990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1D2CC79-CB9B-46E5-BE9C-BAE5C779CD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72947" y="56623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8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Loan  Amortization Schedule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investor borrowed 1000 PLN. The loan was for 6 months at 24% annual interest (compound interest rate).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loan amortization schedule if the investor pays two payments, than he doesn’t pay for 3 months. The investor begins to repay the loan again in the sixth month paying three equal payments every two months. Since the third month the annual interest rate is 18%.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FFAC09D-84C7-4345-B207-2A373B1E3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161984"/>
              </p:ext>
            </p:extLst>
          </p:nvPr>
        </p:nvGraphicFramePr>
        <p:xfrm>
          <a:off x="1524000" y="692696"/>
          <a:ext cx="6326832" cy="40465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3(6)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4(8)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240.4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5(10)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7544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1041.7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1100.1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4341"/>
              </p:ext>
            </p:extLst>
          </p:nvPr>
        </p:nvGraphicFramePr>
        <p:xfrm>
          <a:off x="2755900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6" name="Równanie" r:id="rId7" imgW="266400" imgH="228600" progId="Equation.3">
                  <p:embed/>
                </p:oleObj>
              </mc:Choice>
              <mc:Fallback>
                <p:oleObj name="Równanie" r:id="rId7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771841"/>
              </p:ext>
            </p:extLst>
          </p:nvPr>
        </p:nvGraphicFramePr>
        <p:xfrm>
          <a:off x="3917950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7" name="Równanie" r:id="rId9" imgW="164880" imgH="228600" progId="Equation.3">
                  <p:embed/>
                </p:oleObj>
              </mc:Choice>
              <mc:Fallback>
                <p:oleObj name="Równanie" r:id="rId9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347638"/>
              </p:ext>
            </p:extLst>
          </p:nvPr>
        </p:nvGraphicFramePr>
        <p:xfrm>
          <a:off x="4867275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8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29651"/>
              </p:ext>
            </p:extLst>
          </p:nvPr>
        </p:nvGraphicFramePr>
        <p:xfrm>
          <a:off x="5876925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9" name="Równanie" r:id="rId13" imgW="190440" imgH="228600" progId="Equation.3">
                  <p:embed/>
                </p:oleObj>
              </mc:Choice>
              <mc:Fallback>
                <p:oleObj name="Równanie" r:id="rId13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386241"/>
              </p:ext>
            </p:extLst>
          </p:nvPr>
        </p:nvGraphicFramePr>
        <p:xfrm>
          <a:off x="6826250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0" name="Równanie" r:id="rId15" imgW="177480" imgH="228600" progId="Equation.3">
                  <p:embed/>
                </p:oleObj>
              </mc:Choice>
              <mc:Fallback>
                <p:oleObj name="Równanie" r:id="rId15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644008" y="5446965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652120" y="537495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625781" y="544522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832605" y="5374957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555776" y="5385990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905D4F3-FBAD-45F0-829D-F5F0432B95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5576" y="4824792"/>
            <a:ext cx="487363" cy="487363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CC5F80C-A310-4B4E-A71A-2F354477DC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9571" y="57776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29279"/>
              </p:ext>
            </p:extLst>
          </p:nvPr>
        </p:nvGraphicFramePr>
        <p:xfrm>
          <a:off x="1655861" y="1124744"/>
          <a:ext cx="4932363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5" name="Równanie" r:id="rId3" imgW="1739880" imgH="241200" progId="Equation.3">
                  <p:embed/>
                </p:oleObj>
              </mc:Choice>
              <mc:Fallback>
                <p:oleObj name="Równanie" r:id="rId3" imgW="1739880" imgH="2412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861" y="1124744"/>
                        <a:ext cx="4932363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88125"/>
              </p:ext>
            </p:extLst>
          </p:nvPr>
        </p:nvGraphicFramePr>
        <p:xfrm>
          <a:off x="1638300" y="2060848"/>
          <a:ext cx="504031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6" name="Równanie" r:id="rId5" imgW="1777680" imgH="419040" progId="Equation.3">
                  <p:embed/>
                </p:oleObj>
              </mc:Choice>
              <mc:Fallback>
                <p:oleObj name="Równanie" r:id="rId5" imgW="1777680" imgH="4190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2060848"/>
                        <a:ext cx="5040313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399367"/>
              </p:ext>
            </p:extLst>
          </p:nvPr>
        </p:nvGraphicFramePr>
        <p:xfrm>
          <a:off x="2744788" y="3573016"/>
          <a:ext cx="31305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7" name="Równanie" r:id="rId7" imgW="1104840" imgH="228600" progId="Equation.3">
                  <p:embed/>
                </p:oleObj>
              </mc:Choice>
              <mc:Fallback>
                <p:oleObj name="Równanie" r:id="rId7" imgW="11048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4788" y="3573016"/>
                        <a:ext cx="31305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050675"/>
              </p:ext>
            </p:extLst>
          </p:nvPr>
        </p:nvGraphicFramePr>
        <p:xfrm>
          <a:off x="1440581" y="4293096"/>
          <a:ext cx="622776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8" name="Równanie" r:id="rId9" imgW="2197080" imgH="419040" progId="Equation.3">
                  <p:embed/>
                </p:oleObj>
              </mc:Choice>
              <mc:Fallback>
                <p:oleObj name="Równanie" r:id="rId9" imgW="2197080" imgH="4190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0581" y="4293096"/>
                        <a:ext cx="6227763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901442"/>
              </p:ext>
            </p:extLst>
          </p:nvPr>
        </p:nvGraphicFramePr>
        <p:xfrm>
          <a:off x="2041525" y="5791200"/>
          <a:ext cx="44640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9" name="Równanie" r:id="rId11" imgW="1574640" imgH="228600" progId="Equation.3">
                  <p:embed/>
                </p:oleObj>
              </mc:Choice>
              <mc:Fallback>
                <p:oleObj name="Równanie" r:id="rId11" imgW="15746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791200"/>
                        <a:ext cx="446405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212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investor borrowed 50 PLN. Find how many  annual payments of 15 PLN should be made if the rate of interest is 10%.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 the problem of non-integer number of payments.</a:t>
            </a:r>
            <a:endParaRPr lang="en-US" dirty="0"/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A0BF8B09-6FF6-44AC-BCE6-7D5B619E7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718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529631"/>
              </p:ext>
            </p:extLst>
          </p:nvPr>
        </p:nvGraphicFramePr>
        <p:xfrm>
          <a:off x="1043608" y="1916832"/>
          <a:ext cx="125888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68" name="Równanie" r:id="rId5" imgW="444240" imgH="177480" progId="Equation.3">
                  <p:embed/>
                </p:oleObj>
              </mc:Choice>
              <mc:Fallback>
                <p:oleObj name="Równanie" r:id="rId5" imgW="44424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916832"/>
                        <a:ext cx="1258888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615261"/>
              </p:ext>
            </p:extLst>
          </p:nvPr>
        </p:nvGraphicFramePr>
        <p:xfrm>
          <a:off x="2970213" y="1916832"/>
          <a:ext cx="122237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69" name="Równanie" r:id="rId7" imgW="431640" imgH="177480" progId="Equation.3">
                  <p:embed/>
                </p:oleObj>
              </mc:Choice>
              <mc:Fallback>
                <p:oleObj name="Równanie" r:id="rId7" imgW="43164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1916832"/>
                        <a:ext cx="1222375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278779"/>
              </p:ext>
            </p:extLst>
          </p:nvPr>
        </p:nvGraphicFramePr>
        <p:xfrm>
          <a:off x="899592" y="3287390"/>
          <a:ext cx="1258887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70" name="Równanie" r:id="rId9" imgW="444240" imgH="177480" progId="Equation.3">
                  <p:embed/>
                </p:oleObj>
              </mc:Choice>
              <mc:Fallback>
                <p:oleObj name="Równanie" r:id="rId9" imgW="44424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287390"/>
                        <a:ext cx="1258887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090470"/>
              </p:ext>
            </p:extLst>
          </p:nvPr>
        </p:nvGraphicFramePr>
        <p:xfrm>
          <a:off x="5159003" y="1556792"/>
          <a:ext cx="3373437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71" name="Równanie" r:id="rId11" imgW="1523880" imgH="419040" progId="Equation.3">
                  <p:embed/>
                </p:oleObj>
              </mc:Choice>
              <mc:Fallback>
                <p:oleObj name="Równanie" r:id="rId11" imgW="1523880" imgH="4190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003" y="1556792"/>
                        <a:ext cx="3373437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61363"/>
              </p:ext>
            </p:extLst>
          </p:nvPr>
        </p:nvGraphicFramePr>
        <p:xfrm>
          <a:off x="774527" y="4623904"/>
          <a:ext cx="3055937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72" name="Równanie" r:id="rId13" imgW="1079280" imgH="393480" progId="Equation.3">
                  <p:embed/>
                </p:oleObj>
              </mc:Choice>
              <mc:Fallback>
                <p:oleObj name="Równanie" r:id="rId13" imgW="1079280" imgH="393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527" y="4623904"/>
                        <a:ext cx="3055937" cy="1109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3700F2E8-F14A-4EA5-AD1F-DBFB61463ABC}"/>
                  </a:ext>
                </a:extLst>
              </p:cNvPr>
              <p:cNvSpPr txBox="1"/>
              <p:nvPr/>
            </p:nvSpPr>
            <p:spPr>
              <a:xfrm>
                <a:off x="5148064" y="3006274"/>
                <a:ext cx="3100208" cy="13520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pl-PL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l-PL" sz="2400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  <m:r>
                                            <a:rPr lang="pl-PL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pl-PL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num>
                                        <m:den>
                                          <m:r>
                                            <a:rPr lang="pl-PL" sz="2400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⁡</m:t>
                          </m:r>
                        </m:den>
                      </m:f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3700F2E8-F14A-4EA5-AD1F-DBFB61463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006274"/>
                <a:ext cx="3100208" cy="135203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696B1B1-2FD1-49BF-84E6-CFAB17BB7F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04048" y="4970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1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53383"/>
              </p:ext>
            </p:extLst>
          </p:nvPr>
        </p:nvGraphicFramePr>
        <p:xfrm>
          <a:off x="1524000" y="1904216"/>
          <a:ext cx="6326832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3.59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3.59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335514"/>
              </p:ext>
            </p:extLst>
          </p:nvPr>
        </p:nvGraphicFramePr>
        <p:xfrm>
          <a:off x="2755900" y="1926159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68" name="Równanie" r:id="rId7" imgW="266400" imgH="228600" progId="Equation.3">
                  <p:embed/>
                </p:oleObj>
              </mc:Choice>
              <mc:Fallback>
                <p:oleObj name="Równanie" r:id="rId7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1926159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1773"/>
              </p:ext>
            </p:extLst>
          </p:nvPr>
        </p:nvGraphicFramePr>
        <p:xfrm>
          <a:off x="3917950" y="1926159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69" name="Równanie" r:id="rId9" imgW="164880" imgH="228600" progId="Equation.3">
                  <p:embed/>
                </p:oleObj>
              </mc:Choice>
              <mc:Fallback>
                <p:oleObj name="Równanie" r:id="rId9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1926159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10954"/>
              </p:ext>
            </p:extLst>
          </p:nvPr>
        </p:nvGraphicFramePr>
        <p:xfrm>
          <a:off x="5010646" y="1926159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0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646" y="1926159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133849"/>
              </p:ext>
            </p:extLst>
          </p:nvPr>
        </p:nvGraphicFramePr>
        <p:xfrm>
          <a:off x="6092353" y="1926159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1" name="Równanie" r:id="rId13" imgW="190440" imgH="228600" progId="Equation.3">
                  <p:embed/>
                </p:oleObj>
              </mc:Choice>
              <mc:Fallback>
                <p:oleObj name="Równanie" r:id="rId13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353" y="1926159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796675"/>
              </p:ext>
            </p:extLst>
          </p:nvPr>
        </p:nvGraphicFramePr>
        <p:xfrm>
          <a:off x="7057032" y="1926159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2" name="Równanie" r:id="rId15" imgW="177480" imgH="228600" progId="Equation.3">
                  <p:embed/>
                </p:oleObj>
              </mc:Choice>
              <mc:Fallback>
                <p:oleObj name="Równanie" r:id="rId15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7032" y="1926159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644008" y="980728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680477" y="908720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625781" y="980728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832605" y="908720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555776" y="836712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297691" y="5589240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payment </a:t>
            </a:r>
            <a:endParaRPr lang="en-US" dirty="0"/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92ECE7A-41E2-49F9-A47F-2561F73968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5584" y="593030"/>
            <a:ext cx="487363" cy="487363"/>
          </a:xfrm>
          <a:prstGeom prst="rect">
            <a:avLst/>
          </a:prstGeom>
        </p:spPr>
      </p:pic>
      <p:pic>
        <p:nvPicPr>
          <p:cNvPr id="1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F8585B5-16CD-4E12-8C46-1733B270F8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3070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0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559820"/>
              </p:ext>
            </p:extLst>
          </p:nvPr>
        </p:nvGraphicFramePr>
        <p:xfrm>
          <a:off x="971550" y="1340768"/>
          <a:ext cx="30924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4" name="Równanie" r:id="rId5" imgW="1091880" imgH="228600" progId="Equation.3">
                  <p:embed/>
                </p:oleObj>
              </mc:Choice>
              <mc:Fallback>
                <p:oleObj name="Równanie" r:id="rId5" imgW="1091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340768"/>
                        <a:ext cx="30924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229163"/>
              </p:ext>
            </p:extLst>
          </p:nvPr>
        </p:nvGraphicFramePr>
        <p:xfrm>
          <a:off x="5583238" y="1379240"/>
          <a:ext cx="19415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5" name="Równanie" r:id="rId7" imgW="685800" imgH="215640" progId="Equation.3">
                  <p:embed/>
                </p:oleObj>
              </mc:Choice>
              <mc:Fallback>
                <p:oleObj name="Równanie" r:id="rId7" imgW="68580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3238" y="1379240"/>
                        <a:ext cx="194151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602859"/>
              </p:ext>
            </p:extLst>
          </p:nvPr>
        </p:nvGraphicFramePr>
        <p:xfrm>
          <a:off x="971600" y="2492896"/>
          <a:ext cx="31273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6" name="Równanie" r:id="rId9" imgW="1104840" imgH="228600" progId="Equation.3">
                  <p:embed/>
                </p:oleObj>
              </mc:Choice>
              <mc:Fallback>
                <p:oleObj name="Równanie" r:id="rId9" imgW="11048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492896"/>
                        <a:ext cx="312737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301303"/>
              </p:ext>
            </p:extLst>
          </p:nvPr>
        </p:nvGraphicFramePr>
        <p:xfrm>
          <a:off x="5543550" y="2492896"/>
          <a:ext cx="18716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7" name="Równanie" r:id="rId11" imgW="660240" imgH="215640" progId="Equation.3">
                  <p:embed/>
                </p:oleObj>
              </mc:Choice>
              <mc:Fallback>
                <p:oleObj name="Równanie" r:id="rId11" imgW="66024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2492896"/>
                        <a:ext cx="187166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620718"/>
              </p:ext>
            </p:extLst>
          </p:nvPr>
        </p:nvGraphicFramePr>
        <p:xfrm>
          <a:off x="5543550" y="3573016"/>
          <a:ext cx="19446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8" name="Równanie" r:id="rId13" imgW="685800" imgH="215640" progId="Equation.3">
                  <p:embed/>
                </p:oleObj>
              </mc:Choice>
              <mc:Fallback>
                <p:oleObj name="Równanie" r:id="rId13" imgW="68580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3573016"/>
                        <a:ext cx="1944688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016908"/>
              </p:ext>
            </p:extLst>
          </p:nvPr>
        </p:nvGraphicFramePr>
        <p:xfrm>
          <a:off x="5678488" y="4673600"/>
          <a:ext cx="19081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9" name="Równanie" r:id="rId15" imgW="672840" imgH="228600" progId="Equation.3">
                  <p:embed/>
                </p:oleObj>
              </mc:Choice>
              <mc:Fallback>
                <p:oleObj name="Równanie" r:id="rId15" imgW="6728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8488" y="4673600"/>
                        <a:ext cx="190817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285917"/>
              </p:ext>
            </p:extLst>
          </p:nvPr>
        </p:nvGraphicFramePr>
        <p:xfrm>
          <a:off x="1101725" y="3573016"/>
          <a:ext cx="30924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0" name="Równanie" r:id="rId17" imgW="1091880" imgH="228600" progId="Equation.3">
                  <p:embed/>
                </p:oleObj>
              </mc:Choice>
              <mc:Fallback>
                <p:oleObj name="Równanie" r:id="rId17" imgW="1091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3573016"/>
                        <a:ext cx="30924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440969"/>
              </p:ext>
            </p:extLst>
          </p:nvPr>
        </p:nvGraphicFramePr>
        <p:xfrm>
          <a:off x="1141413" y="4670425"/>
          <a:ext cx="309086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1" name="Równanie" r:id="rId19" imgW="1091880" imgH="215640" progId="Equation.3">
                  <p:embed/>
                </p:oleObj>
              </mc:Choice>
              <mc:Fallback>
                <p:oleObj name="Równanie" r:id="rId19" imgW="109188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4670425"/>
                        <a:ext cx="309086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rostokąt 11"/>
          <p:cNvSpPr/>
          <p:nvPr/>
        </p:nvSpPr>
        <p:spPr>
          <a:xfrm>
            <a:off x="1907704" y="404664"/>
            <a:ext cx="5723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Enlargement of one of the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payments</a:t>
            </a:r>
            <a:endParaRPr lang="en-GB" sz="2800" b="1" dirty="0"/>
          </a:p>
        </p:txBody>
      </p:sp>
      <p:pic>
        <p:nvPicPr>
          <p:cNvPr id="1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016C317-7447-4131-A85C-0C77DC76F9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34293" y="5318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payments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751363"/>
              </p:ext>
            </p:extLst>
          </p:nvPr>
        </p:nvGraphicFramePr>
        <p:xfrm>
          <a:off x="1118394" y="1988840"/>
          <a:ext cx="114935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9" name="Równanie" r:id="rId5" imgW="406080" imgH="177480" progId="Equation.3">
                  <p:embed/>
                </p:oleObj>
              </mc:Choice>
              <mc:Fallback>
                <p:oleObj name="Równanie" r:id="rId5" imgW="4060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8394" y="1988840"/>
                        <a:ext cx="114935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230014"/>
              </p:ext>
            </p:extLst>
          </p:nvPr>
        </p:nvGraphicFramePr>
        <p:xfrm>
          <a:off x="5265738" y="1916832"/>
          <a:ext cx="2417762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0" name="Równanie" r:id="rId7" imgW="1091880" imgH="444240" progId="Equation.3">
                  <p:embed/>
                </p:oleObj>
              </mc:Choice>
              <mc:Fallback>
                <p:oleObj name="Równanie" r:id="rId7" imgW="1091880" imgH="4442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738" y="1916832"/>
                        <a:ext cx="2417762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663658"/>
              </p:ext>
            </p:extLst>
          </p:nvPr>
        </p:nvGraphicFramePr>
        <p:xfrm>
          <a:off x="6232922" y="3717032"/>
          <a:ext cx="179546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1" name="Równanie" r:id="rId9" imgW="634680" imgH="177480" progId="Equation.3">
                  <p:embed/>
                </p:oleObj>
              </mc:Choice>
              <mc:Fallback>
                <p:oleObj name="Równanie" r:id="rId9" imgW="6346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922" y="3717032"/>
                        <a:ext cx="1795462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698AD37-E94D-47C0-B5BA-E5E92FFC56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52352" y="4509120"/>
            <a:ext cx="487363" cy="487363"/>
          </a:xfrm>
          <a:prstGeom prst="rect">
            <a:avLst/>
          </a:prstGeom>
        </p:spPr>
      </p:pic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5EEFD568-B64F-48E6-8806-9C3816708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410308"/>
              </p:ext>
            </p:extLst>
          </p:nvPr>
        </p:nvGraphicFramePr>
        <p:xfrm>
          <a:off x="1080864" y="2708920"/>
          <a:ext cx="125888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2" name="Równanie" r:id="rId12" imgW="444240" imgH="177480" progId="Equation.3">
                  <p:embed/>
                </p:oleObj>
              </mc:Choice>
              <mc:Fallback>
                <p:oleObj name="Równanie" r:id="rId12" imgW="444240" imgH="177480" progId="Equation.3">
                  <p:embed/>
                  <p:pic>
                    <p:nvPicPr>
                      <p:cNvPr id="4" name="Obiekt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864" y="2708920"/>
                        <a:ext cx="1258888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5298B1D8-4DFC-4394-9FBD-B31874E45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977654"/>
              </p:ext>
            </p:extLst>
          </p:nvPr>
        </p:nvGraphicFramePr>
        <p:xfrm>
          <a:off x="1152873" y="3359398"/>
          <a:ext cx="1258887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3" name="Równanie" r:id="rId14" imgW="444240" imgH="177480" progId="Equation.3">
                  <p:embed/>
                </p:oleObj>
              </mc:Choice>
              <mc:Fallback>
                <p:oleObj name="Równanie" r:id="rId14" imgW="444240" imgH="177480" progId="Equation.3">
                  <p:embed/>
                  <p:pic>
                    <p:nvPicPr>
                      <p:cNvPr id="6" name="Obiekt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873" y="3359398"/>
                        <a:ext cx="1258887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2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  7 –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Debt consolidation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monthly payments of 10 PLN, 15% annual interest rate (compounding quarterly)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semi-annual payments of 100 PLN, 12% annual interest rate (compounding monthly).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quarterly payments of consolidated loan, 18% annual interest rate (compounding annually)</a:t>
            </a:r>
          </a:p>
          <a:p>
            <a:endParaRPr lang="en-US" dirty="0"/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A3EF7DC1-CD6C-4DD9-BB27-F88267517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726074"/>
            <a:ext cx="487363" cy="487363"/>
          </a:xfrm>
          <a:prstGeom prst="rect">
            <a:avLst/>
          </a:prstGeom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188F26F-5236-4F81-9AEB-2FAA9D05DA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3928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Loan  Amortization Schedule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37907"/>
            <a:ext cx="8229600" cy="4525963"/>
          </a:xfrm>
        </p:spPr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investor borrowed 1000 PLN. The loan was for 6 months at 24% annual interest (compound interest rate).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loan amortization schedule if since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fourth month the annual interest is 18%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A2FD065E-D37A-4C87-851C-10DDED573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796728"/>
            <a:ext cx="487363" cy="487363"/>
          </a:xfrm>
          <a:prstGeom prst="rect">
            <a:avLst/>
          </a:prstGeom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7E5CAE9-E0A5-4F4F-A6E8-D8D19B1F41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1880" y="4976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2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 7 –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Debt consolidation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546533"/>
              </p:ext>
            </p:extLst>
          </p:nvPr>
        </p:nvGraphicFramePr>
        <p:xfrm>
          <a:off x="2879006" y="1268760"/>
          <a:ext cx="3205162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4" name="Równanie" r:id="rId5" imgW="1447560" imgH="444240" progId="Equation.3">
                  <p:embed/>
                </p:oleObj>
              </mc:Choice>
              <mc:Fallback>
                <p:oleObj name="Równanie" r:id="rId5" imgW="1447560" imgH="4442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006" y="1268760"/>
                        <a:ext cx="3205162" cy="110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27715"/>
              </p:ext>
            </p:extLst>
          </p:nvPr>
        </p:nvGraphicFramePr>
        <p:xfrm>
          <a:off x="467544" y="2814638"/>
          <a:ext cx="3430587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5" name="Równanie" r:id="rId7" imgW="1549080" imgH="457200" progId="Equation.3">
                  <p:embed/>
                </p:oleObj>
              </mc:Choice>
              <mc:Fallback>
                <p:oleObj name="Równanie" r:id="rId7" imgW="1549080" imgH="4572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814638"/>
                        <a:ext cx="3430587" cy="113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811342"/>
              </p:ext>
            </p:extLst>
          </p:nvPr>
        </p:nvGraphicFramePr>
        <p:xfrm>
          <a:off x="4437063" y="2565400"/>
          <a:ext cx="453231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6" name="Równanie" r:id="rId9" imgW="1866600" imgH="520560" progId="Equation.3">
                  <p:embed/>
                </p:oleObj>
              </mc:Choice>
              <mc:Fallback>
                <p:oleObj name="Równanie" r:id="rId9" imgW="1866600" imgH="52056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63" y="2565400"/>
                        <a:ext cx="4532312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92571"/>
              </p:ext>
            </p:extLst>
          </p:nvPr>
        </p:nvGraphicFramePr>
        <p:xfrm>
          <a:off x="467544" y="4454525"/>
          <a:ext cx="3375025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7" name="Równanie" r:id="rId11" imgW="1523880" imgH="457200" progId="Equation.3">
                  <p:embed/>
                </p:oleObj>
              </mc:Choice>
              <mc:Fallback>
                <p:oleObj name="Równanie" r:id="rId11" imgW="1523880" imgH="4572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454525"/>
                        <a:ext cx="3375025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306603"/>
              </p:ext>
            </p:extLst>
          </p:nvPr>
        </p:nvGraphicFramePr>
        <p:xfrm>
          <a:off x="4178300" y="4354513"/>
          <a:ext cx="4806950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8" name="Równanie" r:id="rId13" imgW="1879560" imgH="469800" progId="Equation.3">
                  <p:embed/>
                </p:oleObj>
              </mc:Choice>
              <mc:Fallback>
                <p:oleObj name="Równanie" r:id="rId13" imgW="1879560" imgH="4698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8300" y="4354513"/>
                        <a:ext cx="4806950" cy="116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772935"/>
              </p:ext>
            </p:extLst>
          </p:nvPr>
        </p:nvGraphicFramePr>
        <p:xfrm>
          <a:off x="1778000" y="6021388"/>
          <a:ext cx="1497856" cy="57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9" name="Równanie" r:id="rId15" imgW="660240" imgH="215640" progId="Equation.3">
                  <p:embed/>
                </p:oleObj>
              </mc:Choice>
              <mc:Fallback>
                <p:oleObj name="Równanie" r:id="rId15" imgW="66024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6021388"/>
                        <a:ext cx="1497856" cy="57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iek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82915"/>
              </p:ext>
            </p:extLst>
          </p:nvPr>
        </p:nvGraphicFramePr>
        <p:xfrm>
          <a:off x="4989513" y="6021388"/>
          <a:ext cx="15557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0" name="Równanie" r:id="rId17" imgW="685800" imgH="215640" progId="Equation.3">
                  <p:embed/>
                </p:oleObj>
              </mc:Choice>
              <mc:Fallback>
                <p:oleObj name="Równanie" r:id="rId17" imgW="68580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9513" y="6021388"/>
                        <a:ext cx="155575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9641B316-2515-4E7B-88A3-2EF13486D6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5576" y="6810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pl-PL" sz="3200" b="1" dirty="0">
                <a:latin typeface="Times New Roman" pitchFamily="18" charset="0"/>
                <a:cs typeface="Times New Roman" pitchFamily="18" charset="0"/>
              </a:rPr>
              <a:t> 7 –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Debt consolidation</a:t>
            </a:r>
            <a:endParaRPr lang="en-US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991832"/>
              </p:ext>
            </p:extLst>
          </p:nvPr>
        </p:nvGraphicFramePr>
        <p:xfrm>
          <a:off x="3779838" y="1628800"/>
          <a:ext cx="1656258" cy="485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62" name="Równanie" r:id="rId5" imgW="634680" imgH="177480" progId="Equation.3">
                  <p:embed/>
                </p:oleObj>
              </mc:Choice>
              <mc:Fallback>
                <p:oleObj name="Równanie" r:id="rId5" imgW="6346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628800"/>
                        <a:ext cx="1656258" cy="485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501826"/>
              </p:ext>
            </p:extLst>
          </p:nvPr>
        </p:nvGraphicFramePr>
        <p:xfrm>
          <a:off x="827584" y="2636912"/>
          <a:ext cx="2417762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63" name="Równanie" r:id="rId7" imgW="1091880" imgH="444240" progId="Equation.3">
                  <p:embed/>
                </p:oleObj>
              </mc:Choice>
              <mc:Fallback>
                <p:oleObj name="Równanie" r:id="rId7" imgW="1091880" imgH="4442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636912"/>
                        <a:ext cx="2417762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355267"/>
              </p:ext>
            </p:extLst>
          </p:nvPr>
        </p:nvGraphicFramePr>
        <p:xfrm>
          <a:off x="4576763" y="2833688"/>
          <a:ext cx="4252912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64" name="Równanie" r:id="rId9" imgW="1752480" imgH="304560" progId="Equation.3">
                  <p:embed/>
                </p:oleObj>
              </mc:Choice>
              <mc:Fallback>
                <p:oleObj name="Równanie" r:id="rId9" imgW="1752480" imgH="30456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763" y="2833688"/>
                        <a:ext cx="4252912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028397"/>
              </p:ext>
            </p:extLst>
          </p:nvPr>
        </p:nvGraphicFramePr>
        <p:xfrm>
          <a:off x="1490662" y="4386263"/>
          <a:ext cx="1641177" cy="554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65" name="Równanie" r:id="rId11" imgW="558720" imgH="177480" progId="Equation.3">
                  <p:embed/>
                </p:oleObj>
              </mc:Choice>
              <mc:Fallback>
                <p:oleObj name="Równanie" r:id="rId11" imgW="55872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662" y="4386263"/>
                        <a:ext cx="1641177" cy="5549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A16BD02-0F65-4F19-B5B3-ADAB6ABC9B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65638" y="46425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2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92356"/>
              </p:ext>
            </p:extLst>
          </p:nvPr>
        </p:nvGraphicFramePr>
        <p:xfrm>
          <a:off x="1116013" y="1340768"/>
          <a:ext cx="165576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0" name="Równanie" r:id="rId5" imgW="583920" imgH="177480" progId="Equation.3">
                  <p:embed/>
                </p:oleObj>
              </mc:Choice>
              <mc:Fallback>
                <p:oleObj name="Równanie" r:id="rId5" imgW="58392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340768"/>
                        <a:ext cx="1655762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242747"/>
              </p:ext>
            </p:extLst>
          </p:nvPr>
        </p:nvGraphicFramePr>
        <p:xfrm>
          <a:off x="3794125" y="1412776"/>
          <a:ext cx="1138238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1" name="Równanie" r:id="rId7" imgW="393480" imgH="177480" progId="Equation.3">
                  <p:embed/>
                </p:oleObj>
              </mc:Choice>
              <mc:Fallback>
                <p:oleObj name="Równanie" r:id="rId7" imgW="3934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25" y="1412776"/>
                        <a:ext cx="1138238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447401"/>
              </p:ext>
            </p:extLst>
          </p:nvPr>
        </p:nvGraphicFramePr>
        <p:xfrm>
          <a:off x="5737225" y="1196752"/>
          <a:ext cx="2163763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2" name="Równanie" r:id="rId9" imgW="977760" imgH="393480" progId="Equation.3">
                  <p:embed/>
                </p:oleObj>
              </mc:Choice>
              <mc:Fallback>
                <p:oleObj name="Równanie" r:id="rId9" imgW="977760" imgH="393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7225" y="1196752"/>
                        <a:ext cx="2163763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119732"/>
              </p:ext>
            </p:extLst>
          </p:nvPr>
        </p:nvGraphicFramePr>
        <p:xfrm>
          <a:off x="683568" y="2327275"/>
          <a:ext cx="2417762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3" name="Równanie" r:id="rId11" imgW="1091880" imgH="444240" progId="Equation.3">
                  <p:embed/>
                </p:oleObj>
              </mc:Choice>
              <mc:Fallback>
                <p:oleObj name="Równanie" r:id="rId11" imgW="1091880" imgH="4442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327275"/>
                        <a:ext cx="2417762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600504"/>
              </p:ext>
            </p:extLst>
          </p:nvPr>
        </p:nvGraphicFramePr>
        <p:xfrm>
          <a:off x="3694186" y="2420938"/>
          <a:ext cx="5054278" cy="1152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4" name="Równanie" r:id="rId13" imgW="2120760" imgH="444240" progId="Equation.3">
                  <p:embed/>
                </p:oleObj>
              </mc:Choice>
              <mc:Fallback>
                <p:oleObj name="Równanie" r:id="rId13" imgW="2120760" imgH="4442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86" y="2420938"/>
                        <a:ext cx="5054278" cy="11520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03543"/>
              </p:ext>
            </p:extLst>
          </p:nvPr>
        </p:nvGraphicFramePr>
        <p:xfrm>
          <a:off x="990600" y="4583113"/>
          <a:ext cx="19081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5" name="Równanie" r:id="rId15" imgW="672840" imgH="228600" progId="Equation.3">
                  <p:embed/>
                </p:oleObj>
              </mc:Choice>
              <mc:Fallback>
                <p:oleObj name="Równanie" r:id="rId15" imgW="6728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583113"/>
                        <a:ext cx="1908175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398324"/>
              </p:ext>
            </p:extLst>
          </p:nvPr>
        </p:nvGraphicFramePr>
        <p:xfrm>
          <a:off x="3794125" y="4653136"/>
          <a:ext cx="11382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6" name="Równanie" r:id="rId17" imgW="393480" imgH="177480" progId="Equation.3">
                  <p:embed/>
                </p:oleObj>
              </mc:Choice>
              <mc:Fallback>
                <p:oleObj name="Równanie" r:id="rId17" imgW="3934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25" y="4653136"/>
                        <a:ext cx="1138238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iek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253223"/>
              </p:ext>
            </p:extLst>
          </p:nvPr>
        </p:nvGraphicFramePr>
        <p:xfrm>
          <a:off x="5867350" y="4365104"/>
          <a:ext cx="2521074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7" name="Równanie" r:id="rId19" imgW="1041120" imgH="393480" progId="Equation.3">
                  <p:embed/>
                </p:oleObj>
              </mc:Choice>
              <mc:Fallback>
                <p:oleObj name="Równanie" r:id="rId19" imgW="1041120" imgH="393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350" y="4365104"/>
                        <a:ext cx="2521074" cy="10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1A61E9D-4D35-465C-85A8-B4E7C58831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64790" y="3603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937303"/>
              </p:ext>
            </p:extLst>
          </p:nvPr>
        </p:nvGraphicFramePr>
        <p:xfrm>
          <a:off x="1524000" y="692696"/>
          <a:ext cx="6326832" cy="4564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169.1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171.6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174.2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176.8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7544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65.9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1065.9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254830"/>
              </p:ext>
            </p:extLst>
          </p:nvPr>
        </p:nvGraphicFramePr>
        <p:xfrm>
          <a:off x="2755900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5" name="Równanie" r:id="rId3" imgW="266400" imgH="228600" progId="Equation.3">
                  <p:embed/>
                </p:oleObj>
              </mc:Choice>
              <mc:Fallback>
                <p:oleObj name="Równanie" r:id="rId3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427452"/>
              </p:ext>
            </p:extLst>
          </p:nvPr>
        </p:nvGraphicFramePr>
        <p:xfrm>
          <a:off x="3917950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6" name="Równanie" r:id="rId5" imgW="164880" imgH="228600" progId="Equation.3">
                  <p:embed/>
                </p:oleObj>
              </mc:Choice>
              <mc:Fallback>
                <p:oleObj name="Równanie" r:id="rId5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025160"/>
              </p:ext>
            </p:extLst>
          </p:nvPr>
        </p:nvGraphicFramePr>
        <p:xfrm>
          <a:off x="4867275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7" name="Równanie" r:id="rId7" imgW="190440" imgH="228600" progId="Equation.3">
                  <p:embed/>
                </p:oleObj>
              </mc:Choice>
              <mc:Fallback>
                <p:oleObj name="Równanie" r:id="rId7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981433"/>
              </p:ext>
            </p:extLst>
          </p:nvPr>
        </p:nvGraphicFramePr>
        <p:xfrm>
          <a:off x="5876925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8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565293"/>
              </p:ext>
            </p:extLst>
          </p:nvPr>
        </p:nvGraphicFramePr>
        <p:xfrm>
          <a:off x="6826250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9" name="Równanie" r:id="rId11" imgW="177480" imgH="228600" progId="Equation.3">
                  <p:embed/>
                </p:oleObj>
              </mc:Choice>
              <mc:Fallback>
                <p:oleObj name="Równanie" r:id="rId11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644008" y="5446965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652120" y="537495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625781" y="544522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832605" y="5374957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555776" y="5385990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</p:spTree>
    <p:extLst>
      <p:ext uri="{BB962C8B-B14F-4D97-AF65-F5344CB8AC3E}">
        <p14:creationId xmlns:p14="http://schemas.microsoft.com/office/powerpoint/2010/main" val="1691110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Loan  Amortization Schedule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investor borrowed 1000 PLN. The loan was for 6 months at 24% annual interest (compound interest rate).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loan amortization schedule if the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investor pays additional 100 PLN with the third payment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D800E38-9B42-49E4-AD2A-7B7EFEAA5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920" y="5085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089957"/>
              </p:ext>
            </p:extLst>
          </p:nvPr>
        </p:nvGraphicFramePr>
        <p:xfrm>
          <a:off x="1403648" y="692696"/>
          <a:ext cx="6326832" cy="45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173.6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72.4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2180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1065.0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546916"/>
              </p:ext>
            </p:extLst>
          </p:nvPr>
        </p:nvGraphicFramePr>
        <p:xfrm>
          <a:off x="2755900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9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1043"/>
              </p:ext>
            </p:extLst>
          </p:nvPr>
        </p:nvGraphicFramePr>
        <p:xfrm>
          <a:off x="3917950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0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644156"/>
              </p:ext>
            </p:extLst>
          </p:nvPr>
        </p:nvGraphicFramePr>
        <p:xfrm>
          <a:off x="4867275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1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701070"/>
              </p:ext>
            </p:extLst>
          </p:nvPr>
        </p:nvGraphicFramePr>
        <p:xfrm>
          <a:off x="5876925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2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7042"/>
              </p:ext>
            </p:extLst>
          </p:nvPr>
        </p:nvGraphicFramePr>
        <p:xfrm>
          <a:off x="6826250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3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644008" y="5446965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652120" y="537495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625781" y="544522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832605" y="5374957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555776" y="5385990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A33B028-85B3-4B87-B2C2-B7450F86CF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6285" y="55247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Loan  Amortization Schedule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investor borrowed 1000 PLN. The loan was for 6 months at 24% annual interest (compound interest rate).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loan amortization schedule if the investor doesn’t pay the fourth payment. He pays it plus interest with the fifth payment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B4E92F4-404E-4FC8-82AF-7450E6527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920" y="4941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588933"/>
              </p:ext>
            </p:extLst>
          </p:nvPr>
        </p:nvGraphicFramePr>
        <p:xfrm>
          <a:off x="1524000" y="692696"/>
          <a:ext cx="6326832" cy="4564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-10.3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525.1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525.1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350.1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175.0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7544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74.7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1074.7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29194"/>
              </p:ext>
            </p:extLst>
          </p:nvPr>
        </p:nvGraphicFramePr>
        <p:xfrm>
          <a:off x="2755900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3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198819"/>
              </p:ext>
            </p:extLst>
          </p:nvPr>
        </p:nvGraphicFramePr>
        <p:xfrm>
          <a:off x="3917950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4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963107"/>
              </p:ext>
            </p:extLst>
          </p:nvPr>
        </p:nvGraphicFramePr>
        <p:xfrm>
          <a:off x="4867275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5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615829"/>
              </p:ext>
            </p:extLst>
          </p:nvPr>
        </p:nvGraphicFramePr>
        <p:xfrm>
          <a:off x="5876925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6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235384"/>
              </p:ext>
            </p:extLst>
          </p:nvPr>
        </p:nvGraphicFramePr>
        <p:xfrm>
          <a:off x="6826250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7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644008" y="5446965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652120" y="537495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625781" y="544522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832605" y="5374957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555776" y="5385990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714DA09-9856-45DA-8DDB-B61B10D77D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94068" y="57683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Loan  Amortization Schedule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investor borrowed 1000 PLN. The loan was for 6 months at 24% annual interest (compound interest rate).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loan amortization schedule if the first payment is postponed for two months.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B3093E4-33EA-4FB7-BC92-8A9EAA576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7470" y="45811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704</Words>
  <Application>Microsoft Office PowerPoint</Application>
  <PresentationFormat>Pokaz na ekranie (4:3)</PresentationFormat>
  <Paragraphs>341</Paragraphs>
  <Slides>21</Slides>
  <Notes>0</Notes>
  <HiddenSlides>0</HiddenSlides>
  <MMClips>23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Times New Roman</vt:lpstr>
      <vt:lpstr>Motyw pakietu Office</vt:lpstr>
      <vt:lpstr>Równanie</vt:lpstr>
      <vt:lpstr>Fundamentals of Financial Arythmetics Lecture 5</vt:lpstr>
      <vt:lpstr>Example 1 – Loan  Amortization Schedule</vt:lpstr>
      <vt:lpstr>Prezentacja programu PowerPoint</vt:lpstr>
      <vt:lpstr>Prezentacja programu PowerPoint</vt:lpstr>
      <vt:lpstr>Example 2 – Loan  Amortization Schedule</vt:lpstr>
      <vt:lpstr>Prezentacja programu PowerPoint</vt:lpstr>
      <vt:lpstr>Example 3 – Loan  Amortization Schedule</vt:lpstr>
      <vt:lpstr>Prezentacja programu PowerPoint</vt:lpstr>
      <vt:lpstr>Example 4 – Loan  Amortization Schedule</vt:lpstr>
      <vt:lpstr>Prezentacja programu PowerPoint</vt:lpstr>
      <vt:lpstr>Example 5 – Loan  Amortization Schedule</vt:lpstr>
      <vt:lpstr>Prezentacja programu PowerPoint</vt:lpstr>
      <vt:lpstr>Prezentacja programu PowerPoint</vt:lpstr>
      <vt:lpstr>Example 6</vt:lpstr>
      <vt:lpstr>Example 6</vt:lpstr>
      <vt:lpstr>Prezentacja programu PowerPoint</vt:lpstr>
      <vt:lpstr>Prezentacja programu PowerPoint</vt:lpstr>
      <vt:lpstr>New payments</vt:lpstr>
      <vt:lpstr>Example  7 – Debt consolidation </vt:lpstr>
      <vt:lpstr>Example 7 – Debt consolidation</vt:lpstr>
      <vt:lpstr>Example 7 – Debt consolidation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Arytmetyka finansowa</dc:title>
  <dc:creator>user</dc:creator>
  <cp:lastModifiedBy>Asus</cp:lastModifiedBy>
  <cp:revision>97</cp:revision>
  <dcterms:created xsi:type="dcterms:W3CDTF">2015-04-08T21:07:00Z</dcterms:created>
  <dcterms:modified xsi:type="dcterms:W3CDTF">2020-05-22T02:10:00Z</dcterms:modified>
</cp:coreProperties>
</file>