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74" r:id="rId5"/>
    <p:sldId id="259" r:id="rId6"/>
    <p:sldId id="260" r:id="rId7"/>
    <p:sldId id="261" r:id="rId8"/>
    <p:sldId id="262" r:id="rId9"/>
    <p:sldId id="265" r:id="rId10"/>
    <p:sldId id="263" r:id="rId11"/>
    <p:sldId id="266" r:id="rId12"/>
    <p:sldId id="264" r:id="rId13"/>
    <p:sldId id="267" r:id="rId14"/>
    <p:sldId id="268" r:id="rId15"/>
    <p:sldId id="269" r:id="rId16"/>
    <p:sldId id="270" r:id="rId17"/>
    <p:sldId id="272" r:id="rId18"/>
    <p:sldId id="271" r:id="rId19"/>
    <p:sldId id="273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50" autoAdjust="0"/>
    <p:restoredTop sz="94660"/>
  </p:normalViewPr>
  <p:slideViewPr>
    <p:cSldViewPr>
      <p:cViewPr varScale="1">
        <p:scale>
          <a:sx n="62" d="100"/>
          <a:sy n="62" d="100"/>
        </p:scale>
        <p:origin x="-84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F70B5B-AFE9-4161-95FC-108CFAA430A5}" type="datetimeFigureOut">
              <a:rPr lang="pl-PL" smtClean="0"/>
              <a:t>20.03.2019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CEEE77-636A-4C12-ACBD-4CA67ECF628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FIRMA PRZEDSIĘBIORCY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14876" y="6143644"/>
            <a:ext cx="4100514" cy="500066"/>
          </a:xfrm>
        </p:spPr>
        <p:txBody>
          <a:bodyPr>
            <a:normAutofit/>
          </a:bodyPr>
          <a:lstStyle/>
          <a:p>
            <a:r>
              <a:rPr lang="pl-PL" sz="2000" i="1" dirty="0" smtClean="0">
                <a:solidFill>
                  <a:schemeClr val="tx1"/>
                </a:solidFill>
              </a:rPr>
              <a:t>mgr Barbara </a:t>
            </a:r>
            <a:r>
              <a:rPr lang="pl-PL" sz="2000" i="1" dirty="0" err="1" smtClean="0">
                <a:solidFill>
                  <a:schemeClr val="tx1"/>
                </a:solidFill>
              </a:rPr>
              <a:t>Trybulińska</a:t>
            </a:r>
            <a:endParaRPr lang="pl-PL" sz="2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u="sng" dirty="0" smtClean="0"/>
              <a:t>Spółka partnerska</a:t>
            </a:r>
          </a:p>
          <a:p>
            <a:pPr algn="just"/>
            <a:r>
              <a:rPr lang="pl-PL" dirty="0" smtClean="0"/>
              <a:t>Firma </a:t>
            </a:r>
            <a:r>
              <a:rPr lang="pl-PL" dirty="0" smtClean="0"/>
              <a:t>spółki partnerskiej powinna zawierać nazwisko co najmniej jednego partnera, dodatkowe oznaczenie „i partner” bądź „i partnerzy” albo „spółka partnerska” oraz określenie wolnego zawodu wykonywanego w spółce.</a:t>
            </a:r>
          </a:p>
          <a:p>
            <a:pPr algn="just"/>
            <a:r>
              <a:rPr lang="pl-PL" dirty="0" smtClean="0"/>
              <a:t>Dopuszczalne </a:t>
            </a:r>
            <a:r>
              <a:rPr lang="pl-PL" dirty="0" smtClean="0"/>
              <a:t>jest używanie w obrocie skrótu „</a:t>
            </a:r>
            <a:r>
              <a:rPr lang="pl-PL" dirty="0" err="1" smtClean="0"/>
              <a:t>sp.p</a:t>
            </a:r>
            <a:r>
              <a:rPr lang="pl-PL" dirty="0" smtClean="0"/>
              <a:t>.”.</a:t>
            </a:r>
          </a:p>
          <a:p>
            <a:pPr algn="just"/>
            <a:r>
              <a:rPr lang="pl-PL" dirty="0" smtClean="0"/>
              <a:t>Firmy </a:t>
            </a:r>
            <a:r>
              <a:rPr lang="pl-PL" dirty="0" smtClean="0"/>
              <a:t>z oznaczeniem „i partner” bądź „i partnerzy” albo „spółka partnerska” oraz skrótu „</a:t>
            </a:r>
            <a:r>
              <a:rPr lang="pl-PL" dirty="0" err="1" smtClean="0"/>
              <a:t>sp.p</a:t>
            </a:r>
            <a:r>
              <a:rPr lang="pl-PL" dirty="0" smtClean="0"/>
              <a:t>.” może używać tylko spółka partnerska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/>
          <a:lstStyle/>
          <a:p>
            <a:pPr algn="ctr"/>
            <a:r>
              <a:rPr lang="pl-PL" dirty="0" smtClean="0"/>
              <a:t>Nowak, Kowalski i Partnerzy Kancelaria radców prawnych spółka partnerska / sp. p.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u="sng" dirty="0" smtClean="0"/>
              <a:t>Spółka komandytowa</a:t>
            </a:r>
          </a:p>
          <a:p>
            <a:pPr algn="just"/>
            <a:r>
              <a:rPr lang="pl-PL" dirty="0" smtClean="0"/>
              <a:t>Firma </a:t>
            </a:r>
            <a:r>
              <a:rPr lang="pl-PL" dirty="0" smtClean="0"/>
              <a:t>spółki komandytowej powinna zawierać nazwisko jednego lub kilku </a:t>
            </a:r>
            <a:r>
              <a:rPr lang="pl-PL" dirty="0" err="1" smtClean="0"/>
              <a:t>komplementariuszy</a:t>
            </a:r>
            <a:r>
              <a:rPr lang="pl-PL" dirty="0" smtClean="0"/>
              <a:t> oraz dodatkowe oznaczenie „spółka komandytowa”.</a:t>
            </a:r>
          </a:p>
          <a:p>
            <a:pPr algn="just"/>
            <a:r>
              <a:rPr lang="pl-PL" dirty="0" smtClean="0"/>
              <a:t>Dopuszczalne </a:t>
            </a:r>
            <a:r>
              <a:rPr lang="pl-PL" dirty="0" smtClean="0"/>
              <a:t>jest używanie w obrocie skrótu „</a:t>
            </a:r>
            <a:r>
              <a:rPr lang="pl-PL" dirty="0" err="1" smtClean="0"/>
              <a:t>sp.k</a:t>
            </a:r>
            <a:r>
              <a:rPr lang="pl-PL" dirty="0" smtClean="0"/>
              <a:t>.”.</a:t>
            </a:r>
          </a:p>
          <a:p>
            <a:pPr algn="just"/>
            <a:r>
              <a:rPr lang="pl-PL" dirty="0" smtClean="0"/>
              <a:t>Jeżeli </a:t>
            </a:r>
            <a:r>
              <a:rPr lang="pl-PL" dirty="0" err="1" smtClean="0"/>
              <a:t>komplementariuszem</a:t>
            </a:r>
            <a:r>
              <a:rPr lang="pl-PL" dirty="0" smtClean="0"/>
              <a:t> jest osoba prawna, firma spółki komandytowej powinna zawierać pełne brzmienie firmy (nazwy) tej osoby prawnej z dodatkowym oznaczeniem „spółka komandytowa”. Nie wyklucza to zamieszczenia nazwiska </a:t>
            </a:r>
            <a:r>
              <a:rPr lang="pl-PL" dirty="0" err="1" smtClean="0"/>
              <a:t>komplementariusza</a:t>
            </a:r>
            <a:r>
              <a:rPr lang="pl-PL" dirty="0" smtClean="0"/>
              <a:t>, który jest osobą fizyczną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Nowak, Kowalski Przedsiębiorstwo Budowlane spółka komandytowa / sp. k.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800" dirty="0" smtClean="0"/>
              <a:t>ALBO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Przedsiębiorstwo Budowlane BUDIMEX sp. z o.o. spółka komandytowa / sp. k.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u="sng" dirty="0" smtClean="0"/>
              <a:t>Spółka komandytowo-akcyjna</a:t>
            </a:r>
          </a:p>
          <a:p>
            <a:pPr algn="just"/>
            <a:r>
              <a:rPr lang="pl-PL" dirty="0" smtClean="0"/>
              <a:t>Firma spółki komandytowo-akcyjnej powinna zawierać nazwiska jednego lub kilku </a:t>
            </a:r>
            <a:r>
              <a:rPr lang="pl-PL" dirty="0" err="1" smtClean="0"/>
              <a:t>komplementariuszy</a:t>
            </a:r>
            <a:r>
              <a:rPr lang="pl-PL" dirty="0" smtClean="0"/>
              <a:t> oraz dodatkowe oznaczenie „spółka komandytowo-akcyjna”.</a:t>
            </a:r>
          </a:p>
          <a:p>
            <a:pPr algn="just"/>
            <a:r>
              <a:rPr lang="pl-PL" dirty="0" smtClean="0"/>
              <a:t>Dopuszczalne </a:t>
            </a:r>
            <a:r>
              <a:rPr lang="pl-PL" dirty="0" smtClean="0"/>
              <a:t>jest używanie w obrocie skrótu „S.K.A.”.</a:t>
            </a:r>
          </a:p>
          <a:p>
            <a:pPr algn="just"/>
            <a:r>
              <a:rPr lang="pl-PL" dirty="0" smtClean="0"/>
              <a:t>Jeżeli </a:t>
            </a:r>
            <a:r>
              <a:rPr lang="pl-PL" dirty="0" err="1" smtClean="0"/>
              <a:t>komplementariuszem</a:t>
            </a:r>
            <a:r>
              <a:rPr lang="pl-PL" dirty="0" smtClean="0"/>
              <a:t> jest osoba prawna, firma spółki komandytowo-akcyjnej powinna zawierać pełne brzmienie firmy (nazwy) tej osoby prawnej z dodatkowym oznaczeniem „spółka komandytowo-akcyjna”. Nie wyklucza to zamieszczenia nazwiska </a:t>
            </a:r>
            <a:r>
              <a:rPr lang="pl-PL" dirty="0" err="1" smtClean="0"/>
              <a:t>komplementariusza</a:t>
            </a:r>
            <a:r>
              <a:rPr lang="pl-PL" dirty="0" smtClean="0"/>
              <a:t>, który jest osobą fizyczną.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Nowak, Kowalski Przedsiębiorstwo Budowlane spółka komandytowo-akcyjna / S.K.A.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1800" dirty="0" smtClean="0"/>
              <a:t>ALBO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Przedsiębiorstwo Budowlane BUDIMEX sp. z o.o. spółka komandytowo-akcyjna</a:t>
            </a:r>
            <a:r>
              <a:rPr lang="pl-PL" dirty="0" smtClean="0"/>
              <a:t> / S.K.A.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u="sng" dirty="0" smtClean="0"/>
              <a:t>Spółka z ograniczoną odpowiedzialnością</a:t>
            </a:r>
          </a:p>
          <a:p>
            <a:pPr algn="ctr">
              <a:buNone/>
            </a:pPr>
            <a:endParaRPr lang="pl-PL" b="1" u="sng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Firma </a:t>
            </a:r>
            <a:r>
              <a:rPr lang="pl-PL" dirty="0" smtClean="0"/>
              <a:t>spółki może być obrana dowolnie; powinna jednak zawierać dodatkowe oznaczenie „spółka z ograniczoną odpowiedzialnością”.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Dopuszczalne </a:t>
            </a:r>
            <a:r>
              <a:rPr lang="pl-PL" dirty="0" smtClean="0"/>
              <a:t>jest używanie w obrocie skrótu „spółka z o.o.” lub „sp. z o.o.”.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Przedsiębiorstwo Budowlane BUDIMEX spółka z ograniczoną odpowiedzialnością / sp. z o.o.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0006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u="sng" dirty="0" smtClean="0"/>
              <a:t>Spółka akcyjna</a:t>
            </a:r>
          </a:p>
          <a:p>
            <a:pPr algn="ctr">
              <a:buNone/>
            </a:pPr>
            <a:endParaRPr lang="pl-PL" b="1" u="sng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Firma </a:t>
            </a:r>
            <a:r>
              <a:rPr lang="pl-PL" dirty="0" smtClean="0"/>
              <a:t>spółki może być obrana dowolnie; powinna zawierać dodatkowe oznaczenie „spółka akcyjna”.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Dopuszczalne </a:t>
            </a:r>
            <a:r>
              <a:rPr lang="pl-PL" dirty="0" smtClean="0"/>
              <a:t>jest używanie w obrocie skrótu „S.A.”.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Przedsiębiorstwo Budowlane BUDIMEX spółka akcyjna / S.A.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pl-PL" i="1" dirty="0" smtClean="0"/>
              <a:t>Kodeks cywilny </a:t>
            </a:r>
          </a:p>
          <a:p>
            <a:pPr algn="ctr">
              <a:buNone/>
            </a:pPr>
            <a:r>
              <a:rPr lang="pl-PL" i="1" dirty="0" smtClean="0"/>
              <a:t>Art. 43(1) – 43(10)</a:t>
            </a:r>
          </a:p>
          <a:p>
            <a:pPr algn="ctr">
              <a:buNone/>
            </a:pPr>
            <a:endParaRPr lang="pl-PL" i="1" dirty="0" smtClean="0"/>
          </a:p>
          <a:p>
            <a:pPr algn="ctr"/>
            <a:r>
              <a:rPr lang="pl-PL" i="1" dirty="0" smtClean="0"/>
              <a:t>Kodeks spółek handlowych</a:t>
            </a:r>
          </a:p>
          <a:p>
            <a:pPr algn="ctr">
              <a:buNone/>
            </a:pPr>
            <a:r>
              <a:rPr lang="pl-PL" i="1" dirty="0" smtClean="0"/>
              <a:t>Art. 24</a:t>
            </a:r>
          </a:p>
          <a:p>
            <a:pPr algn="ctr">
              <a:buNone/>
            </a:pPr>
            <a:r>
              <a:rPr lang="pl-PL" i="1" dirty="0" smtClean="0"/>
              <a:t>Art. 90</a:t>
            </a:r>
          </a:p>
          <a:p>
            <a:pPr algn="ctr">
              <a:buNone/>
            </a:pPr>
            <a:r>
              <a:rPr lang="pl-PL" i="1" dirty="0" smtClean="0"/>
              <a:t>Art. 104</a:t>
            </a:r>
          </a:p>
          <a:p>
            <a:pPr algn="ctr">
              <a:buNone/>
            </a:pPr>
            <a:r>
              <a:rPr lang="pl-PL" i="1" dirty="0" smtClean="0"/>
              <a:t>Art. 127</a:t>
            </a:r>
          </a:p>
          <a:p>
            <a:pPr algn="ctr">
              <a:buNone/>
            </a:pPr>
            <a:r>
              <a:rPr lang="pl-PL" i="1" dirty="0" smtClean="0"/>
              <a:t>Art. 160</a:t>
            </a:r>
          </a:p>
          <a:p>
            <a:pPr algn="ctr">
              <a:buNone/>
            </a:pPr>
            <a:r>
              <a:rPr lang="pl-PL" i="1" dirty="0" smtClean="0"/>
              <a:t>Art. 305</a:t>
            </a:r>
          </a:p>
          <a:p>
            <a:pPr algn="ctr">
              <a:buNone/>
            </a:pPr>
            <a:r>
              <a:rPr lang="pl-PL" i="1" dirty="0" smtClean="0"/>
              <a:t>Art. 554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/>
          <a:lstStyle/>
          <a:p>
            <a:pPr marL="92075" indent="17463" algn="just">
              <a:lnSpc>
                <a:spcPct val="150000"/>
              </a:lnSpc>
              <a:buNone/>
            </a:pPr>
            <a:r>
              <a:rPr lang="pl-PL" dirty="0" smtClean="0"/>
              <a:t>Firma oddziału osoby prawnej zawiera pełną nazwę tej osoby oraz określenie ,,oddział'' ze wskazaniem miejscowości, w której oddział ma siedzibę.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FIRMA ODDZIAŁU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Art. 43(7) k.c.</a:t>
            </a:r>
          </a:p>
          <a:p>
            <a:pPr marL="92075" indent="17463" algn="just">
              <a:lnSpc>
                <a:spcPct val="150000"/>
              </a:lnSpc>
              <a:buNone/>
            </a:pPr>
            <a:r>
              <a:rPr lang="pl-PL" dirty="0" smtClean="0"/>
              <a:t>Zmiana </a:t>
            </a:r>
            <a:r>
              <a:rPr lang="pl-PL" dirty="0" smtClean="0"/>
              <a:t>firmy wymaga ujawnienia w rejestrze. W razie przekształcenia osoby prawnej można zachować jej dotychczasową firmę z wyjątkiem określenia wskazującego formę prawną osoby prawnej, jeżeli uległa ona zmianie. To samo dotyczy przekształcenia spółki osobowej.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ZMIANA FIRMY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Art. 554 </a:t>
            </a:r>
            <a:r>
              <a:rPr lang="pl-PL" b="1" dirty="0" err="1" smtClean="0"/>
              <a:t>k.s.h</a:t>
            </a:r>
            <a:r>
              <a:rPr lang="pl-PL" b="1" dirty="0" smtClean="0"/>
              <a:t>.</a:t>
            </a:r>
          </a:p>
          <a:p>
            <a:pPr marL="92075" indent="17463" algn="just">
              <a:lnSpc>
                <a:spcPct val="150000"/>
              </a:lnSpc>
              <a:buNone/>
            </a:pPr>
            <a:r>
              <a:rPr lang="pl-PL" dirty="0" smtClean="0"/>
              <a:t>W przypadku gdy zmiana brzmienia firmy dokonywana w związku z przekształceniem nie polega tylko na zmianie dodatkowego oznaczenia wskazującego na charakter spółki, spółka przekształcona ma obowiązek podawania w nawiasie dawnej firmy obok nowej firmy z dodaniem wyrazu „dawniej”, przez okres co najmniej roku od dnia przekształcenia.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ZMIANA FIRMY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4000528"/>
          </a:xfrm>
        </p:spPr>
        <p:txBody>
          <a:bodyPr>
            <a:normAutofit/>
          </a:bodyPr>
          <a:lstStyle/>
          <a:p>
            <a:pPr algn="ctr"/>
            <a:r>
              <a:rPr lang="pl-PL" sz="4400" dirty="0" smtClean="0"/>
              <a:t>Przedsiębiorstwo </a:t>
            </a:r>
            <a:r>
              <a:rPr lang="pl-PL" sz="4400" dirty="0" smtClean="0"/>
              <a:t>Budowlane BUDIMEX </a:t>
            </a:r>
            <a:r>
              <a:rPr lang="pl-PL" sz="4400" dirty="0" smtClean="0"/>
              <a:t>sp</a:t>
            </a:r>
            <a:r>
              <a:rPr lang="pl-PL" sz="4400" dirty="0" smtClean="0"/>
              <a:t>. </a:t>
            </a:r>
            <a:r>
              <a:rPr lang="pl-PL" sz="4400" dirty="0" smtClean="0"/>
              <a:t>z. o.o. (</a:t>
            </a:r>
            <a:r>
              <a:rPr lang="pl-PL" sz="4400" dirty="0" smtClean="0"/>
              <a:t>Przedsiębiorstwo Budowlane BUDIMEX Nowak, Kowalski sp. j</a:t>
            </a:r>
            <a:r>
              <a:rPr lang="pl-PL" sz="4400" dirty="0" smtClean="0"/>
              <a:t>.)</a:t>
            </a:r>
            <a:endParaRPr lang="pl-PL" sz="4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2075" indent="17463" algn="just">
              <a:buNone/>
            </a:pPr>
            <a:r>
              <a:rPr lang="pl-PL" dirty="0" smtClean="0"/>
              <a:t>W przypadku utraty członkostwa przez wspólnika, którego nazwisko było umieszczone w firmie, spółka może zachować w swej firmie nazwisko byłego wspólnika </a:t>
            </a:r>
            <a:r>
              <a:rPr lang="pl-PL" b="1" dirty="0" smtClean="0"/>
              <a:t>tylko za wyrażoną na piśmie jego zgodą, a w razie jego śmierci - za zgodą jego małżonka i </a:t>
            </a:r>
            <a:r>
              <a:rPr lang="pl-PL" b="1" dirty="0" smtClean="0"/>
              <a:t>dzieci</a:t>
            </a:r>
            <a:r>
              <a:rPr lang="pl-PL" dirty="0" smtClean="0"/>
              <a:t>. </a:t>
            </a:r>
          </a:p>
          <a:p>
            <a:pPr marL="92075" indent="17463" algn="just">
              <a:buNone/>
            </a:pPr>
            <a:r>
              <a:rPr lang="pl-PL" dirty="0" smtClean="0">
                <a:sym typeface="Wingdings" pitchFamily="2" charset="2"/>
              </a:rPr>
              <a:t> </a:t>
            </a:r>
            <a:r>
              <a:rPr lang="pl-PL" dirty="0" smtClean="0"/>
              <a:t>Stosuje </a:t>
            </a:r>
            <a:r>
              <a:rPr lang="pl-PL" dirty="0" smtClean="0"/>
              <a:t>się odpowiednio w wypadku kontynuowania działalności gospodarczej osoby fizycznej przez inną osobę fizyczną będącą jej następcą </a:t>
            </a:r>
            <a:r>
              <a:rPr lang="pl-PL" dirty="0" smtClean="0"/>
              <a:t>prawnym</a:t>
            </a:r>
            <a:r>
              <a:rPr lang="pl-PL" dirty="0" smtClean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ZMIANA WSPÓLNIKA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/>
          </a:bodyPr>
          <a:lstStyle/>
          <a:p>
            <a:pPr marL="92075" indent="17463" algn="just">
              <a:lnSpc>
                <a:spcPct val="150000"/>
              </a:lnSpc>
              <a:buNone/>
            </a:pPr>
            <a:r>
              <a:rPr lang="pl-PL" dirty="0" smtClean="0"/>
              <a:t>Kto nabywa przedsiębiorstwo, może je nadal prowadzić pod dotychczasową nazwą. Powinien jednak umieścić dodatek wskazujący firmę lub nazwisko nabywcy, chyba że strony postanowiły inaczej.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ZMIANA WSPÓLNIKA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barba\AppData\Local\Microsoft\Windows\INetCache\IE\0F5GM3GC\Exclamation-mark.svg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428736"/>
            <a:ext cx="2387600" cy="4870450"/>
          </a:xfrm>
          <a:prstGeom prst="rect">
            <a:avLst/>
          </a:prstGeom>
          <a:noFill/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Firma </a:t>
            </a:r>
            <a:r>
              <a:rPr lang="pl-PL" b="1" dirty="0" smtClean="0">
                <a:solidFill>
                  <a:srgbClr val="C00000"/>
                </a:solidFill>
              </a:rPr>
              <a:t>nie może być zbyta</a:t>
            </a:r>
            <a:r>
              <a:rPr lang="pl-PL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Przedsiębiorca </a:t>
            </a:r>
            <a:r>
              <a:rPr lang="pl-PL" dirty="0" smtClean="0"/>
              <a:t>może upoważnić innego przedsiębiorcę do korzystania ze swej firmy, jeżeli nie wprowadza to w błąd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ZAKAZ ZBYCIA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2075" indent="17463" algn="just">
              <a:buNone/>
            </a:pPr>
            <a:r>
              <a:rPr lang="pl-PL" dirty="0" smtClean="0"/>
              <a:t>Przedsiębiorca, którego prawo do firmy zostało zagrożone cudzym działaniem, może żądać </a:t>
            </a:r>
            <a:r>
              <a:rPr lang="pl-PL" b="1" dirty="0" smtClean="0"/>
              <a:t>zaniechania</a:t>
            </a:r>
            <a:r>
              <a:rPr lang="pl-PL" dirty="0" smtClean="0"/>
              <a:t> tego działania, chyba że nie jest ono bezprawne. </a:t>
            </a:r>
            <a:endParaRPr lang="pl-PL" dirty="0" smtClean="0"/>
          </a:p>
          <a:p>
            <a:pPr marL="92075" indent="17463" algn="just">
              <a:buNone/>
            </a:pPr>
            <a:r>
              <a:rPr lang="pl-PL" dirty="0" smtClean="0"/>
              <a:t>W </a:t>
            </a:r>
            <a:r>
              <a:rPr lang="pl-PL" dirty="0" smtClean="0"/>
              <a:t>razie dokonanego naruszenia może on także żądać </a:t>
            </a:r>
            <a:r>
              <a:rPr lang="pl-PL" b="1" dirty="0" smtClean="0"/>
              <a:t>usunięcia jego skutków</a:t>
            </a:r>
            <a:r>
              <a:rPr lang="pl-PL" dirty="0" smtClean="0"/>
              <a:t>, </a:t>
            </a:r>
            <a:r>
              <a:rPr lang="pl-PL" b="1" dirty="0" smtClean="0"/>
              <a:t>złożenia oświadczenia</a:t>
            </a:r>
            <a:r>
              <a:rPr lang="pl-PL" dirty="0" smtClean="0"/>
              <a:t> lub </a:t>
            </a:r>
            <a:r>
              <a:rPr lang="pl-PL" b="1" dirty="0" smtClean="0"/>
              <a:t>oświadczeń w odpowiedniej treści i formie</a:t>
            </a:r>
            <a:r>
              <a:rPr lang="pl-PL" dirty="0" smtClean="0"/>
              <a:t>, </a:t>
            </a:r>
            <a:r>
              <a:rPr lang="pl-PL" b="1" dirty="0" smtClean="0"/>
              <a:t>naprawienia na zasadach ogólnych szkody majątkowej</a:t>
            </a:r>
            <a:r>
              <a:rPr lang="pl-PL" dirty="0" smtClean="0"/>
              <a:t> lub </a:t>
            </a:r>
            <a:r>
              <a:rPr lang="pl-PL" b="1" dirty="0" smtClean="0"/>
              <a:t>wydania korzyści</a:t>
            </a:r>
            <a:r>
              <a:rPr lang="pl-PL" dirty="0" smtClean="0"/>
              <a:t> uzyskanej przez osobę, która dopuściła się naruszenia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</a:t>
            </a: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Art. 23 k.c. w zw. z art. 43 k.c.</a:t>
            </a:r>
          </a:p>
          <a:p>
            <a:pPr marL="92075" indent="17463" algn="just">
              <a:buNone/>
            </a:pPr>
            <a:r>
              <a:rPr lang="pl-PL" dirty="0" smtClean="0"/>
              <a:t>Dobra osobiste człowieka, jak </a:t>
            </a:r>
            <a:r>
              <a:rPr lang="pl-PL" b="1" dirty="0" smtClean="0"/>
              <a:t>w szczególności</a:t>
            </a:r>
            <a:r>
              <a:rPr lang="pl-PL" dirty="0" smtClean="0"/>
              <a:t> zdrowie, wolność, cześć, swoboda sumienia, </a:t>
            </a:r>
            <a:r>
              <a:rPr lang="pl-PL" b="1" dirty="0" smtClean="0"/>
              <a:t>nazwisko lub pseudonim</a:t>
            </a:r>
            <a:r>
              <a:rPr lang="pl-PL" dirty="0" smtClean="0"/>
              <a:t>, wizerunek, tajemnica korespondencji, nietykalność mieszkania, twórczość naukowa, artystyczna, wynalazcza i racjonalizatorska, pozostają pod ochroną prawa cywilnego niezależnie od ochrony przewidzianej w innych przepisach.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</a:t>
            </a: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dirty="0" smtClean="0"/>
              <a:t>Art. 24 k.c. w zw. z art. 43 k.c.</a:t>
            </a:r>
          </a:p>
          <a:p>
            <a:pPr marL="92075" indent="17463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2900" dirty="0" smtClean="0"/>
              <a:t>§ 1. Ten, czyje dobro osobiste zostaje zagrożone cudzym działaniem, może żądać zaniechania tego działania, chyba że nie jest ono bezprawne. W razie dokonanego naruszenia może on także żądać, ażeby osoba, która dopuściła się naruszenia, dopełniła czynności potrzebnych do usunięcia jego skutków, w szczególności ażeby złożyła oświadczenie odpowiedniej treści i w odpowiedniej formie. Na zasadach przewidzianych w kodeksie może on również żądać zadośćuczynienia pieniężnego lub </a:t>
            </a:r>
            <a:r>
              <a:rPr lang="pl-PL" sz="2900" dirty="0" smtClean="0"/>
              <a:t>zapłaty odpowiedniej </a:t>
            </a:r>
            <a:r>
              <a:rPr lang="pl-PL" sz="2900" dirty="0" smtClean="0"/>
              <a:t>sumy pieniężnej na wskazany cel społeczny.</a:t>
            </a:r>
          </a:p>
          <a:p>
            <a:pPr marL="92075" indent="17463" algn="just">
              <a:buNone/>
            </a:pPr>
            <a:r>
              <a:rPr lang="pl-PL" sz="2900" dirty="0" smtClean="0"/>
              <a:t>§ 2. Jeżeli wskutek naruszenia dobra osobistego została wyrządzona szkoda majątkowa, poszkodowany może żądać jej naprawienia na zasadach ogólnych.</a:t>
            </a:r>
          </a:p>
          <a:p>
            <a:pPr marL="92075" indent="17463" algn="just">
              <a:buNone/>
            </a:pPr>
            <a:r>
              <a:rPr lang="pl-PL" sz="2900" dirty="0" smtClean="0"/>
              <a:t>§ 3. Przepisy powyższe nie uchybiają uprawnieniom przewidzianym w innych przepisach, w szczególności w prawie autorskim oraz w prawie wynalazczym.</a:t>
            </a:r>
            <a:endParaRPr lang="pl-PL" sz="29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OCHRONA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rba\AppData\Local\Microsoft\Windows\INetCache\IE\8FS8ATR5\important-2508599_960_72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4533">
            <a:off x="4905995" y="4371341"/>
            <a:ext cx="3987563" cy="2123959"/>
          </a:xfrm>
          <a:prstGeom prst="rect">
            <a:avLst/>
          </a:prstGeom>
          <a:noFill/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30718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3200" b="1" dirty="0" smtClean="0"/>
              <a:t>Przedsiębiorca </a:t>
            </a:r>
            <a:r>
              <a:rPr lang="pl-PL" sz="3200" b="1" dirty="0" smtClean="0"/>
              <a:t>działa pod </a:t>
            </a:r>
            <a:r>
              <a:rPr lang="pl-PL" sz="3200" b="1" dirty="0" smtClean="0"/>
              <a:t>firmą, którą ujawnia się we właściwym rejestrze (chyba że przepisy stanowią inaczej)!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32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5186370" cy="4525963"/>
          </a:xfrm>
        </p:spPr>
        <p:txBody>
          <a:bodyPr>
            <a:normAutofit/>
          </a:bodyPr>
          <a:lstStyle/>
          <a:p>
            <a:pPr marL="92075" indent="17463" algn="ctr">
              <a:buNone/>
            </a:pPr>
            <a:r>
              <a:rPr lang="pl-PL" sz="8000" dirty="0" smtClean="0"/>
              <a:t>Dziękuję za uwagę!</a:t>
            </a:r>
            <a:endParaRPr lang="pl-PL" sz="8000" dirty="0"/>
          </a:p>
        </p:txBody>
      </p:sp>
      <p:pic>
        <p:nvPicPr>
          <p:cNvPr id="5122" name="Picture 2" descr="C:\Users\barba\AppData\Local\Microsoft\Windows\INetCache\IE\WVGYKBOL\man-taking-bow-29299244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571480"/>
            <a:ext cx="3773424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/>
          <a:lstStyle/>
          <a:p>
            <a:pPr algn="just"/>
            <a:r>
              <a:rPr lang="pl-PL" dirty="0" smtClean="0"/>
              <a:t>Firma przedsiębiorcy powinna się odróżniać dostatecznie od firm innych przedsiębiorców </a:t>
            </a:r>
            <a:r>
              <a:rPr lang="pl-PL" u="sng" dirty="0" smtClean="0"/>
              <a:t>prowadzących działalność na tym samym rynku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Firma </a:t>
            </a:r>
            <a:r>
              <a:rPr lang="pl-PL" b="1" dirty="0" smtClean="0">
                <a:solidFill>
                  <a:srgbClr val="C00000"/>
                </a:solidFill>
              </a:rPr>
              <a:t>nie może wprowadzać w błąd</a:t>
            </a:r>
            <a:r>
              <a:rPr lang="pl-PL" dirty="0" smtClean="0"/>
              <a:t>, w szczególności co do osoby przedsiębiorcy, przedmiotu działalności przedsiębiorcy, miejsca działalności, źródeł zaopatrzenia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WYŁĄCZNOŚĆ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Firmą osoby fizycznej jest jej </a:t>
            </a:r>
            <a:r>
              <a:rPr lang="pl-PL" b="1" dirty="0" smtClean="0">
                <a:solidFill>
                  <a:srgbClr val="C00000"/>
                </a:solidFill>
              </a:rPr>
              <a:t>imię i nazwisko</a:t>
            </a:r>
            <a:r>
              <a:rPr lang="pl-PL" dirty="0" smtClean="0"/>
              <a:t>. Nie wyklucza to włączenia do firmy </a:t>
            </a:r>
            <a:r>
              <a:rPr lang="pl-PL" dirty="0" smtClean="0">
                <a:solidFill>
                  <a:srgbClr val="C00000"/>
                </a:solidFill>
              </a:rPr>
              <a:t>pseudonimu</a:t>
            </a:r>
            <a:r>
              <a:rPr lang="pl-PL" dirty="0" smtClean="0"/>
              <a:t> lub </a:t>
            </a:r>
            <a:r>
              <a:rPr lang="pl-PL" dirty="0" smtClean="0">
                <a:solidFill>
                  <a:srgbClr val="C00000"/>
                </a:solidFill>
              </a:rPr>
              <a:t>określeń wskazujących</a:t>
            </a:r>
            <a:r>
              <a:rPr lang="pl-PL" dirty="0" smtClean="0"/>
              <a:t> na przedmiot działalności przedsiębiorcy, miejsce jej prowadzenia oraz innych określeń dowolnie obranych.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FIRMA OS. FIZYCZNEJ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72032"/>
          </a:xfrm>
        </p:spPr>
        <p:txBody>
          <a:bodyPr>
            <a:normAutofit/>
          </a:bodyPr>
          <a:lstStyle/>
          <a:p>
            <a:pPr marL="360363" indent="-360363" algn="just"/>
            <a:r>
              <a:rPr lang="pl-PL" dirty="0" smtClean="0"/>
              <a:t>Firmą </a:t>
            </a:r>
            <a:r>
              <a:rPr lang="pl-PL" dirty="0" smtClean="0"/>
              <a:t>osoby prawnej jest jej </a:t>
            </a:r>
            <a:r>
              <a:rPr lang="pl-PL" b="1" dirty="0" smtClean="0">
                <a:solidFill>
                  <a:srgbClr val="C00000"/>
                </a:solidFill>
              </a:rPr>
              <a:t>nazwa</a:t>
            </a:r>
            <a:r>
              <a:rPr lang="pl-PL" dirty="0" smtClean="0"/>
              <a:t>.</a:t>
            </a:r>
          </a:p>
          <a:p>
            <a:pPr marL="360363" indent="-360363" algn="just"/>
            <a:r>
              <a:rPr lang="pl-PL" dirty="0" smtClean="0"/>
              <a:t>Firma </a:t>
            </a:r>
            <a:r>
              <a:rPr lang="pl-PL" dirty="0" smtClean="0"/>
              <a:t>zawiera </a:t>
            </a:r>
            <a:r>
              <a:rPr lang="pl-PL" dirty="0" smtClean="0">
                <a:solidFill>
                  <a:srgbClr val="C00000"/>
                </a:solidFill>
              </a:rPr>
              <a:t>określenie formy prawnej</a:t>
            </a:r>
            <a:r>
              <a:rPr lang="pl-PL" dirty="0" smtClean="0"/>
              <a:t> osoby prawnej, które może być podane w skrócie, a ponadto może wskazywać na </a:t>
            </a:r>
            <a:r>
              <a:rPr lang="pl-PL" dirty="0" smtClean="0">
                <a:solidFill>
                  <a:srgbClr val="C00000"/>
                </a:solidFill>
              </a:rPr>
              <a:t>przedmiot działalności</a:t>
            </a:r>
            <a:r>
              <a:rPr lang="pl-PL" dirty="0" smtClean="0"/>
              <a:t>, </a:t>
            </a:r>
            <a:r>
              <a:rPr lang="pl-PL" dirty="0" smtClean="0">
                <a:solidFill>
                  <a:srgbClr val="C00000"/>
                </a:solidFill>
              </a:rPr>
              <a:t>siedzibę</a:t>
            </a:r>
            <a:r>
              <a:rPr lang="pl-PL" dirty="0" smtClean="0"/>
              <a:t> tej osoby oraz </a:t>
            </a:r>
            <a:r>
              <a:rPr lang="pl-PL" dirty="0" smtClean="0">
                <a:solidFill>
                  <a:srgbClr val="C00000"/>
                </a:solidFill>
              </a:rPr>
              <a:t>inne określenia dowolnie obrane</a:t>
            </a:r>
            <a:r>
              <a:rPr lang="pl-PL" dirty="0" smtClean="0"/>
              <a:t>.</a:t>
            </a:r>
          </a:p>
          <a:p>
            <a:pPr marL="360363" indent="-360363" algn="just"/>
            <a:r>
              <a:rPr lang="pl-PL" dirty="0" smtClean="0"/>
              <a:t>Przedsiębiorca </a:t>
            </a:r>
            <a:r>
              <a:rPr lang="pl-PL" dirty="0" smtClean="0"/>
              <a:t>może posługiwać się skrótem firmy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FIRMA OS. PRAWNEJ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rba\AppData\Local\Microsoft\Windows\INetCache\IE\WVGYKBOL\clause-63977_960_72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04948" y="4071942"/>
            <a:ext cx="3939051" cy="2786058"/>
          </a:xfrm>
          <a:prstGeom prst="rect">
            <a:avLst/>
          </a:prstGeom>
          <a:noFill/>
        </p:spPr>
      </p:pic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720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Firma osoby prawnej może zawierać nazwisko lub pseudonim osoby fizycznej, jeżeli służy to ukazaniu związków tej osoby z powstaniem lub działalnością przedsiębiorcy. Umieszczenie w firmie nazwiska albo pseudonimu osoby fizycznej wymaga pisemnej zgody tej osoby, a w razie jej śmierci - zgody jej małżonka i dzieci.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FIRMA OS. PRAWNEJ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u="sng" dirty="0" smtClean="0"/>
              <a:t>Spółka jawna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Firma spółki jawnej powinna zawierać nazwiska lub firmy (nazwy) wszystkich wspólników albo nazwisko albo firmę (nazwę) jednego albo kilku wspólników oraz dodatkowe oznaczenie „spółka jawna”.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Dopuszczalne </a:t>
            </a:r>
            <a:r>
              <a:rPr lang="pl-PL" dirty="0" smtClean="0"/>
              <a:t>jest używanie w obrocie skrótu „sp. j.”.</a:t>
            </a:r>
          </a:p>
          <a:p>
            <a:pPr algn="ctr">
              <a:buNone/>
            </a:pPr>
            <a:endParaRPr lang="pl-PL" b="1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FIRMY SPÓŁEK HANDLOWYCH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3654428"/>
          </a:xfrm>
        </p:spPr>
        <p:txBody>
          <a:bodyPr/>
          <a:lstStyle/>
          <a:p>
            <a:pPr algn="ctr"/>
            <a:r>
              <a:rPr lang="pl-PL" dirty="0" smtClean="0"/>
              <a:t>Nowak, Kowalski Przedsiębiorstwo Budowlane spółka jawna / sp. J.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</TotalTime>
  <Words>1053</Words>
  <Application>Microsoft Office PowerPoint</Application>
  <PresentationFormat>Pokaz na ekranie (4:3)</PresentationFormat>
  <Paragraphs>90</Paragraphs>
  <Slides>30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Hol</vt:lpstr>
      <vt:lpstr>FIRMA PRZEDSIĘBIORCY</vt:lpstr>
      <vt:lpstr>PODSTAWA PRAWNA</vt:lpstr>
      <vt:lpstr>Slajd 3</vt:lpstr>
      <vt:lpstr>WYŁĄCZNOŚĆ</vt:lpstr>
      <vt:lpstr>FIRMA OS. FIZYCZNEJ</vt:lpstr>
      <vt:lpstr>FIRMA OS. PRAWNEJ</vt:lpstr>
      <vt:lpstr>FIRMA OS. PRAWNEJ</vt:lpstr>
      <vt:lpstr>FIRMY SPÓŁEK HANDLOWYCH</vt:lpstr>
      <vt:lpstr>Nowak, Kowalski Przedsiębiorstwo Budowlane spółka jawna / sp. J.</vt:lpstr>
      <vt:lpstr>FIRMY SPÓŁEK HANDLOWYCH</vt:lpstr>
      <vt:lpstr>Nowak, Kowalski i Partnerzy Kancelaria radców prawnych spółka partnerska / sp. p.</vt:lpstr>
      <vt:lpstr>FIRMY SPÓŁEK HANDLOWYCH</vt:lpstr>
      <vt:lpstr>Nowak, Kowalski Przedsiębiorstwo Budowlane spółka komandytowa / sp. k.  ALBO  Przedsiębiorstwo Budowlane BUDIMEX sp. z o.o. spółka komandytowa / sp. k.</vt:lpstr>
      <vt:lpstr>FIRMY SPÓŁEK HANDLOWYCH</vt:lpstr>
      <vt:lpstr>Nowak, Kowalski Przedsiębiorstwo Budowlane spółka komandytowo-akcyjna / S.K.A.  ALBO  Przedsiębiorstwo Budowlane BUDIMEX sp. z o.o. spółka komandytowo-akcyjna / S.K.A.</vt:lpstr>
      <vt:lpstr>FIRMY SPÓŁEK HANDLOWYCH</vt:lpstr>
      <vt:lpstr>Przedsiębiorstwo Budowlane BUDIMEX spółka z ograniczoną odpowiedzialnością / sp. z o.o.</vt:lpstr>
      <vt:lpstr>FIRMY SPÓŁEK HANDLOWYCH</vt:lpstr>
      <vt:lpstr>Przedsiębiorstwo Budowlane BUDIMEX spółka akcyjna / S.A.</vt:lpstr>
      <vt:lpstr>FIRMA ODDZIAŁU</vt:lpstr>
      <vt:lpstr>ZMIANA FIRMY</vt:lpstr>
      <vt:lpstr>ZMIANA FIRMY</vt:lpstr>
      <vt:lpstr>Przedsiębiorstwo Budowlane BUDIMEX sp. z. o.o. (Przedsiębiorstwo Budowlane BUDIMEX Nowak, Kowalski sp. j.)</vt:lpstr>
      <vt:lpstr>ZMIANA WSPÓLNIKA</vt:lpstr>
      <vt:lpstr>ZMIANA WSPÓLNIKA</vt:lpstr>
      <vt:lpstr>ZAKAZ ZBYCIA</vt:lpstr>
      <vt:lpstr>OCHRONA</vt:lpstr>
      <vt:lpstr>OCHRONA</vt:lpstr>
      <vt:lpstr>OCHRONA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FIRMA PRZEDSIĘBIORCY</dc:title>
  <dc:creator>barbara.trybulinska@gmail.com</dc:creator>
  <cp:lastModifiedBy>barbara.trybulinska@gmail.com</cp:lastModifiedBy>
  <cp:revision>11</cp:revision>
  <dcterms:created xsi:type="dcterms:W3CDTF">2019-03-20T22:36:29Z</dcterms:created>
  <dcterms:modified xsi:type="dcterms:W3CDTF">2019-03-21T00:16:17Z</dcterms:modified>
</cp:coreProperties>
</file>