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4" r:id="rId8"/>
    <p:sldId id="265" r:id="rId9"/>
    <p:sldId id="266" r:id="rId1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6FF3D7-BF67-4F38-B2B7-07E5BD1D68B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AB7ABE8-A697-4D6E-892A-F438176028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CDB5C1C-F483-4420-9B1F-AD33739AA40C}"/>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5" name="Symbol zastępczy stopki 4">
            <a:extLst>
              <a:ext uri="{FF2B5EF4-FFF2-40B4-BE49-F238E27FC236}">
                <a16:creationId xmlns:a16="http://schemas.microsoft.com/office/drawing/2014/main" id="{23C4D757-08FF-48FA-BCE8-E373F46974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D643ED2-95CD-4394-AE7A-98ED288BB57B}"/>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3556889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E1FFA7-8E48-46A1-BB3E-083843957FC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A45936A9-D491-4640-AE79-C7160465FE0C}"/>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1AAF4DA-2129-4FAE-A4A2-05E19CD57398}"/>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5" name="Symbol zastępczy stopki 4">
            <a:extLst>
              <a:ext uri="{FF2B5EF4-FFF2-40B4-BE49-F238E27FC236}">
                <a16:creationId xmlns:a16="http://schemas.microsoft.com/office/drawing/2014/main" id="{1B584754-8F3C-466C-99FB-EE4A8CE92EE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7389B1A-66D7-44D5-B13B-80D2A1C7EACC}"/>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225754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C3B5B24-3A89-45D4-ACB6-C866CB18682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6E9653A-37AA-4D83-9CA5-AA88D172E25D}"/>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AEC4751-CD3D-448B-B39D-97B1133D7922}"/>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5" name="Symbol zastępczy stopki 4">
            <a:extLst>
              <a:ext uri="{FF2B5EF4-FFF2-40B4-BE49-F238E27FC236}">
                <a16:creationId xmlns:a16="http://schemas.microsoft.com/office/drawing/2014/main" id="{15B08C25-4572-47EC-8DA1-29A609293E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162EF52-8FF6-48E5-B5B3-204583E6A048}"/>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391149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702F4C-8B9B-4E6D-AAED-D95200FC634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258F578-2B36-44A9-A785-D3921224E48A}"/>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15DB785-37CD-4B86-BC01-3A2BD42F4192}"/>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5" name="Symbol zastępczy stopki 4">
            <a:extLst>
              <a:ext uri="{FF2B5EF4-FFF2-40B4-BE49-F238E27FC236}">
                <a16:creationId xmlns:a16="http://schemas.microsoft.com/office/drawing/2014/main" id="{E2C6B9DA-DE7A-480B-88EE-ED16E6D88BB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72AC8DA-6E56-4306-A6DB-D0BC680F9A67}"/>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2945581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815D56-0391-49BC-8249-7AC73000F06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7BCB98F7-C722-4510-A156-9729392768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B4844C30-D559-42B8-B33B-9B89C8A6FCB8}"/>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5" name="Symbol zastępczy stopki 4">
            <a:extLst>
              <a:ext uri="{FF2B5EF4-FFF2-40B4-BE49-F238E27FC236}">
                <a16:creationId xmlns:a16="http://schemas.microsoft.com/office/drawing/2014/main" id="{AA6D4AA2-0C07-4BF0-9EC1-F1BA143232E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A3DBB4E-5B9A-4A4D-A38A-DE89F27DEB10}"/>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416152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801155-04DA-40EB-8004-FAB058F0385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39465FB-1897-46D4-9F70-89A4E3E24DCB}"/>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CB99799D-25D4-4023-A305-A59A0CEE4971}"/>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BC20DDA-D220-4A32-9D5A-BFF8271E7EE0}"/>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6" name="Symbol zastępczy stopki 5">
            <a:extLst>
              <a:ext uri="{FF2B5EF4-FFF2-40B4-BE49-F238E27FC236}">
                <a16:creationId xmlns:a16="http://schemas.microsoft.com/office/drawing/2014/main" id="{44F73F56-7C6E-4539-99ED-523E3B2F13C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823BD7-AF12-42CB-8417-8A9806575324}"/>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3275483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082DA7-0B84-4E16-8B58-02C2FFD82CB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464B9C76-64DB-414F-83F6-4F5993566E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9B93F84C-3041-4CED-A9EC-37D8EECE5D47}"/>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68F04D32-2DA3-470E-BFE4-85C32E4F42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9CCFB1FB-0D84-416A-9DDA-9A6880C78E6F}"/>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74312F7-DAA4-43C4-B7E7-3471FD3C337A}"/>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8" name="Symbol zastępczy stopki 7">
            <a:extLst>
              <a:ext uri="{FF2B5EF4-FFF2-40B4-BE49-F238E27FC236}">
                <a16:creationId xmlns:a16="http://schemas.microsoft.com/office/drawing/2014/main" id="{08D8C004-69DB-4485-A00A-1F982BEDE8AF}"/>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52378BF-C98A-475A-AA8F-9C4D9A8B4DCD}"/>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119000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91A745-45E4-4F0F-978C-61A63E70791E}"/>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C478D7A-B4CA-4D75-9DE1-21334BAD0DCE}"/>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4" name="Symbol zastępczy stopki 3">
            <a:extLst>
              <a:ext uri="{FF2B5EF4-FFF2-40B4-BE49-F238E27FC236}">
                <a16:creationId xmlns:a16="http://schemas.microsoft.com/office/drawing/2014/main" id="{CE7B8A48-AB97-4964-A379-247EB6832173}"/>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99D46481-2EF6-497C-B789-53F5A035F4A8}"/>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4064306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47144C49-D991-4640-94E1-F8CA1CC0DE03}"/>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3" name="Symbol zastępczy stopki 2">
            <a:extLst>
              <a:ext uri="{FF2B5EF4-FFF2-40B4-BE49-F238E27FC236}">
                <a16:creationId xmlns:a16="http://schemas.microsoft.com/office/drawing/2014/main" id="{9BEA4237-95B0-4645-83B9-2E7C96B4ACB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428060D9-5FB8-40FA-A9E3-1009F97BEBA4}"/>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438570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AA4B5-25E1-4088-8FAB-E58D902A2B7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19AD0CB2-4DAE-4FCD-BD30-DD48DAA0E3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3273256-CB44-475D-A50E-39B0F71AFA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E796210F-E0FD-441E-B400-B5622449D2AE}"/>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6" name="Symbol zastępczy stopki 5">
            <a:extLst>
              <a:ext uri="{FF2B5EF4-FFF2-40B4-BE49-F238E27FC236}">
                <a16:creationId xmlns:a16="http://schemas.microsoft.com/office/drawing/2014/main" id="{C75F4250-2DE3-46D5-A68D-2704BF272B6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E1C7A99-5DD4-432A-992F-F73E98D1B528}"/>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351608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CDFD5D-C08A-482E-89A4-B6973160D70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E1780F1-CA74-45DD-96DA-5F2B05354E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18B74B04-C0A1-47CF-8359-485737BAED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DB72B830-EF4C-4A01-8133-4BB30E53597B}"/>
              </a:ext>
            </a:extLst>
          </p:cNvPr>
          <p:cNvSpPr>
            <a:spLocks noGrp="1"/>
          </p:cNvSpPr>
          <p:nvPr>
            <p:ph type="dt" sz="half" idx="10"/>
          </p:nvPr>
        </p:nvSpPr>
        <p:spPr/>
        <p:txBody>
          <a:bodyPr/>
          <a:lstStyle/>
          <a:p>
            <a:fld id="{82AFC6FE-A041-45D0-A88F-0E89A142C956}" type="datetimeFigureOut">
              <a:rPr lang="pl-PL" smtClean="0"/>
              <a:t>14.10.2019</a:t>
            </a:fld>
            <a:endParaRPr lang="pl-PL"/>
          </a:p>
        </p:txBody>
      </p:sp>
      <p:sp>
        <p:nvSpPr>
          <p:cNvPr id="6" name="Symbol zastępczy stopki 5">
            <a:extLst>
              <a:ext uri="{FF2B5EF4-FFF2-40B4-BE49-F238E27FC236}">
                <a16:creationId xmlns:a16="http://schemas.microsoft.com/office/drawing/2014/main" id="{893327F6-7B12-4C07-9C00-EA52E881C20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F4371A-8D11-4A0D-862B-DB0FE198F83D}"/>
              </a:ext>
            </a:extLst>
          </p:cNvPr>
          <p:cNvSpPr>
            <a:spLocks noGrp="1"/>
          </p:cNvSpPr>
          <p:nvPr>
            <p:ph type="sldNum" sz="quarter" idx="12"/>
          </p:nvPr>
        </p:nvSpPr>
        <p:spPr/>
        <p:txBody>
          <a:bodyPr/>
          <a:lstStyle/>
          <a:p>
            <a:fld id="{97A597C5-F685-4EAE-94EE-70D0CC4953B5}" type="slidenum">
              <a:rPr lang="pl-PL" smtClean="0"/>
              <a:t>‹#›</a:t>
            </a:fld>
            <a:endParaRPr lang="pl-PL"/>
          </a:p>
        </p:txBody>
      </p:sp>
    </p:spTree>
    <p:extLst>
      <p:ext uri="{BB962C8B-B14F-4D97-AF65-F5344CB8AC3E}">
        <p14:creationId xmlns:p14="http://schemas.microsoft.com/office/powerpoint/2010/main" val="3032339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1C6DF3F-33BF-44EA-8C88-D49D8F3DB3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B1F85C8-AF50-4AB8-9D9F-7C46E03B9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9D83989-4043-42DB-BB6A-989FA0AB2E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FC6FE-A041-45D0-A88F-0E89A142C956}" type="datetimeFigureOut">
              <a:rPr lang="pl-PL" smtClean="0"/>
              <a:t>14.10.2019</a:t>
            </a:fld>
            <a:endParaRPr lang="pl-PL"/>
          </a:p>
        </p:txBody>
      </p:sp>
      <p:sp>
        <p:nvSpPr>
          <p:cNvPr id="5" name="Symbol zastępczy stopki 4">
            <a:extLst>
              <a:ext uri="{FF2B5EF4-FFF2-40B4-BE49-F238E27FC236}">
                <a16:creationId xmlns:a16="http://schemas.microsoft.com/office/drawing/2014/main" id="{FB6F377B-A3A0-40E4-884B-386439040F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171E64FB-ACEA-4319-BFCB-6DA6ABD1AD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597C5-F685-4EAE-94EE-70D0CC4953B5}" type="slidenum">
              <a:rPr lang="pl-PL" smtClean="0"/>
              <a:t>‹#›</a:t>
            </a:fld>
            <a:endParaRPr lang="pl-PL"/>
          </a:p>
        </p:txBody>
      </p:sp>
    </p:spTree>
    <p:extLst>
      <p:ext uri="{BB962C8B-B14F-4D97-AF65-F5344CB8AC3E}">
        <p14:creationId xmlns:p14="http://schemas.microsoft.com/office/powerpoint/2010/main" val="3148835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rawo.uni.wroc.pl/user/12147" TargetMode="External"/><Relationship Id="rId2" Type="http://schemas.openxmlformats.org/officeDocument/2006/relationships/hyperlink" Target="mailto:maciej.Pichlak@uwr.edu.pl" TargetMode="External"/><Relationship Id="rId1" Type="http://schemas.openxmlformats.org/officeDocument/2006/relationships/slideLayout" Target="../slideLayouts/slideLayout2.xml"/><Relationship Id="rId5" Type="http://schemas.openxmlformats.org/officeDocument/2006/relationships/hyperlink" Target="https://prawo.uni.wroc.pl/user/12898" TargetMode="External"/><Relationship Id="rId4" Type="http://schemas.openxmlformats.org/officeDocument/2006/relationships/hyperlink" Target="mailto:marcin.jedrysiak@uwr.edu.p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time_continue=4&amp;v=rCxJhj7tMk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5ADBE0-112D-402F-98F4-165B41BCE15F}"/>
              </a:ext>
            </a:extLst>
          </p:cNvPr>
          <p:cNvSpPr>
            <a:spLocks noGrp="1"/>
          </p:cNvSpPr>
          <p:nvPr>
            <p:ph type="ctrTitle"/>
          </p:nvPr>
        </p:nvSpPr>
        <p:spPr/>
        <p:txBody>
          <a:bodyPr/>
          <a:lstStyle/>
          <a:p>
            <a:r>
              <a:rPr lang="pl-PL" dirty="0"/>
              <a:t>Fundamentals of Law &amp; </a:t>
            </a:r>
            <a:r>
              <a:rPr lang="pl-PL" dirty="0" err="1"/>
              <a:t>Government</a:t>
            </a:r>
            <a:endParaRPr lang="pl-PL" dirty="0"/>
          </a:p>
        </p:txBody>
      </p:sp>
      <p:sp>
        <p:nvSpPr>
          <p:cNvPr id="3" name="Podtytuł 2">
            <a:extLst>
              <a:ext uri="{FF2B5EF4-FFF2-40B4-BE49-F238E27FC236}">
                <a16:creationId xmlns:a16="http://schemas.microsoft.com/office/drawing/2014/main" id="{7F851C07-3542-41B7-8448-69851C3F7FDC}"/>
              </a:ext>
            </a:extLst>
          </p:cNvPr>
          <p:cNvSpPr>
            <a:spLocks noGrp="1"/>
          </p:cNvSpPr>
          <p:nvPr>
            <p:ph type="subTitle" idx="1"/>
          </p:nvPr>
        </p:nvSpPr>
        <p:spPr>
          <a:xfrm>
            <a:off x="1524000" y="3865418"/>
            <a:ext cx="9144000" cy="1392382"/>
          </a:xfrm>
        </p:spPr>
        <p:txBody>
          <a:bodyPr>
            <a:normAutofit/>
          </a:bodyPr>
          <a:lstStyle/>
          <a:p>
            <a:r>
              <a:rPr lang="pl-PL" sz="3200" dirty="0" err="1"/>
              <a:t>Introductory</a:t>
            </a:r>
            <a:r>
              <a:rPr lang="pl-PL" sz="3200" dirty="0"/>
              <a:t> </a:t>
            </a:r>
            <a:r>
              <a:rPr lang="pl-PL" sz="3200" dirty="0" err="1"/>
              <a:t>Lecture</a:t>
            </a:r>
            <a:endParaRPr lang="pl-PL" sz="3200" dirty="0"/>
          </a:p>
        </p:txBody>
      </p:sp>
    </p:spTree>
    <p:extLst>
      <p:ext uri="{BB962C8B-B14F-4D97-AF65-F5344CB8AC3E}">
        <p14:creationId xmlns:p14="http://schemas.microsoft.com/office/powerpoint/2010/main" val="919021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The </a:t>
            </a:r>
            <a:r>
              <a:rPr lang="pl-PL" dirty="0" err="1"/>
              <a:t>content</a:t>
            </a:r>
            <a:endParaRPr lang="pl-PL" dirty="0"/>
          </a:p>
        </p:txBody>
      </p:sp>
      <p:sp>
        <p:nvSpPr>
          <p:cNvPr id="3" name="Symbol zastępczy zawartości 2"/>
          <p:cNvSpPr>
            <a:spLocks noGrp="1"/>
          </p:cNvSpPr>
          <p:nvPr>
            <p:ph idx="1"/>
          </p:nvPr>
        </p:nvSpPr>
        <p:spPr>
          <a:xfrm>
            <a:off x="838200" y="1461423"/>
            <a:ext cx="4983050" cy="1217384"/>
          </a:xfrm>
          <a:solidFill>
            <a:schemeClr val="accent4"/>
          </a:solidFill>
          <a:ln>
            <a:solidFill>
              <a:schemeClr val="bg2">
                <a:lumMod val="75000"/>
              </a:schemeClr>
            </a:solidFill>
          </a:ln>
        </p:spPr>
        <p:txBody>
          <a:bodyPr anchor="ctr">
            <a:normAutofit/>
          </a:bodyPr>
          <a:lstStyle/>
          <a:p>
            <a:pPr marL="0" indent="0">
              <a:buNone/>
            </a:pPr>
            <a:r>
              <a:rPr lang="pl-PL" sz="1900" b="1" u="sng" dirty="0" err="1"/>
              <a:t>Lectures</a:t>
            </a:r>
            <a:r>
              <a:rPr lang="pl-PL" sz="1900" b="1" u="sng" dirty="0"/>
              <a:t>:</a:t>
            </a:r>
          </a:p>
          <a:p>
            <a:pPr marL="0" indent="0">
              <a:buNone/>
            </a:pPr>
            <a:r>
              <a:rPr lang="pl-PL" sz="1900" i="1" dirty="0"/>
              <a:t>POLITICAL PART</a:t>
            </a:r>
          </a:p>
          <a:p>
            <a:pPr marL="0" indent="0">
              <a:buNone/>
            </a:pPr>
            <a:r>
              <a:rPr lang="pl-PL" sz="1900" i="1" dirty="0"/>
              <a:t>Marcin Jędrysiak</a:t>
            </a:r>
          </a:p>
        </p:txBody>
      </p:sp>
      <p:sp>
        <p:nvSpPr>
          <p:cNvPr id="4" name="pole tekstowe 3">
            <a:extLst>
              <a:ext uri="{FF2B5EF4-FFF2-40B4-BE49-F238E27FC236}">
                <a16:creationId xmlns:a16="http://schemas.microsoft.com/office/drawing/2014/main" id="{AFA5BE43-7C6C-4163-B62D-261D13331E93}"/>
              </a:ext>
            </a:extLst>
          </p:cNvPr>
          <p:cNvSpPr txBox="1"/>
          <p:nvPr/>
        </p:nvSpPr>
        <p:spPr>
          <a:xfrm>
            <a:off x="838199" y="4304058"/>
            <a:ext cx="4983051" cy="1584000"/>
          </a:xfrm>
          <a:prstGeom prst="rect">
            <a:avLst/>
          </a:prstGeom>
          <a:solidFill>
            <a:schemeClr val="accent6">
              <a:lumMod val="40000"/>
              <a:lumOff val="60000"/>
            </a:schemeClr>
          </a:solidFill>
          <a:ln>
            <a:solidFill>
              <a:schemeClr val="bg2">
                <a:lumMod val="75000"/>
              </a:schemeClr>
            </a:solidFill>
          </a:ln>
        </p:spPr>
        <p:txBody>
          <a:bodyPr wrap="square" rtlCol="0" anchor="ctr">
            <a:noAutofit/>
          </a:bodyPr>
          <a:lstStyle/>
          <a:p>
            <a:pPr>
              <a:spcAft>
                <a:spcPts val="600"/>
              </a:spcAft>
            </a:pPr>
            <a:r>
              <a:rPr lang="pl-PL" sz="1900" b="1" u="sng" dirty="0" err="1"/>
              <a:t>Seminar</a:t>
            </a:r>
            <a:r>
              <a:rPr lang="pl-PL" sz="1900" b="1" u="sng" dirty="0"/>
              <a:t> </a:t>
            </a:r>
            <a:r>
              <a:rPr lang="pl-PL" sz="1900" b="1" u="sng" dirty="0" err="1"/>
              <a:t>classes</a:t>
            </a:r>
            <a:r>
              <a:rPr lang="pl-PL" sz="1900" b="1" u="sng" dirty="0"/>
              <a:t>: </a:t>
            </a:r>
          </a:p>
          <a:p>
            <a:pPr>
              <a:spcAft>
                <a:spcPts val="600"/>
              </a:spcAft>
            </a:pPr>
            <a:r>
              <a:rPr lang="pl-PL" sz="1900" i="1" dirty="0"/>
              <a:t>CONSTITUTIONAL PART</a:t>
            </a:r>
            <a:endParaRPr lang="pl-PL" sz="1900" b="1" i="1" u="sng" dirty="0"/>
          </a:p>
          <a:p>
            <a:pPr>
              <a:spcAft>
                <a:spcPts val="600"/>
              </a:spcAft>
            </a:pPr>
            <a:r>
              <a:rPr lang="pl-PL" sz="1900" i="1" dirty="0"/>
              <a:t>Anna Śledzińska-Simon</a:t>
            </a:r>
          </a:p>
        </p:txBody>
      </p:sp>
      <p:sp>
        <p:nvSpPr>
          <p:cNvPr id="5" name="Nawias klamrowy zamykający 4">
            <a:extLst>
              <a:ext uri="{FF2B5EF4-FFF2-40B4-BE49-F238E27FC236}">
                <a16:creationId xmlns:a16="http://schemas.microsoft.com/office/drawing/2014/main" id="{A519B19B-5BAB-4712-95E0-6692C32798D5}"/>
              </a:ext>
            </a:extLst>
          </p:cNvPr>
          <p:cNvSpPr/>
          <p:nvPr/>
        </p:nvSpPr>
        <p:spPr>
          <a:xfrm>
            <a:off x="6096000" y="4304057"/>
            <a:ext cx="549499" cy="1584001"/>
          </a:xfrm>
          <a:prstGeom prst="rightBrace">
            <a:avLst>
              <a:gd name="adj1" fmla="val 45832"/>
              <a:gd name="adj2" fmla="val 50692"/>
            </a:avLst>
          </a:prstGeom>
          <a:noFill/>
          <a:ln w="5715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pole tekstowe 9">
            <a:extLst>
              <a:ext uri="{FF2B5EF4-FFF2-40B4-BE49-F238E27FC236}">
                <a16:creationId xmlns:a16="http://schemas.microsoft.com/office/drawing/2014/main" id="{9A7CD82A-24DC-4B40-A1DE-0F96149E74D3}"/>
              </a:ext>
            </a:extLst>
          </p:cNvPr>
          <p:cNvSpPr txBox="1"/>
          <p:nvPr/>
        </p:nvSpPr>
        <p:spPr>
          <a:xfrm>
            <a:off x="7083381" y="4772891"/>
            <a:ext cx="1455312" cy="646331"/>
          </a:xfrm>
          <a:prstGeom prst="rect">
            <a:avLst/>
          </a:prstGeom>
          <a:solidFill>
            <a:schemeClr val="accent6">
              <a:lumMod val="40000"/>
              <a:lumOff val="60000"/>
            </a:schemeClr>
          </a:solidFill>
          <a:ln>
            <a:solidFill>
              <a:schemeClr val="bg2">
                <a:lumMod val="75000"/>
              </a:schemeClr>
            </a:solidFill>
          </a:ln>
        </p:spPr>
        <p:txBody>
          <a:bodyPr wrap="square" rtlCol="0">
            <a:spAutoFit/>
          </a:bodyPr>
          <a:lstStyle/>
          <a:p>
            <a:pPr algn="ctr"/>
            <a:r>
              <a:rPr lang="pl-PL" i="1" dirty="0"/>
              <a:t>THE TEST / THE PROJECT</a:t>
            </a:r>
          </a:p>
        </p:txBody>
      </p:sp>
      <p:sp>
        <p:nvSpPr>
          <p:cNvPr id="11" name="Nawias klamrowy zamykający 10">
            <a:extLst>
              <a:ext uri="{FF2B5EF4-FFF2-40B4-BE49-F238E27FC236}">
                <a16:creationId xmlns:a16="http://schemas.microsoft.com/office/drawing/2014/main" id="{B4C05724-993A-408D-8E3E-E14498F799F0}"/>
              </a:ext>
            </a:extLst>
          </p:cNvPr>
          <p:cNvSpPr/>
          <p:nvPr/>
        </p:nvSpPr>
        <p:spPr>
          <a:xfrm>
            <a:off x="8538693" y="1461422"/>
            <a:ext cx="549499" cy="3311470"/>
          </a:xfrm>
          <a:prstGeom prst="rightBrace">
            <a:avLst>
              <a:gd name="adj1" fmla="val 45832"/>
              <a:gd name="adj2" fmla="val 50692"/>
            </a:avLst>
          </a:prstGeom>
          <a:noFill/>
          <a:ln w="571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2" name="pole tekstowe 11">
            <a:extLst>
              <a:ext uri="{FF2B5EF4-FFF2-40B4-BE49-F238E27FC236}">
                <a16:creationId xmlns:a16="http://schemas.microsoft.com/office/drawing/2014/main" id="{1EFF30FB-4872-4080-929D-58FE1AE4FEF4}"/>
              </a:ext>
            </a:extLst>
          </p:cNvPr>
          <p:cNvSpPr txBox="1"/>
          <p:nvPr/>
        </p:nvSpPr>
        <p:spPr>
          <a:xfrm>
            <a:off x="9517486" y="2685157"/>
            <a:ext cx="1836313" cy="432000"/>
          </a:xfrm>
          <a:prstGeom prst="rect">
            <a:avLst/>
          </a:prstGeom>
          <a:solidFill>
            <a:schemeClr val="accent4"/>
          </a:solidFill>
          <a:ln>
            <a:solidFill>
              <a:schemeClr val="bg2">
                <a:lumMod val="75000"/>
              </a:schemeClr>
            </a:solidFill>
          </a:ln>
        </p:spPr>
        <p:txBody>
          <a:bodyPr wrap="square" rtlCol="0" anchor="ctr">
            <a:noAutofit/>
          </a:bodyPr>
          <a:lstStyle/>
          <a:p>
            <a:pPr algn="ctr"/>
            <a:endParaRPr lang="pl-PL" i="1" dirty="0"/>
          </a:p>
        </p:txBody>
      </p:sp>
      <p:sp>
        <p:nvSpPr>
          <p:cNvPr id="9" name="Symbol zastępczy zawartości 2">
            <a:extLst>
              <a:ext uri="{FF2B5EF4-FFF2-40B4-BE49-F238E27FC236}">
                <a16:creationId xmlns:a16="http://schemas.microsoft.com/office/drawing/2014/main" id="{F6BAC5EC-374D-4A38-ADC6-01549D2157EA}"/>
              </a:ext>
            </a:extLst>
          </p:cNvPr>
          <p:cNvSpPr txBox="1">
            <a:spLocks/>
          </p:cNvSpPr>
          <p:nvPr/>
        </p:nvSpPr>
        <p:spPr>
          <a:xfrm>
            <a:off x="838200" y="2678807"/>
            <a:ext cx="4983050" cy="1217384"/>
          </a:xfrm>
          <a:prstGeom prst="rect">
            <a:avLst/>
          </a:prstGeom>
          <a:solidFill>
            <a:schemeClr val="accent2"/>
          </a:solidFill>
          <a:ln>
            <a:solidFill>
              <a:schemeClr val="bg2">
                <a:lumMod val="75000"/>
              </a:schemeClr>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l-PL" sz="1900" i="1" dirty="0"/>
              <a:t>LEGAL PART</a:t>
            </a:r>
          </a:p>
          <a:p>
            <a:pPr marL="0" indent="0">
              <a:buNone/>
            </a:pPr>
            <a:r>
              <a:rPr lang="pl-PL" sz="1900" i="1" dirty="0"/>
              <a:t>Maciej Pichlak</a:t>
            </a:r>
          </a:p>
        </p:txBody>
      </p:sp>
      <p:sp>
        <p:nvSpPr>
          <p:cNvPr id="13" name="pole tekstowe 12">
            <a:extLst>
              <a:ext uri="{FF2B5EF4-FFF2-40B4-BE49-F238E27FC236}">
                <a16:creationId xmlns:a16="http://schemas.microsoft.com/office/drawing/2014/main" id="{68250AFE-B665-4040-86F5-3EFC4C6406CB}"/>
              </a:ext>
            </a:extLst>
          </p:cNvPr>
          <p:cNvSpPr txBox="1"/>
          <p:nvPr/>
        </p:nvSpPr>
        <p:spPr>
          <a:xfrm>
            <a:off x="9517486" y="3117157"/>
            <a:ext cx="1836313" cy="432000"/>
          </a:xfrm>
          <a:prstGeom prst="rect">
            <a:avLst/>
          </a:prstGeom>
          <a:solidFill>
            <a:schemeClr val="accent2"/>
          </a:solidFill>
          <a:ln>
            <a:solidFill>
              <a:schemeClr val="bg2">
                <a:lumMod val="75000"/>
              </a:schemeClr>
            </a:solidFill>
          </a:ln>
        </p:spPr>
        <p:txBody>
          <a:bodyPr wrap="square" rtlCol="0" anchor="ctr">
            <a:noAutofit/>
          </a:bodyPr>
          <a:lstStyle/>
          <a:p>
            <a:pPr algn="ctr"/>
            <a:endParaRPr lang="pl-PL" i="1" dirty="0"/>
          </a:p>
        </p:txBody>
      </p:sp>
      <p:sp>
        <p:nvSpPr>
          <p:cNvPr id="6" name="Prostokąt 5">
            <a:extLst>
              <a:ext uri="{FF2B5EF4-FFF2-40B4-BE49-F238E27FC236}">
                <a16:creationId xmlns:a16="http://schemas.microsoft.com/office/drawing/2014/main" id="{4700D1AC-9D34-4235-8D6B-818A2E146947}"/>
              </a:ext>
            </a:extLst>
          </p:cNvPr>
          <p:cNvSpPr/>
          <p:nvPr/>
        </p:nvSpPr>
        <p:spPr>
          <a:xfrm>
            <a:off x="9851187" y="2943180"/>
            <a:ext cx="1168910" cy="369332"/>
          </a:xfrm>
          <a:prstGeom prst="rect">
            <a:avLst/>
          </a:prstGeom>
        </p:spPr>
        <p:txBody>
          <a:bodyPr wrap="none">
            <a:spAutoFit/>
          </a:bodyPr>
          <a:lstStyle/>
          <a:p>
            <a:pPr algn="ctr"/>
            <a:r>
              <a:rPr lang="pl-PL" i="1" dirty="0"/>
              <a:t>THE EXAM</a:t>
            </a:r>
          </a:p>
        </p:txBody>
      </p:sp>
    </p:spTree>
    <p:extLst>
      <p:ext uri="{BB962C8B-B14F-4D97-AF65-F5344CB8AC3E}">
        <p14:creationId xmlns:p14="http://schemas.microsoft.com/office/powerpoint/2010/main" val="101451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A4558-FDCB-4118-A56B-7B2DA5068B67}"/>
              </a:ext>
            </a:extLst>
          </p:cNvPr>
          <p:cNvSpPr>
            <a:spLocks noGrp="1"/>
          </p:cNvSpPr>
          <p:nvPr>
            <p:ph type="title"/>
          </p:nvPr>
        </p:nvSpPr>
        <p:spPr/>
        <p:txBody>
          <a:bodyPr/>
          <a:lstStyle/>
          <a:p>
            <a:r>
              <a:rPr lang="pl-PL" dirty="0" err="1"/>
              <a:t>Lecturers</a:t>
            </a:r>
            <a:endParaRPr lang="pl-PL" dirty="0"/>
          </a:p>
        </p:txBody>
      </p:sp>
      <p:sp>
        <p:nvSpPr>
          <p:cNvPr id="3" name="Symbol zastępczy zawartości 2">
            <a:extLst>
              <a:ext uri="{FF2B5EF4-FFF2-40B4-BE49-F238E27FC236}">
                <a16:creationId xmlns:a16="http://schemas.microsoft.com/office/drawing/2014/main" id="{7E77FAE0-A1AD-43CE-832F-157203839976}"/>
              </a:ext>
            </a:extLst>
          </p:cNvPr>
          <p:cNvSpPr>
            <a:spLocks noGrp="1"/>
          </p:cNvSpPr>
          <p:nvPr>
            <p:ph idx="1"/>
          </p:nvPr>
        </p:nvSpPr>
        <p:spPr/>
        <p:txBody>
          <a:bodyPr>
            <a:normAutofit lnSpcReduction="10000"/>
          </a:bodyPr>
          <a:lstStyle/>
          <a:p>
            <a:r>
              <a:rPr lang="pl-PL" dirty="0"/>
              <a:t>Maciej Pichlak</a:t>
            </a:r>
            <a:br>
              <a:rPr lang="pl-PL" dirty="0"/>
            </a:br>
            <a:r>
              <a:rPr lang="pl-PL" dirty="0" err="1"/>
              <a:t>Department</a:t>
            </a:r>
            <a:r>
              <a:rPr lang="pl-PL" dirty="0"/>
              <a:t> of </a:t>
            </a:r>
            <a:r>
              <a:rPr lang="pl-PL" dirty="0" err="1"/>
              <a:t>Legal</a:t>
            </a:r>
            <a:r>
              <a:rPr lang="pl-PL" dirty="0"/>
              <a:t> </a:t>
            </a:r>
            <a:r>
              <a:rPr lang="pl-PL" dirty="0" err="1"/>
              <a:t>Theory</a:t>
            </a:r>
            <a:r>
              <a:rPr lang="pl-PL" dirty="0"/>
              <a:t> and </a:t>
            </a:r>
            <a:r>
              <a:rPr lang="pl-PL" dirty="0" err="1"/>
              <a:t>Philosophy</a:t>
            </a:r>
            <a:r>
              <a:rPr lang="pl-PL" dirty="0"/>
              <a:t> of Law</a:t>
            </a:r>
            <a:br>
              <a:rPr lang="pl-PL" dirty="0"/>
            </a:br>
            <a:r>
              <a:rPr lang="pl-PL" dirty="0" err="1"/>
              <a:t>room</a:t>
            </a:r>
            <a:r>
              <a:rPr lang="pl-PL" dirty="0"/>
              <a:t> 302 A</a:t>
            </a:r>
            <a:br>
              <a:rPr lang="pl-PL" dirty="0"/>
            </a:br>
            <a:r>
              <a:rPr lang="pl-PL" dirty="0">
                <a:hlinkClick r:id="rId2"/>
              </a:rPr>
              <a:t>maciej.pichlak@uwr.edu.pl</a:t>
            </a:r>
            <a:r>
              <a:rPr lang="pl-PL" dirty="0"/>
              <a:t> </a:t>
            </a:r>
            <a:br>
              <a:rPr lang="pl-PL" dirty="0"/>
            </a:br>
            <a:r>
              <a:rPr lang="pl-PL" dirty="0">
                <a:hlinkClick r:id="rId3"/>
              </a:rPr>
              <a:t>https://prawo.uni.wroc.pl/user/12147</a:t>
            </a:r>
            <a:r>
              <a:rPr lang="pl-PL" dirty="0"/>
              <a:t> </a:t>
            </a:r>
          </a:p>
          <a:p>
            <a:endParaRPr lang="pl-PL" dirty="0"/>
          </a:p>
          <a:p>
            <a:r>
              <a:rPr lang="pl-PL" dirty="0"/>
              <a:t>Marcin Jędrysiak</a:t>
            </a:r>
            <a:br>
              <a:rPr lang="pl-PL" dirty="0"/>
            </a:br>
            <a:r>
              <a:rPr lang="pl-PL" dirty="0" err="1"/>
              <a:t>Department</a:t>
            </a:r>
            <a:r>
              <a:rPr lang="pl-PL" dirty="0"/>
              <a:t> of </a:t>
            </a:r>
            <a:r>
              <a:rPr lang="pl-PL" dirty="0" err="1"/>
              <a:t>Legal</a:t>
            </a:r>
            <a:r>
              <a:rPr lang="pl-PL" dirty="0"/>
              <a:t> and </a:t>
            </a:r>
            <a:r>
              <a:rPr lang="pl-PL" dirty="0" err="1"/>
              <a:t>Political</a:t>
            </a:r>
            <a:r>
              <a:rPr lang="pl-PL" dirty="0"/>
              <a:t> </a:t>
            </a:r>
            <a:r>
              <a:rPr lang="pl-PL" dirty="0" err="1"/>
              <a:t>Thought</a:t>
            </a:r>
            <a:br>
              <a:rPr lang="pl-PL" dirty="0"/>
            </a:br>
            <a:r>
              <a:rPr lang="pl-PL" dirty="0" err="1"/>
              <a:t>room</a:t>
            </a:r>
            <a:r>
              <a:rPr lang="pl-PL" dirty="0"/>
              <a:t> 304 B</a:t>
            </a:r>
            <a:br>
              <a:rPr lang="pl-PL" dirty="0"/>
            </a:br>
            <a:r>
              <a:rPr lang="pl-PL" dirty="0">
                <a:hlinkClick r:id="rId4"/>
              </a:rPr>
              <a:t>marcin.jedrysiak@uwr.edu.pl</a:t>
            </a:r>
            <a:r>
              <a:rPr lang="pl-PL" dirty="0"/>
              <a:t> </a:t>
            </a:r>
            <a:br>
              <a:rPr lang="pl-PL" dirty="0"/>
            </a:br>
            <a:r>
              <a:rPr lang="pl-PL" dirty="0">
                <a:hlinkClick r:id="rId5"/>
              </a:rPr>
              <a:t>https://prawo.uni.wroc.pl/user/12898</a:t>
            </a:r>
            <a:r>
              <a:rPr lang="pl-PL" dirty="0"/>
              <a:t> </a:t>
            </a:r>
          </a:p>
        </p:txBody>
      </p:sp>
    </p:spTree>
    <p:extLst>
      <p:ext uri="{BB962C8B-B14F-4D97-AF65-F5344CB8AC3E}">
        <p14:creationId xmlns:p14="http://schemas.microsoft.com/office/powerpoint/2010/main" val="56297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3E94E7-68B1-45DD-B517-2E1C095914DF}"/>
              </a:ext>
            </a:extLst>
          </p:cNvPr>
          <p:cNvSpPr>
            <a:spLocks noGrp="1"/>
          </p:cNvSpPr>
          <p:nvPr>
            <p:ph type="title"/>
          </p:nvPr>
        </p:nvSpPr>
        <p:spPr/>
        <p:txBody>
          <a:bodyPr/>
          <a:lstStyle/>
          <a:p>
            <a:r>
              <a:rPr lang="pl-PL" dirty="0" err="1"/>
              <a:t>Lectures</a:t>
            </a:r>
            <a:r>
              <a:rPr lang="pl-PL" dirty="0"/>
              <a:t>’ </a:t>
            </a:r>
            <a:r>
              <a:rPr lang="pl-PL" dirty="0" err="1"/>
              <a:t>content</a:t>
            </a:r>
            <a:endParaRPr lang="pl-PL" dirty="0"/>
          </a:p>
        </p:txBody>
      </p:sp>
      <p:sp>
        <p:nvSpPr>
          <p:cNvPr id="4" name="Symbol zastępczy zawartości 2">
            <a:extLst>
              <a:ext uri="{FF2B5EF4-FFF2-40B4-BE49-F238E27FC236}">
                <a16:creationId xmlns:a16="http://schemas.microsoft.com/office/drawing/2014/main" id="{2C7C4738-DE71-44FE-ADB9-937947688678}"/>
              </a:ext>
            </a:extLst>
          </p:cNvPr>
          <p:cNvSpPr txBox="1">
            <a:spLocks/>
          </p:cNvSpPr>
          <p:nvPr/>
        </p:nvSpPr>
        <p:spPr>
          <a:xfrm>
            <a:off x="838200" y="1991881"/>
            <a:ext cx="10515600"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pl-PL" u="sng" dirty="0">
                <a:latin typeface="Calibri" panose="020F0502020204030204" pitchFamily="34" charset="0"/>
                <a:ea typeface="Calibri" panose="020F0502020204030204" pitchFamily="34" charset="0"/>
                <a:cs typeface="Times New Roman" panose="02020603050405020304" pitchFamily="18" charset="0"/>
              </a:rPr>
              <a:t>FUNDAMENTALS OF GOVERNMENT</a:t>
            </a:r>
          </a:p>
          <a:p>
            <a:pPr marL="0" indent="0">
              <a:buFont typeface="Arial" panose="020B0604020202020204" pitchFamily="34" charset="0"/>
              <a:buNone/>
            </a:pPr>
            <a:endParaRPr lang="pl-PL" u="sng"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Introduction to the course. Objectives and content of the course. Law and government in contemporary societies.</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Basic concepts of political science</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Government and its ideology: Ideology, political doctrine, politics, political culture and socialization</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Various doctrines of government</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The political process: political parties, interest groups and social movements. The organization of interests, communications media, elections and electoral system</a:t>
            </a:r>
            <a:endParaRPr lang="pl-PL"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GB" dirty="0">
                <a:latin typeface="Calibri" panose="020F0502020204030204" pitchFamily="34" charset="0"/>
                <a:ea typeface="Calibri" panose="020F0502020204030204" pitchFamily="34" charset="0"/>
                <a:cs typeface="Times New Roman" panose="02020603050405020304" pitchFamily="18" charset="0"/>
              </a:rPr>
              <a:t>Structure and forms of government: Liberal democracy and welfare state, autocratic systems, totalitarianism</a:t>
            </a:r>
            <a:endParaRPr lang="pl-PL"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9461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1C3984-4C8D-4081-A3DE-92F8EB76EFD5}"/>
              </a:ext>
            </a:extLst>
          </p:cNvPr>
          <p:cNvSpPr>
            <a:spLocks noGrp="1"/>
          </p:cNvSpPr>
          <p:nvPr>
            <p:ph type="title"/>
          </p:nvPr>
        </p:nvSpPr>
        <p:spPr/>
        <p:txBody>
          <a:bodyPr/>
          <a:lstStyle/>
          <a:p>
            <a:r>
              <a:rPr lang="pl-PL" dirty="0" err="1"/>
              <a:t>Lectures</a:t>
            </a:r>
            <a:r>
              <a:rPr lang="pl-PL" dirty="0"/>
              <a:t>’ </a:t>
            </a:r>
            <a:r>
              <a:rPr lang="pl-PL" dirty="0" err="1"/>
              <a:t>content</a:t>
            </a:r>
            <a:r>
              <a:rPr lang="pl-PL" dirty="0"/>
              <a:t>, part 2</a:t>
            </a:r>
          </a:p>
        </p:txBody>
      </p:sp>
      <p:sp>
        <p:nvSpPr>
          <p:cNvPr id="5" name="Symbol zastępczy zawartości 2">
            <a:extLst>
              <a:ext uri="{FF2B5EF4-FFF2-40B4-BE49-F238E27FC236}">
                <a16:creationId xmlns:a16="http://schemas.microsoft.com/office/drawing/2014/main" id="{05724C41-5490-4AE3-9F84-42D775316896}"/>
              </a:ext>
            </a:extLst>
          </p:cNvPr>
          <p:cNvSpPr txBox="1">
            <a:spLocks/>
          </p:cNvSpPr>
          <p:nvPr/>
        </p:nvSpPr>
        <p:spPr>
          <a:xfrm>
            <a:off x="838200" y="1839479"/>
            <a:ext cx="10515600" cy="4351338"/>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Font typeface="Arial" panose="020B0604020202020204" pitchFamily="34" charset="0"/>
              <a:buNone/>
            </a:pPr>
            <a:r>
              <a:rPr lang="pl-PL" u="sng" dirty="0">
                <a:latin typeface="Calibri" panose="020F0502020204030204" pitchFamily="34" charset="0"/>
                <a:ea typeface="Calibri" panose="020F0502020204030204" pitchFamily="34" charset="0"/>
                <a:cs typeface="Times New Roman" panose="02020603050405020304" pitchFamily="18" charset="0"/>
              </a:rPr>
              <a:t>FUNDAMENTALS OF LAW</a:t>
            </a:r>
          </a:p>
          <a:p>
            <a:pPr marL="0" indent="0">
              <a:lnSpc>
                <a:spcPct val="107000"/>
              </a:lnSpc>
              <a:buFont typeface="Arial" panose="020B0604020202020204" pitchFamily="34" charset="0"/>
              <a:buNone/>
            </a:pPr>
            <a:endParaRPr lang="pl-PL" u="sng"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Law as a complex concept. Functions of law. </a:t>
            </a:r>
            <a:endParaRPr lang="pl-PL"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Basic families of legal order</a:t>
            </a:r>
            <a:endParaRPr lang="pl-PL"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Legal system. Various types of legal systems (municipal law, local law, international law, transnational law). Public and private law.</a:t>
            </a:r>
            <a:endParaRPr lang="pl-PL"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Sources of law and law creating in various legal systems.</a:t>
            </a:r>
            <a:endParaRPr lang="pl-PL"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Legal rules and principles</a:t>
            </a:r>
            <a:endParaRPr lang="pl-PL"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Interpreting statutes: the notion and methods of statutory interpretation.</a:t>
            </a:r>
            <a:endParaRPr lang="pl-PL" sz="2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GB" sz="2600" dirty="0">
                <a:latin typeface="Calibri" panose="020F0502020204030204" pitchFamily="34" charset="0"/>
                <a:ea typeface="Calibri" panose="020F0502020204030204" pitchFamily="34" charset="0"/>
                <a:cs typeface="Times New Roman" panose="02020603050405020304" pitchFamily="18" charset="0"/>
              </a:rPr>
              <a:t>Interpreting precedents: the doctrine of precedent, ratio finding, distinguishing, and overruling.</a:t>
            </a:r>
            <a:endParaRPr lang="pl-PL" sz="2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8625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mages-na.ssl-images-amazon.com/images/I/51VwzxonM-L._SX402_BO1,204,203,200_.jpg">
            <a:extLst>
              <a:ext uri="{FF2B5EF4-FFF2-40B4-BE49-F238E27FC236}">
                <a16:creationId xmlns:a16="http://schemas.microsoft.com/office/drawing/2014/main" id="{8332103D-7713-43BF-8AE5-A3491E8A29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63662" y="1253917"/>
            <a:ext cx="4153903" cy="5140969"/>
          </a:xfrm>
          <a:prstGeom prst="rect">
            <a:avLst/>
          </a:prstGeom>
          <a:noFill/>
          <a:extLst>
            <a:ext uri="{909E8E84-426E-40DD-AFC4-6F175D3DCCD1}">
              <a14:hiddenFill xmlns:a14="http://schemas.microsoft.com/office/drawing/2010/main">
                <a:solidFill>
                  <a:srgbClr val="FFFFFF"/>
                </a:solidFill>
              </a14:hiddenFill>
            </a:ext>
          </a:extLst>
        </p:spPr>
      </p:pic>
      <p:sp>
        <p:nvSpPr>
          <p:cNvPr id="7" name="pole tekstowe 6">
            <a:extLst>
              <a:ext uri="{FF2B5EF4-FFF2-40B4-BE49-F238E27FC236}">
                <a16:creationId xmlns:a16="http://schemas.microsoft.com/office/drawing/2014/main" id="{085584C9-069B-43BD-AAAF-C70D0B9C924E}"/>
              </a:ext>
            </a:extLst>
          </p:cNvPr>
          <p:cNvSpPr txBox="1"/>
          <p:nvPr/>
        </p:nvSpPr>
        <p:spPr>
          <a:xfrm>
            <a:off x="609600" y="6025554"/>
            <a:ext cx="184731" cy="369332"/>
          </a:xfrm>
          <a:prstGeom prst="rect">
            <a:avLst/>
          </a:prstGeom>
          <a:noFill/>
        </p:spPr>
        <p:txBody>
          <a:bodyPr wrap="none" rtlCol="0">
            <a:spAutoFit/>
          </a:bodyPr>
          <a:lstStyle/>
          <a:p>
            <a:endParaRPr lang="pl-PL" dirty="0"/>
          </a:p>
        </p:txBody>
      </p:sp>
      <p:sp>
        <p:nvSpPr>
          <p:cNvPr id="3" name="Tytuł 2">
            <a:extLst>
              <a:ext uri="{FF2B5EF4-FFF2-40B4-BE49-F238E27FC236}">
                <a16:creationId xmlns:a16="http://schemas.microsoft.com/office/drawing/2014/main" id="{F08F861B-AA5D-488B-AB34-EC1A2F790E26}"/>
              </a:ext>
            </a:extLst>
          </p:cNvPr>
          <p:cNvSpPr>
            <a:spLocks noGrp="1"/>
          </p:cNvSpPr>
          <p:nvPr>
            <p:ph type="title"/>
          </p:nvPr>
        </p:nvSpPr>
        <p:spPr>
          <a:xfrm>
            <a:off x="701965" y="326488"/>
            <a:ext cx="10515600" cy="1325563"/>
          </a:xfrm>
        </p:spPr>
        <p:txBody>
          <a:bodyPr/>
          <a:lstStyle/>
          <a:p>
            <a:r>
              <a:rPr lang="pl-PL" dirty="0" err="1"/>
              <a:t>Recommended</a:t>
            </a:r>
            <a:r>
              <a:rPr lang="pl-PL" dirty="0"/>
              <a:t> </a:t>
            </a:r>
            <a:r>
              <a:rPr lang="pl-PL" dirty="0" err="1"/>
              <a:t>reading</a:t>
            </a:r>
            <a:r>
              <a:rPr lang="pl-PL" dirty="0"/>
              <a:t>, 1</a:t>
            </a:r>
          </a:p>
        </p:txBody>
      </p:sp>
    </p:spTree>
    <p:extLst>
      <p:ext uri="{BB962C8B-B14F-4D97-AF65-F5344CB8AC3E}">
        <p14:creationId xmlns:p14="http://schemas.microsoft.com/office/powerpoint/2010/main" val="133827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1FFD52-29D0-4929-A387-B432192EC196}"/>
              </a:ext>
            </a:extLst>
          </p:cNvPr>
          <p:cNvSpPr>
            <a:spLocks noGrp="1"/>
          </p:cNvSpPr>
          <p:nvPr>
            <p:ph type="title"/>
          </p:nvPr>
        </p:nvSpPr>
        <p:spPr>
          <a:xfrm>
            <a:off x="3136541" y="2193303"/>
            <a:ext cx="3978499" cy="1325563"/>
          </a:xfrm>
        </p:spPr>
        <p:txBody>
          <a:bodyPr/>
          <a:lstStyle/>
          <a:p>
            <a:r>
              <a:rPr lang="pl-PL" dirty="0" err="1">
                <a:solidFill>
                  <a:schemeClr val="bg2">
                    <a:lumMod val="50000"/>
                  </a:schemeClr>
                </a:solidFill>
              </a:rPr>
              <a:t>Essential</a:t>
            </a:r>
            <a:endParaRPr lang="pl-PL" dirty="0">
              <a:solidFill>
                <a:schemeClr val="bg2">
                  <a:lumMod val="50000"/>
                </a:schemeClr>
              </a:solidFill>
            </a:endParaRPr>
          </a:p>
        </p:txBody>
      </p:sp>
      <p:sp>
        <p:nvSpPr>
          <p:cNvPr id="5" name="Tytuł 1">
            <a:extLst>
              <a:ext uri="{FF2B5EF4-FFF2-40B4-BE49-F238E27FC236}">
                <a16:creationId xmlns:a16="http://schemas.microsoft.com/office/drawing/2014/main" id="{824C750D-555C-45AE-B833-C4985472F3AF}"/>
              </a:ext>
            </a:extLst>
          </p:cNvPr>
          <p:cNvSpPr txBox="1">
            <a:spLocks/>
          </p:cNvSpPr>
          <p:nvPr/>
        </p:nvSpPr>
        <p:spPr>
          <a:xfrm>
            <a:off x="5565552" y="4623970"/>
            <a:ext cx="55003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err="1">
                <a:solidFill>
                  <a:schemeClr val="bg2">
                    <a:lumMod val="50000"/>
                  </a:schemeClr>
                </a:solidFill>
              </a:rPr>
              <a:t>Supplementary</a:t>
            </a:r>
            <a:endParaRPr lang="pl-PL" dirty="0">
              <a:solidFill>
                <a:schemeClr val="bg2">
                  <a:lumMod val="50000"/>
                </a:schemeClr>
              </a:solidFill>
            </a:endParaRPr>
          </a:p>
        </p:txBody>
      </p:sp>
      <p:sp>
        <p:nvSpPr>
          <p:cNvPr id="4" name="pole tekstowe 3">
            <a:extLst>
              <a:ext uri="{FF2B5EF4-FFF2-40B4-BE49-F238E27FC236}">
                <a16:creationId xmlns:a16="http://schemas.microsoft.com/office/drawing/2014/main" id="{C8572FE3-8100-40A9-9579-06D1DE4643F0}"/>
              </a:ext>
            </a:extLst>
          </p:cNvPr>
          <p:cNvSpPr txBox="1"/>
          <p:nvPr/>
        </p:nvSpPr>
        <p:spPr>
          <a:xfrm>
            <a:off x="5565552" y="5828004"/>
            <a:ext cx="3627549" cy="646331"/>
          </a:xfrm>
          <a:prstGeom prst="rect">
            <a:avLst/>
          </a:prstGeom>
          <a:noFill/>
        </p:spPr>
        <p:txBody>
          <a:bodyPr wrap="square" rtlCol="0">
            <a:spAutoFit/>
          </a:bodyPr>
          <a:lstStyle/>
          <a:p>
            <a:r>
              <a:rPr lang="pl-PL" dirty="0">
                <a:solidFill>
                  <a:schemeClr val="bg2">
                    <a:lumMod val="50000"/>
                  </a:schemeClr>
                </a:solidFill>
              </a:rPr>
              <a:t>R. </a:t>
            </a:r>
            <a:r>
              <a:rPr lang="pl-PL" dirty="0" err="1">
                <a:solidFill>
                  <a:schemeClr val="bg2">
                    <a:lumMod val="50000"/>
                  </a:schemeClr>
                </a:solidFill>
              </a:rPr>
              <a:t>Youngs</a:t>
            </a:r>
            <a:r>
              <a:rPr lang="pl-PL" dirty="0">
                <a:solidFill>
                  <a:schemeClr val="bg2">
                    <a:lumMod val="50000"/>
                  </a:schemeClr>
                </a:solidFill>
              </a:rPr>
              <a:t>, English, French </a:t>
            </a:r>
            <a:br>
              <a:rPr lang="pl-PL" dirty="0">
                <a:solidFill>
                  <a:schemeClr val="bg2">
                    <a:lumMod val="50000"/>
                  </a:schemeClr>
                </a:solidFill>
              </a:rPr>
            </a:br>
            <a:r>
              <a:rPr lang="pl-PL" dirty="0">
                <a:solidFill>
                  <a:schemeClr val="bg2">
                    <a:lumMod val="50000"/>
                  </a:schemeClr>
                </a:solidFill>
              </a:rPr>
              <a:t>&amp; German </a:t>
            </a:r>
            <a:r>
              <a:rPr lang="pl-PL" dirty="0" err="1">
                <a:solidFill>
                  <a:schemeClr val="bg2">
                    <a:lumMod val="50000"/>
                  </a:schemeClr>
                </a:solidFill>
              </a:rPr>
              <a:t>Comparative</a:t>
            </a:r>
            <a:r>
              <a:rPr lang="pl-PL" dirty="0">
                <a:solidFill>
                  <a:schemeClr val="bg2">
                    <a:lumMod val="50000"/>
                  </a:schemeClr>
                </a:solidFill>
              </a:rPr>
              <a:t> Law</a:t>
            </a:r>
          </a:p>
        </p:txBody>
      </p:sp>
      <p:sp>
        <p:nvSpPr>
          <p:cNvPr id="8" name="Tytuł 2">
            <a:extLst>
              <a:ext uri="{FF2B5EF4-FFF2-40B4-BE49-F238E27FC236}">
                <a16:creationId xmlns:a16="http://schemas.microsoft.com/office/drawing/2014/main" id="{0E629BC7-ACE4-43B1-989C-64C96EC327E3}"/>
              </a:ext>
            </a:extLst>
          </p:cNvPr>
          <p:cNvSpPr txBox="1">
            <a:spLocks/>
          </p:cNvSpPr>
          <p:nvPr/>
        </p:nvSpPr>
        <p:spPr>
          <a:xfrm>
            <a:off x="701965" y="32648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err="1"/>
              <a:t>Recommended</a:t>
            </a:r>
            <a:r>
              <a:rPr lang="pl-PL" dirty="0"/>
              <a:t> </a:t>
            </a:r>
            <a:r>
              <a:rPr lang="pl-PL" dirty="0" err="1"/>
              <a:t>reading</a:t>
            </a:r>
            <a:r>
              <a:rPr lang="pl-PL" dirty="0"/>
              <a:t>, 2</a:t>
            </a:r>
          </a:p>
        </p:txBody>
      </p:sp>
      <p:sp>
        <p:nvSpPr>
          <p:cNvPr id="9" name="pole tekstowe 8">
            <a:extLst>
              <a:ext uri="{FF2B5EF4-FFF2-40B4-BE49-F238E27FC236}">
                <a16:creationId xmlns:a16="http://schemas.microsoft.com/office/drawing/2014/main" id="{8E5398D0-6B77-4E01-858C-046919F9A78B}"/>
              </a:ext>
            </a:extLst>
          </p:cNvPr>
          <p:cNvSpPr txBox="1"/>
          <p:nvPr/>
        </p:nvSpPr>
        <p:spPr>
          <a:xfrm>
            <a:off x="3136541" y="3298407"/>
            <a:ext cx="3627549" cy="646331"/>
          </a:xfrm>
          <a:prstGeom prst="rect">
            <a:avLst/>
          </a:prstGeom>
          <a:noFill/>
        </p:spPr>
        <p:txBody>
          <a:bodyPr wrap="square" rtlCol="0">
            <a:spAutoFit/>
          </a:bodyPr>
          <a:lstStyle/>
          <a:p>
            <a:r>
              <a:rPr lang="pl-PL" dirty="0">
                <a:solidFill>
                  <a:schemeClr val="bg2">
                    <a:lumMod val="50000"/>
                  </a:schemeClr>
                </a:solidFill>
              </a:rPr>
              <a:t>J.H. </a:t>
            </a:r>
            <a:r>
              <a:rPr lang="pl-PL" dirty="0" err="1">
                <a:solidFill>
                  <a:schemeClr val="bg2">
                    <a:lumMod val="50000"/>
                  </a:schemeClr>
                </a:solidFill>
              </a:rPr>
              <a:t>Merryman</a:t>
            </a:r>
            <a:r>
              <a:rPr lang="pl-PL" dirty="0">
                <a:solidFill>
                  <a:schemeClr val="bg2">
                    <a:lumMod val="50000"/>
                  </a:schemeClr>
                </a:solidFill>
              </a:rPr>
              <a:t>, </a:t>
            </a:r>
            <a:br>
              <a:rPr lang="pl-PL" dirty="0">
                <a:solidFill>
                  <a:schemeClr val="bg2">
                    <a:lumMod val="50000"/>
                  </a:schemeClr>
                </a:solidFill>
              </a:rPr>
            </a:br>
            <a:r>
              <a:rPr lang="pl-PL" dirty="0">
                <a:solidFill>
                  <a:schemeClr val="bg2">
                    <a:lumMod val="50000"/>
                  </a:schemeClr>
                </a:solidFill>
              </a:rPr>
              <a:t>The </a:t>
            </a:r>
            <a:r>
              <a:rPr lang="pl-PL" dirty="0" err="1">
                <a:solidFill>
                  <a:schemeClr val="bg2">
                    <a:lumMod val="50000"/>
                  </a:schemeClr>
                </a:solidFill>
              </a:rPr>
              <a:t>Civil</a:t>
            </a:r>
            <a:r>
              <a:rPr lang="pl-PL" dirty="0">
                <a:solidFill>
                  <a:schemeClr val="bg2">
                    <a:lumMod val="50000"/>
                  </a:schemeClr>
                </a:solidFill>
              </a:rPr>
              <a:t> Law </a:t>
            </a:r>
            <a:r>
              <a:rPr lang="pl-PL" dirty="0" err="1">
                <a:solidFill>
                  <a:schemeClr val="bg2">
                    <a:lumMod val="50000"/>
                  </a:schemeClr>
                </a:solidFill>
              </a:rPr>
              <a:t>Tradition</a:t>
            </a:r>
            <a:endParaRPr lang="pl-PL" dirty="0">
              <a:solidFill>
                <a:schemeClr val="bg2">
                  <a:lumMod val="50000"/>
                </a:schemeClr>
              </a:solidFill>
            </a:endParaRPr>
          </a:p>
        </p:txBody>
      </p:sp>
      <p:cxnSp>
        <p:nvCxnSpPr>
          <p:cNvPr id="6" name="Łącznik prosty 5">
            <a:extLst>
              <a:ext uri="{FF2B5EF4-FFF2-40B4-BE49-F238E27FC236}">
                <a16:creationId xmlns:a16="http://schemas.microsoft.com/office/drawing/2014/main" id="{275BEF97-C367-42D1-A21A-D71A332D4B77}"/>
              </a:ext>
            </a:extLst>
          </p:cNvPr>
          <p:cNvCxnSpPr/>
          <p:nvPr/>
        </p:nvCxnSpPr>
        <p:spPr>
          <a:xfrm>
            <a:off x="2792056" y="4056845"/>
            <a:ext cx="269434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Łącznik prosty 10">
            <a:extLst>
              <a:ext uri="{FF2B5EF4-FFF2-40B4-BE49-F238E27FC236}">
                <a16:creationId xmlns:a16="http://schemas.microsoft.com/office/drawing/2014/main" id="{40EFF350-4628-47B3-8DA3-681709FF1BDA}"/>
              </a:ext>
            </a:extLst>
          </p:cNvPr>
          <p:cNvCxnSpPr>
            <a:cxnSpLocks/>
          </p:cNvCxnSpPr>
          <p:nvPr/>
        </p:nvCxnSpPr>
        <p:spPr>
          <a:xfrm flipV="1">
            <a:off x="5486400" y="3630974"/>
            <a:ext cx="0" cy="425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Łącznik prosty 14">
            <a:extLst>
              <a:ext uri="{FF2B5EF4-FFF2-40B4-BE49-F238E27FC236}">
                <a16:creationId xmlns:a16="http://schemas.microsoft.com/office/drawing/2014/main" id="{BB5AF1A7-C206-4D67-8B01-2A3DBDE5DB49}"/>
              </a:ext>
            </a:extLst>
          </p:cNvPr>
          <p:cNvCxnSpPr>
            <a:cxnSpLocks/>
          </p:cNvCxnSpPr>
          <p:nvPr/>
        </p:nvCxnSpPr>
        <p:spPr>
          <a:xfrm>
            <a:off x="5429317" y="4952344"/>
            <a:ext cx="40238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Łącznik prosty 15">
            <a:extLst>
              <a:ext uri="{FF2B5EF4-FFF2-40B4-BE49-F238E27FC236}">
                <a16:creationId xmlns:a16="http://schemas.microsoft.com/office/drawing/2014/main" id="{59F02112-7F29-48E1-A93A-BE0CA23427D1}"/>
              </a:ext>
            </a:extLst>
          </p:cNvPr>
          <p:cNvCxnSpPr>
            <a:cxnSpLocks/>
          </p:cNvCxnSpPr>
          <p:nvPr/>
        </p:nvCxnSpPr>
        <p:spPr>
          <a:xfrm flipV="1">
            <a:off x="5426163" y="4968194"/>
            <a:ext cx="0" cy="425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2" descr="English, French &amp; German Comparative Law">
            <a:extLst>
              <a:ext uri="{FF2B5EF4-FFF2-40B4-BE49-F238E27FC236}">
                <a16:creationId xmlns:a16="http://schemas.microsoft.com/office/drawing/2014/main" id="{E54EAA55-82F5-4EF1-826A-C61411C0F8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7694" y="2601533"/>
            <a:ext cx="2834306" cy="425646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Znalezione obrazy dla zapytania merryman the civil law tradition third edition">
            <a:extLst>
              <a:ext uri="{FF2B5EF4-FFF2-40B4-BE49-F238E27FC236}">
                <a16:creationId xmlns:a16="http://schemas.microsoft.com/office/drawing/2014/main" id="{DC89EFD2-5009-4AAE-9B80-BF9BEA1186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03" y="1797635"/>
            <a:ext cx="2843491" cy="4379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86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39A37FE-7EAE-47BF-9903-EB186878CB3B}"/>
              </a:ext>
            </a:extLst>
          </p:cNvPr>
          <p:cNvSpPr>
            <a:spLocks noGrp="1"/>
          </p:cNvSpPr>
          <p:nvPr>
            <p:ph idx="1"/>
          </p:nvPr>
        </p:nvSpPr>
        <p:spPr/>
        <p:txBody>
          <a:bodyPr/>
          <a:lstStyle/>
          <a:p>
            <a:pPr marL="0" indent="0">
              <a:buNone/>
            </a:pPr>
            <a:r>
              <a:rPr lang="pl-PL" dirty="0">
                <a:hlinkClick r:id="rId2"/>
              </a:rPr>
              <a:t>https://www.youtube.com/watch?time_continue=4&amp;v=rCxJhj7tMkc</a:t>
            </a:r>
            <a:endParaRPr lang="pl-PL" dirty="0"/>
          </a:p>
          <a:p>
            <a:pPr marL="0" indent="0">
              <a:buNone/>
            </a:pPr>
            <a:endParaRPr lang="pl-PL" dirty="0"/>
          </a:p>
          <a:p>
            <a:pPr marL="0" indent="0">
              <a:buNone/>
            </a:pPr>
            <a:r>
              <a:rPr lang="en-US" sz="2400" i="1" dirty="0"/>
              <a:t>This Court has already concluded that the Prime Minister’s advice to Her Majesty was unlawful, void and of no effect. This means that the Order in Council to which it led was also unlawful, void and of no effect and should be quashed. This means that when the Royal Commissioners walked into the House of Lords it was as if they walked in with a blank sheet of paper. The prorogation was also void and of no effect. Parliament has not been prorogued. This is the unanimous judgment of all 11 Justices. </a:t>
            </a:r>
            <a:endParaRPr lang="pl-PL" sz="2400" i="1" dirty="0"/>
          </a:p>
        </p:txBody>
      </p:sp>
      <p:sp>
        <p:nvSpPr>
          <p:cNvPr id="5" name="Tytuł 4">
            <a:extLst>
              <a:ext uri="{FF2B5EF4-FFF2-40B4-BE49-F238E27FC236}">
                <a16:creationId xmlns:a16="http://schemas.microsoft.com/office/drawing/2014/main" id="{6CA16F41-75C9-470D-835C-CE37537FF452}"/>
              </a:ext>
            </a:extLst>
          </p:cNvPr>
          <p:cNvSpPr>
            <a:spLocks noGrp="1"/>
          </p:cNvSpPr>
          <p:nvPr>
            <p:ph type="title"/>
          </p:nvPr>
        </p:nvSpPr>
        <p:spPr/>
        <p:txBody>
          <a:bodyPr/>
          <a:lstStyle/>
          <a:p>
            <a:endParaRPr lang="pl-PL"/>
          </a:p>
        </p:txBody>
      </p:sp>
    </p:spTree>
    <p:extLst>
      <p:ext uri="{BB962C8B-B14F-4D97-AF65-F5344CB8AC3E}">
        <p14:creationId xmlns:p14="http://schemas.microsoft.com/office/powerpoint/2010/main" val="106930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E74E40-9AB2-4ABC-AE2D-C43A4A685D1C}"/>
              </a:ext>
            </a:extLst>
          </p:cNvPr>
          <p:cNvSpPr>
            <a:spLocks noGrp="1"/>
          </p:cNvSpPr>
          <p:nvPr>
            <p:ph type="title"/>
          </p:nvPr>
        </p:nvSpPr>
        <p:spPr/>
        <p:txBody>
          <a:bodyPr/>
          <a:lstStyle/>
          <a:p>
            <a:r>
              <a:rPr lang="pl-PL" dirty="0"/>
              <a:t>The </a:t>
            </a:r>
            <a:r>
              <a:rPr lang="pl-PL" dirty="0" err="1"/>
              <a:t>Law’s</a:t>
            </a:r>
            <a:r>
              <a:rPr lang="pl-PL" dirty="0"/>
              <a:t> </a:t>
            </a:r>
            <a:r>
              <a:rPr lang="pl-PL" dirty="0" err="1"/>
              <a:t>Empire</a:t>
            </a:r>
            <a:endParaRPr lang="pl-PL" dirty="0"/>
          </a:p>
        </p:txBody>
      </p:sp>
      <p:sp>
        <p:nvSpPr>
          <p:cNvPr id="3" name="Symbol zastępczy zawartości 2">
            <a:extLst>
              <a:ext uri="{FF2B5EF4-FFF2-40B4-BE49-F238E27FC236}">
                <a16:creationId xmlns:a16="http://schemas.microsoft.com/office/drawing/2014/main" id="{714B462B-8348-43A2-9DAC-87C485483F81}"/>
              </a:ext>
            </a:extLst>
          </p:cNvPr>
          <p:cNvSpPr>
            <a:spLocks noGrp="1"/>
          </p:cNvSpPr>
          <p:nvPr>
            <p:ph idx="1"/>
          </p:nvPr>
        </p:nvSpPr>
        <p:spPr/>
        <p:txBody>
          <a:bodyPr/>
          <a:lstStyle/>
          <a:p>
            <a:pPr marL="430213" lvl="1" indent="-212725" algn="just">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n-GB" dirty="0"/>
              <a:t>'We live in and by the law. It makes us what we are: citizens and employees and doctors and spouses and people who owe things. It is sword, shield and menace: we insist on our wage, or refuse to pay our rent, or are forced to forfeit penalties, or are closed up in jail, all in the name of what our abstract and ethereal sovereign, the law, has decreed. (...) We are subjects of law's empire, liegemen to its methods and ideals, bound in spirit while we debate what we must therefore do.'</a:t>
            </a:r>
          </a:p>
          <a:p>
            <a:pPr marL="430213" lvl="1" indent="-212725" algn="just">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en-GB" dirty="0"/>
          </a:p>
          <a:p>
            <a:pPr marL="430213" lvl="1" indent="-212725" algn="r">
              <a:lnSpc>
                <a:spcPct val="95000"/>
              </a:lnSpc>
              <a:buClrTx/>
              <a:buSzPct val="45000"/>
              <a:buFontTx/>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en-GB" dirty="0"/>
              <a:t>Ronald Dworkin, </a:t>
            </a:r>
            <a:r>
              <a:rPr lang="en-GB" i="1" dirty="0"/>
              <a:t>Law's Empire</a:t>
            </a:r>
          </a:p>
          <a:p>
            <a:pPr marL="0" indent="0">
              <a:buNone/>
            </a:pPr>
            <a:endParaRPr lang="pl-PL" dirty="0"/>
          </a:p>
        </p:txBody>
      </p:sp>
    </p:spTree>
    <p:extLst>
      <p:ext uri="{BB962C8B-B14F-4D97-AF65-F5344CB8AC3E}">
        <p14:creationId xmlns:p14="http://schemas.microsoft.com/office/powerpoint/2010/main" val="264107186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477</Words>
  <Application>Microsoft Office PowerPoint</Application>
  <PresentationFormat>Panoramiczny</PresentationFormat>
  <Paragraphs>49</Paragraphs>
  <Slides>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9</vt:i4>
      </vt:variant>
    </vt:vector>
  </HeadingPairs>
  <TitlesOfParts>
    <vt:vector size="13" baseType="lpstr">
      <vt:lpstr>Arial</vt:lpstr>
      <vt:lpstr>Calibri</vt:lpstr>
      <vt:lpstr>Calibri Light</vt:lpstr>
      <vt:lpstr>Motyw pakietu Office</vt:lpstr>
      <vt:lpstr>Fundamentals of Law &amp; Government</vt:lpstr>
      <vt:lpstr>The content</vt:lpstr>
      <vt:lpstr>Lecturers</vt:lpstr>
      <vt:lpstr>Lectures’ content</vt:lpstr>
      <vt:lpstr>Lectures’ content, part 2</vt:lpstr>
      <vt:lpstr>Recommended reading, 1</vt:lpstr>
      <vt:lpstr>Essential</vt:lpstr>
      <vt:lpstr>Prezentacja programu PowerPoint</vt:lpstr>
      <vt:lpstr>The Law’s Empire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Law &amp; Government</dc:title>
  <dc:creator>Maciej Pichlak</dc:creator>
  <cp:lastModifiedBy>Maciej Pichlak</cp:lastModifiedBy>
  <cp:revision>14</cp:revision>
  <dcterms:created xsi:type="dcterms:W3CDTF">2017-10-02T20:38:51Z</dcterms:created>
  <dcterms:modified xsi:type="dcterms:W3CDTF">2019-10-14T13:36:42Z</dcterms:modified>
</cp:coreProperties>
</file>