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59" r:id="rId3"/>
    <p:sldId id="260" r:id="rId4"/>
    <p:sldId id="262" r:id="rId5"/>
    <p:sldId id="258" r:id="rId6"/>
    <p:sldId id="261" r:id="rId7"/>
    <p:sldId id="263" r:id="rId8"/>
    <p:sldId id="264" r:id="rId9"/>
    <p:sldId id="271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65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A4576-FCB0-4BE6-9098-0C28E2B51E01}" type="doc">
      <dgm:prSet loTypeId="urn:microsoft.com/office/officeart/2005/8/layout/radial5" loCatId="cycl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59EB9EF0-B697-4722-856E-3C7F35CF9533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sz="7200" i="0" dirty="0">
              <a:latin typeface="+mj-lt"/>
            </a:rPr>
            <a:t>LAW</a:t>
          </a:r>
        </a:p>
        <a:p>
          <a:pPr>
            <a:spcAft>
              <a:spcPts val="0"/>
            </a:spcAft>
          </a:pPr>
          <a:r>
            <a:rPr lang="pl-PL" sz="3600" i="0" dirty="0">
              <a:latin typeface="+mj-lt"/>
            </a:rPr>
            <a:t>(as </a:t>
          </a:r>
          <a:r>
            <a:rPr lang="pl-PL" sz="3600" i="0" dirty="0" err="1">
              <a:latin typeface="+mj-lt"/>
            </a:rPr>
            <a:t>ius</a:t>
          </a:r>
          <a:r>
            <a:rPr lang="pl-PL" sz="3600" i="0" dirty="0">
              <a:latin typeface="+mj-lt"/>
            </a:rPr>
            <a:t>)</a:t>
          </a:r>
        </a:p>
      </dgm:t>
    </dgm:pt>
    <dgm:pt modelId="{C8836A1E-D36B-4CB1-8166-DE3B3D4D9648}" type="parTrans" cxnId="{32BD4B10-113E-4D84-80CB-E8A001E9165C}">
      <dgm:prSet/>
      <dgm:spPr/>
      <dgm:t>
        <a:bodyPr/>
        <a:lstStyle/>
        <a:p>
          <a:endParaRPr lang="pl-PL"/>
        </a:p>
      </dgm:t>
    </dgm:pt>
    <dgm:pt modelId="{A1FE3C56-996C-44C8-9801-074F89BBA06D}" type="sibTrans" cxnId="{32BD4B10-113E-4D84-80CB-E8A001E9165C}">
      <dgm:prSet/>
      <dgm:spPr/>
      <dgm:t>
        <a:bodyPr/>
        <a:lstStyle/>
        <a:p>
          <a:endParaRPr lang="pl-PL"/>
        </a:p>
      </dgm:t>
    </dgm:pt>
    <dgm:pt modelId="{A1956F02-D701-45A4-BA1F-4107537086AB}">
      <dgm:prSet phldrT="[Tekst]"/>
      <dgm:spPr/>
      <dgm:t>
        <a:bodyPr/>
        <a:lstStyle/>
        <a:p>
          <a:r>
            <a:rPr lang="pl-PL" dirty="0" err="1">
              <a:latin typeface="+mj-lt"/>
            </a:rPr>
            <a:t>Legislation</a:t>
          </a:r>
          <a:endParaRPr lang="pl-PL" dirty="0">
            <a:latin typeface="+mj-lt"/>
          </a:endParaRPr>
        </a:p>
        <a:p>
          <a:r>
            <a:rPr lang="pl-PL" dirty="0">
              <a:latin typeface="+mj-lt"/>
            </a:rPr>
            <a:t>(law as lex)</a:t>
          </a:r>
        </a:p>
      </dgm:t>
    </dgm:pt>
    <dgm:pt modelId="{EE089FD8-790E-4FE5-9055-0A8E5D6B5FF5}" type="parTrans" cxnId="{689F0F6E-BE67-4D4F-A0DC-51D89BC12F38}">
      <dgm:prSet/>
      <dgm:spPr/>
      <dgm:t>
        <a:bodyPr/>
        <a:lstStyle/>
        <a:p>
          <a:endParaRPr lang="pl-PL"/>
        </a:p>
      </dgm:t>
    </dgm:pt>
    <dgm:pt modelId="{09FECCD4-6E73-4AF4-96FD-B4DF03439165}" type="sibTrans" cxnId="{689F0F6E-BE67-4D4F-A0DC-51D89BC12F38}">
      <dgm:prSet/>
      <dgm:spPr/>
      <dgm:t>
        <a:bodyPr/>
        <a:lstStyle/>
        <a:p>
          <a:endParaRPr lang="pl-PL"/>
        </a:p>
      </dgm:t>
    </dgm:pt>
    <dgm:pt modelId="{0DE0BBB6-EACE-4C46-8A61-570B71EE833D}">
      <dgm:prSet phldrT="[Tekst]"/>
      <dgm:spPr/>
      <dgm:t>
        <a:bodyPr/>
        <a:lstStyle/>
        <a:p>
          <a:r>
            <a:rPr lang="pl-PL" dirty="0">
              <a:latin typeface="+mj-lt"/>
            </a:rPr>
            <a:t>Legal</a:t>
          </a:r>
        </a:p>
        <a:p>
          <a:r>
            <a:rPr lang="pl-PL" dirty="0" err="1">
              <a:latin typeface="+mj-lt"/>
            </a:rPr>
            <a:t>doctrine</a:t>
          </a:r>
          <a:endParaRPr lang="pl-PL" dirty="0">
            <a:latin typeface="+mj-lt"/>
          </a:endParaRPr>
        </a:p>
      </dgm:t>
    </dgm:pt>
    <dgm:pt modelId="{44FD0D0D-82FE-42E5-94BA-8347DE948BE1}" type="parTrans" cxnId="{49FAE947-BED6-424E-BD79-35E3CEBE5D42}">
      <dgm:prSet/>
      <dgm:spPr/>
      <dgm:t>
        <a:bodyPr/>
        <a:lstStyle/>
        <a:p>
          <a:endParaRPr lang="pl-PL"/>
        </a:p>
      </dgm:t>
    </dgm:pt>
    <dgm:pt modelId="{F65E11F2-1D92-43FE-AB57-73A9C7D43324}" type="sibTrans" cxnId="{49FAE947-BED6-424E-BD79-35E3CEBE5D42}">
      <dgm:prSet/>
      <dgm:spPr/>
      <dgm:t>
        <a:bodyPr/>
        <a:lstStyle/>
        <a:p>
          <a:endParaRPr lang="pl-PL"/>
        </a:p>
      </dgm:t>
    </dgm:pt>
    <dgm:pt modelId="{B1C7D9DE-DFA5-410F-A293-44BFE6079513}">
      <dgm:prSet phldrT="[Tekst]"/>
      <dgm:spPr/>
      <dgm:t>
        <a:bodyPr/>
        <a:lstStyle/>
        <a:p>
          <a:r>
            <a:rPr lang="pl-PL" dirty="0">
              <a:latin typeface="+mj-lt"/>
            </a:rPr>
            <a:t>Legal</a:t>
          </a:r>
        </a:p>
        <a:p>
          <a:r>
            <a:rPr lang="pl-PL" dirty="0" err="1">
              <a:latin typeface="+mj-lt"/>
            </a:rPr>
            <a:t>practice</a:t>
          </a:r>
          <a:endParaRPr lang="pl-PL" dirty="0">
            <a:latin typeface="+mj-lt"/>
          </a:endParaRPr>
        </a:p>
      </dgm:t>
    </dgm:pt>
    <dgm:pt modelId="{6871F45F-1424-459E-9F3B-1FE64FA74877}" type="parTrans" cxnId="{41A4E241-E754-4EC3-BC2F-FFE9A2C32A52}">
      <dgm:prSet/>
      <dgm:spPr/>
      <dgm:t>
        <a:bodyPr/>
        <a:lstStyle/>
        <a:p>
          <a:endParaRPr lang="pl-PL"/>
        </a:p>
      </dgm:t>
    </dgm:pt>
    <dgm:pt modelId="{6C03B960-D912-40AC-8BF5-C65BA0AFE3A2}" type="sibTrans" cxnId="{41A4E241-E754-4EC3-BC2F-FFE9A2C32A52}">
      <dgm:prSet/>
      <dgm:spPr/>
      <dgm:t>
        <a:bodyPr/>
        <a:lstStyle/>
        <a:p>
          <a:endParaRPr lang="pl-PL"/>
        </a:p>
      </dgm:t>
    </dgm:pt>
    <dgm:pt modelId="{93CEEB44-F7AA-44BC-BE27-53693962A4BC}" type="pres">
      <dgm:prSet presAssocID="{F20A4576-FCB0-4BE6-9098-0C28E2B51E0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DEDEEC3-8E32-4D20-A89F-B5AEB0A461EE}" type="pres">
      <dgm:prSet presAssocID="{59EB9EF0-B697-4722-856E-3C7F35CF9533}" presName="centerShape" presStyleLbl="node0" presStyleIdx="0" presStyleCnt="1" custScaleX="229414" custScaleY="149767"/>
      <dgm:spPr/>
    </dgm:pt>
    <dgm:pt modelId="{FE81EA52-A20F-44B6-91A5-D68F4A36E0DD}" type="pres">
      <dgm:prSet presAssocID="{EE089FD8-790E-4FE5-9055-0A8E5D6B5FF5}" presName="parTrans" presStyleLbl="sibTrans2D1" presStyleIdx="0" presStyleCnt="3" custAng="10800000" custFlipHor="1" custScaleX="134706" custLinFactNeighborX="-14546" custLinFactNeighborY="3315"/>
      <dgm:spPr/>
    </dgm:pt>
    <dgm:pt modelId="{1789A74F-A791-4537-A1AB-F95C39B8A36D}" type="pres">
      <dgm:prSet presAssocID="{EE089FD8-790E-4FE5-9055-0A8E5D6B5FF5}" presName="connectorText" presStyleLbl="sibTrans2D1" presStyleIdx="0" presStyleCnt="3"/>
      <dgm:spPr/>
    </dgm:pt>
    <dgm:pt modelId="{C4A15C48-58A5-42FE-BB5E-31E39BAD5BC5}" type="pres">
      <dgm:prSet presAssocID="{A1956F02-D701-45A4-BA1F-4107537086AB}" presName="node" presStyleLbl="node1" presStyleIdx="0" presStyleCnt="3" custScaleX="159592" custScaleY="80245">
        <dgm:presLayoutVars>
          <dgm:bulletEnabled val="1"/>
        </dgm:presLayoutVars>
      </dgm:prSet>
      <dgm:spPr/>
    </dgm:pt>
    <dgm:pt modelId="{B29C7F33-746B-4EE7-A773-12AA18221048}" type="pres">
      <dgm:prSet presAssocID="{44FD0D0D-82FE-42E5-94BA-8347DE948BE1}" presName="parTrans" presStyleLbl="sibTrans2D1" presStyleIdx="1" presStyleCnt="3" custFlipVert="1" custFlipHor="1" custScaleX="106973" custScaleY="81857" custLinFactNeighborX="15507" custLinFactNeighborY="-8509"/>
      <dgm:spPr/>
    </dgm:pt>
    <dgm:pt modelId="{DFA8C1FC-E1C5-4D5D-8B9E-894174386D61}" type="pres">
      <dgm:prSet presAssocID="{44FD0D0D-82FE-42E5-94BA-8347DE948BE1}" presName="connectorText" presStyleLbl="sibTrans2D1" presStyleIdx="1" presStyleCnt="3"/>
      <dgm:spPr/>
    </dgm:pt>
    <dgm:pt modelId="{FB196ECF-C1A5-4031-BD5F-0511253CFB3F}" type="pres">
      <dgm:prSet presAssocID="{0DE0BBB6-EACE-4C46-8A61-570B71EE833D}" presName="node" presStyleLbl="node1" presStyleIdx="1" presStyleCnt="3" custRadScaleRad="141082" custRadScaleInc="-15455">
        <dgm:presLayoutVars>
          <dgm:bulletEnabled val="1"/>
        </dgm:presLayoutVars>
      </dgm:prSet>
      <dgm:spPr/>
    </dgm:pt>
    <dgm:pt modelId="{997E6B33-9AC0-48D8-BF30-49436251824C}" type="pres">
      <dgm:prSet presAssocID="{6871F45F-1424-459E-9F3B-1FE64FA74877}" presName="parTrans" presStyleLbl="sibTrans2D1" presStyleIdx="2" presStyleCnt="3" custFlipVert="1" custFlipHor="1" custScaleX="87535" custScaleY="104668"/>
      <dgm:spPr/>
    </dgm:pt>
    <dgm:pt modelId="{B0B7A116-A8EF-4371-AB39-D2FB7D082555}" type="pres">
      <dgm:prSet presAssocID="{6871F45F-1424-459E-9F3B-1FE64FA74877}" presName="connectorText" presStyleLbl="sibTrans2D1" presStyleIdx="2" presStyleCnt="3"/>
      <dgm:spPr/>
    </dgm:pt>
    <dgm:pt modelId="{E4428DEF-CC9D-4536-8281-E09CB10E5655}" type="pres">
      <dgm:prSet presAssocID="{B1C7D9DE-DFA5-410F-A293-44BFE6079513}" presName="node" presStyleLbl="node1" presStyleIdx="2" presStyleCnt="3" custRadScaleRad="140912" custRadScaleInc="15412">
        <dgm:presLayoutVars>
          <dgm:bulletEnabled val="1"/>
        </dgm:presLayoutVars>
      </dgm:prSet>
      <dgm:spPr/>
    </dgm:pt>
  </dgm:ptLst>
  <dgm:cxnLst>
    <dgm:cxn modelId="{32BD4B10-113E-4D84-80CB-E8A001E9165C}" srcId="{F20A4576-FCB0-4BE6-9098-0C28E2B51E01}" destId="{59EB9EF0-B697-4722-856E-3C7F35CF9533}" srcOrd="0" destOrd="0" parTransId="{C8836A1E-D36B-4CB1-8166-DE3B3D4D9648}" sibTransId="{A1FE3C56-996C-44C8-9801-074F89BBA06D}"/>
    <dgm:cxn modelId="{55F41B11-D6C0-4DD3-9ED5-7CCBA3BFEF81}" type="presOf" srcId="{B1C7D9DE-DFA5-410F-A293-44BFE6079513}" destId="{E4428DEF-CC9D-4536-8281-E09CB10E5655}" srcOrd="0" destOrd="0" presId="urn:microsoft.com/office/officeart/2005/8/layout/radial5"/>
    <dgm:cxn modelId="{C066E825-DF08-42A7-910B-440D914BA71A}" type="presOf" srcId="{EE089FD8-790E-4FE5-9055-0A8E5D6B5FF5}" destId="{1789A74F-A791-4537-A1AB-F95C39B8A36D}" srcOrd="1" destOrd="0" presId="urn:microsoft.com/office/officeart/2005/8/layout/radial5"/>
    <dgm:cxn modelId="{90A04726-8574-4A44-A6DE-D3548B22C558}" type="presOf" srcId="{59EB9EF0-B697-4722-856E-3C7F35CF9533}" destId="{1DEDEEC3-8E32-4D20-A89F-B5AEB0A461EE}" srcOrd="0" destOrd="0" presId="urn:microsoft.com/office/officeart/2005/8/layout/radial5"/>
    <dgm:cxn modelId="{19C2E12D-2000-4149-8598-6A93C90C6980}" type="presOf" srcId="{0DE0BBB6-EACE-4C46-8A61-570B71EE833D}" destId="{FB196ECF-C1A5-4031-BD5F-0511253CFB3F}" srcOrd="0" destOrd="0" presId="urn:microsoft.com/office/officeart/2005/8/layout/radial5"/>
    <dgm:cxn modelId="{41A4E241-E754-4EC3-BC2F-FFE9A2C32A52}" srcId="{59EB9EF0-B697-4722-856E-3C7F35CF9533}" destId="{B1C7D9DE-DFA5-410F-A293-44BFE6079513}" srcOrd="2" destOrd="0" parTransId="{6871F45F-1424-459E-9F3B-1FE64FA74877}" sibTransId="{6C03B960-D912-40AC-8BF5-C65BA0AFE3A2}"/>
    <dgm:cxn modelId="{CABC7865-7608-4AB8-8B4A-38544996C295}" type="presOf" srcId="{EE089FD8-790E-4FE5-9055-0A8E5D6B5FF5}" destId="{FE81EA52-A20F-44B6-91A5-D68F4A36E0DD}" srcOrd="0" destOrd="0" presId="urn:microsoft.com/office/officeart/2005/8/layout/radial5"/>
    <dgm:cxn modelId="{49FAE947-BED6-424E-BD79-35E3CEBE5D42}" srcId="{59EB9EF0-B697-4722-856E-3C7F35CF9533}" destId="{0DE0BBB6-EACE-4C46-8A61-570B71EE833D}" srcOrd="1" destOrd="0" parTransId="{44FD0D0D-82FE-42E5-94BA-8347DE948BE1}" sibTransId="{F65E11F2-1D92-43FE-AB57-73A9C7D43324}"/>
    <dgm:cxn modelId="{00000869-3FD2-4C9B-BE83-36F8A05EF8B2}" type="presOf" srcId="{44FD0D0D-82FE-42E5-94BA-8347DE948BE1}" destId="{B29C7F33-746B-4EE7-A773-12AA18221048}" srcOrd="0" destOrd="0" presId="urn:microsoft.com/office/officeart/2005/8/layout/radial5"/>
    <dgm:cxn modelId="{23F3614D-F739-463D-BFBF-2A76486E6B70}" type="presOf" srcId="{F20A4576-FCB0-4BE6-9098-0C28E2B51E01}" destId="{93CEEB44-F7AA-44BC-BE27-53693962A4BC}" srcOrd="0" destOrd="0" presId="urn:microsoft.com/office/officeart/2005/8/layout/radial5"/>
    <dgm:cxn modelId="{689F0F6E-BE67-4D4F-A0DC-51D89BC12F38}" srcId="{59EB9EF0-B697-4722-856E-3C7F35CF9533}" destId="{A1956F02-D701-45A4-BA1F-4107537086AB}" srcOrd="0" destOrd="0" parTransId="{EE089FD8-790E-4FE5-9055-0A8E5D6B5FF5}" sibTransId="{09FECCD4-6E73-4AF4-96FD-B4DF03439165}"/>
    <dgm:cxn modelId="{59CE8E76-2008-4FBA-9B67-71F1B9F9EB13}" type="presOf" srcId="{6871F45F-1424-459E-9F3B-1FE64FA74877}" destId="{B0B7A116-A8EF-4371-AB39-D2FB7D082555}" srcOrd="1" destOrd="0" presId="urn:microsoft.com/office/officeart/2005/8/layout/radial5"/>
    <dgm:cxn modelId="{4F52FFAC-C2D8-4E4A-B328-404BFF63148B}" type="presOf" srcId="{A1956F02-D701-45A4-BA1F-4107537086AB}" destId="{C4A15C48-58A5-42FE-BB5E-31E39BAD5BC5}" srcOrd="0" destOrd="0" presId="urn:microsoft.com/office/officeart/2005/8/layout/radial5"/>
    <dgm:cxn modelId="{EE9D63BA-B4AF-452D-8F51-3E64512DAAC0}" type="presOf" srcId="{44FD0D0D-82FE-42E5-94BA-8347DE948BE1}" destId="{DFA8C1FC-E1C5-4D5D-8B9E-894174386D61}" srcOrd="1" destOrd="0" presId="urn:microsoft.com/office/officeart/2005/8/layout/radial5"/>
    <dgm:cxn modelId="{373657D0-E988-453A-B6F5-788A71AF6A3B}" type="presOf" srcId="{6871F45F-1424-459E-9F3B-1FE64FA74877}" destId="{997E6B33-9AC0-48D8-BF30-49436251824C}" srcOrd="0" destOrd="0" presId="urn:microsoft.com/office/officeart/2005/8/layout/radial5"/>
    <dgm:cxn modelId="{3DDEF87B-8289-4F05-8613-25C11D5848A1}" type="presParOf" srcId="{93CEEB44-F7AA-44BC-BE27-53693962A4BC}" destId="{1DEDEEC3-8E32-4D20-A89F-B5AEB0A461EE}" srcOrd="0" destOrd="0" presId="urn:microsoft.com/office/officeart/2005/8/layout/radial5"/>
    <dgm:cxn modelId="{DD9A29D8-88FC-4B0B-AA1D-42B5CC32E060}" type="presParOf" srcId="{93CEEB44-F7AA-44BC-BE27-53693962A4BC}" destId="{FE81EA52-A20F-44B6-91A5-D68F4A36E0DD}" srcOrd="1" destOrd="0" presId="urn:microsoft.com/office/officeart/2005/8/layout/radial5"/>
    <dgm:cxn modelId="{44AAB771-EAA8-4633-BC0B-191EAA6B0691}" type="presParOf" srcId="{FE81EA52-A20F-44B6-91A5-D68F4A36E0DD}" destId="{1789A74F-A791-4537-A1AB-F95C39B8A36D}" srcOrd="0" destOrd="0" presId="urn:microsoft.com/office/officeart/2005/8/layout/radial5"/>
    <dgm:cxn modelId="{617E8D69-5325-4F96-B7C9-EA15726D9D3F}" type="presParOf" srcId="{93CEEB44-F7AA-44BC-BE27-53693962A4BC}" destId="{C4A15C48-58A5-42FE-BB5E-31E39BAD5BC5}" srcOrd="2" destOrd="0" presId="urn:microsoft.com/office/officeart/2005/8/layout/radial5"/>
    <dgm:cxn modelId="{2DBE13D8-6BBE-429D-B7E8-7FEC8021CF03}" type="presParOf" srcId="{93CEEB44-F7AA-44BC-BE27-53693962A4BC}" destId="{B29C7F33-746B-4EE7-A773-12AA18221048}" srcOrd="3" destOrd="0" presId="urn:microsoft.com/office/officeart/2005/8/layout/radial5"/>
    <dgm:cxn modelId="{99685F58-F2E6-49D8-9B3E-83C78A6CC976}" type="presParOf" srcId="{B29C7F33-746B-4EE7-A773-12AA18221048}" destId="{DFA8C1FC-E1C5-4D5D-8B9E-894174386D61}" srcOrd="0" destOrd="0" presId="urn:microsoft.com/office/officeart/2005/8/layout/radial5"/>
    <dgm:cxn modelId="{73ECDC46-14AE-47B8-89F1-EE6172EBA0D2}" type="presParOf" srcId="{93CEEB44-F7AA-44BC-BE27-53693962A4BC}" destId="{FB196ECF-C1A5-4031-BD5F-0511253CFB3F}" srcOrd="4" destOrd="0" presId="urn:microsoft.com/office/officeart/2005/8/layout/radial5"/>
    <dgm:cxn modelId="{721154A1-24AD-4525-88EB-8CF1E45147A8}" type="presParOf" srcId="{93CEEB44-F7AA-44BC-BE27-53693962A4BC}" destId="{997E6B33-9AC0-48D8-BF30-49436251824C}" srcOrd="5" destOrd="0" presId="urn:microsoft.com/office/officeart/2005/8/layout/radial5"/>
    <dgm:cxn modelId="{D73D12E2-09F0-4004-8767-51C9EA600B4B}" type="presParOf" srcId="{997E6B33-9AC0-48D8-BF30-49436251824C}" destId="{B0B7A116-A8EF-4371-AB39-D2FB7D082555}" srcOrd="0" destOrd="0" presId="urn:microsoft.com/office/officeart/2005/8/layout/radial5"/>
    <dgm:cxn modelId="{D48DD7BB-BAA5-485A-BEA6-3B63685ED7BE}" type="presParOf" srcId="{93CEEB44-F7AA-44BC-BE27-53693962A4BC}" destId="{E4428DEF-CC9D-4536-8281-E09CB10E5655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DEEC3-8E32-4D20-A89F-B5AEB0A461EE}">
      <dsp:nvSpPr>
        <dsp:cNvPr id="0" name=""/>
        <dsp:cNvSpPr/>
      </dsp:nvSpPr>
      <dsp:spPr>
        <a:xfrm>
          <a:off x="1537447" y="1559122"/>
          <a:ext cx="3239642" cy="21149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7200" i="0" kern="1200" dirty="0">
              <a:latin typeface="+mj-lt"/>
            </a:rPr>
            <a:t>LAW</a:t>
          </a:r>
        </a:p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3600" i="0" kern="1200" dirty="0">
              <a:latin typeface="+mj-lt"/>
            </a:rPr>
            <a:t>(as </a:t>
          </a:r>
          <a:r>
            <a:rPr lang="pl-PL" sz="3600" i="0" kern="1200" dirty="0" err="1">
              <a:latin typeface="+mj-lt"/>
            </a:rPr>
            <a:t>ius</a:t>
          </a:r>
          <a:r>
            <a:rPr lang="pl-PL" sz="3600" i="0" kern="1200" dirty="0">
              <a:latin typeface="+mj-lt"/>
            </a:rPr>
            <a:t>)</a:t>
          </a:r>
        </a:p>
      </dsp:txBody>
      <dsp:txXfrm>
        <a:off x="2011882" y="1868844"/>
        <a:ext cx="2290772" cy="1495472"/>
      </dsp:txXfrm>
    </dsp:sp>
    <dsp:sp modelId="{FE81EA52-A20F-44B6-91A5-D68F4A36E0DD}">
      <dsp:nvSpPr>
        <dsp:cNvPr id="0" name=""/>
        <dsp:cNvSpPr/>
      </dsp:nvSpPr>
      <dsp:spPr>
        <a:xfrm rot="16200000" flipH="1">
          <a:off x="3003840" y="1163543"/>
          <a:ext cx="252356" cy="4801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/>
        </a:p>
      </dsp:txBody>
      <dsp:txXfrm>
        <a:off x="3041694" y="1221715"/>
        <a:ext cx="176649" cy="288076"/>
      </dsp:txXfrm>
    </dsp:sp>
    <dsp:sp modelId="{C4A15C48-58A5-42FE-BB5E-31E39BAD5BC5}">
      <dsp:nvSpPr>
        <dsp:cNvPr id="0" name=""/>
        <dsp:cNvSpPr/>
      </dsp:nvSpPr>
      <dsp:spPr>
        <a:xfrm>
          <a:off x="2030439" y="72483"/>
          <a:ext cx="2253659" cy="113317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 err="1">
              <a:latin typeface="+mj-lt"/>
            </a:rPr>
            <a:t>Legislation</a:t>
          </a:r>
          <a:endParaRPr lang="pl-PL" sz="2100" kern="1200" dirty="0">
            <a:latin typeface="+mj-lt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latin typeface="+mj-lt"/>
            </a:rPr>
            <a:t>(law as lex)</a:t>
          </a:r>
        </a:p>
      </dsp:txBody>
      <dsp:txXfrm>
        <a:off x="2360480" y="238432"/>
        <a:ext cx="1593577" cy="801272"/>
      </dsp:txXfrm>
    </dsp:sp>
    <dsp:sp modelId="{B29C7F33-746B-4EE7-A773-12AA18221048}">
      <dsp:nvSpPr>
        <dsp:cNvPr id="0" name=""/>
        <dsp:cNvSpPr/>
      </dsp:nvSpPr>
      <dsp:spPr>
        <a:xfrm rot="1316436" flipH="1" flipV="1">
          <a:off x="4647736" y="3016128"/>
          <a:ext cx="255344" cy="3930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 rot="10800000">
        <a:off x="4721565" y="3109042"/>
        <a:ext cx="178741" cy="235811"/>
      </dsp:txXfrm>
    </dsp:sp>
    <dsp:sp modelId="{FB196ECF-C1A5-4031-BD5F-0511253CFB3F}">
      <dsp:nvSpPr>
        <dsp:cNvPr id="0" name=""/>
        <dsp:cNvSpPr/>
      </dsp:nvSpPr>
      <dsp:spPr>
        <a:xfrm>
          <a:off x="4902400" y="2897906"/>
          <a:ext cx="1412137" cy="14121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latin typeface="+mj-lt"/>
            </a:rPr>
            <a:t>Legal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 err="1">
              <a:latin typeface="+mj-lt"/>
            </a:rPr>
            <a:t>doctrine</a:t>
          </a:r>
          <a:endParaRPr lang="pl-PL" sz="2100" kern="1200" dirty="0">
            <a:latin typeface="+mj-lt"/>
          </a:endParaRPr>
        </a:p>
      </dsp:txBody>
      <dsp:txXfrm>
        <a:off x="5109203" y="3104709"/>
        <a:ext cx="998531" cy="998531"/>
      </dsp:txXfrm>
    </dsp:sp>
    <dsp:sp modelId="{997E6B33-9AC0-48D8-BF30-49436251824C}">
      <dsp:nvSpPr>
        <dsp:cNvPr id="0" name=""/>
        <dsp:cNvSpPr/>
      </dsp:nvSpPr>
      <dsp:spPr>
        <a:xfrm rot="9483584" flipH="1" flipV="1">
          <a:off x="1471670" y="3002211"/>
          <a:ext cx="208941" cy="5025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100" kern="1200"/>
        </a:p>
      </dsp:txBody>
      <dsp:txXfrm rot="10800000">
        <a:off x="1473940" y="3114429"/>
        <a:ext cx="146259" cy="301523"/>
      </dsp:txXfrm>
    </dsp:sp>
    <dsp:sp modelId="{E4428DEF-CC9D-4536-8281-E09CB10E5655}">
      <dsp:nvSpPr>
        <dsp:cNvPr id="0" name=""/>
        <dsp:cNvSpPr/>
      </dsp:nvSpPr>
      <dsp:spPr>
        <a:xfrm>
          <a:off x="0" y="2897889"/>
          <a:ext cx="1412137" cy="14121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latin typeface="+mj-lt"/>
            </a:rPr>
            <a:t>Legal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 err="1">
              <a:latin typeface="+mj-lt"/>
            </a:rPr>
            <a:t>practice</a:t>
          </a:r>
          <a:endParaRPr lang="pl-PL" sz="2100" kern="1200" dirty="0">
            <a:latin typeface="+mj-lt"/>
          </a:endParaRPr>
        </a:p>
      </dsp:txBody>
      <dsp:txXfrm>
        <a:off x="206803" y="3104692"/>
        <a:ext cx="998531" cy="998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59EF7-6F46-40D1-B714-302BA9B16FA2}" type="datetimeFigureOut">
              <a:rPr lang="pl-PL" smtClean="0"/>
              <a:t>05.12.2019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33662-364B-49A6-A898-4BF1F5F896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43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29187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18112" cy="4102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534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29187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18112" cy="4102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02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29187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18112" cy="4102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7816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29187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18112" cy="4102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0737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508C5B-B3FC-416E-A7F7-B35CB10E6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C611791-D8A5-43E1-AA7E-332CC2F8A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AE7368-91EB-4388-97DD-92282C06E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BACA-C2E6-42F3-A7FE-EDABDE4633AC}" type="datetimeFigureOut">
              <a:rPr lang="pl-PL" smtClean="0"/>
              <a:t>05.12.2019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75DBAB-9629-4780-83DF-142DCDB0B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7383E1-69B1-498A-A634-BEFC69843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310F-3EC4-4CBC-9844-1100353F5A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441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129174-BDD9-410F-8F34-FDFA8ACB2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BB7BD9B-72F1-4C31-B071-E048FE194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CBCCE5A-E7F7-49A8-B3F7-03F8781B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BACA-C2E6-42F3-A7FE-EDABDE4633AC}" type="datetimeFigureOut">
              <a:rPr lang="pl-PL" smtClean="0"/>
              <a:t>05.12.2019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2E2806-BABA-45EC-A226-4233C14A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85C33D-46ED-4F11-A4CB-0D646A0E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310F-3EC4-4CBC-9844-1100353F5A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69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E61F672-21F7-4E47-844F-1F82CBCA2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B207B85-FF08-43FF-8B04-1854EA9EC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0AD3346-93D9-4BF4-B3C5-C200C497F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BACA-C2E6-42F3-A7FE-EDABDE4633AC}" type="datetimeFigureOut">
              <a:rPr lang="pl-PL" smtClean="0"/>
              <a:t>05.12.2019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912669-9861-4493-929B-A0706ED8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8F5414-2985-4B9D-BA74-E820CE7B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310F-3EC4-4CBC-9844-1100353F5A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7092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6641" y="256347"/>
            <a:ext cx="10404479" cy="114348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69211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D4D446-0636-4A76-861B-D6AF91FE8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915BD9-7DB6-4708-A21B-68FB531EA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C5E6CC4-FA82-4946-8AAD-CCA1D5252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BACA-C2E6-42F3-A7FE-EDABDE4633AC}" type="datetimeFigureOut">
              <a:rPr lang="pl-PL" smtClean="0"/>
              <a:t>05.12.2019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42D18E8-FBCA-4712-A772-BE8A9CB49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ED8BD0-DF19-44EE-93EC-8A7EC208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310F-3EC4-4CBC-9844-1100353F5A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37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18EE93-BA8F-46EE-A844-F8D7B25D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FC069FB-7B9A-482F-AFDB-D72BCF1C6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51271A-55CA-4871-A968-7C9D7662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BACA-C2E6-42F3-A7FE-EDABDE4633AC}" type="datetimeFigureOut">
              <a:rPr lang="pl-PL" smtClean="0"/>
              <a:t>05.12.2019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49D2E70-8F2E-4DA1-8839-D2D680359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F38556-C34A-46DA-A7C0-AB7D9BB50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310F-3EC4-4CBC-9844-1100353F5A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465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E419DE-88D8-4314-A160-15677B1FC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283339-473F-4FE1-A84E-EF045DE5A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C6E7125-86EC-4FC5-94BD-C2F173395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C1EFD37-98EE-4680-9EE6-5BA15BFDF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BACA-C2E6-42F3-A7FE-EDABDE4633AC}" type="datetimeFigureOut">
              <a:rPr lang="pl-PL" smtClean="0"/>
              <a:t>05.12.2019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FDD2CB1-9580-4E1E-B7E9-A5D4B34E5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6C43303-6F87-44AC-BBC7-7B3A0302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310F-3EC4-4CBC-9844-1100353F5A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53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3B0BBF-9BBF-4CE2-883B-78B688E8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088A1A8-191A-45E3-BB6D-EF0EC7805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1B41BF7-3C9B-43BA-9486-D9F048204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D6A92C5-C534-4FA4-A1B6-AE8897082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5F20567-F0B3-4BD1-9D2E-BD3896506B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806D741-2349-4347-89A7-2E765C6A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BACA-C2E6-42F3-A7FE-EDABDE4633AC}" type="datetimeFigureOut">
              <a:rPr lang="pl-PL" smtClean="0"/>
              <a:t>05.12.2019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F723AE1-66BE-4DE3-B7F1-87AA7CC1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070ED65-C1C2-4EA8-B9C1-B547D25B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310F-3EC4-4CBC-9844-1100353F5A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57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2D98B4-5468-41C7-B4C3-486D9F4CD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40506BC-44D3-4CAB-BDA6-0F6EC6B1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BACA-C2E6-42F3-A7FE-EDABDE4633AC}" type="datetimeFigureOut">
              <a:rPr lang="pl-PL" smtClean="0"/>
              <a:t>05.12.2019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A1A0EEE-1A9C-4A85-B152-EB170EA3D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56F2E78-893B-434C-B0F3-FD83604F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310F-3EC4-4CBC-9844-1100353F5A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283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F5D6754-229E-4372-86BA-3105DE8C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BACA-C2E6-42F3-A7FE-EDABDE4633AC}" type="datetimeFigureOut">
              <a:rPr lang="pl-PL" smtClean="0"/>
              <a:t>05.12.2019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F3E6DEC-3767-40DD-8E06-4E114771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04CD614-DE63-49B9-9B26-08A6D1D6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310F-3EC4-4CBC-9844-1100353F5A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896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A6A7D5-47E1-448C-B9A6-FEB0E0757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52BA1C-74A7-4410-AA5B-DEC90A805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D0383E9-1F46-4750-8553-156499B6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126421B-B634-4C92-A259-5357C5857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BACA-C2E6-42F3-A7FE-EDABDE4633AC}" type="datetimeFigureOut">
              <a:rPr lang="pl-PL" smtClean="0"/>
              <a:t>05.12.2019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F0635E9-FD8B-4ADC-9C10-36641373F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B06668F-4AF6-4280-AF85-3BACA96A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310F-3EC4-4CBC-9844-1100353F5A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574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2D6DC9-0D2F-4189-A276-9A6B0919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529A9FC-CE90-4494-B059-ACFECA96DD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38B0098-51B5-4E11-BD7C-B9882643F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6BFEE63-05FF-4C33-B507-52E47820F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BACA-C2E6-42F3-A7FE-EDABDE4633AC}" type="datetimeFigureOut">
              <a:rPr lang="pl-PL" smtClean="0"/>
              <a:t>05.12.2019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470664D-2EBD-4FFF-84AC-189C7026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DC5AAE5-39F6-4340-9118-C4504B83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310F-3EC4-4CBC-9844-1100353F5A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437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46CFC2D-C885-4651-84C7-356D56428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84FFA31-B3C8-4F7A-8B43-501885B5A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49D56D-B2C9-4DD8-9B81-F8E354BB6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6BACA-C2E6-42F3-A7FE-EDABDE4633AC}" type="datetimeFigureOut">
              <a:rPr lang="pl-PL" smtClean="0"/>
              <a:t>05.12.2019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BEE1F7A-928B-4A31-8B87-BC487FF44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D52884-F9A5-40CF-8804-E1EA66F7C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2310F-3EC4-4CBC-9844-1100353F5A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428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awo.uni.wroc.pl/user/12147" TargetMode="External"/><Relationship Id="rId2" Type="http://schemas.openxmlformats.org/officeDocument/2006/relationships/hyperlink" Target="mailto:maciej.pichlak@uwr.edu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8985" y="1239591"/>
            <a:ext cx="7403672" cy="3229378"/>
          </a:xfrm>
          <a:ln>
            <a:solidFill>
              <a:schemeClr val="bg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pl-PL" sz="4800" dirty="0"/>
              <a:t>The </a:t>
            </a:r>
            <a:r>
              <a:rPr lang="pl-PL" sz="4800" dirty="0" err="1"/>
              <a:t>Concept</a:t>
            </a:r>
            <a:r>
              <a:rPr lang="pl-PL" sz="4800" dirty="0"/>
              <a:t> of Law</a:t>
            </a:r>
            <a:br>
              <a:rPr lang="pl-PL" sz="4800" dirty="0"/>
            </a:br>
            <a:r>
              <a:rPr lang="pl-PL" sz="4800" dirty="0" err="1"/>
              <a:t>Legal</a:t>
            </a:r>
            <a:r>
              <a:rPr lang="pl-PL" sz="4800" dirty="0"/>
              <a:t> </a:t>
            </a:r>
            <a:r>
              <a:rPr lang="pl-PL" sz="4800" dirty="0" err="1"/>
              <a:t>Families</a:t>
            </a:r>
            <a:r>
              <a:rPr lang="pl-PL" sz="4800" dirty="0"/>
              <a:t> of the World</a:t>
            </a:r>
            <a:br>
              <a:rPr lang="pl-PL" sz="4800" dirty="0"/>
            </a:br>
            <a:r>
              <a:rPr lang="pl-PL" sz="3200" dirty="0">
                <a:solidFill>
                  <a:schemeClr val="bg2">
                    <a:lumMod val="50000"/>
                  </a:schemeClr>
                </a:solidFill>
              </a:rPr>
              <a:t>Fundamentals of Law &amp; </a:t>
            </a:r>
            <a:r>
              <a:rPr lang="pl-PL" sz="3200" dirty="0" err="1">
                <a:solidFill>
                  <a:schemeClr val="bg2">
                    <a:lumMod val="50000"/>
                  </a:schemeClr>
                </a:solidFill>
              </a:rPr>
              <a:t>Government</a:t>
            </a:r>
            <a:endParaRPr lang="pl-PL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66694" y="3799268"/>
            <a:ext cx="7403672" cy="2611471"/>
          </a:xfrm>
          <a:ln>
            <a:solidFill>
              <a:schemeClr val="bg2">
                <a:lumMod val="75000"/>
              </a:schemeClr>
            </a:solidFill>
          </a:ln>
        </p:spPr>
        <p:txBody>
          <a:bodyPr anchor="b">
            <a:normAutofit/>
          </a:bodyPr>
          <a:lstStyle/>
          <a:p>
            <a:pPr marL="2962275" algn="l">
              <a:spcBef>
                <a:spcPts val="600"/>
              </a:spcBef>
            </a:pPr>
            <a:r>
              <a:rPr lang="pl-PL" sz="1600" dirty="0"/>
              <a:t>Maciej Pichlak</a:t>
            </a:r>
          </a:p>
          <a:p>
            <a:pPr marL="2962275" algn="l">
              <a:spcBef>
                <a:spcPts val="600"/>
              </a:spcBef>
            </a:pPr>
            <a:r>
              <a:rPr lang="pl-PL" sz="1600" dirty="0" err="1"/>
              <a:t>Department</a:t>
            </a:r>
            <a:r>
              <a:rPr lang="pl-PL" sz="1600" dirty="0"/>
              <a:t> of </a:t>
            </a:r>
            <a:r>
              <a:rPr lang="pl-PL" sz="1600" dirty="0" err="1"/>
              <a:t>Legal</a:t>
            </a:r>
            <a:r>
              <a:rPr lang="pl-PL" sz="1600" dirty="0"/>
              <a:t> </a:t>
            </a:r>
            <a:r>
              <a:rPr lang="pl-PL" sz="1600" dirty="0" err="1"/>
              <a:t>Theory</a:t>
            </a:r>
            <a:r>
              <a:rPr lang="pl-PL" sz="1600" dirty="0"/>
              <a:t> and </a:t>
            </a:r>
            <a:r>
              <a:rPr lang="pl-PL" sz="1600" dirty="0" err="1"/>
              <a:t>Philosophy</a:t>
            </a:r>
            <a:r>
              <a:rPr lang="pl-PL" sz="1600" dirty="0"/>
              <a:t> of Law</a:t>
            </a:r>
          </a:p>
          <a:p>
            <a:pPr marL="2962275" algn="l">
              <a:spcBef>
                <a:spcPts val="600"/>
              </a:spcBef>
            </a:pPr>
            <a:r>
              <a:rPr lang="pl-PL" sz="1600" dirty="0"/>
              <a:t>University of </a:t>
            </a:r>
            <a:r>
              <a:rPr lang="pl-PL" sz="1600" dirty="0" err="1"/>
              <a:t>Wroclaw</a:t>
            </a:r>
            <a:endParaRPr lang="pl-PL" sz="1600" dirty="0"/>
          </a:p>
          <a:p>
            <a:pPr marL="2962275" algn="l">
              <a:spcBef>
                <a:spcPts val="600"/>
              </a:spcBef>
            </a:pPr>
            <a:r>
              <a:rPr lang="pl-PL" sz="1600" dirty="0" err="1"/>
              <a:t>Room</a:t>
            </a:r>
            <a:r>
              <a:rPr lang="pl-PL" sz="1600" dirty="0"/>
              <a:t> 302A | </a:t>
            </a:r>
            <a:r>
              <a:rPr lang="pl-PL" sz="1600" dirty="0">
                <a:hlinkClick r:id="rId2"/>
              </a:rPr>
              <a:t>maciej.pichlak@uwr.edu.pl</a:t>
            </a:r>
            <a:endParaRPr lang="pl-PL" sz="1600" dirty="0"/>
          </a:p>
          <a:p>
            <a:pPr marL="2962275" algn="l">
              <a:spcBef>
                <a:spcPts val="600"/>
              </a:spcBef>
            </a:pPr>
            <a:r>
              <a:rPr lang="pl-PL" sz="1600" dirty="0">
                <a:hlinkClick r:id="rId3"/>
              </a:rPr>
              <a:t>https://prawo.uni.wroc.pl/user/12147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3288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Main</a:t>
            </a:r>
            <a:r>
              <a:rPr lang="pl-PL" dirty="0"/>
              <a:t> </a:t>
            </a:r>
            <a:r>
              <a:rPr lang="pl-PL" dirty="0" err="1"/>
              <a:t>legal</a:t>
            </a:r>
            <a:r>
              <a:rPr lang="pl-PL" dirty="0"/>
              <a:t> </a:t>
            </a:r>
            <a:r>
              <a:rPr lang="pl-PL" dirty="0" err="1"/>
              <a:t>families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err="1"/>
              <a:t>Civil</a:t>
            </a:r>
            <a:r>
              <a:rPr lang="pl-PL" sz="3200" dirty="0"/>
              <a:t> law (Romano-</a:t>
            </a:r>
            <a:r>
              <a:rPr lang="pl-PL" sz="3200" dirty="0" err="1"/>
              <a:t>Germanic</a:t>
            </a:r>
            <a:r>
              <a:rPr lang="pl-PL" sz="3200" dirty="0"/>
              <a:t>)</a:t>
            </a:r>
          </a:p>
          <a:p>
            <a:r>
              <a:rPr lang="pl-PL" sz="3200" dirty="0" err="1"/>
              <a:t>Common</a:t>
            </a:r>
            <a:r>
              <a:rPr lang="pl-PL" sz="3200" dirty="0"/>
              <a:t> law (</a:t>
            </a:r>
            <a:r>
              <a:rPr lang="pl-PL" sz="3200" dirty="0" err="1"/>
              <a:t>Anglo</a:t>
            </a:r>
            <a:r>
              <a:rPr lang="pl-PL" sz="3200" dirty="0"/>
              <a:t>-American)</a:t>
            </a:r>
          </a:p>
          <a:p>
            <a:r>
              <a:rPr lang="pl-PL" sz="3200" dirty="0"/>
              <a:t>Far East</a:t>
            </a:r>
          </a:p>
          <a:p>
            <a:r>
              <a:rPr lang="pl-PL" sz="3200" dirty="0" err="1"/>
              <a:t>Islamic</a:t>
            </a:r>
            <a:endParaRPr lang="pl-PL" sz="3200" dirty="0"/>
          </a:p>
          <a:p>
            <a:r>
              <a:rPr lang="pl-PL" sz="3200" dirty="0" err="1"/>
              <a:t>Hindu</a:t>
            </a:r>
            <a:endParaRPr lang="pl-PL" sz="3200" dirty="0"/>
          </a:p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Scandinavian</a:t>
            </a:r>
          </a:p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[Post-</a:t>
            </a:r>
            <a:r>
              <a:rPr lang="pl-P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soviet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8129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concept</a:t>
            </a:r>
            <a:r>
              <a:rPr lang="pl-PL" dirty="0"/>
              <a:t> of </a:t>
            </a:r>
            <a:r>
              <a:rPr lang="pl-PL" dirty="0" err="1"/>
              <a:t>legal</a:t>
            </a:r>
            <a:r>
              <a:rPr lang="pl-PL" dirty="0"/>
              <a:t> family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400" dirty="0" err="1"/>
              <a:t>Criteria</a:t>
            </a:r>
            <a:r>
              <a:rPr lang="pl-PL" sz="2400" dirty="0"/>
              <a:t> for </a:t>
            </a:r>
            <a:r>
              <a:rPr lang="pl-PL" sz="2400" dirty="0" err="1"/>
              <a:t>distinguishing</a:t>
            </a:r>
            <a:r>
              <a:rPr lang="pl-PL" sz="2400" dirty="0"/>
              <a:t> </a:t>
            </a:r>
            <a:r>
              <a:rPr lang="pl-PL" sz="2400" dirty="0" err="1"/>
              <a:t>legal</a:t>
            </a:r>
            <a:r>
              <a:rPr lang="pl-PL" sz="2400" dirty="0"/>
              <a:t> family (</a:t>
            </a:r>
            <a:r>
              <a:rPr lang="pl-PL" sz="2400" dirty="0" err="1"/>
              <a:t>Koetz</a:t>
            </a:r>
            <a:r>
              <a:rPr lang="pl-PL" sz="2400" dirty="0"/>
              <a:t> and </a:t>
            </a:r>
            <a:r>
              <a:rPr lang="pl-PL" sz="2400" dirty="0" err="1"/>
              <a:t>Zweigert</a:t>
            </a:r>
            <a:r>
              <a:rPr lang="pl-PL" sz="2400" dirty="0"/>
              <a:t>):</a:t>
            </a:r>
          </a:p>
          <a:p>
            <a:pPr>
              <a:lnSpc>
                <a:spcPct val="100000"/>
              </a:lnSpc>
            </a:pPr>
            <a:r>
              <a:rPr lang="pl-PL" sz="2400" dirty="0" err="1"/>
              <a:t>Historical</a:t>
            </a:r>
            <a:r>
              <a:rPr lang="pl-PL" sz="2400" dirty="0"/>
              <a:t> </a:t>
            </a:r>
            <a:r>
              <a:rPr lang="pl-PL" sz="2400" dirty="0" err="1"/>
              <a:t>background</a:t>
            </a:r>
            <a:r>
              <a:rPr lang="pl-PL" sz="2400" dirty="0"/>
              <a:t>;</a:t>
            </a:r>
          </a:p>
          <a:p>
            <a:pPr>
              <a:lnSpc>
                <a:spcPct val="100000"/>
              </a:lnSpc>
            </a:pPr>
            <a:r>
              <a:rPr lang="pl-PL" sz="2400" dirty="0" err="1"/>
              <a:t>Methods</a:t>
            </a:r>
            <a:r>
              <a:rPr lang="pl-PL" sz="2400" dirty="0"/>
              <a:t> of </a:t>
            </a:r>
            <a:r>
              <a:rPr lang="pl-PL" sz="2400" dirty="0" err="1"/>
              <a:t>reasoning</a:t>
            </a:r>
            <a:r>
              <a:rPr lang="pl-PL" sz="2400" dirty="0"/>
              <a:t>;</a:t>
            </a:r>
          </a:p>
          <a:p>
            <a:pPr>
              <a:lnSpc>
                <a:spcPct val="100000"/>
              </a:lnSpc>
            </a:pPr>
            <a:r>
              <a:rPr lang="pl-PL" sz="2400" dirty="0" err="1"/>
              <a:t>Institutions</a:t>
            </a:r>
            <a:r>
              <a:rPr lang="pl-PL" sz="2400" dirty="0"/>
              <a:t>;</a:t>
            </a:r>
          </a:p>
          <a:p>
            <a:pPr>
              <a:lnSpc>
                <a:spcPct val="100000"/>
              </a:lnSpc>
            </a:pPr>
            <a:r>
              <a:rPr lang="pl-PL" sz="2400" dirty="0" err="1"/>
              <a:t>Sources</a:t>
            </a:r>
            <a:r>
              <a:rPr lang="pl-PL" sz="2400" dirty="0"/>
              <a:t> of law;</a:t>
            </a:r>
          </a:p>
          <a:p>
            <a:pPr>
              <a:lnSpc>
                <a:spcPct val="100000"/>
              </a:lnSpc>
            </a:pPr>
            <a:r>
              <a:rPr lang="pl-PL" sz="2400" dirty="0"/>
              <a:t>Dominant </a:t>
            </a:r>
            <a:r>
              <a:rPr lang="pl-PL" sz="2400" dirty="0" err="1"/>
              <a:t>ideology</a:t>
            </a:r>
            <a:r>
              <a:rPr lang="pl-PL" sz="24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400" dirty="0"/>
          </a:p>
          <a:p>
            <a:pPr marL="0" indent="0">
              <a:lnSpc>
                <a:spcPct val="100000"/>
              </a:lnSpc>
              <a:buNone/>
            </a:pPr>
            <a:r>
              <a:rPr lang="pl-PL" sz="2400" i="1" dirty="0" err="1">
                <a:solidFill>
                  <a:schemeClr val="bg2">
                    <a:lumMod val="50000"/>
                  </a:schemeClr>
                </a:solidFill>
              </a:rPr>
              <a:t>Other</a:t>
            </a:r>
            <a:r>
              <a:rPr lang="pl-PL" sz="24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l-PL" sz="2400" i="1" dirty="0" err="1">
                <a:solidFill>
                  <a:schemeClr val="bg2">
                    <a:lumMod val="50000"/>
                  </a:schemeClr>
                </a:solidFill>
              </a:rPr>
              <a:t>possibilities</a:t>
            </a:r>
            <a:r>
              <a:rPr lang="pl-PL" sz="2400" i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pl-PL" sz="2400" i="1" dirty="0" err="1">
                <a:solidFill>
                  <a:schemeClr val="bg2">
                    <a:lumMod val="50000"/>
                  </a:schemeClr>
                </a:solidFill>
              </a:rPr>
              <a:t>language</a:t>
            </a:r>
            <a:r>
              <a:rPr lang="pl-PL" sz="2400" i="1" dirty="0">
                <a:solidFill>
                  <a:schemeClr val="bg2">
                    <a:lumMod val="50000"/>
                  </a:schemeClr>
                </a:solidFill>
              </a:rPr>
              <a:t>; </a:t>
            </a:r>
            <a:r>
              <a:rPr lang="pl-PL" sz="2400" i="1" dirty="0" err="1">
                <a:solidFill>
                  <a:schemeClr val="bg2">
                    <a:lumMod val="50000"/>
                  </a:schemeClr>
                </a:solidFill>
              </a:rPr>
              <a:t>territory</a:t>
            </a:r>
            <a:r>
              <a:rPr lang="pl-PL" sz="2400" i="1" dirty="0">
                <a:solidFill>
                  <a:schemeClr val="bg2">
                    <a:lumMod val="50000"/>
                  </a:schemeClr>
                </a:solidFill>
              </a:rPr>
              <a:t>; </a:t>
            </a:r>
            <a:r>
              <a:rPr lang="pl-PL" sz="2400" i="1" dirty="0" err="1">
                <a:solidFill>
                  <a:schemeClr val="bg2">
                    <a:lumMod val="50000"/>
                  </a:schemeClr>
                </a:solidFill>
              </a:rPr>
              <a:t>political</a:t>
            </a:r>
            <a:r>
              <a:rPr lang="pl-PL" sz="2400" i="1" dirty="0">
                <a:solidFill>
                  <a:schemeClr val="bg2">
                    <a:lumMod val="50000"/>
                  </a:schemeClr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133720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Civil</a:t>
            </a:r>
            <a:r>
              <a:rPr lang="pl-PL" dirty="0"/>
              <a:t> law vs. </a:t>
            </a:r>
            <a:r>
              <a:rPr lang="pl-PL" dirty="0" err="1"/>
              <a:t>common</a:t>
            </a:r>
            <a:r>
              <a:rPr lang="pl-PL" dirty="0"/>
              <a:t> law</a:t>
            </a:r>
          </a:p>
        </p:txBody>
      </p:sp>
      <p:pic>
        <p:nvPicPr>
          <p:cNvPr id="1026" name="Picture 2" descr="Znalezione obrazy dla zapytania civil law legal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481" y="1657573"/>
            <a:ext cx="8701709" cy="520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0404318" y="3684105"/>
            <a:ext cx="461665" cy="306705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pl-PL" dirty="0"/>
              <a:t>Source: www.frenchentree.com</a:t>
            </a:r>
          </a:p>
        </p:txBody>
      </p:sp>
    </p:spTree>
    <p:extLst>
      <p:ext uri="{BB962C8B-B14F-4D97-AF65-F5344CB8AC3E}">
        <p14:creationId xmlns:p14="http://schemas.microsoft.com/office/powerpoint/2010/main" val="277341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Civil</a:t>
            </a:r>
            <a:r>
              <a:rPr lang="pl-PL" dirty="0"/>
              <a:t> law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dirty="0" err="1"/>
              <a:t>Originates</a:t>
            </a:r>
            <a:r>
              <a:rPr lang="pl-PL" dirty="0"/>
              <a:t> from the </a:t>
            </a:r>
            <a:r>
              <a:rPr lang="pl-PL" dirty="0" err="1"/>
              <a:t>continental</a:t>
            </a:r>
            <a:r>
              <a:rPr lang="pl-PL" dirty="0"/>
              <a:t> Europe</a:t>
            </a:r>
          </a:p>
          <a:p>
            <a:pPr>
              <a:lnSpc>
                <a:spcPct val="150000"/>
              </a:lnSpc>
            </a:pPr>
            <a:r>
              <a:rPr lang="pl-PL" dirty="0" err="1"/>
              <a:t>Based</a:t>
            </a:r>
            <a:r>
              <a:rPr lang="pl-PL" dirty="0"/>
              <a:t> on the </a:t>
            </a:r>
            <a:r>
              <a:rPr lang="pl-PL" dirty="0" err="1"/>
              <a:t>reception</a:t>
            </a:r>
            <a:r>
              <a:rPr lang="pl-PL" dirty="0"/>
              <a:t> of the Roman law</a:t>
            </a:r>
          </a:p>
          <a:p>
            <a:pPr>
              <a:lnSpc>
                <a:spcPct val="150000"/>
              </a:lnSpc>
            </a:pPr>
            <a:r>
              <a:rPr lang="pl-PL" dirty="0" err="1"/>
              <a:t>Legislation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the </a:t>
            </a:r>
            <a:r>
              <a:rPr lang="pl-PL" dirty="0" err="1"/>
              <a:t>primary</a:t>
            </a:r>
            <a:r>
              <a:rPr lang="pl-PL" dirty="0"/>
              <a:t> </a:t>
            </a:r>
            <a:r>
              <a:rPr lang="pl-PL" dirty="0" err="1"/>
              <a:t>source</a:t>
            </a:r>
            <a:r>
              <a:rPr lang="pl-PL" dirty="0"/>
              <a:t> of law</a:t>
            </a:r>
          </a:p>
          <a:p>
            <a:pPr>
              <a:lnSpc>
                <a:spcPct val="150000"/>
              </a:lnSpc>
            </a:pPr>
            <a:r>
              <a:rPr lang="pl-PL" dirty="0" err="1"/>
              <a:t>Codifications</a:t>
            </a:r>
            <a:r>
              <a:rPr lang="pl-PL" dirty="0"/>
              <a:t> (</a:t>
            </a:r>
            <a:r>
              <a:rPr lang="pl-PL" dirty="0" err="1"/>
              <a:t>Code</a:t>
            </a:r>
            <a:r>
              <a:rPr lang="pl-PL" dirty="0"/>
              <a:t> of Napoleon, BGB)</a:t>
            </a:r>
          </a:p>
          <a:p>
            <a:pPr>
              <a:lnSpc>
                <a:spcPct val="150000"/>
              </a:lnSpc>
            </a:pPr>
            <a:r>
              <a:rPr lang="pl-PL" dirty="0" err="1"/>
              <a:t>Similar</a:t>
            </a:r>
            <a:r>
              <a:rPr lang="pl-PL" dirty="0"/>
              <a:t> </a:t>
            </a:r>
            <a:r>
              <a:rPr lang="pl-PL" dirty="0" err="1"/>
              <a:t>methods</a:t>
            </a:r>
            <a:r>
              <a:rPr lang="pl-PL" dirty="0"/>
              <a:t> of </a:t>
            </a:r>
            <a:r>
              <a:rPr lang="pl-PL" dirty="0" err="1"/>
              <a:t>legal</a:t>
            </a:r>
            <a:r>
              <a:rPr lang="pl-PL" dirty="0"/>
              <a:t> </a:t>
            </a:r>
            <a:r>
              <a:rPr lang="pl-PL" dirty="0" err="1"/>
              <a:t>reasoning</a:t>
            </a:r>
            <a:r>
              <a:rPr lang="pl-PL" dirty="0"/>
              <a:t> and </a:t>
            </a:r>
            <a:r>
              <a:rPr lang="pl-PL" dirty="0" err="1"/>
              <a:t>interpretation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pl-PL" dirty="0" err="1"/>
              <a:t>Abstract</a:t>
            </a:r>
            <a:r>
              <a:rPr lang="pl-PL" dirty="0"/>
              <a:t>, </a:t>
            </a:r>
            <a:r>
              <a:rPr lang="pl-PL" dirty="0" err="1"/>
              <a:t>systematic</a:t>
            </a:r>
            <a:r>
              <a:rPr lang="pl-PL" dirty="0"/>
              <a:t>; the role of </a:t>
            </a:r>
            <a:r>
              <a:rPr lang="pl-PL" dirty="0" err="1"/>
              <a:t>legal</a:t>
            </a:r>
            <a:r>
              <a:rPr lang="pl-PL" dirty="0"/>
              <a:t> </a:t>
            </a:r>
            <a:r>
              <a:rPr lang="pl-PL" dirty="0" err="1"/>
              <a:t>doctrine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311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Picture 2" descr="http://www.aeiou.at/aeiou.encyclop.data.image.a/a28490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27521" cy="519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bmjv.de/SharedDocs/Bilder/EN/Directorates/BuergerlichesRecht.png?__blob=normal&amp;v=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521" y="0"/>
            <a:ext cx="5763904" cy="32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Znalezione obrazy dla zapytania kodeks napoleo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425" y="1590859"/>
            <a:ext cx="3157725" cy="53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aśnienie: wygięta linia z paskiem wyróżniającym 5"/>
          <p:cNvSpPr/>
          <p:nvPr/>
        </p:nvSpPr>
        <p:spPr>
          <a:xfrm>
            <a:off x="1073427" y="5483326"/>
            <a:ext cx="1484243" cy="406419"/>
          </a:xfrm>
          <a:prstGeom prst="accentCallout2">
            <a:avLst>
              <a:gd name="adj1" fmla="val 18750"/>
              <a:gd name="adj2" fmla="val -8333"/>
              <a:gd name="adj3" fmla="val 15489"/>
              <a:gd name="adj4" fmla="val -47024"/>
              <a:gd name="adj5" fmla="val -73361"/>
              <a:gd name="adj6" fmla="val -4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>
                <a:solidFill>
                  <a:schemeClr val="tx2"/>
                </a:solidFill>
              </a:rPr>
              <a:t>1811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8" name="Objaśnienie: wygięta linia z paskiem wyróżniającym 7"/>
          <p:cNvSpPr/>
          <p:nvPr/>
        </p:nvSpPr>
        <p:spPr>
          <a:xfrm>
            <a:off x="6163920" y="3610817"/>
            <a:ext cx="1484243" cy="406419"/>
          </a:xfrm>
          <a:prstGeom prst="accentCallout2">
            <a:avLst>
              <a:gd name="adj1" fmla="val 18750"/>
              <a:gd name="adj2" fmla="val -8333"/>
              <a:gd name="adj3" fmla="val 22010"/>
              <a:gd name="adj4" fmla="val -138096"/>
              <a:gd name="adj5" fmla="val -83143"/>
              <a:gd name="adj6" fmla="val -137738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>
                <a:solidFill>
                  <a:schemeClr val="tx2"/>
                </a:solidFill>
              </a:rPr>
              <a:t>1900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9" name="Objaśnienie: wygięta linia z paskiem wyróżniającym 8"/>
          <p:cNvSpPr/>
          <p:nvPr/>
        </p:nvSpPr>
        <p:spPr>
          <a:xfrm flipH="1">
            <a:off x="6906041" y="5889745"/>
            <a:ext cx="995571" cy="406419"/>
          </a:xfrm>
          <a:prstGeom prst="accentCallout2">
            <a:avLst>
              <a:gd name="adj1" fmla="val 18750"/>
              <a:gd name="adj2" fmla="val -8333"/>
              <a:gd name="adj3" fmla="val 22010"/>
              <a:gd name="adj4" fmla="val -101600"/>
              <a:gd name="adj5" fmla="val -92925"/>
              <a:gd name="adj6" fmla="val -123872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>
                <a:solidFill>
                  <a:schemeClr val="tx2"/>
                </a:solidFill>
              </a:rPr>
              <a:t>1804</a:t>
            </a:r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9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3353" y="301980"/>
            <a:ext cx="3126615" cy="6364880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pl-PL" dirty="0" err="1"/>
              <a:t>Civil</a:t>
            </a:r>
            <a:r>
              <a:rPr lang="pl-PL" dirty="0"/>
              <a:t> law: </a:t>
            </a:r>
            <a:br>
              <a:rPr lang="pl-PL" dirty="0"/>
            </a:br>
            <a:r>
              <a:rPr lang="pl-PL" dirty="0" err="1"/>
              <a:t>Germanic</a:t>
            </a:r>
            <a:r>
              <a:rPr lang="pl-PL" dirty="0"/>
              <a:t> vs. </a:t>
            </a:r>
            <a:br>
              <a:rPr lang="pl-PL" dirty="0"/>
            </a:br>
            <a:r>
              <a:rPr lang="pl-PL" dirty="0" err="1"/>
              <a:t>Romanistic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 err="1"/>
              <a:t>Tradition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	</a:t>
            </a:r>
            <a:r>
              <a:rPr lang="pl-PL" sz="2400" dirty="0" err="1"/>
              <a:t>Germanic</a:t>
            </a:r>
            <a:r>
              <a:rPr lang="pl-PL" sz="1100" dirty="0"/>
              <a:t> </a:t>
            </a:r>
            <a:r>
              <a:rPr lang="pl-PL" sz="2400" dirty="0"/>
              <a:t>	</a:t>
            </a:r>
            <a:r>
              <a:rPr lang="pl-PL" sz="1000" dirty="0"/>
              <a:t>  </a:t>
            </a:r>
            <a:br>
              <a:rPr lang="pl-PL" sz="2400" dirty="0"/>
            </a:br>
            <a:r>
              <a:rPr lang="pl-PL" sz="2400" dirty="0"/>
              <a:t>	</a:t>
            </a:r>
            <a:r>
              <a:rPr lang="pl-PL" sz="2400" dirty="0" err="1"/>
              <a:t>Romanistic</a:t>
            </a:r>
            <a:br>
              <a:rPr lang="pl-PL" sz="2400" dirty="0"/>
            </a:br>
            <a:r>
              <a:rPr lang="pl-PL" sz="2400" dirty="0"/>
              <a:t>	</a:t>
            </a:r>
            <a:r>
              <a:rPr lang="pl-PL" sz="2400" dirty="0" err="1"/>
              <a:t>Nordic</a:t>
            </a:r>
            <a:br>
              <a:rPr lang="pl-PL" sz="2400" dirty="0"/>
            </a:br>
            <a:r>
              <a:rPr lang="pl-PL" sz="2400" dirty="0"/>
              <a:t>	Mixed</a:t>
            </a:r>
            <a:br>
              <a:rPr lang="pl-PL" sz="2400" dirty="0"/>
            </a:br>
            <a:r>
              <a:rPr lang="pl-PL" sz="2400" dirty="0"/>
              <a:t>	</a:t>
            </a:r>
            <a:r>
              <a:rPr lang="pl-PL" sz="2400" dirty="0" err="1"/>
              <a:t>Common</a:t>
            </a:r>
            <a:r>
              <a:rPr lang="pl-PL" sz="2400" dirty="0"/>
              <a:t> law</a:t>
            </a:r>
            <a:br>
              <a:rPr lang="pl-PL" sz="2400" dirty="0"/>
            </a:b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845968" y="1511538"/>
            <a:ext cx="1015663" cy="524410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l-PL" dirty="0"/>
              <a:t>Source: </a:t>
            </a:r>
            <a:r>
              <a:rPr lang="en-US" dirty="0"/>
              <a:t>By Ain92 - Own work, CC BY-SA 3.0, http://commons.wikimedia.org/w/index.php?curid=26756779</a:t>
            </a:r>
            <a:endParaRPr lang="pl-PL" dirty="0"/>
          </a:p>
        </p:txBody>
      </p:sp>
      <p:pic>
        <p:nvPicPr>
          <p:cNvPr id="2050" name="Picture 2" descr="https://upload.wikimedia.org/wikipedia/commons/thumb/f/f5/Legal_systems_in_Europe.svg/800px-Legal_systems_in_Europ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248" y="0"/>
            <a:ext cx="6618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2575E40B-665B-4A7D-ADBE-EAF8EF8A54D1}"/>
              </a:ext>
            </a:extLst>
          </p:cNvPr>
          <p:cNvSpPr/>
          <p:nvPr/>
        </p:nvSpPr>
        <p:spPr>
          <a:xfrm>
            <a:off x="623455" y="4239491"/>
            <a:ext cx="720436" cy="2770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DCC25D97-2290-474E-B8A0-FA5E5D930B2F}"/>
              </a:ext>
            </a:extLst>
          </p:cNvPr>
          <p:cNvSpPr/>
          <p:nvPr/>
        </p:nvSpPr>
        <p:spPr>
          <a:xfrm>
            <a:off x="623455" y="4639541"/>
            <a:ext cx="720436" cy="27709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9E944E2B-772A-4E99-A0CF-F223A295E511}"/>
              </a:ext>
            </a:extLst>
          </p:cNvPr>
          <p:cNvSpPr/>
          <p:nvPr/>
        </p:nvSpPr>
        <p:spPr>
          <a:xfrm>
            <a:off x="623455" y="4969452"/>
            <a:ext cx="720436" cy="277091"/>
          </a:xfrm>
          <a:prstGeom prst="roundRect">
            <a:avLst/>
          </a:prstGeom>
          <a:solidFill>
            <a:srgbClr val="E39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D379FB1B-EC5F-468A-9AB4-823D3E840EAA}"/>
              </a:ext>
            </a:extLst>
          </p:cNvPr>
          <p:cNvSpPr/>
          <p:nvPr/>
        </p:nvSpPr>
        <p:spPr>
          <a:xfrm>
            <a:off x="623455" y="5327072"/>
            <a:ext cx="720436" cy="277091"/>
          </a:xfrm>
          <a:prstGeom prst="roundRect">
            <a:avLst/>
          </a:prstGeom>
          <a:solidFill>
            <a:srgbClr val="F7F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BB801FAC-BA1B-48B9-BCA7-5D1639251B44}"/>
              </a:ext>
            </a:extLst>
          </p:cNvPr>
          <p:cNvSpPr/>
          <p:nvPr/>
        </p:nvSpPr>
        <p:spPr>
          <a:xfrm>
            <a:off x="623455" y="5684692"/>
            <a:ext cx="720436" cy="277091"/>
          </a:xfrm>
          <a:prstGeom prst="round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679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Common</a:t>
            </a:r>
            <a:r>
              <a:rPr lang="pl-PL" dirty="0"/>
              <a:t> law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46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Originates from England, adopted in its (former) colonies</a:t>
            </a:r>
          </a:p>
          <a:p>
            <a:pPr>
              <a:lnSpc>
                <a:spcPct val="150000"/>
              </a:lnSpc>
            </a:pPr>
            <a:r>
              <a:rPr lang="en-GB" dirty="0"/>
              <a:t>Embraces legislation, regulations and judge-made law (precedents: common law in a strict sense)</a:t>
            </a:r>
          </a:p>
          <a:p>
            <a:pPr>
              <a:lnSpc>
                <a:spcPct val="150000"/>
              </a:lnSpc>
            </a:pPr>
            <a:r>
              <a:rPr lang="en-GB" dirty="0"/>
              <a:t>Precedents might be based on common law or equity</a:t>
            </a:r>
          </a:p>
          <a:p>
            <a:pPr>
              <a:lnSpc>
                <a:spcPct val="150000"/>
              </a:lnSpc>
            </a:pPr>
            <a:r>
              <a:rPr lang="en-GB" dirty="0"/>
              <a:t>Developed independently, wit</a:t>
            </a:r>
            <a:r>
              <a:rPr lang="pl-PL" dirty="0"/>
              <a:t>h </a:t>
            </a:r>
            <a:r>
              <a:rPr lang="pl-PL" dirty="0" err="1"/>
              <a:t>unique</a:t>
            </a:r>
            <a:r>
              <a:rPr lang="en-GB" dirty="0"/>
              <a:t> reception of the Roman law</a:t>
            </a:r>
          </a:p>
          <a:p>
            <a:pPr>
              <a:lnSpc>
                <a:spcPct val="150000"/>
              </a:lnSpc>
            </a:pPr>
            <a:r>
              <a:rPr lang="en-GB" dirty="0"/>
              <a:t>Less codified and systematized</a:t>
            </a:r>
          </a:p>
          <a:p>
            <a:pPr>
              <a:lnSpc>
                <a:spcPct val="150000"/>
              </a:lnSpc>
            </a:pPr>
            <a:r>
              <a:rPr lang="en-GB" dirty="0"/>
              <a:t>More casuistic and practically-oriented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8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Common</a:t>
            </a:r>
            <a:r>
              <a:rPr lang="pl-PL" dirty="0"/>
              <a:t> law and </a:t>
            </a:r>
            <a:r>
              <a:rPr lang="pl-PL" dirty="0" err="1"/>
              <a:t>civil</a:t>
            </a:r>
            <a:r>
              <a:rPr lang="pl-PL" dirty="0"/>
              <a:t> law: </a:t>
            </a:r>
            <a:r>
              <a:rPr lang="pl-PL" dirty="0" err="1"/>
              <a:t>further</a:t>
            </a:r>
            <a:r>
              <a:rPr lang="pl-PL" dirty="0"/>
              <a:t> </a:t>
            </a:r>
            <a:r>
              <a:rPr lang="pl-PL" dirty="0" err="1"/>
              <a:t>differences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The role of </a:t>
            </a:r>
            <a:r>
              <a:rPr lang="pl-PL" dirty="0" err="1"/>
              <a:t>judges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The </a:t>
            </a:r>
            <a:r>
              <a:rPr lang="pl-PL" dirty="0" err="1"/>
              <a:t>Rule</a:t>
            </a:r>
            <a:r>
              <a:rPr lang="pl-PL" dirty="0"/>
              <a:t> of Law vs. </a:t>
            </a:r>
            <a:r>
              <a:rPr lang="pl-PL" i="1" dirty="0" err="1"/>
              <a:t>Rechtsstaat</a:t>
            </a:r>
            <a:endParaRPr lang="pl-PL" i="1" dirty="0"/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r>
              <a:rPr lang="pl-PL" dirty="0" err="1"/>
              <a:t>Separation</a:t>
            </a:r>
            <a:r>
              <a:rPr lang="pl-PL" dirty="0"/>
              <a:t> of </a:t>
            </a:r>
            <a:r>
              <a:rPr lang="pl-PL" dirty="0" err="1"/>
              <a:t>powers</a:t>
            </a:r>
            <a:r>
              <a:rPr lang="pl-PL" dirty="0"/>
              <a:t> vs.  </a:t>
            </a:r>
            <a:r>
              <a:rPr lang="pl-PL" dirty="0" err="1"/>
              <a:t>check</a:t>
            </a:r>
            <a:r>
              <a:rPr lang="pl-PL" dirty="0"/>
              <a:t> and </a:t>
            </a:r>
            <a:r>
              <a:rPr lang="pl-PL" dirty="0" err="1"/>
              <a:t>balance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/>
              <a:t>Models</a:t>
            </a:r>
            <a:r>
              <a:rPr lang="pl-PL" dirty="0"/>
              <a:t> of </a:t>
            </a:r>
            <a:r>
              <a:rPr lang="pl-PL" dirty="0" err="1"/>
              <a:t>judicial</a:t>
            </a:r>
            <a:r>
              <a:rPr lang="pl-PL" dirty="0"/>
              <a:t> </a:t>
            </a:r>
            <a:r>
              <a:rPr lang="pl-PL" dirty="0" err="1"/>
              <a:t>constitutional</a:t>
            </a:r>
            <a:r>
              <a:rPr lang="pl-PL" dirty="0"/>
              <a:t> </a:t>
            </a:r>
            <a:r>
              <a:rPr lang="pl-PL" dirty="0" err="1"/>
              <a:t>control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290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purpose</a:t>
            </a:r>
            <a:r>
              <a:rPr lang="pl-PL" dirty="0"/>
              <a:t> of law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i="1" dirty="0"/>
              <a:t>To guide a human conduct</a:t>
            </a:r>
          </a:p>
          <a:p>
            <a:endParaRPr lang="en-GB" i="1" dirty="0"/>
          </a:p>
          <a:p>
            <a:r>
              <a:rPr lang="en-GB" i="1" dirty="0"/>
              <a:t>To provide publicly ascertainable standards of behaviour</a:t>
            </a:r>
            <a:endParaRPr lang="pl-PL" i="1" dirty="0"/>
          </a:p>
          <a:p>
            <a:endParaRPr lang="pl-PL" i="1" dirty="0"/>
          </a:p>
          <a:p>
            <a:r>
              <a:rPr lang="en-GB" i="1" dirty="0"/>
              <a:t>To secure order and peace</a:t>
            </a:r>
          </a:p>
          <a:p>
            <a:endParaRPr lang="pl-PL" i="1" dirty="0"/>
          </a:p>
          <a:p>
            <a:r>
              <a:rPr lang="en-GB" i="1" dirty="0"/>
              <a:t>To justify acts of coercion</a:t>
            </a:r>
          </a:p>
          <a:p>
            <a:endParaRPr lang="pl-PL" i="1" dirty="0"/>
          </a:p>
          <a:p>
            <a:r>
              <a:rPr lang="en-GB" i="1" dirty="0"/>
              <a:t>To legitimize a domination of </a:t>
            </a:r>
            <a:r>
              <a:rPr lang="pl-PL" i="1" dirty="0"/>
              <a:t>the </a:t>
            </a:r>
            <a:r>
              <a:rPr lang="en-GB" i="1" dirty="0"/>
              <a:t>ruling class over other classes</a:t>
            </a:r>
            <a:endParaRPr lang="pl-PL" i="1" dirty="0"/>
          </a:p>
          <a:p>
            <a:endParaRPr lang="pl-PL" i="1" dirty="0"/>
          </a:p>
          <a:p>
            <a:r>
              <a:rPr lang="pl-PL" i="1" dirty="0" err="1"/>
              <a:t>Justice</a:t>
            </a:r>
            <a:r>
              <a:rPr lang="pl-PL" i="1" dirty="0"/>
              <a:t>, </a:t>
            </a:r>
            <a:r>
              <a:rPr lang="pl-PL" i="1" dirty="0" err="1"/>
              <a:t>security</a:t>
            </a:r>
            <a:r>
              <a:rPr lang="pl-PL" i="1" dirty="0"/>
              <a:t>, </a:t>
            </a:r>
            <a:r>
              <a:rPr lang="pl-PL" i="1" dirty="0" err="1"/>
              <a:t>purposiveness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2180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Social</a:t>
            </a:r>
            <a:r>
              <a:rPr lang="pl-PL" dirty="0"/>
              <a:t> </a:t>
            </a:r>
            <a:r>
              <a:rPr lang="pl-PL" dirty="0" err="1"/>
              <a:t>functions</a:t>
            </a:r>
            <a:r>
              <a:rPr lang="pl-PL" dirty="0"/>
              <a:t> of law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322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 preventing undesirable </a:t>
            </a:r>
            <a:r>
              <a:rPr lang="en-US" dirty="0" err="1"/>
              <a:t>behaviour</a:t>
            </a:r>
            <a:r>
              <a:rPr lang="en-US" dirty="0"/>
              <a:t> and securing desirable </a:t>
            </a:r>
            <a:r>
              <a:rPr lang="en-US" dirty="0" err="1"/>
              <a:t>behaviour</a:t>
            </a:r>
            <a:r>
              <a:rPr lang="en-US" dirty="0"/>
              <a:t> </a:t>
            </a:r>
            <a:r>
              <a:rPr lang="pl-PL" dirty="0"/>
              <a:t>(</a:t>
            </a:r>
            <a:r>
              <a:rPr lang="pl-PL" dirty="0" err="1"/>
              <a:t>criminal</a:t>
            </a:r>
            <a:r>
              <a:rPr lang="pl-PL" dirty="0"/>
              <a:t> law, tort law)</a:t>
            </a:r>
          </a:p>
          <a:p>
            <a:r>
              <a:rPr lang="en-US" dirty="0"/>
              <a:t>providing facilities for private arrangements between individuals</a:t>
            </a:r>
            <a:r>
              <a:rPr lang="pl-PL" dirty="0"/>
              <a:t> (</a:t>
            </a:r>
            <a:r>
              <a:rPr lang="pl-PL" dirty="0" err="1"/>
              <a:t>civil</a:t>
            </a:r>
            <a:r>
              <a:rPr lang="pl-PL" dirty="0"/>
              <a:t> law)</a:t>
            </a:r>
          </a:p>
          <a:p>
            <a:r>
              <a:rPr lang="en-US" dirty="0"/>
              <a:t>provisions of services and the redistribution of goods </a:t>
            </a:r>
            <a:r>
              <a:rPr lang="pl-PL" dirty="0"/>
              <a:t>(</a:t>
            </a:r>
            <a:r>
              <a:rPr lang="pl-PL" dirty="0" err="1"/>
              <a:t>administrative</a:t>
            </a:r>
            <a:r>
              <a:rPr lang="pl-PL" dirty="0"/>
              <a:t> law, </a:t>
            </a:r>
            <a:r>
              <a:rPr lang="pl-PL" dirty="0" err="1"/>
              <a:t>tax</a:t>
            </a:r>
            <a:r>
              <a:rPr lang="pl-PL" dirty="0"/>
              <a:t> law)</a:t>
            </a:r>
          </a:p>
          <a:p>
            <a:r>
              <a:rPr lang="pl-PL" dirty="0"/>
              <a:t> </a:t>
            </a:r>
            <a:r>
              <a:rPr lang="pl-PL" dirty="0" err="1"/>
              <a:t>settling</a:t>
            </a:r>
            <a:r>
              <a:rPr lang="pl-PL" dirty="0"/>
              <a:t> </a:t>
            </a:r>
            <a:r>
              <a:rPr lang="pl-PL" dirty="0" err="1"/>
              <a:t>unregulated</a:t>
            </a:r>
            <a:r>
              <a:rPr lang="pl-PL" dirty="0"/>
              <a:t> </a:t>
            </a:r>
            <a:r>
              <a:rPr lang="pl-PL" dirty="0" err="1"/>
              <a:t>disputes</a:t>
            </a:r>
            <a:r>
              <a:rPr lang="pl-PL" dirty="0"/>
              <a:t> (</a:t>
            </a:r>
            <a:r>
              <a:rPr lang="pl-PL" dirty="0" err="1"/>
              <a:t>courts</a:t>
            </a:r>
            <a:r>
              <a:rPr lang="pl-PL" dirty="0"/>
              <a:t> and </a:t>
            </a:r>
            <a:r>
              <a:rPr lang="pl-PL" dirty="0" err="1"/>
              <a:t>tribunals</a:t>
            </a:r>
            <a:r>
              <a:rPr lang="pl-PL" dirty="0"/>
              <a:t>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------------------------------------------------------------------</a:t>
            </a:r>
          </a:p>
          <a:p>
            <a:endParaRPr lang="pl-PL" dirty="0"/>
          </a:p>
          <a:p>
            <a:r>
              <a:rPr lang="pl-PL" dirty="0" err="1"/>
              <a:t>Stabilization</a:t>
            </a:r>
            <a:r>
              <a:rPr lang="pl-PL" dirty="0"/>
              <a:t> and </a:t>
            </a:r>
            <a:r>
              <a:rPr lang="pl-PL" dirty="0" err="1"/>
              <a:t>innovation</a:t>
            </a:r>
            <a:endParaRPr lang="pl-PL" dirty="0"/>
          </a:p>
          <a:p>
            <a:r>
              <a:rPr lang="pl-PL" dirty="0"/>
              <a:t>Organization</a:t>
            </a:r>
          </a:p>
          <a:p>
            <a:r>
              <a:rPr lang="pl-PL" dirty="0" err="1"/>
              <a:t>Protection</a:t>
            </a:r>
            <a:endParaRPr lang="pl-PL" dirty="0"/>
          </a:p>
          <a:p>
            <a:r>
              <a:rPr lang="pl-PL" dirty="0" err="1"/>
              <a:t>Repression</a:t>
            </a:r>
            <a:r>
              <a:rPr lang="pl-PL" dirty="0"/>
              <a:t> and </a:t>
            </a:r>
            <a:r>
              <a:rPr lang="pl-PL" dirty="0" err="1"/>
              <a:t>prevention</a:t>
            </a:r>
            <a:r>
              <a:rPr lang="pl-PL" dirty="0"/>
              <a:t> (</a:t>
            </a:r>
            <a:r>
              <a:rPr lang="pl-PL" dirty="0" err="1"/>
              <a:t>education</a:t>
            </a:r>
            <a:r>
              <a:rPr lang="pl-PL" dirty="0"/>
              <a:t>)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964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296672"/>
            <a:ext cx="9087291" cy="1067152"/>
          </a:xfrm>
          <a:ln/>
        </p:spPr>
        <p:txBody>
          <a:bodyPr/>
          <a:lstStyle/>
          <a:p>
            <a:pPr>
              <a:lnSpc>
                <a:spcPct val="76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pl-PL" dirty="0"/>
              <a:t>Law as a </a:t>
            </a:r>
            <a:r>
              <a:rPr lang="pl-PL" dirty="0" err="1"/>
              <a:t>multi-layered</a:t>
            </a:r>
            <a:r>
              <a:rPr lang="pl-PL" dirty="0"/>
              <a:t> system</a:t>
            </a:r>
            <a:endParaRPr lang="en-GB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914400" y="1212608"/>
            <a:ext cx="10879810" cy="5348720"/>
          </a:xfrm>
          <a:prstGeom prst="rect">
            <a:avLst/>
          </a:prstGeom>
          <a:noFill/>
          <a:ln/>
        </p:spPr>
        <p:txBody>
          <a:bodyPr vert="horz" lIns="0" tIns="0" rIns="0" bIns="0" rtlCol="0" anchor="ctr">
            <a:normAutofit/>
          </a:bodyPr>
          <a:lstStyle/>
          <a:p>
            <a:pPr marL="188664" indent="-184343">
              <a:lnSpc>
                <a:spcPct val="82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endParaRPr lang="en-GB" sz="3992" dirty="0"/>
          </a:p>
          <a:p>
            <a:pPr marL="188664" indent="-184343">
              <a:lnSpc>
                <a:spcPct val="82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r>
              <a:rPr lang="pl-PL" sz="3992" dirty="0"/>
              <a:t>„</a:t>
            </a:r>
            <a:r>
              <a:rPr lang="en-GB" sz="3992" dirty="0"/>
              <a:t>Shrek</a:t>
            </a:r>
            <a:r>
              <a:rPr lang="pl-PL" sz="3992" dirty="0"/>
              <a:t> </a:t>
            </a:r>
            <a:r>
              <a:rPr lang="en-GB" sz="3992" dirty="0"/>
              <a:t>Principle</a:t>
            </a:r>
            <a:r>
              <a:rPr lang="pl-PL" sz="3992" dirty="0"/>
              <a:t>”</a:t>
            </a:r>
            <a:endParaRPr lang="en-GB" sz="3992" dirty="0"/>
          </a:p>
          <a:p>
            <a:pPr marL="188664" indent="-184343">
              <a:lnSpc>
                <a:spcPct val="82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endParaRPr lang="en-GB" sz="3266" dirty="0"/>
          </a:p>
          <a:p>
            <a:pPr marL="188664" indent="-184343" algn="ctr">
              <a:lnSpc>
                <a:spcPct val="82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endParaRPr lang="en-GB" sz="3266" dirty="0"/>
          </a:p>
          <a:p>
            <a:pPr marL="188664" indent="-184343" algn="ctr">
              <a:lnSpc>
                <a:spcPct val="82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endParaRPr lang="en-GB" sz="3266" dirty="0"/>
          </a:p>
          <a:p>
            <a:pPr marL="188664" indent="-184343">
              <a:lnSpc>
                <a:spcPct val="82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r>
              <a:rPr lang="en-GB" sz="2359" dirty="0"/>
              <a:t>'Typical' rules, that is legal provisions which are formulated in legal texts </a:t>
            </a:r>
            <a:endParaRPr lang="pl-PL" sz="2359" dirty="0"/>
          </a:p>
          <a:p>
            <a:pPr marL="188664" indent="-184343">
              <a:lnSpc>
                <a:spcPct val="82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r>
              <a:rPr lang="en-GB" sz="2359" dirty="0"/>
              <a:t>(or other traditional sources of law), creates only a 'surface-level' of law.</a:t>
            </a:r>
          </a:p>
          <a:p>
            <a:pPr marL="188664" indent="-184343">
              <a:lnSpc>
                <a:spcPct val="82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endParaRPr lang="en-GB" sz="2359" dirty="0"/>
          </a:p>
          <a:p>
            <a:pPr marL="188664" indent="-184343">
              <a:lnSpc>
                <a:spcPct val="82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r>
              <a:rPr lang="pl-PL" sz="2359" dirty="0" err="1"/>
              <a:t>Next</a:t>
            </a:r>
            <a:r>
              <a:rPr lang="pl-PL" sz="2359" dirty="0"/>
              <a:t> to </a:t>
            </a:r>
            <a:r>
              <a:rPr lang="en-GB" sz="2359" dirty="0"/>
              <a:t>this level, law includes also other components. </a:t>
            </a:r>
            <a:endParaRPr lang="pl-PL" sz="2359" dirty="0"/>
          </a:p>
          <a:p>
            <a:pPr marL="188664" indent="-184343">
              <a:lnSpc>
                <a:spcPct val="82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endParaRPr lang="pl-PL" sz="2359" dirty="0"/>
          </a:p>
          <a:p>
            <a:pPr marL="188664" indent="-184343">
              <a:lnSpc>
                <a:spcPct val="82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r>
              <a:rPr lang="pl-PL" sz="2359" dirty="0" err="1"/>
              <a:t>Concepts</a:t>
            </a:r>
            <a:r>
              <a:rPr lang="pl-PL" sz="2359" dirty="0"/>
              <a:t> of </a:t>
            </a:r>
            <a:r>
              <a:rPr lang="pl-PL" sz="2359" dirty="0" err="1"/>
              <a:t>legal</a:t>
            </a:r>
            <a:r>
              <a:rPr lang="pl-PL" sz="2359" dirty="0"/>
              <a:t> system and </a:t>
            </a:r>
            <a:r>
              <a:rPr lang="pl-PL" sz="2359" dirty="0" err="1"/>
              <a:t>legal</a:t>
            </a:r>
            <a:r>
              <a:rPr lang="pl-PL" sz="2359" dirty="0"/>
              <a:t> order</a:t>
            </a:r>
            <a:endParaRPr lang="en-GB" sz="2359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3737" y="438339"/>
            <a:ext cx="4212938" cy="31580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581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Lex et </a:t>
            </a:r>
            <a:r>
              <a:rPr lang="pl-PL" dirty="0" err="1"/>
              <a:t>ius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67437"/>
            <a:ext cx="3605011" cy="4739425"/>
          </a:xfrm>
        </p:spPr>
        <p:txBody>
          <a:bodyPr>
            <a:normAutofit/>
          </a:bodyPr>
          <a:lstStyle/>
          <a:p>
            <a:r>
              <a:rPr lang="pl-PL" dirty="0"/>
              <a:t>Lex: </a:t>
            </a:r>
            <a:r>
              <a:rPr lang="pl-PL" sz="2400" dirty="0" err="1"/>
              <a:t>formally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400" dirty="0" err="1"/>
              <a:t>enacted</a:t>
            </a:r>
            <a:r>
              <a:rPr lang="pl-PL" sz="2400" dirty="0"/>
              <a:t> law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 err="1"/>
              <a:t>Ius</a:t>
            </a:r>
            <a:r>
              <a:rPr lang="pl-PL" dirty="0"/>
              <a:t>: </a:t>
            </a:r>
          </a:p>
          <a:p>
            <a:pPr marL="914400" lvl="1" indent="-457200">
              <a:buFont typeface="+mj-lt"/>
              <a:buAutoNum type="alphaLcParenR"/>
            </a:pPr>
            <a:r>
              <a:rPr lang="pl-PL" dirty="0"/>
              <a:t>Law in </a:t>
            </a:r>
            <a:r>
              <a:rPr lang="pl-PL" dirty="0" err="1"/>
              <a:t>general</a:t>
            </a:r>
            <a:endParaRPr lang="pl-PL" dirty="0"/>
          </a:p>
          <a:p>
            <a:pPr marL="914400" lvl="1" indent="-457200">
              <a:buFont typeface="+mj-lt"/>
              <a:buAutoNum type="alphaLcParenR"/>
            </a:pPr>
            <a:r>
              <a:rPr lang="pl-PL" dirty="0"/>
              <a:t>‚</a:t>
            </a:r>
            <a:r>
              <a:rPr lang="pl-PL" dirty="0" err="1"/>
              <a:t>lawyers-made</a:t>
            </a:r>
            <a:r>
              <a:rPr lang="pl-PL" dirty="0"/>
              <a:t> law’</a:t>
            </a:r>
          </a:p>
          <a:p>
            <a:pPr marL="914400" lvl="1" indent="-457200">
              <a:buFont typeface="+mj-lt"/>
              <a:buAutoNum type="alphaLcParenR"/>
            </a:pPr>
            <a:r>
              <a:rPr lang="pl-PL" dirty="0"/>
              <a:t>‚</a:t>
            </a:r>
            <a:r>
              <a:rPr lang="pl-PL" dirty="0" err="1"/>
              <a:t>natural</a:t>
            </a:r>
            <a:r>
              <a:rPr lang="pl-PL" dirty="0"/>
              <a:t>’ law</a:t>
            </a:r>
          </a:p>
          <a:p>
            <a:pPr marL="914400" lvl="1" indent="-457200">
              <a:buFont typeface="+mj-lt"/>
              <a:buAutoNum type="alphaLcParenR"/>
            </a:pPr>
            <a:r>
              <a:rPr lang="pl-PL" dirty="0" err="1"/>
              <a:t>final</a:t>
            </a:r>
            <a:r>
              <a:rPr lang="pl-PL" dirty="0"/>
              <a:t> </a:t>
            </a:r>
            <a:r>
              <a:rPr lang="pl-PL" dirty="0" err="1"/>
              <a:t>legal</a:t>
            </a:r>
            <a:r>
              <a:rPr lang="pl-PL" dirty="0"/>
              <a:t> </a:t>
            </a:r>
            <a:r>
              <a:rPr lang="pl-PL" dirty="0" err="1"/>
              <a:t>decision</a:t>
            </a:r>
            <a:endParaRPr lang="pl-PL" dirty="0"/>
          </a:p>
          <a:p>
            <a:pPr marL="0" lvl="1" indent="0">
              <a:buNone/>
            </a:pPr>
            <a:endParaRPr lang="pl-PL" dirty="0"/>
          </a:p>
          <a:p>
            <a:pPr marL="0" lvl="1" indent="0">
              <a:buNone/>
            </a:pPr>
            <a:r>
              <a:rPr lang="pl-PL" i="1" dirty="0" err="1">
                <a:solidFill>
                  <a:schemeClr val="bg2">
                    <a:lumMod val="50000"/>
                  </a:schemeClr>
                </a:solidFill>
              </a:rPr>
              <a:t>Ius</a:t>
            </a:r>
            <a:r>
              <a:rPr lang="pl-PL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l-PL" i="1" dirty="0" err="1">
                <a:solidFill>
                  <a:schemeClr val="bg2">
                    <a:lumMod val="50000"/>
                  </a:schemeClr>
                </a:solidFill>
              </a:rPr>
              <a:t>est</a:t>
            </a:r>
            <a:r>
              <a:rPr lang="pl-PL" i="1" dirty="0">
                <a:solidFill>
                  <a:schemeClr val="bg2">
                    <a:lumMod val="50000"/>
                  </a:schemeClr>
                </a:solidFill>
              </a:rPr>
              <a:t> ars </a:t>
            </a:r>
            <a:r>
              <a:rPr lang="pl-PL" i="1" dirty="0" err="1">
                <a:solidFill>
                  <a:schemeClr val="bg2">
                    <a:lumMod val="50000"/>
                  </a:schemeClr>
                </a:solidFill>
              </a:rPr>
              <a:t>boni</a:t>
            </a:r>
            <a:r>
              <a:rPr lang="pl-PL" i="1" dirty="0">
                <a:solidFill>
                  <a:schemeClr val="bg2">
                    <a:lumMod val="50000"/>
                  </a:schemeClr>
                </a:solidFill>
              </a:rPr>
              <a:t> et </a:t>
            </a:r>
            <a:r>
              <a:rPr lang="pl-PL" i="1" dirty="0" err="1">
                <a:solidFill>
                  <a:schemeClr val="bg2">
                    <a:lumMod val="50000"/>
                  </a:schemeClr>
                </a:solidFill>
              </a:rPr>
              <a:t>aequi</a:t>
            </a:r>
            <a:r>
              <a:rPr lang="pl-PL" i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0" lvl="1" indent="0" algn="r">
              <a:buNone/>
            </a:pPr>
            <a:r>
              <a:rPr lang="pl-PL" dirty="0" err="1">
                <a:solidFill>
                  <a:schemeClr val="bg2">
                    <a:lumMod val="50000"/>
                  </a:schemeClr>
                </a:solidFill>
              </a:rPr>
              <a:t>Celsus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2" descr="Podobny obraz">
            <a:extLst>
              <a:ext uri="{FF2B5EF4-FFF2-40B4-BE49-F238E27FC236}">
                <a16:creationId xmlns:a16="http://schemas.microsoft.com/office/drawing/2014/main" id="{F13B86DE-89C7-4B25-8521-E1BEBD8B8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8"/>
          <a:stretch/>
        </p:blipFill>
        <p:spPr bwMode="auto">
          <a:xfrm>
            <a:off x="4646158" y="0"/>
            <a:ext cx="7642462" cy="69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66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</a:t>
            </a:r>
            <a:r>
              <a:rPr lang="pl-PL" dirty="0" err="1"/>
              <a:t>Sources</a:t>
            </a:r>
            <a:r>
              <a:rPr lang="pl-PL" dirty="0"/>
              <a:t>” of legal order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816531" y="1926873"/>
          <a:ext cx="6314538" cy="4383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428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1219200" y="296672"/>
            <a:ext cx="8782491" cy="1067152"/>
          </a:xfrm>
          <a:ln/>
        </p:spPr>
        <p:txBody>
          <a:bodyPr/>
          <a:lstStyle/>
          <a:p>
            <a:pPr>
              <a:lnSpc>
                <a:spcPct val="76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pl-PL" dirty="0" err="1"/>
              <a:t>Legal</a:t>
            </a:r>
            <a:r>
              <a:rPr lang="pl-PL" dirty="0"/>
              <a:t> </a:t>
            </a:r>
            <a:r>
              <a:rPr lang="pl-PL" dirty="0" err="1"/>
              <a:t>culture</a:t>
            </a:r>
            <a:endParaRPr lang="en-GB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11965" y="1307658"/>
            <a:ext cx="8838061" cy="4396782"/>
          </a:xfrm>
          <a:prstGeom prst="rect">
            <a:avLst/>
          </a:prstGeom>
          <a:noFill/>
          <a:ln/>
        </p:spPr>
        <p:txBody>
          <a:bodyPr vert="horz" lIns="0" tIns="0" rIns="0" bIns="0" rtlCol="0" anchor="ctr">
            <a:normAutofit/>
          </a:bodyPr>
          <a:lstStyle/>
          <a:p>
            <a:pPr marL="188664" indent="-184343">
              <a:lnSpc>
                <a:spcPct val="78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r>
              <a:rPr lang="pl-PL" sz="3266" i="1" dirty="0"/>
              <a:t>A set of </a:t>
            </a:r>
            <a:r>
              <a:rPr lang="pl-PL" sz="3266" i="1" dirty="0" err="1"/>
              <a:t>beliefs</a:t>
            </a:r>
            <a:r>
              <a:rPr lang="pl-PL" sz="3266" i="1" dirty="0"/>
              <a:t>, </a:t>
            </a:r>
            <a:r>
              <a:rPr lang="pl-PL" sz="3266" i="1" dirty="0" err="1"/>
              <a:t>attitudes</a:t>
            </a:r>
            <a:r>
              <a:rPr lang="pl-PL" sz="3266" i="1" dirty="0"/>
              <a:t> and </a:t>
            </a:r>
            <a:r>
              <a:rPr lang="pl-PL" sz="3266" i="1" dirty="0" err="1"/>
              <a:t>customs</a:t>
            </a:r>
            <a:r>
              <a:rPr lang="pl-PL" sz="3266" i="1" dirty="0"/>
              <a:t> </a:t>
            </a:r>
            <a:r>
              <a:rPr lang="pl-PL" sz="3266" i="1" dirty="0" err="1"/>
              <a:t>related</a:t>
            </a:r>
            <a:r>
              <a:rPr lang="pl-PL" sz="3266" i="1" dirty="0"/>
              <a:t> to the </a:t>
            </a:r>
            <a:r>
              <a:rPr lang="pl-PL" sz="3266" i="1" dirty="0" err="1"/>
              <a:t>valid</a:t>
            </a:r>
            <a:r>
              <a:rPr lang="pl-PL" sz="3266" i="1" dirty="0"/>
              <a:t> law.</a:t>
            </a:r>
          </a:p>
          <a:p>
            <a:pPr marL="188664" indent="-184343">
              <a:lnSpc>
                <a:spcPct val="78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endParaRPr lang="pl-PL" sz="3266" dirty="0"/>
          </a:p>
          <a:p>
            <a:pPr marL="188664" indent="-184343">
              <a:lnSpc>
                <a:spcPct val="78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r>
              <a:rPr lang="en-GB" sz="3266" dirty="0"/>
              <a:t>Legal culture </a:t>
            </a:r>
            <a:r>
              <a:rPr lang="en-GB" sz="3266" i="1" dirty="0" err="1"/>
              <a:t>sensu</a:t>
            </a:r>
            <a:r>
              <a:rPr lang="en-GB" sz="3266" i="1" dirty="0"/>
              <a:t> largo</a:t>
            </a:r>
            <a:r>
              <a:rPr lang="pl-PL" sz="3266" i="1" dirty="0"/>
              <a:t> and sensu stricto </a:t>
            </a:r>
            <a:r>
              <a:rPr lang="pl-PL" sz="3266" dirty="0"/>
              <a:t>(c</a:t>
            </a:r>
            <a:r>
              <a:rPr lang="en-GB" sz="3266" dirty="0" err="1"/>
              <a:t>ulture</a:t>
            </a:r>
            <a:r>
              <a:rPr lang="en-GB" sz="3266" dirty="0"/>
              <a:t> of legal </a:t>
            </a:r>
            <a:r>
              <a:rPr lang="en-GB" sz="3266" dirty="0" err="1"/>
              <a:t>profe</a:t>
            </a:r>
            <a:r>
              <a:rPr lang="pl-PL" sz="3266" dirty="0"/>
              <a:t>s</a:t>
            </a:r>
            <a:r>
              <a:rPr lang="en-GB" sz="3266" dirty="0" err="1"/>
              <a:t>sionals</a:t>
            </a:r>
            <a:r>
              <a:rPr lang="pl-PL" sz="3266" dirty="0"/>
              <a:t>)</a:t>
            </a:r>
            <a:r>
              <a:rPr lang="en-GB" sz="3266" dirty="0"/>
              <a:t>.</a:t>
            </a:r>
          </a:p>
          <a:p>
            <a:pPr marL="188664" indent="-184343">
              <a:lnSpc>
                <a:spcPct val="78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endParaRPr lang="en-GB" sz="3266" dirty="0"/>
          </a:p>
          <a:p>
            <a:pPr marL="188664" indent="-184343">
              <a:lnSpc>
                <a:spcPct val="78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r>
              <a:rPr lang="pl-PL" sz="3266" dirty="0" err="1"/>
              <a:t>Legal</a:t>
            </a:r>
            <a:r>
              <a:rPr lang="pl-PL" sz="3266" dirty="0"/>
              <a:t> </a:t>
            </a:r>
            <a:r>
              <a:rPr lang="pl-PL" sz="3266" dirty="0" err="1"/>
              <a:t>culture</a:t>
            </a:r>
            <a:r>
              <a:rPr lang="pl-PL" sz="3266" dirty="0"/>
              <a:t> sensu stricto </a:t>
            </a:r>
            <a:r>
              <a:rPr lang="pl-PL" sz="3266" dirty="0" err="1"/>
              <a:t>is</a:t>
            </a:r>
            <a:r>
              <a:rPr lang="pl-PL" sz="3266" dirty="0"/>
              <a:t> c</a:t>
            </a:r>
            <a:r>
              <a:rPr lang="en-GB" sz="3266" dirty="0" err="1"/>
              <a:t>reated</a:t>
            </a:r>
            <a:r>
              <a:rPr lang="en-GB" sz="3266" dirty="0"/>
              <a:t> by legal practices, legal science,</a:t>
            </a:r>
            <a:r>
              <a:rPr lang="pl-PL" sz="3266" dirty="0"/>
              <a:t> and </a:t>
            </a:r>
            <a:r>
              <a:rPr lang="en-GB" sz="3266" dirty="0" err="1"/>
              <a:t>legislat</a:t>
            </a:r>
            <a:r>
              <a:rPr lang="pl-PL" sz="3266" dirty="0" err="1"/>
              <a:t>ion</a:t>
            </a:r>
            <a:endParaRPr lang="en-GB" sz="3266" dirty="0"/>
          </a:p>
        </p:txBody>
      </p:sp>
    </p:spTree>
    <p:extLst>
      <p:ext uri="{BB962C8B-B14F-4D97-AF65-F5344CB8AC3E}">
        <p14:creationId xmlns:p14="http://schemas.microsoft.com/office/powerpoint/2010/main" val="340481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967410" y="296672"/>
            <a:ext cx="9034282" cy="1067152"/>
          </a:xfrm>
          <a:ln/>
        </p:spPr>
        <p:txBody>
          <a:bodyPr>
            <a:normAutofit/>
          </a:bodyPr>
          <a:lstStyle/>
          <a:p>
            <a:pPr>
              <a:lnSpc>
                <a:spcPct val="76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u="sng" dirty="0">
                <a:ea typeface="msmincho" charset="0"/>
                <a:cs typeface="msmincho" charset="0"/>
              </a:rPr>
              <a:t>Components of legal culture</a:t>
            </a:r>
            <a:r>
              <a:rPr lang="pl-PL" u="sng" dirty="0">
                <a:ea typeface="msmincho" charset="0"/>
                <a:cs typeface="msmincho" charset="0"/>
              </a:rPr>
              <a:t> (</a:t>
            </a:r>
            <a:r>
              <a:rPr lang="pl-PL" u="sng" dirty="0" err="1">
                <a:ea typeface="msmincho" charset="0"/>
                <a:cs typeface="msmincho" charset="0"/>
              </a:rPr>
              <a:t>Tuori</a:t>
            </a:r>
            <a:r>
              <a:rPr lang="pl-PL" u="sng" dirty="0">
                <a:ea typeface="msmincho" charset="0"/>
                <a:cs typeface="msmincho" charset="0"/>
              </a:rPr>
              <a:t>)</a:t>
            </a:r>
            <a:endParaRPr lang="en-GB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850435" y="2098301"/>
            <a:ext cx="8491131" cy="4030983"/>
          </a:xfrm>
          <a:prstGeom prst="rect">
            <a:avLst/>
          </a:prstGeom>
          <a:noFill/>
          <a:ln/>
        </p:spPr>
        <p:txBody>
          <a:bodyPr vert="horz" lIns="0" tIns="0" rIns="0" bIns="0" rtlCol="0" anchor="ctr">
            <a:normAutofit/>
          </a:bodyPr>
          <a:lstStyle/>
          <a:p>
            <a:pPr marL="184343" indent="-184343">
              <a:lnSpc>
                <a:spcPct val="95000"/>
              </a:lnSpc>
              <a:buSzPct val="45000"/>
              <a:buFont typeface="Wingdings" charset="2"/>
              <a:buChar char=""/>
              <a:tabLst>
                <a:tab pos="184343" algn="l"/>
                <a:tab pos="279395" algn="l"/>
                <a:tab pos="686966" algn="l"/>
                <a:tab pos="1094537" algn="l"/>
                <a:tab pos="1502108" algn="l"/>
                <a:tab pos="1909679" algn="l"/>
                <a:tab pos="2317250" algn="l"/>
                <a:tab pos="2724821" algn="l"/>
                <a:tab pos="3132392" algn="l"/>
                <a:tab pos="3539962" algn="l"/>
                <a:tab pos="3947534" algn="l"/>
                <a:tab pos="4355104" algn="l"/>
                <a:tab pos="4762676" algn="l"/>
                <a:tab pos="5170246" algn="l"/>
                <a:tab pos="5577818" algn="l"/>
                <a:tab pos="5985388" algn="l"/>
                <a:tab pos="6392959" algn="l"/>
                <a:tab pos="6800530" algn="l"/>
                <a:tab pos="7208101" algn="l"/>
                <a:tab pos="7615672" algn="l"/>
                <a:tab pos="8023243" algn="l"/>
              </a:tabLst>
            </a:pPr>
            <a:r>
              <a:rPr lang="en-GB" b="1" dirty="0"/>
              <a:t>methodical element </a:t>
            </a:r>
            <a:r>
              <a:rPr lang="en-GB" dirty="0"/>
              <a:t>(</a:t>
            </a:r>
            <a:r>
              <a:rPr lang="pl-PL" dirty="0" err="1"/>
              <a:t>methods</a:t>
            </a:r>
            <a:r>
              <a:rPr lang="pl-PL" dirty="0"/>
              <a:t> </a:t>
            </a:r>
            <a:r>
              <a:rPr lang="en-GB" dirty="0"/>
              <a:t>of legal reasoning)‏</a:t>
            </a:r>
          </a:p>
          <a:p>
            <a:pPr marL="184343" indent="-184343">
              <a:lnSpc>
                <a:spcPct val="143000"/>
              </a:lnSpc>
              <a:buSzPct val="45000"/>
              <a:buFont typeface="Wingdings" charset="2"/>
              <a:buChar char=""/>
              <a:tabLst>
                <a:tab pos="184343" algn="l"/>
                <a:tab pos="279395" algn="l"/>
                <a:tab pos="686966" algn="l"/>
                <a:tab pos="1094537" algn="l"/>
                <a:tab pos="1502108" algn="l"/>
                <a:tab pos="1909679" algn="l"/>
                <a:tab pos="2317250" algn="l"/>
                <a:tab pos="2724821" algn="l"/>
                <a:tab pos="3132392" algn="l"/>
                <a:tab pos="3539962" algn="l"/>
                <a:tab pos="3947534" algn="l"/>
                <a:tab pos="4355104" algn="l"/>
                <a:tab pos="4762676" algn="l"/>
                <a:tab pos="5170246" algn="l"/>
                <a:tab pos="5577818" algn="l"/>
                <a:tab pos="5985388" algn="l"/>
                <a:tab pos="6392959" algn="l"/>
                <a:tab pos="6800530" algn="l"/>
                <a:tab pos="7208101" algn="l"/>
                <a:tab pos="7615672" algn="l"/>
                <a:tab pos="8023243" algn="l"/>
              </a:tabLst>
            </a:pPr>
            <a:r>
              <a:rPr lang="en-GB" b="1" dirty="0"/>
              <a:t>conceptual element </a:t>
            </a:r>
            <a:r>
              <a:rPr lang="en-GB" dirty="0"/>
              <a:t>(basic concepts of law)‏</a:t>
            </a:r>
          </a:p>
          <a:p>
            <a:pPr marL="184343" indent="-184343">
              <a:lnSpc>
                <a:spcPct val="143000"/>
              </a:lnSpc>
              <a:buSzPct val="45000"/>
              <a:buFont typeface="Wingdings" charset="2"/>
              <a:buChar char=""/>
              <a:tabLst>
                <a:tab pos="184343" algn="l"/>
                <a:tab pos="279395" algn="l"/>
                <a:tab pos="686966" algn="l"/>
                <a:tab pos="1094537" algn="l"/>
                <a:tab pos="1502108" algn="l"/>
                <a:tab pos="1909679" algn="l"/>
                <a:tab pos="2317250" algn="l"/>
                <a:tab pos="2724821" algn="l"/>
                <a:tab pos="3132392" algn="l"/>
                <a:tab pos="3539962" algn="l"/>
                <a:tab pos="3947534" algn="l"/>
                <a:tab pos="4355104" algn="l"/>
                <a:tab pos="4762676" algn="l"/>
                <a:tab pos="5170246" algn="l"/>
                <a:tab pos="5577818" algn="l"/>
                <a:tab pos="5985388" algn="l"/>
                <a:tab pos="6392959" algn="l"/>
                <a:tab pos="6800530" algn="l"/>
                <a:tab pos="7208101" algn="l"/>
                <a:tab pos="7615672" algn="l"/>
                <a:tab pos="8023243" algn="l"/>
              </a:tabLst>
            </a:pPr>
            <a:r>
              <a:rPr lang="en-GB" b="1" dirty="0"/>
              <a:t>normative element </a:t>
            </a:r>
            <a:r>
              <a:rPr lang="en-GB" dirty="0"/>
              <a:t>(general legal principles)‏</a:t>
            </a:r>
          </a:p>
          <a:p>
            <a:pPr marL="184343" indent="-184343">
              <a:lnSpc>
                <a:spcPct val="143000"/>
              </a:lnSpc>
              <a:buSzPct val="45000"/>
              <a:buFont typeface="Wingdings" charset="2"/>
              <a:buChar char=""/>
              <a:tabLst>
                <a:tab pos="184343" algn="l"/>
                <a:tab pos="279395" algn="l"/>
                <a:tab pos="686966" algn="l"/>
                <a:tab pos="1094537" algn="l"/>
                <a:tab pos="1502108" algn="l"/>
                <a:tab pos="1909679" algn="l"/>
                <a:tab pos="2317250" algn="l"/>
                <a:tab pos="2724821" algn="l"/>
                <a:tab pos="3132392" algn="l"/>
                <a:tab pos="3539962" algn="l"/>
                <a:tab pos="3947534" algn="l"/>
                <a:tab pos="4355104" algn="l"/>
                <a:tab pos="4762676" algn="l"/>
                <a:tab pos="5170246" algn="l"/>
                <a:tab pos="5577818" algn="l"/>
                <a:tab pos="5985388" algn="l"/>
                <a:tab pos="6392959" algn="l"/>
                <a:tab pos="6800530" algn="l"/>
                <a:tab pos="7208101" algn="l"/>
                <a:tab pos="7615672" algn="l"/>
                <a:tab pos="8023243" algn="l"/>
              </a:tabLst>
            </a:pPr>
            <a:r>
              <a:rPr lang="en-GB" b="1" dirty="0"/>
              <a:t>general doctrines</a:t>
            </a:r>
            <a:r>
              <a:rPr lang="en-GB" dirty="0"/>
              <a:t>‏</a:t>
            </a:r>
          </a:p>
        </p:txBody>
      </p:sp>
    </p:spTree>
    <p:extLst>
      <p:ext uri="{BB962C8B-B14F-4D97-AF65-F5344CB8AC3E}">
        <p14:creationId xmlns:p14="http://schemas.microsoft.com/office/powerpoint/2010/main" val="211585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1007166" y="296672"/>
            <a:ext cx="8994526" cy="1067152"/>
          </a:xfrm>
          <a:ln/>
        </p:spPr>
        <p:txBody>
          <a:bodyPr/>
          <a:lstStyle/>
          <a:p>
            <a:pPr>
              <a:lnSpc>
                <a:spcPct val="76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pl-PL" dirty="0"/>
              <a:t>Law as a </a:t>
            </a:r>
            <a:r>
              <a:rPr lang="pl-PL" dirty="0" err="1"/>
              <a:t>multi-layered</a:t>
            </a:r>
            <a:r>
              <a:rPr lang="pl-PL" dirty="0"/>
              <a:t> system</a:t>
            </a:r>
            <a:endParaRPr lang="en-GB" dirty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007165" y="2034357"/>
            <a:ext cx="10506547" cy="4085534"/>
          </a:xfrm>
          <a:prstGeom prst="rect">
            <a:avLst/>
          </a:prstGeom>
          <a:noFill/>
          <a:ln/>
        </p:spPr>
        <p:txBody>
          <a:bodyPr vert="horz" lIns="0" tIns="0" rIns="0" bIns="0" rtlCol="0" anchor="ctr">
            <a:normAutofit/>
          </a:bodyPr>
          <a:lstStyle/>
          <a:p>
            <a:pPr marL="188664" indent="-184343">
              <a:lnSpc>
                <a:spcPct val="78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r>
              <a:rPr lang="pl-PL" u="sng" dirty="0"/>
              <a:t>T</a:t>
            </a:r>
            <a:r>
              <a:rPr lang="en-GB" u="sng" dirty="0"/>
              <a:t>he role of </a:t>
            </a:r>
            <a:r>
              <a:rPr lang="pl-PL" u="sng" dirty="0" err="1"/>
              <a:t>legal</a:t>
            </a:r>
            <a:r>
              <a:rPr lang="pl-PL" u="sng" dirty="0"/>
              <a:t> </a:t>
            </a:r>
            <a:r>
              <a:rPr lang="pl-PL" u="sng" dirty="0" err="1"/>
              <a:t>culture</a:t>
            </a:r>
            <a:r>
              <a:rPr lang="pl-PL" u="sng" dirty="0"/>
              <a:t> (</a:t>
            </a:r>
            <a:r>
              <a:rPr lang="pl-PL" u="sng" dirty="0" err="1"/>
              <a:t>ius</a:t>
            </a:r>
            <a:r>
              <a:rPr lang="pl-PL" u="sng" dirty="0"/>
              <a:t>)</a:t>
            </a:r>
            <a:r>
              <a:rPr lang="en-GB" u="sng" dirty="0"/>
              <a:t>:</a:t>
            </a:r>
          </a:p>
          <a:p>
            <a:pPr marL="188664" indent="-184343">
              <a:lnSpc>
                <a:spcPct val="78000"/>
              </a:lnSpc>
              <a:buSzPct val="45000"/>
              <a:buFont typeface="Wingdings" charset="2"/>
              <a:buChar char=""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r>
              <a:rPr lang="pl-PL" dirty="0" err="1"/>
              <a:t>Positive</a:t>
            </a:r>
            <a:r>
              <a:rPr lang="pl-PL" dirty="0"/>
              <a:t> (</a:t>
            </a:r>
            <a:r>
              <a:rPr lang="pl-PL" dirty="0" err="1"/>
              <a:t>binding</a:t>
            </a:r>
            <a:r>
              <a:rPr lang="pl-PL" dirty="0"/>
              <a:t> </a:t>
            </a:r>
            <a:r>
              <a:rPr lang="pl-PL" dirty="0" err="1"/>
              <a:t>legal</a:t>
            </a:r>
            <a:r>
              <a:rPr lang="pl-PL" dirty="0"/>
              <a:t> </a:t>
            </a:r>
            <a:r>
              <a:rPr lang="pl-PL" dirty="0" err="1"/>
              <a:t>standards</a:t>
            </a:r>
            <a:r>
              <a:rPr lang="pl-PL" dirty="0"/>
              <a:t>)</a:t>
            </a:r>
          </a:p>
          <a:p>
            <a:pPr marL="188664" indent="-184343">
              <a:lnSpc>
                <a:spcPct val="78000"/>
              </a:lnSpc>
              <a:buSzPct val="45000"/>
              <a:buFont typeface="Wingdings" charset="2"/>
              <a:buChar char=""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r>
              <a:rPr lang="pl-PL" dirty="0" err="1"/>
              <a:t>Negative</a:t>
            </a:r>
            <a:r>
              <a:rPr lang="pl-PL" dirty="0"/>
              <a:t> (</a:t>
            </a:r>
            <a:r>
              <a:rPr lang="en-GB" dirty="0"/>
              <a:t>the limits of law</a:t>
            </a:r>
            <a:r>
              <a:rPr lang="pl-PL" dirty="0"/>
              <a:t>)</a:t>
            </a:r>
            <a:endParaRPr lang="en-GB" dirty="0"/>
          </a:p>
          <a:p>
            <a:pPr marL="188664" indent="-184343">
              <a:lnSpc>
                <a:spcPct val="78000"/>
              </a:lnSpc>
              <a:buSzPct val="45000"/>
              <a:buFont typeface="Wingdings" charset="2"/>
              <a:buChar char=""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r>
              <a:rPr lang="pl-PL" dirty="0" err="1"/>
              <a:t>Mediating</a:t>
            </a:r>
            <a:r>
              <a:rPr lang="pl-PL" dirty="0"/>
              <a:t> (</a:t>
            </a:r>
            <a:r>
              <a:rPr lang="pl-PL" dirty="0" err="1"/>
              <a:t>canons</a:t>
            </a:r>
            <a:r>
              <a:rPr lang="pl-PL" dirty="0"/>
              <a:t> of </a:t>
            </a:r>
            <a:r>
              <a:rPr lang="pl-PL" dirty="0" err="1"/>
              <a:t>interpretations</a:t>
            </a:r>
            <a:r>
              <a:rPr lang="pl-PL" dirty="0"/>
              <a:t>)</a:t>
            </a:r>
          </a:p>
          <a:p>
            <a:pPr marL="188664" indent="-184343">
              <a:lnSpc>
                <a:spcPct val="78000"/>
              </a:lnSpc>
              <a:buSzPct val="45000"/>
              <a:buFont typeface="Wingdings" charset="2"/>
              <a:buChar char=""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r>
              <a:rPr lang="pl-PL" dirty="0"/>
              <a:t>Critical (a </a:t>
            </a:r>
            <a:r>
              <a:rPr lang="en-GB" dirty="0"/>
              <a:t>yardstick for criticism of law</a:t>
            </a:r>
            <a:r>
              <a:rPr lang="pl-PL" dirty="0"/>
              <a:t>)</a:t>
            </a:r>
          </a:p>
          <a:p>
            <a:pPr marL="188664" indent="-184343">
              <a:lnSpc>
                <a:spcPct val="78000"/>
              </a:lnSpc>
              <a:buSzPct val="45000"/>
              <a:buFont typeface="Wingdings" charset="2"/>
              <a:buChar char=""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endParaRPr lang="pl-PL" dirty="0"/>
          </a:p>
          <a:p>
            <a:pPr marL="4321" indent="0">
              <a:lnSpc>
                <a:spcPct val="78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endParaRPr lang="pl-PL" dirty="0"/>
          </a:p>
          <a:p>
            <a:pPr marL="188664" indent="-184343">
              <a:lnSpc>
                <a:spcPct val="78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r>
              <a:rPr lang="en-GB" u="sng" dirty="0"/>
              <a:t>Discursive and practical knowledge</a:t>
            </a:r>
          </a:p>
          <a:p>
            <a:pPr marL="188664" indent="-184343">
              <a:lnSpc>
                <a:spcPct val="78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r>
              <a:rPr lang="en-GB" dirty="0"/>
              <a:t>Components of legal culture and their discursive expressions.</a:t>
            </a:r>
          </a:p>
        </p:txBody>
      </p:sp>
    </p:spTree>
    <p:extLst>
      <p:ext uri="{BB962C8B-B14F-4D97-AF65-F5344CB8AC3E}">
        <p14:creationId xmlns:p14="http://schemas.microsoft.com/office/powerpoint/2010/main" val="302013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689</Words>
  <Application>Microsoft Office PowerPoint</Application>
  <PresentationFormat>Panoramiczny</PresentationFormat>
  <Paragraphs>129</Paragraphs>
  <Slides>17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Motyw pakietu Office</vt:lpstr>
      <vt:lpstr>The Concept of Law Legal Families of the World Fundamentals of Law &amp; Government</vt:lpstr>
      <vt:lpstr>The purpose of law</vt:lpstr>
      <vt:lpstr>Social functions of law</vt:lpstr>
      <vt:lpstr>Law as a multi-layered system</vt:lpstr>
      <vt:lpstr>Lex et ius</vt:lpstr>
      <vt:lpstr>„Sources” of legal order</vt:lpstr>
      <vt:lpstr>Legal culture</vt:lpstr>
      <vt:lpstr>Components of legal culture (Tuori)</vt:lpstr>
      <vt:lpstr>Law as a multi-layered system</vt:lpstr>
      <vt:lpstr>Main legal families</vt:lpstr>
      <vt:lpstr>The concept of legal family</vt:lpstr>
      <vt:lpstr>Civil law vs. common law</vt:lpstr>
      <vt:lpstr>Civil law</vt:lpstr>
      <vt:lpstr>Prezentacja programu PowerPoint</vt:lpstr>
      <vt:lpstr>Civil law:  Germanic vs.  Romanistic  Tradition    Germanic      Romanistic  Nordic  Mixed  Common law </vt:lpstr>
      <vt:lpstr>Common law</vt:lpstr>
      <vt:lpstr>Common law and civil law: further differences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Cultures  (Legal Families)  of the World</dc:title>
  <dc:creator>Maciej Pichlak</dc:creator>
  <cp:lastModifiedBy>Maciej Pichlak</cp:lastModifiedBy>
  <cp:revision>4</cp:revision>
  <dcterms:created xsi:type="dcterms:W3CDTF">2019-12-05T07:40:57Z</dcterms:created>
  <dcterms:modified xsi:type="dcterms:W3CDTF">2019-12-05T09:01:57Z</dcterms:modified>
</cp:coreProperties>
</file>