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8" r:id="rId15"/>
    <p:sldId id="259" r:id="rId16"/>
    <p:sldId id="275" r:id="rId17"/>
    <p:sldId id="276" r:id="rId18"/>
    <p:sldId id="277" r:id="rId19"/>
    <p:sldId id="278" r:id="rId20"/>
    <p:sldId id="279" r:id="rId21"/>
    <p:sldId id="292" r:id="rId22"/>
    <p:sldId id="293" r:id="rId23"/>
    <p:sldId id="294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459A8-F002-4B57-A972-F78411F21FAC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2E0E7-53B3-41C4-B030-F99BA3AF0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85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6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20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B8AFB2-3F9A-4F06-BC90-9788E9FBA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EEF133-1E2B-4035-B1D4-0CBCE52D7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6E2CB8-55B4-4EB7-9C42-2CFF4D75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3FCD-9119-45C7-A698-3AF54B5263AD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2D4446-908F-4580-8C4E-ED1F4496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A2035D8-0FCA-4A52-B0E2-EC88BFAF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5AEA-E586-4CF4-8030-ACC152A3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0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3938B7-00DE-4086-9C8B-D65EFE01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D1F4F72-B814-44C9-A4DB-D04FE726D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6D98E6-4667-4FC1-AA08-88F50189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3FCD-9119-45C7-A698-3AF54B5263AD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138827-C3A2-411E-93CD-563F3E79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ACD88C-48E3-4BC8-955F-06252798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5AEA-E586-4CF4-8030-ACC152A3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8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BC2A7D6-265D-483F-8630-79D569011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D193D1A-F83D-4442-BB93-EBAB887A5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21F959-DA43-4FAD-BB39-B1D2B0DF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3FCD-9119-45C7-A698-3AF54B5263AD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517487-1930-432A-BA46-DAB63989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EF404F-C887-42F1-8971-C6B75157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5AEA-E586-4CF4-8030-ACC152A3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60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986A8-0571-4577-9750-623125019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FCC56F-8DE5-4FBA-9E60-2B6EC72F5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93025F-731D-4A10-BBC9-1B7D1CD18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3FCD-9119-45C7-A698-3AF54B5263AD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6C0389-E569-4FD2-BCBC-A7CEA65F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5AF48A-6EA8-4009-9E13-6308A442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5AEA-E586-4CF4-8030-ACC152A3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71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5364A7-E63C-43C0-B34B-508311F3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C6278B-C665-40EB-9C60-E0E59FC20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0078FA-AD3B-4C6D-911D-5BFC7DAF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3FCD-9119-45C7-A698-3AF54B5263AD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E19282-17E7-47D6-AB15-74A0A383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6643A3-F90E-42C6-83C2-8E6239C2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5AEA-E586-4CF4-8030-ACC152A3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80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6D0F06-B29B-49ED-A908-00D3FAF9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C6288E-67F1-4E13-880E-2E1C81BA8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A6E7B4-4FAD-4706-9C1B-BC4140D2A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A23CA6-D5BD-44C1-AD6E-43E95354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3FCD-9119-45C7-A698-3AF54B5263AD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79D739-6638-41FC-806B-4E0FA4E4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E012289-C760-4BAD-8407-A88D4C06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5AEA-E586-4CF4-8030-ACC152A3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95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44AEF2-822E-412D-9754-F77A6ABB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AE3C74-CCD3-410A-B60D-A54CA925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117A98-98F0-4233-85EC-978EFC4E9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2501647-5A27-426C-9FBB-447788A88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75292-D926-4821-9619-76720E05A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39104F5-6CA7-43A6-827F-B880AE79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3FCD-9119-45C7-A698-3AF54B5263AD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2E51610-99D2-420F-962A-EED91AA4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25CAEBF-82E8-4DAB-A526-C2924649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5AEA-E586-4CF4-8030-ACC152A3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84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E3C3E9-BDE9-4228-9C61-47EFBC2D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663768E-BB07-4E96-88F5-B864C7C7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3FCD-9119-45C7-A698-3AF54B5263AD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61BE0E-3183-4564-AF13-3C2D9459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7C0B60C-546B-4AF0-BC98-233D449C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5AEA-E586-4CF4-8030-ACC152A3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02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1A90B20-7C25-45A5-8E52-113B1F7F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3FCD-9119-45C7-A698-3AF54B5263AD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4B1AB5-C8A8-4F8C-9B1E-5B0F5621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850316-78B7-486E-9B4B-F31D6123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5AEA-E586-4CF4-8030-ACC152A3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95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9C29F-7456-4D7A-88E3-D85576BB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D6F6FE-63C3-4E32-A439-7BD0FEE2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D53CBB-5754-427E-A73B-6855662DF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9CDE40-9058-4810-B470-FF3B33BC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3FCD-9119-45C7-A698-3AF54B5263AD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45EA50-321F-46C0-BBB1-D45D2F84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4A7283-8222-4619-8397-57A4B159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5AEA-E586-4CF4-8030-ACC152A3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57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8BF50C-F209-40AF-B8A2-3F2B43EA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6A3A6EC-60DD-4381-B4D4-FCB408B8C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549176D-F03F-494C-824D-416B51E8E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C23618-8FDE-4101-BEBD-8706CBDE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3FCD-9119-45C7-A698-3AF54B5263AD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77808C-BB89-4520-85E5-45EE1523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C875CA4-949C-45AF-AB17-BEA62AE0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5AEA-E586-4CF4-8030-ACC152A3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8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2F01AF6-F1FE-4DFE-B21C-85E4F9A9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DF39E5-3B9D-4A13-AFDC-8B4BDB522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425B5A-9960-41C7-B401-3DEEA9F2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E3FCD-9119-45C7-A698-3AF54B5263AD}" type="datetimeFigureOut">
              <a:rPr lang="pl-PL" smtClean="0"/>
              <a:t>19.12.2019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8FB6CE-9270-4E8C-83E6-E06171903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CF21C4-5FFA-4141-ACB0-62DDAF0F3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05AEA-E586-4CF4-8030-ACC152A3C8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41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o.uni.wroc.pl/user/12147" TargetMode="External"/><Relationship Id="rId2" Type="http://schemas.openxmlformats.org/officeDocument/2006/relationships/hyperlink" Target="mailto:maciej.pichlak@uwr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8985" y="1239591"/>
            <a:ext cx="7403672" cy="3229378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pl-PL" sz="4800" dirty="0" err="1"/>
              <a:t>Legal</a:t>
            </a:r>
            <a:r>
              <a:rPr lang="pl-PL" sz="4800" dirty="0"/>
              <a:t> </a:t>
            </a:r>
            <a:r>
              <a:rPr lang="pl-PL" sz="4800" dirty="0" err="1"/>
              <a:t>Families</a:t>
            </a:r>
            <a:r>
              <a:rPr lang="pl-PL" sz="4800" dirty="0"/>
              <a:t> of the World</a:t>
            </a:r>
            <a:br>
              <a:rPr lang="pl-PL" sz="4800" dirty="0"/>
            </a:br>
            <a:r>
              <a:rPr lang="pl-PL" sz="4800" dirty="0" err="1"/>
              <a:t>Legal</a:t>
            </a:r>
            <a:r>
              <a:rPr lang="pl-PL" sz="4800" dirty="0"/>
              <a:t> System</a:t>
            </a:r>
            <a:br>
              <a:rPr lang="pl-PL" sz="4800" dirty="0"/>
            </a:br>
            <a:r>
              <a:rPr lang="pl-PL" sz="3200" dirty="0">
                <a:solidFill>
                  <a:schemeClr val="bg2">
                    <a:lumMod val="50000"/>
                  </a:schemeClr>
                </a:solidFill>
              </a:rPr>
              <a:t>Fundamentals of Law &amp; </a:t>
            </a:r>
            <a:r>
              <a:rPr lang="pl-PL" sz="3200" dirty="0" err="1">
                <a:solidFill>
                  <a:schemeClr val="bg2">
                    <a:lumMod val="50000"/>
                  </a:schemeClr>
                </a:solidFill>
              </a:rPr>
              <a:t>Government</a:t>
            </a:r>
            <a:endParaRPr lang="pl-PL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66694" y="3799268"/>
            <a:ext cx="7403672" cy="2611471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b">
            <a:normAutofit/>
          </a:bodyPr>
          <a:lstStyle/>
          <a:p>
            <a:pPr marL="2962275" algn="l">
              <a:spcBef>
                <a:spcPts val="600"/>
              </a:spcBef>
            </a:pPr>
            <a:r>
              <a:rPr lang="pl-PL" sz="1600" dirty="0"/>
              <a:t>Maciej Pichlak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 err="1"/>
              <a:t>Department</a:t>
            </a:r>
            <a:r>
              <a:rPr lang="pl-PL" sz="1600" dirty="0"/>
              <a:t> of </a:t>
            </a:r>
            <a:r>
              <a:rPr lang="pl-PL" sz="1600" dirty="0" err="1"/>
              <a:t>Legal</a:t>
            </a:r>
            <a:r>
              <a:rPr lang="pl-PL" sz="1600" dirty="0"/>
              <a:t> </a:t>
            </a:r>
            <a:r>
              <a:rPr lang="pl-PL" sz="1600" dirty="0" err="1"/>
              <a:t>Theory</a:t>
            </a:r>
            <a:r>
              <a:rPr lang="pl-PL" sz="1600" dirty="0"/>
              <a:t> and </a:t>
            </a:r>
            <a:r>
              <a:rPr lang="pl-PL" sz="1600" dirty="0" err="1"/>
              <a:t>Philosophy</a:t>
            </a:r>
            <a:r>
              <a:rPr lang="pl-PL" sz="1600" dirty="0"/>
              <a:t> of Law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/>
              <a:t>University of </a:t>
            </a:r>
            <a:r>
              <a:rPr lang="pl-PL" sz="1600" dirty="0" err="1"/>
              <a:t>Wroclaw</a:t>
            </a:r>
            <a:endParaRPr lang="pl-PL" sz="1600" dirty="0"/>
          </a:p>
          <a:p>
            <a:pPr marL="2962275" algn="l">
              <a:spcBef>
                <a:spcPts val="600"/>
              </a:spcBef>
            </a:pPr>
            <a:r>
              <a:rPr lang="pl-PL" sz="1600" dirty="0" err="1"/>
              <a:t>Room</a:t>
            </a:r>
            <a:r>
              <a:rPr lang="pl-PL" sz="1600" dirty="0"/>
              <a:t> 302A | </a:t>
            </a:r>
            <a:r>
              <a:rPr lang="pl-PL" sz="1600" dirty="0">
                <a:hlinkClick r:id="rId2"/>
              </a:rPr>
              <a:t>maciej.pichlak@uwr.edu.pl</a:t>
            </a:r>
            <a:endParaRPr lang="pl-PL" sz="1600" dirty="0"/>
          </a:p>
          <a:p>
            <a:pPr marL="2962275" algn="l">
              <a:spcBef>
                <a:spcPts val="600"/>
              </a:spcBef>
            </a:pPr>
            <a:r>
              <a:rPr lang="pl-PL" sz="1600" dirty="0">
                <a:hlinkClick r:id="rId3"/>
              </a:rPr>
              <a:t>https://prawo.uni.wroc.pl/user/12147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3288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86" y="0"/>
            <a:ext cx="10515600" cy="1325563"/>
          </a:xfrm>
        </p:spPr>
        <p:txBody>
          <a:bodyPr/>
          <a:lstStyle/>
          <a:p>
            <a:r>
              <a:rPr lang="pl-PL" dirty="0"/>
              <a:t>Application of </a:t>
            </a:r>
            <a:r>
              <a:rPr lang="pl-PL" dirty="0" err="1"/>
              <a:t>sharia</a:t>
            </a:r>
            <a:endParaRPr lang="pl-PL" dirty="0"/>
          </a:p>
        </p:txBody>
      </p:sp>
      <p:pic>
        <p:nvPicPr>
          <p:cNvPr id="4098" name="Picture 2" descr="https://upload.wikimedia.org/wikipedia/commons/thumb/8/81/Use_of_Sharia_by_country.svg/940px-Use_of_Sharia_by_countr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" y="620905"/>
            <a:ext cx="10677940" cy="54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1027251" y="1058224"/>
            <a:ext cx="1015663" cy="558492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l-PL" dirty="0"/>
              <a:t>Source: https://commons.wikimedia.org/w/index.php?curid=24745568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364974" y="6181488"/>
            <a:ext cx="1032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- </a:t>
            </a:r>
            <a:r>
              <a:rPr lang="pl-PL" sz="2400" dirty="0" err="1"/>
              <a:t>none</a:t>
            </a:r>
            <a:r>
              <a:rPr lang="pl-PL" sz="2400" dirty="0"/>
              <a:t>;              - </a:t>
            </a:r>
            <a:r>
              <a:rPr lang="pl-PL" sz="2400" dirty="0" err="1"/>
              <a:t>Muslim’s</a:t>
            </a:r>
            <a:r>
              <a:rPr lang="pl-PL" sz="2400" dirty="0"/>
              <a:t> </a:t>
            </a:r>
            <a:r>
              <a:rPr lang="pl-PL" sz="2400" dirty="0" err="1"/>
              <a:t>personal</a:t>
            </a:r>
            <a:r>
              <a:rPr lang="pl-PL" sz="2400" dirty="0"/>
              <a:t> law              - </a:t>
            </a:r>
            <a:r>
              <a:rPr lang="pl-PL" sz="2400" dirty="0" err="1"/>
              <a:t>full</a:t>
            </a:r>
            <a:r>
              <a:rPr lang="pl-PL" sz="2400" dirty="0"/>
              <a:t>;                    - </a:t>
            </a:r>
            <a:r>
              <a:rPr lang="pl-PL" sz="2400" dirty="0" err="1"/>
              <a:t>others</a:t>
            </a:r>
            <a:endParaRPr lang="pl-PL" sz="2400" dirty="0"/>
          </a:p>
        </p:txBody>
      </p:sp>
      <p:sp>
        <p:nvSpPr>
          <p:cNvPr id="6" name="Prostokąt: zaokrąglone rogi 5"/>
          <p:cNvSpPr/>
          <p:nvPr/>
        </p:nvSpPr>
        <p:spPr>
          <a:xfrm>
            <a:off x="910151" y="6224057"/>
            <a:ext cx="454823" cy="419096"/>
          </a:xfrm>
          <a:prstGeom prst="roundRect">
            <a:avLst/>
          </a:prstGeom>
          <a:solidFill>
            <a:srgbClr val="179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/>
          <p:cNvSpPr/>
          <p:nvPr/>
        </p:nvSpPr>
        <p:spPr>
          <a:xfrm>
            <a:off x="2734917" y="6224057"/>
            <a:ext cx="454823" cy="419096"/>
          </a:xfrm>
          <a:prstGeom prst="roundRect">
            <a:avLst/>
          </a:prstGeom>
          <a:solidFill>
            <a:srgbClr val="F6DD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/>
          <p:cNvSpPr/>
          <p:nvPr/>
        </p:nvSpPr>
        <p:spPr>
          <a:xfrm>
            <a:off x="6574160" y="6241200"/>
            <a:ext cx="454823" cy="419096"/>
          </a:xfrm>
          <a:prstGeom prst="roundRect">
            <a:avLst/>
          </a:prstGeom>
          <a:solidFill>
            <a:srgbClr val="706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/>
          <p:cNvSpPr/>
          <p:nvPr/>
        </p:nvSpPr>
        <p:spPr>
          <a:xfrm>
            <a:off x="8522696" y="6224057"/>
            <a:ext cx="454823" cy="419096"/>
          </a:xfrm>
          <a:prstGeom prst="roundRect">
            <a:avLst/>
          </a:prstGeom>
          <a:solidFill>
            <a:srgbClr val="FF96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01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system of India vs. </a:t>
            </a:r>
            <a:r>
              <a:rPr lang="pl-PL" dirty="0"/>
              <a:t>„</a:t>
            </a:r>
            <a:r>
              <a:rPr lang="en-GB" dirty="0"/>
              <a:t>Hindu law</a:t>
            </a:r>
            <a:r>
              <a:rPr lang="pl-PL" dirty="0"/>
              <a:t>”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 err="1"/>
              <a:t>India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federal </a:t>
            </a:r>
            <a:r>
              <a:rPr lang="pl-PL" dirty="0" err="1"/>
              <a:t>state</a:t>
            </a:r>
            <a:r>
              <a:rPr lang="pl-PL" dirty="0"/>
              <a:t> and </a:t>
            </a:r>
            <a:r>
              <a:rPr lang="pl-PL" dirty="0" err="1"/>
              <a:t>laws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</a:t>
            </a:r>
            <a:r>
              <a:rPr lang="pl-PL" dirty="0" err="1"/>
              <a:t>vary</a:t>
            </a:r>
            <a:r>
              <a:rPr lang="pl-PL" dirty="0"/>
              <a:t> from one </a:t>
            </a:r>
            <a:r>
              <a:rPr lang="pl-PL" dirty="0" err="1"/>
              <a:t>state</a:t>
            </a:r>
            <a:r>
              <a:rPr lang="pl-PL" dirty="0"/>
              <a:t> to </a:t>
            </a:r>
            <a:r>
              <a:rPr lang="pl-PL" dirty="0" err="1"/>
              <a:t>another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dirty="0"/>
              <a:t>The </a:t>
            </a:r>
            <a:r>
              <a:rPr lang="pl-PL" dirty="0" err="1"/>
              <a:t>legal</a:t>
            </a:r>
            <a:r>
              <a:rPr lang="pl-PL" dirty="0"/>
              <a:t> system of </a:t>
            </a:r>
            <a:r>
              <a:rPr lang="pl-PL" dirty="0" err="1"/>
              <a:t>India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called</a:t>
            </a:r>
            <a:r>
              <a:rPr lang="pl-PL" dirty="0"/>
              <a:t> a </a:t>
            </a:r>
            <a:r>
              <a:rPr lang="pl-PL" dirty="0" err="1"/>
              <a:t>hybrid</a:t>
            </a:r>
            <a:r>
              <a:rPr lang="pl-PL" dirty="0"/>
              <a:t> system and </a:t>
            </a:r>
            <a:r>
              <a:rPr lang="pl-PL" dirty="0" err="1"/>
              <a:t>includes</a:t>
            </a:r>
            <a:r>
              <a:rPr lang="pl-PL" dirty="0"/>
              <a:t>:</a:t>
            </a:r>
          </a:p>
          <a:p>
            <a:pPr lvl="1">
              <a:lnSpc>
                <a:spcPct val="150000"/>
              </a:lnSpc>
            </a:pPr>
            <a:r>
              <a:rPr lang="pl-PL" dirty="0" err="1"/>
              <a:t>Common</a:t>
            </a:r>
            <a:r>
              <a:rPr lang="pl-PL" dirty="0"/>
              <a:t> law </a:t>
            </a:r>
          </a:p>
          <a:p>
            <a:pPr lvl="1">
              <a:lnSpc>
                <a:spcPct val="150000"/>
              </a:lnSpc>
            </a:pPr>
            <a:r>
              <a:rPr lang="pl-PL" dirty="0" err="1"/>
              <a:t>Civil</a:t>
            </a:r>
            <a:r>
              <a:rPr lang="pl-PL" dirty="0"/>
              <a:t> law (</a:t>
            </a:r>
            <a:r>
              <a:rPr lang="pl-PL" dirty="0" err="1"/>
              <a:t>mainly</a:t>
            </a:r>
            <a:r>
              <a:rPr lang="pl-PL" dirty="0"/>
              <a:t> on Goa)</a:t>
            </a:r>
          </a:p>
          <a:p>
            <a:pPr lvl="1">
              <a:lnSpc>
                <a:spcPct val="150000"/>
              </a:lnSpc>
            </a:pPr>
            <a:r>
              <a:rPr lang="pl-PL" dirty="0" err="1"/>
              <a:t>Various</a:t>
            </a:r>
            <a:r>
              <a:rPr lang="pl-PL" dirty="0"/>
              <a:t> </a:t>
            </a:r>
            <a:r>
              <a:rPr lang="pl-PL" dirty="0" err="1"/>
              <a:t>personal</a:t>
            </a:r>
            <a:r>
              <a:rPr lang="pl-PL" dirty="0"/>
              <a:t> </a:t>
            </a:r>
            <a:r>
              <a:rPr lang="pl-PL" dirty="0" err="1"/>
              <a:t>laws</a:t>
            </a:r>
            <a:r>
              <a:rPr lang="pl-PL" dirty="0"/>
              <a:t>, </a:t>
            </a:r>
            <a:r>
              <a:rPr lang="pl-PL" dirty="0" err="1"/>
              <a:t>according</a:t>
            </a:r>
            <a:r>
              <a:rPr lang="pl-PL" dirty="0"/>
              <a:t> to </a:t>
            </a:r>
            <a:r>
              <a:rPr lang="pl-PL" dirty="0" err="1"/>
              <a:t>ethnicity</a:t>
            </a:r>
            <a:r>
              <a:rPr lang="pl-PL" dirty="0"/>
              <a:t> and </a:t>
            </a:r>
            <a:r>
              <a:rPr lang="pl-PL" dirty="0" err="1"/>
              <a:t>religion</a:t>
            </a:r>
            <a:r>
              <a:rPr lang="pl-PL" dirty="0"/>
              <a:t> (</a:t>
            </a:r>
            <a:r>
              <a:rPr lang="pl-PL" dirty="0" err="1"/>
              <a:t>Hindu</a:t>
            </a:r>
            <a:r>
              <a:rPr lang="pl-PL" dirty="0"/>
              <a:t> law, </a:t>
            </a:r>
            <a:r>
              <a:rPr lang="pl-PL" dirty="0" err="1"/>
              <a:t>Muslim’s</a:t>
            </a:r>
            <a:r>
              <a:rPr lang="pl-PL" dirty="0"/>
              <a:t> law, „Christian” law)</a:t>
            </a:r>
          </a:p>
        </p:txBody>
      </p:sp>
    </p:spTree>
    <p:extLst>
      <p:ext uri="{BB962C8B-B14F-4D97-AF65-F5344CB8AC3E}">
        <p14:creationId xmlns:p14="http://schemas.microsoft.com/office/powerpoint/2010/main" val="62241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</a:t>
            </a:r>
            <a:r>
              <a:rPr lang="pl-PL" dirty="0" err="1"/>
              <a:t>Hindu</a:t>
            </a:r>
            <a:r>
              <a:rPr lang="pl-PL" dirty="0"/>
              <a:t> law”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 </a:t>
            </a:r>
            <a:r>
              <a:rPr lang="pl-PL" dirty="0"/>
              <a:t>post-</a:t>
            </a:r>
            <a:r>
              <a:rPr lang="en-GB" dirty="0"/>
              <a:t>colonial term; the more proper one is </a:t>
            </a:r>
            <a:r>
              <a:rPr lang="en-GB" i="1" dirty="0"/>
              <a:t>Dharma</a:t>
            </a:r>
          </a:p>
          <a:p>
            <a:pPr>
              <a:lnSpc>
                <a:spcPct val="150000"/>
              </a:lnSpc>
            </a:pPr>
            <a:r>
              <a:rPr lang="en-GB" dirty="0"/>
              <a:t>Group of customs and traditional standards</a:t>
            </a:r>
          </a:p>
          <a:p>
            <a:pPr>
              <a:lnSpc>
                <a:spcPct val="150000"/>
              </a:lnSpc>
            </a:pPr>
            <a:r>
              <a:rPr lang="en-GB" dirty="0"/>
              <a:t>Regarded to be the oldest jurisprudential system </a:t>
            </a:r>
            <a:r>
              <a:rPr lang="pl-PL" dirty="0"/>
              <a:t>in the </a:t>
            </a:r>
            <a:r>
              <a:rPr lang="pl-PL" dirty="0" err="1"/>
              <a:t>world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Based on </a:t>
            </a:r>
            <a:r>
              <a:rPr lang="pl-PL" dirty="0"/>
              <a:t>a </a:t>
            </a:r>
            <a:r>
              <a:rPr lang="en-GB" dirty="0"/>
              <a:t>caste system</a:t>
            </a:r>
          </a:p>
          <a:p>
            <a:pPr>
              <a:lnSpc>
                <a:spcPct val="150000"/>
              </a:lnSpc>
            </a:pPr>
            <a:r>
              <a:rPr lang="en-GB" dirty="0"/>
              <a:t>To some extent recognized by formal legal system and Indian courts</a:t>
            </a:r>
          </a:p>
          <a:p>
            <a:pPr>
              <a:lnSpc>
                <a:spcPct val="150000"/>
              </a:lnSpc>
            </a:pPr>
            <a:r>
              <a:rPr lang="en-GB" dirty="0"/>
              <a:t>Relates mainly to personal laws, family (</a:t>
            </a:r>
            <a:r>
              <a:rPr lang="en-GB" dirty="0" err="1"/>
              <a:t>marrital</a:t>
            </a:r>
            <a:r>
              <a:rPr lang="en-GB" dirty="0"/>
              <a:t>) law</a:t>
            </a:r>
            <a:r>
              <a:rPr lang="pl-PL" dirty="0"/>
              <a:t>s</a:t>
            </a:r>
            <a:r>
              <a:rPr lang="en-GB" dirty="0"/>
              <a:t>, some private contracts</a:t>
            </a:r>
          </a:p>
        </p:txBody>
      </p:sp>
    </p:spTree>
    <p:extLst>
      <p:ext uri="{BB962C8B-B14F-4D97-AF65-F5344CB8AC3E}">
        <p14:creationId xmlns:p14="http://schemas.microsoft.com/office/powerpoint/2010/main" val="409644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systems</a:t>
            </a:r>
            <a:r>
              <a:rPr lang="pl-PL" dirty="0"/>
              <a:t> of Far East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1452" y="1838876"/>
            <a:ext cx="10515600" cy="458842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Most relevant: Chinese law, Japanese law</a:t>
            </a:r>
          </a:p>
          <a:p>
            <a:pPr>
              <a:lnSpc>
                <a:spcPct val="150000"/>
              </a:lnSpc>
            </a:pPr>
            <a:r>
              <a:rPr lang="en-GB" dirty="0"/>
              <a:t>Contemporarily usually a mixture: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of western law and traditional customary law (Japan);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of western law and socialist law (China).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Perceived</a:t>
            </a:r>
            <a:r>
              <a:rPr lang="pl-PL" dirty="0"/>
              <a:t> as</a:t>
            </a:r>
            <a:r>
              <a:rPr lang="en-GB" dirty="0"/>
              <a:t> more focused on harmony than justice, reconciliation than adjudication.</a:t>
            </a:r>
          </a:p>
          <a:p>
            <a:pPr>
              <a:lnSpc>
                <a:spcPct val="150000"/>
              </a:lnSpc>
            </a:pPr>
            <a:r>
              <a:rPr lang="en-GB" dirty="0"/>
              <a:t>Less litigatory than in the so called Western world.</a:t>
            </a:r>
          </a:p>
        </p:txBody>
      </p:sp>
    </p:spTree>
    <p:extLst>
      <p:ext uri="{BB962C8B-B14F-4D97-AF65-F5344CB8AC3E}">
        <p14:creationId xmlns:p14="http://schemas.microsoft.com/office/powerpoint/2010/main" val="390852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02122" y="1584460"/>
            <a:ext cx="10502498" cy="4399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ea typeface="Lucida Sans Unicode" charset="0"/>
                <a:cs typeface="Lucida Sans Unicode" charset="0"/>
              </a:rPr>
              <a:t>SYSTEM: </a:t>
            </a:r>
          </a:p>
          <a:p>
            <a:pPr>
              <a:lnSpc>
                <a:spcPct val="143000"/>
              </a:lnSpc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540" dirty="0">
                <a:ea typeface="Lucida Sans Unicode" charset="0"/>
                <a:cs typeface="Lucida Sans Unicode" charset="0"/>
              </a:rPr>
              <a:t> </a:t>
            </a:r>
            <a:r>
              <a:rPr lang="en-GB" sz="2540" dirty="0">
                <a:ea typeface="Lucida Sans Unicode" charset="0"/>
                <a:cs typeface="Lucida Sans Unicode" charset="0"/>
              </a:rPr>
              <a:t>collection of elements</a:t>
            </a:r>
            <a:r>
              <a:rPr lang="pl-PL" sz="2540" dirty="0">
                <a:ea typeface="Lucida Sans Unicode" charset="0"/>
                <a:cs typeface="Lucida Sans Unicode" charset="0"/>
              </a:rPr>
              <a:t>;</a:t>
            </a:r>
            <a:endParaRPr lang="en-GB" sz="254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540" dirty="0">
                <a:ea typeface="Lucida Sans Unicode" charset="0"/>
                <a:cs typeface="Lucida Sans Unicode" charset="0"/>
              </a:rPr>
              <a:t> </a:t>
            </a:r>
            <a:r>
              <a:rPr lang="en-GB" sz="2540" dirty="0">
                <a:ea typeface="Lucida Sans Unicode" charset="0"/>
                <a:cs typeface="Lucida Sans Unicode" charset="0"/>
              </a:rPr>
              <a:t>internally organized</a:t>
            </a:r>
            <a:r>
              <a:rPr lang="pl-PL" sz="2540" dirty="0">
                <a:ea typeface="Lucida Sans Unicode" charset="0"/>
                <a:cs typeface="Lucida Sans Unicode" charset="0"/>
              </a:rPr>
              <a:t>.</a:t>
            </a:r>
            <a:endParaRPr lang="en-GB" sz="254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54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US" sz="2540" dirty="0">
                <a:ea typeface="Lucida Sans Unicode" charset="0"/>
                <a:cs typeface="Lucida Sans Unicode" charset="0"/>
              </a:rPr>
              <a:t>Legal system is a system of binding legal norms, which are organized according to formal and material relations between them.</a:t>
            </a:r>
            <a:endParaRPr lang="pl-PL" sz="2540" dirty="0">
              <a:ea typeface="Lucida Sans Unicode" charset="0"/>
              <a:cs typeface="Lucida Sans Unicode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EC26A22-E14A-4E15-8348-B79ABF2F998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The </a:t>
            </a:r>
            <a:r>
              <a:rPr lang="pl-PL" dirty="0" err="1"/>
              <a:t>conept</a:t>
            </a:r>
            <a:r>
              <a:rPr lang="pl-PL" dirty="0"/>
              <a:t> of </a:t>
            </a:r>
            <a:r>
              <a:rPr lang="pl-PL" dirty="0" err="1"/>
              <a:t>legal</a:t>
            </a:r>
            <a:r>
              <a:rPr lang="pl-PL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412563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1.squarespace.com/static/551f154de4b07056fd89ff05/t/559a5175e4b01787e5276fea/1436176758511/Honshu+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16263"/>
            <a:ext cx="6680813" cy="3888235"/>
          </a:xfrm>
          <a:prstGeom prst="rect">
            <a:avLst/>
          </a:prstGeom>
          <a:noFill/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CFA456DC-6A0F-49DB-B46D-8D1B7C8A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37556" cy="1308692"/>
          </a:xfrm>
        </p:spPr>
        <p:txBody>
          <a:bodyPr/>
          <a:lstStyle/>
          <a:p>
            <a:r>
              <a:rPr lang="pl-PL" dirty="0" err="1"/>
              <a:t>Municipal</a:t>
            </a:r>
            <a:r>
              <a:rPr lang="pl-PL" dirty="0"/>
              <a:t> law</a:t>
            </a:r>
            <a:br>
              <a:rPr lang="pl-PL" dirty="0"/>
            </a:br>
            <a:r>
              <a:rPr lang="pl-PL" sz="4000" dirty="0"/>
              <a:t>(</a:t>
            </a:r>
            <a:r>
              <a:rPr lang="pl-PL" sz="4000" dirty="0" err="1"/>
              <a:t>domestic</a:t>
            </a:r>
            <a:r>
              <a:rPr lang="pl-PL" sz="4000" dirty="0"/>
              <a:t> law, </a:t>
            </a:r>
            <a:r>
              <a:rPr lang="pl-PL" sz="4000" dirty="0" err="1"/>
              <a:t>national</a:t>
            </a:r>
            <a:r>
              <a:rPr lang="pl-PL" sz="4000" dirty="0"/>
              <a:t> law)</a:t>
            </a:r>
          </a:p>
        </p:txBody>
      </p:sp>
    </p:spTree>
    <p:extLst>
      <p:ext uri="{BB962C8B-B14F-4D97-AF65-F5344CB8AC3E}">
        <p14:creationId xmlns:p14="http://schemas.microsoft.com/office/powerpoint/2010/main" val="370062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41139"/>
            <a:ext cx="10515600" cy="1325563"/>
          </a:xfrm>
        </p:spPr>
        <p:txBody>
          <a:bodyPr/>
          <a:lstStyle/>
          <a:p>
            <a:r>
              <a:rPr lang="pl-PL" dirty="0"/>
              <a:t>International law</a:t>
            </a:r>
          </a:p>
        </p:txBody>
      </p:sp>
      <p:pic>
        <p:nvPicPr>
          <p:cNvPr id="45058" name="Picture 2" descr="http://www.cartedumonde.net/carte-du-monde/monde/grand/carte-du-monde-politique.jpg"/>
          <p:cNvPicPr>
            <a:picLocks noChangeAspect="1" noChangeArrowheads="1"/>
          </p:cNvPicPr>
          <p:nvPr/>
        </p:nvPicPr>
        <p:blipFill rotWithShape="1">
          <a:blip r:embed="rId2" cstate="print"/>
          <a:srcRect t="4958"/>
          <a:stretch/>
        </p:blipFill>
        <p:spPr bwMode="auto">
          <a:xfrm>
            <a:off x="838200" y="1566702"/>
            <a:ext cx="10211434" cy="529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38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International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- Public international law</a:t>
            </a:r>
          </a:p>
          <a:p>
            <a:pPr marL="0" indent="0">
              <a:buNone/>
            </a:pPr>
            <a:r>
              <a:rPr lang="pl-PL" dirty="0"/>
              <a:t>	relations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sovereign</a:t>
            </a:r>
            <a:r>
              <a:rPr lang="pl-PL" dirty="0"/>
              <a:t> </a:t>
            </a:r>
            <a:r>
              <a:rPr lang="pl-PL" dirty="0" err="1"/>
              <a:t>states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Supranational</a:t>
            </a:r>
            <a:r>
              <a:rPr lang="pl-PL" dirty="0"/>
              <a:t> law</a:t>
            </a:r>
          </a:p>
          <a:p>
            <a:pPr marL="815142" indent="0">
              <a:buNone/>
            </a:pPr>
            <a:r>
              <a:rPr lang="pl-PL" dirty="0" err="1"/>
              <a:t>states</a:t>
            </a:r>
            <a:r>
              <a:rPr lang="pl-PL" dirty="0"/>
              <a:t> and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individuals</a:t>
            </a:r>
            <a:r>
              <a:rPr lang="pl-PL" dirty="0"/>
              <a:t>; </a:t>
            </a:r>
            <a:br>
              <a:rPr lang="pl-PL" dirty="0"/>
            </a:br>
            <a:r>
              <a:rPr lang="pl-PL" dirty="0" err="1"/>
              <a:t>limitation</a:t>
            </a:r>
            <a:r>
              <a:rPr lang="pl-PL" dirty="0"/>
              <a:t> of </a:t>
            </a:r>
            <a:r>
              <a:rPr lang="pl-PL" dirty="0" err="1"/>
              <a:t>state’s</a:t>
            </a:r>
            <a:r>
              <a:rPr lang="pl-PL" dirty="0"/>
              <a:t> </a:t>
            </a:r>
            <a:r>
              <a:rPr lang="pl-PL" dirty="0" err="1"/>
              <a:t>sovereignity</a:t>
            </a:r>
            <a:r>
              <a:rPr lang="pl-PL" dirty="0"/>
              <a:t> by </a:t>
            </a:r>
            <a:r>
              <a:rPr lang="pl-PL" dirty="0" err="1"/>
              <a:t>supranational</a:t>
            </a:r>
            <a:r>
              <a:rPr lang="pl-PL" dirty="0"/>
              <a:t> </a:t>
            </a:r>
            <a:r>
              <a:rPr lang="pl-PL" dirty="0" err="1"/>
              <a:t>jurisdiction</a:t>
            </a:r>
            <a:r>
              <a:rPr lang="pl-PL" dirty="0"/>
              <a:t> (CJEU; ICC)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Private</a:t>
            </a:r>
            <a:r>
              <a:rPr lang="pl-PL" dirty="0"/>
              <a:t> international law (</a:t>
            </a:r>
            <a:r>
              <a:rPr lang="pl-PL" dirty="0" err="1"/>
              <a:t>conflict</a:t>
            </a:r>
            <a:r>
              <a:rPr lang="pl-PL" dirty="0"/>
              <a:t> of </a:t>
            </a:r>
            <a:r>
              <a:rPr lang="pl-PL" dirty="0" err="1"/>
              <a:t>laws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605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86377"/>
            <a:ext cx="10515600" cy="409058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</a:t>
            </a:r>
            <a:r>
              <a:rPr lang="en-US" dirty="0" err="1"/>
              <a:t>ublic</a:t>
            </a:r>
            <a:r>
              <a:rPr lang="en-US" dirty="0"/>
              <a:t> law governs the relationship</a:t>
            </a:r>
            <a:r>
              <a:rPr lang="pl-PL" dirty="0"/>
              <a:t>s</a:t>
            </a:r>
            <a:r>
              <a:rPr lang="en-US" dirty="0"/>
              <a:t> between individuals and the state.</a:t>
            </a:r>
            <a:r>
              <a:rPr lang="pl-PL" dirty="0"/>
              <a:t> It </a:t>
            </a:r>
            <a:r>
              <a:rPr lang="en-US" dirty="0"/>
              <a:t>governs the exercise of powers of the government and public authorities.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</a:t>
            </a:r>
            <a:r>
              <a:rPr lang="en-US" dirty="0" err="1"/>
              <a:t>rivate</a:t>
            </a:r>
            <a:r>
              <a:rPr lang="en-US" dirty="0"/>
              <a:t> law governs relationships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entities</a:t>
            </a:r>
            <a:r>
              <a:rPr lang="pl-PL" dirty="0"/>
              <a:t>: </a:t>
            </a:r>
            <a:r>
              <a:rPr lang="pl-PL" dirty="0" err="1"/>
              <a:t>citizens</a:t>
            </a:r>
            <a:r>
              <a:rPr lang="en-US" dirty="0"/>
              <a:t>, families,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corporate</a:t>
            </a:r>
            <a:r>
              <a:rPr lang="pl-PL" dirty="0"/>
              <a:t> </a:t>
            </a:r>
            <a:r>
              <a:rPr lang="pl-PL" dirty="0" err="1"/>
              <a:t>bodies</a:t>
            </a:r>
            <a:r>
              <a:rPr lang="en-US" dirty="0"/>
              <a:t>.</a:t>
            </a:r>
            <a:r>
              <a:rPr lang="pl-PL" dirty="0"/>
              <a:t> It </a:t>
            </a:r>
            <a:r>
              <a:rPr lang="pl-PL" dirty="0" err="1"/>
              <a:t>governs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rights</a:t>
            </a:r>
            <a:r>
              <a:rPr lang="pl-PL" dirty="0"/>
              <a:t> and </a:t>
            </a:r>
            <a:r>
              <a:rPr lang="pl-PL" dirty="0" err="1"/>
              <a:t>duties</a:t>
            </a:r>
            <a:r>
              <a:rPr lang="pl-PL" dirty="0"/>
              <a:t> in mutual relations.</a:t>
            </a:r>
          </a:p>
        </p:txBody>
      </p:sp>
    </p:spTree>
    <p:extLst>
      <p:ext uri="{BB962C8B-B14F-4D97-AF65-F5344CB8AC3E}">
        <p14:creationId xmlns:p14="http://schemas.microsoft.com/office/powerpoint/2010/main" val="263564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law:</a:t>
            </a:r>
            <a:br>
              <a:rPr lang="pl-PL" dirty="0"/>
            </a:br>
            <a:r>
              <a:rPr lang="pl-PL" dirty="0" err="1"/>
              <a:t>Mr</a:t>
            </a:r>
            <a:r>
              <a:rPr lang="pl-PL" dirty="0"/>
              <a:t>. </a:t>
            </a:r>
            <a:r>
              <a:rPr lang="pl-PL" dirty="0" err="1"/>
              <a:t>Mustafi</a:t>
            </a:r>
            <a:r>
              <a:rPr lang="pl-PL" dirty="0"/>
              <a:t> and the Town Hall</a:t>
            </a:r>
          </a:p>
        </p:txBody>
      </p:sp>
      <p:pic>
        <p:nvPicPr>
          <p:cNvPr id="1026" name="Picture 2" descr="Znalezione obrazy dla zapytania town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11" y="1513115"/>
            <a:ext cx="4015967" cy="36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59" y="3465030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 rot="21388863">
            <a:off x="3962400" y="2429493"/>
            <a:ext cx="21336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RESIDENCE </a:t>
            </a:r>
          </a:p>
          <a:p>
            <a:pPr algn="ctr"/>
            <a:r>
              <a:rPr lang="pl-PL" dirty="0"/>
              <a:t>PERMIT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5" name="Strzałka: w prawo 4"/>
          <p:cNvSpPr/>
          <p:nvPr/>
        </p:nvSpPr>
        <p:spPr>
          <a:xfrm rot="9306406">
            <a:off x="6654705" y="3193422"/>
            <a:ext cx="1073426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/>
          <p:cNvSpPr/>
          <p:nvPr/>
        </p:nvSpPr>
        <p:spPr>
          <a:xfrm rot="20098546">
            <a:off x="2833831" y="4348732"/>
            <a:ext cx="1073426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27" y="1828777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 rot="21388863">
            <a:off x="4946908" y="1980776"/>
            <a:ext cx="155964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CONTRACT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1030" name="Picture 6" descr="Znalezione obrazy dla zapytania kask budowlany rysun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17" y="1261937"/>
            <a:ext cx="1187706" cy="9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załka: w prawo 5"/>
          <p:cNvSpPr/>
          <p:nvPr/>
        </p:nvSpPr>
        <p:spPr>
          <a:xfrm>
            <a:off x="3690679" y="2529197"/>
            <a:ext cx="1060420" cy="2926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/>
          <p:cNvSpPr/>
          <p:nvPr/>
        </p:nvSpPr>
        <p:spPr>
          <a:xfrm rot="10800000">
            <a:off x="6661092" y="2529197"/>
            <a:ext cx="1060420" cy="2926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/>
          <p:cNvSpPr/>
          <p:nvPr/>
        </p:nvSpPr>
        <p:spPr>
          <a:xfrm>
            <a:off x="9077739" y="251791"/>
            <a:ext cx="1338470" cy="265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prawo 14"/>
          <p:cNvSpPr/>
          <p:nvPr/>
        </p:nvSpPr>
        <p:spPr>
          <a:xfrm>
            <a:off x="9077739" y="772143"/>
            <a:ext cx="1338470" cy="2650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0579226" y="212941"/>
            <a:ext cx="88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Public</a:t>
            </a:r>
          </a:p>
          <a:p>
            <a:endParaRPr lang="pl-PL" dirty="0"/>
          </a:p>
          <a:p>
            <a:r>
              <a:rPr lang="pl-PL" dirty="0" err="1"/>
              <a:t>Private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78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animBg="1"/>
      <p:bldP spid="6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Civil</a:t>
            </a:r>
            <a:r>
              <a:rPr lang="pl-PL" dirty="0"/>
              <a:t> law vs </a:t>
            </a:r>
            <a:r>
              <a:rPr lang="pl-PL" dirty="0" err="1"/>
              <a:t>common</a:t>
            </a:r>
            <a:r>
              <a:rPr lang="pl-PL" dirty="0"/>
              <a:t> law</a:t>
            </a:r>
          </a:p>
        </p:txBody>
      </p:sp>
      <p:pic>
        <p:nvPicPr>
          <p:cNvPr id="1026" name="Picture 2" descr="Znalezione obrazy dla zapytania civil law legal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81" y="1657573"/>
            <a:ext cx="8701709" cy="52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404318" y="3684105"/>
            <a:ext cx="461665" cy="306705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pl-PL" dirty="0"/>
              <a:t>Source: www.frenchentree.com</a:t>
            </a:r>
          </a:p>
        </p:txBody>
      </p:sp>
    </p:spTree>
    <p:extLst>
      <p:ext uri="{BB962C8B-B14F-4D97-AF65-F5344CB8AC3E}">
        <p14:creationId xmlns:p14="http://schemas.microsoft.com/office/powerpoint/2010/main" val="277341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law:</a:t>
            </a:r>
            <a:br>
              <a:rPr lang="pl-PL" dirty="0"/>
            </a:br>
            <a:r>
              <a:rPr lang="pl-PL" dirty="0" err="1"/>
              <a:t>Mr</a:t>
            </a:r>
            <a:r>
              <a:rPr lang="pl-PL" dirty="0"/>
              <a:t>. </a:t>
            </a:r>
            <a:r>
              <a:rPr lang="pl-PL" dirty="0" err="1"/>
              <a:t>Mustafi</a:t>
            </a:r>
            <a:r>
              <a:rPr lang="pl-PL" dirty="0"/>
              <a:t> and the Town Hall</a:t>
            </a:r>
          </a:p>
        </p:txBody>
      </p:sp>
      <p:pic>
        <p:nvPicPr>
          <p:cNvPr id="1026" name="Picture 2" descr="Znalezione obrazy dla zapytania town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11" y="1513115"/>
            <a:ext cx="4015967" cy="36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67" y="3074657"/>
            <a:ext cx="3254376" cy="37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Łącznik prosty ze strzałką 10"/>
          <p:cNvCxnSpPr/>
          <p:nvPr/>
        </p:nvCxnSpPr>
        <p:spPr>
          <a:xfrm>
            <a:off x="2377649" y="3180522"/>
            <a:ext cx="1351722" cy="53009"/>
          </a:xfrm>
          <a:prstGeom prst="straightConnector1">
            <a:avLst/>
          </a:prstGeom>
          <a:ln w="920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załka: w prawo 13"/>
          <p:cNvSpPr/>
          <p:nvPr/>
        </p:nvSpPr>
        <p:spPr>
          <a:xfrm rot="9495763">
            <a:off x="4740580" y="2829994"/>
            <a:ext cx="2772240" cy="384313"/>
          </a:xfrm>
          <a:prstGeom prst="rightArrow">
            <a:avLst>
              <a:gd name="adj1" fmla="val 50000"/>
              <a:gd name="adj2" fmla="val 40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F9C72692-0C32-4004-B457-5174B4D7F159}"/>
              </a:ext>
            </a:extLst>
          </p:cNvPr>
          <p:cNvSpPr/>
          <p:nvPr/>
        </p:nvSpPr>
        <p:spPr>
          <a:xfrm>
            <a:off x="9077739" y="251791"/>
            <a:ext cx="1338470" cy="265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B7D8F5B1-F888-4D85-B6E3-B8316C08ED6E}"/>
              </a:ext>
            </a:extLst>
          </p:cNvPr>
          <p:cNvSpPr/>
          <p:nvPr/>
        </p:nvSpPr>
        <p:spPr>
          <a:xfrm>
            <a:off x="9077739" y="772143"/>
            <a:ext cx="1338470" cy="2650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FD4FFC-AF83-46FA-A172-0DAA1C2B8882}"/>
              </a:ext>
            </a:extLst>
          </p:cNvPr>
          <p:cNvSpPr txBox="1"/>
          <p:nvPr/>
        </p:nvSpPr>
        <p:spPr>
          <a:xfrm>
            <a:off x="10579226" y="212941"/>
            <a:ext cx="88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Public</a:t>
            </a:r>
          </a:p>
          <a:p>
            <a:endParaRPr lang="pl-PL" dirty="0"/>
          </a:p>
          <a:p>
            <a:r>
              <a:rPr lang="pl-PL" dirty="0" err="1"/>
              <a:t>Private</a:t>
            </a:r>
            <a:r>
              <a:rPr lang="pl-PL" dirty="0"/>
              <a:t> </a:t>
            </a:r>
          </a:p>
        </p:txBody>
      </p:sp>
      <p:pic>
        <p:nvPicPr>
          <p:cNvPr id="3" name="Picture 2" descr="Znalezione obrazy dla zapytania gay marriage picture">
            <a:extLst>
              <a:ext uri="{FF2B5EF4-FFF2-40B4-BE49-F238E27FC236}">
                <a16:creationId xmlns:a16="http://schemas.microsoft.com/office/drawing/2014/main" id="{D1FBE0AB-7E2F-413D-8DBF-CDFC6051E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77766" y="3042278"/>
            <a:ext cx="3309938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nak mnożenia 4">
            <a:extLst>
              <a:ext uri="{FF2B5EF4-FFF2-40B4-BE49-F238E27FC236}">
                <a16:creationId xmlns:a16="http://schemas.microsoft.com/office/drawing/2014/main" id="{FEC6C4DF-3C39-4499-A34C-73534B2C8D97}"/>
              </a:ext>
            </a:extLst>
          </p:cNvPr>
          <p:cNvSpPr/>
          <p:nvPr/>
        </p:nvSpPr>
        <p:spPr>
          <a:xfrm>
            <a:off x="-61649" y="1513115"/>
            <a:ext cx="6307810" cy="5828789"/>
          </a:xfrm>
          <a:prstGeom prst="mathMultiply">
            <a:avLst>
              <a:gd name="adj1" fmla="val 5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6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E28D33-DF93-416C-A4DC-107D3C85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pl-PL" dirty="0" err="1"/>
              <a:t>Branches</a:t>
            </a:r>
            <a:r>
              <a:rPr lang="pl-PL" dirty="0"/>
              <a:t> of law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BB717EB-3EB4-4B67-A264-A11E82D78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594" y="1253331"/>
            <a:ext cx="4570927" cy="435133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chemeClr val="accent2"/>
                </a:solidFill>
              </a:rPr>
              <a:t>Public law</a:t>
            </a:r>
            <a:endParaRPr lang="pl-PL" dirty="0">
              <a:solidFill>
                <a:schemeClr val="accent2"/>
              </a:solidFill>
            </a:endParaRPr>
          </a:p>
          <a:p>
            <a:r>
              <a:rPr lang="pl-PL" dirty="0" err="1"/>
              <a:t>Constitutional</a:t>
            </a:r>
            <a:endParaRPr lang="pl-PL" dirty="0"/>
          </a:p>
          <a:p>
            <a:r>
              <a:rPr lang="pl-PL" dirty="0" err="1"/>
              <a:t>Administrative</a:t>
            </a:r>
            <a:endParaRPr lang="pl-PL" dirty="0"/>
          </a:p>
          <a:p>
            <a:r>
              <a:rPr lang="pl-PL" dirty="0" err="1"/>
              <a:t>Criminal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criminal</a:t>
            </a:r>
            <a:r>
              <a:rPr lang="pl-PL" dirty="0"/>
              <a:t> </a:t>
            </a:r>
            <a:r>
              <a:rPr lang="pl-PL" dirty="0" err="1"/>
              <a:t>proceeding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civil</a:t>
            </a:r>
            <a:r>
              <a:rPr lang="pl-PL" dirty="0"/>
              <a:t> </a:t>
            </a:r>
            <a:r>
              <a:rPr lang="pl-PL" dirty="0" err="1"/>
              <a:t>proceeding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administrative</a:t>
            </a:r>
            <a:r>
              <a:rPr lang="pl-PL" dirty="0"/>
              <a:t> </a:t>
            </a:r>
            <a:r>
              <a:rPr lang="pl-PL" dirty="0" err="1"/>
              <a:t>proceeding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7628BA5-EFB0-4D11-A91B-147B302A1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9481" y="1234102"/>
            <a:ext cx="4570927" cy="435133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3200" dirty="0" err="1">
                <a:solidFill>
                  <a:schemeClr val="accent2"/>
                </a:solidFill>
              </a:rPr>
              <a:t>Private</a:t>
            </a:r>
            <a:r>
              <a:rPr lang="pl-PL" sz="3200" dirty="0">
                <a:solidFill>
                  <a:schemeClr val="accent2"/>
                </a:solidFill>
              </a:rPr>
              <a:t> law</a:t>
            </a:r>
          </a:p>
          <a:p>
            <a:r>
              <a:rPr lang="pl-PL" dirty="0"/>
              <a:t>General </a:t>
            </a:r>
            <a:r>
              <a:rPr lang="pl-PL" dirty="0" err="1"/>
              <a:t>civil</a:t>
            </a:r>
            <a:r>
              <a:rPr lang="pl-PL" dirty="0"/>
              <a:t> law</a:t>
            </a:r>
          </a:p>
          <a:p>
            <a:r>
              <a:rPr lang="pl-PL" dirty="0" err="1"/>
              <a:t>Property</a:t>
            </a:r>
            <a:r>
              <a:rPr lang="pl-PL" dirty="0"/>
              <a:t> law</a:t>
            </a:r>
          </a:p>
          <a:p>
            <a:r>
              <a:rPr lang="pl-PL" dirty="0"/>
              <a:t>Law of </a:t>
            </a:r>
            <a:r>
              <a:rPr lang="pl-PL" dirty="0" err="1"/>
              <a:t>contracts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torts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F467233-0107-4AC4-91C8-423996D47498}"/>
              </a:ext>
            </a:extLst>
          </p:cNvPr>
          <p:cNvSpPr txBox="1"/>
          <p:nvPr/>
        </p:nvSpPr>
        <p:spPr>
          <a:xfrm>
            <a:off x="4713667" y="4353059"/>
            <a:ext cx="4068000" cy="208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Family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/>
              <a:t>Labour</a:t>
            </a:r>
            <a:r>
              <a:rPr lang="pl-PL" sz="2800" dirty="0"/>
              <a:t>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Law of </a:t>
            </a:r>
            <a:r>
              <a:rPr lang="pl-PL" sz="2800" dirty="0" err="1"/>
              <a:t>commerce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i="1" dirty="0" err="1"/>
              <a:t>Others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285109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87115" y="1296086"/>
            <a:ext cx="10466685" cy="1607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400" dirty="0" err="1">
                <a:latin typeface="Times New Roman" pitchFamily="16" charset="0"/>
                <a:cs typeface="Arial" charset="0"/>
              </a:rPr>
              <a:t>Vertical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and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horizontal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organization</a:t>
            </a:r>
            <a:r>
              <a:rPr lang="pl-PL" sz="2400" dirty="0">
                <a:latin typeface="Times New Roman" pitchFamily="16" charset="0"/>
                <a:cs typeface="Arial" charset="0"/>
              </a:rPr>
              <a:t> as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based</a:t>
            </a:r>
            <a:r>
              <a:rPr lang="pl-PL" sz="2400" dirty="0">
                <a:latin typeface="Times New Roman" pitchFamily="16" charset="0"/>
                <a:cs typeface="Arial" charset="0"/>
              </a:rPr>
              <a:t> on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formal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and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material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relations</a:t>
            </a:r>
            <a:endParaRPr lang="en-US" sz="2400" dirty="0">
              <a:latin typeface="Times New Roman" pitchFamily="16" charset="0"/>
              <a:cs typeface="Arial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408819" y="3553526"/>
            <a:ext cx="1441" cy="2939349"/>
          </a:xfrm>
          <a:prstGeom prst="line">
            <a:avLst/>
          </a:prstGeom>
          <a:noFill/>
          <a:ln w="3600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cxnSp>
        <p:nvCxnSpPr>
          <p:cNvPr id="6148" name="AutoShape 4"/>
          <p:cNvCxnSpPr>
            <a:cxnSpLocks noChangeShapeType="1"/>
          </p:cNvCxnSpPr>
          <p:nvPr/>
        </p:nvCxnSpPr>
        <p:spPr bwMode="auto">
          <a:xfrm>
            <a:off x="887115" y="5366678"/>
            <a:ext cx="4923876" cy="2880"/>
          </a:xfrm>
          <a:prstGeom prst="straightConnector1">
            <a:avLst/>
          </a:prstGeom>
          <a:noFill/>
          <a:ln w="36000">
            <a:solidFill>
              <a:srgbClr val="C000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18901" y="3488720"/>
            <a:ext cx="481010" cy="2888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976" tIns="57152" rIns="97976" bIns="57152"/>
          <a:lstStyle/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H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I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E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R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A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R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C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H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Y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54369" y="4957675"/>
            <a:ext cx="1729622" cy="42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7976" tIns="57152" rIns="97976" bIns="57152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BRANCHES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898717" y="3228052"/>
            <a:ext cx="2776612" cy="489651"/>
          </a:xfrm>
          <a:prstGeom prst="wedgeRoundRectCallout">
            <a:avLst>
              <a:gd name="adj1" fmla="val -47287"/>
              <a:gd name="adj2" fmla="val 131542"/>
              <a:gd name="adj3" fmla="val 16667"/>
            </a:avLst>
          </a:prstGeom>
          <a:noFill/>
          <a:ln w="360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 sz="1633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44690" y="3259736"/>
            <a:ext cx="2534666" cy="44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7976" tIns="57152" rIns="97976" bIns="57152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 i="1">
                <a:ea typeface="Lucida Sans Unicode" charset="0"/>
                <a:cs typeface="Lucida Sans Unicode" charset="0"/>
              </a:rPr>
              <a:t>Formal + material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021254" y="4534269"/>
            <a:ext cx="1633131" cy="326914"/>
          </a:xfrm>
          <a:prstGeom prst="wedgeRoundRectCallout">
            <a:avLst>
              <a:gd name="adj1" fmla="val -41866"/>
              <a:gd name="adj2" fmla="val 131019"/>
              <a:gd name="adj3" fmla="val 16667"/>
            </a:avLst>
          </a:prstGeom>
          <a:noFill/>
          <a:ln w="36000">
            <a:solidFill>
              <a:srgbClr val="C0C0C0"/>
            </a:solidFill>
            <a:round/>
            <a:headEnd/>
            <a:tailEnd/>
          </a:ln>
          <a:effectLst/>
        </p:spPr>
        <p:txBody>
          <a:bodyPr lIns="97976" tIns="57152" rIns="97976" bIns="57152" anchor="ctr"/>
          <a:lstStyle/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 i="1">
                <a:ea typeface="Lucida Sans Unicode" charset="0"/>
                <a:cs typeface="Lucida Sans Unicode" charset="0"/>
              </a:rPr>
              <a:t>material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84FAC6-817F-41E8-8848-29B540FE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organization</a:t>
            </a:r>
            <a:r>
              <a:rPr lang="pl-PL" dirty="0"/>
              <a:t> of </a:t>
            </a:r>
            <a:r>
              <a:rPr lang="pl-PL" dirty="0" err="1"/>
              <a:t>legal</a:t>
            </a:r>
            <a:r>
              <a:rPr lang="pl-PL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48173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Hierarchy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Formal relation of competence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Material relation of content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dirty="0"/>
              <a:t>			in a strong sense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dirty="0"/>
              <a:t>			in a weak sense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Consequences: </a:t>
            </a:r>
            <a:r>
              <a:rPr lang="en-US" i="1" dirty="0" err="1"/>
              <a:t>lex</a:t>
            </a:r>
            <a:r>
              <a:rPr lang="en-US" i="1" dirty="0"/>
              <a:t> superior </a:t>
            </a:r>
            <a:r>
              <a:rPr lang="en-US" i="1" dirty="0" err="1"/>
              <a:t>derogat</a:t>
            </a:r>
            <a:r>
              <a:rPr lang="en-US" i="1" dirty="0"/>
              <a:t> </a:t>
            </a:r>
            <a:r>
              <a:rPr lang="en-US" i="1" dirty="0" err="1"/>
              <a:t>legi</a:t>
            </a:r>
            <a:r>
              <a:rPr lang="en-US" i="1" dirty="0"/>
              <a:t> </a:t>
            </a:r>
            <a:r>
              <a:rPr lang="en-US" i="1" dirty="0" err="1"/>
              <a:t>inferiori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49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Civil</a:t>
            </a:r>
            <a:r>
              <a:rPr lang="pl-PL" dirty="0"/>
              <a:t>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 err="1"/>
              <a:t>Originates</a:t>
            </a:r>
            <a:r>
              <a:rPr lang="pl-PL" dirty="0"/>
              <a:t> from the </a:t>
            </a:r>
            <a:r>
              <a:rPr lang="pl-PL" dirty="0" err="1"/>
              <a:t>continental</a:t>
            </a:r>
            <a:r>
              <a:rPr lang="pl-PL" dirty="0"/>
              <a:t> Europe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Based</a:t>
            </a:r>
            <a:r>
              <a:rPr lang="pl-PL" dirty="0"/>
              <a:t> on the </a:t>
            </a:r>
            <a:r>
              <a:rPr lang="pl-PL" dirty="0" err="1"/>
              <a:t>reception</a:t>
            </a:r>
            <a:r>
              <a:rPr lang="pl-PL" dirty="0"/>
              <a:t> of the Roman law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Legislation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primary</a:t>
            </a:r>
            <a:r>
              <a:rPr lang="pl-PL" dirty="0"/>
              <a:t> </a:t>
            </a:r>
            <a:r>
              <a:rPr lang="pl-PL" dirty="0" err="1"/>
              <a:t>source</a:t>
            </a:r>
            <a:r>
              <a:rPr lang="pl-PL" dirty="0"/>
              <a:t> of law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Codifications</a:t>
            </a:r>
            <a:r>
              <a:rPr lang="pl-PL" dirty="0"/>
              <a:t> (</a:t>
            </a:r>
            <a:r>
              <a:rPr lang="pl-PL" dirty="0" err="1"/>
              <a:t>Code</a:t>
            </a:r>
            <a:r>
              <a:rPr lang="pl-PL" dirty="0"/>
              <a:t> of Napoleon, BGB)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Similar</a:t>
            </a:r>
            <a:r>
              <a:rPr lang="pl-PL" dirty="0"/>
              <a:t> </a:t>
            </a:r>
            <a:r>
              <a:rPr lang="pl-PL" dirty="0" err="1"/>
              <a:t>methods</a:t>
            </a:r>
            <a:r>
              <a:rPr lang="pl-PL" dirty="0"/>
              <a:t> of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reasoning</a:t>
            </a:r>
            <a:r>
              <a:rPr lang="pl-PL" dirty="0"/>
              <a:t> and </a:t>
            </a:r>
            <a:r>
              <a:rPr lang="pl-PL" dirty="0" err="1"/>
              <a:t>interpretation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dirty="0" err="1"/>
              <a:t>Abstract</a:t>
            </a:r>
            <a:r>
              <a:rPr lang="pl-PL" dirty="0"/>
              <a:t>, </a:t>
            </a:r>
            <a:r>
              <a:rPr lang="pl-PL" dirty="0" err="1"/>
              <a:t>systematic</a:t>
            </a:r>
            <a:r>
              <a:rPr lang="pl-PL" dirty="0"/>
              <a:t>; the role of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doctrine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11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3353" y="301980"/>
            <a:ext cx="3126615" cy="636488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pl-PL" dirty="0" err="1"/>
              <a:t>Civil</a:t>
            </a:r>
            <a:r>
              <a:rPr lang="pl-PL" dirty="0"/>
              <a:t> law: </a:t>
            </a:r>
            <a:br>
              <a:rPr lang="pl-PL" dirty="0"/>
            </a:br>
            <a:r>
              <a:rPr lang="pl-PL" dirty="0" err="1"/>
              <a:t>Germanic</a:t>
            </a:r>
            <a:r>
              <a:rPr lang="pl-PL" dirty="0"/>
              <a:t> vs </a:t>
            </a:r>
            <a:br>
              <a:rPr lang="pl-PL" dirty="0"/>
            </a:br>
            <a:r>
              <a:rPr lang="pl-PL" dirty="0" err="1"/>
              <a:t>Romanistic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Tradition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	</a:t>
            </a:r>
            <a:r>
              <a:rPr lang="pl-PL" sz="2400" dirty="0" err="1"/>
              <a:t>Germanic</a:t>
            </a:r>
            <a:r>
              <a:rPr lang="pl-PL" sz="1100" dirty="0"/>
              <a:t> </a:t>
            </a:r>
            <a:r>
              <a:rPr lang="pl-PL" sz="2400" dirty="0"/>
              <a:t>	</a:t>
            </a:r>
            <a:r>
              <a:rPr lang="pl-PL" sz="1000" dirty="0"/>
              <a:t> 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dirty="0" err="1"/>
              <a:t>Romanistic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dirty="0" err="1"/>
              <a:t>Nordic</a:t>
            </a:r>
            <a:br>
              <a:rPr lang="pl-PL" sz="2400" dirty="0"/>
            </a:br>
            <a:r>
              <a:rPr lang="pl-PL" sz="2400" dirty="0"/>
              <a:t>	Mixed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dirty="0" err="1"/>
              <a:t>Common</a:t>
            </a:r>
            <a:r>
              <a:rPr lang="pl-PL" sz="2400" dirty="0"/>
              <a:t> law</a:t>
            </a:r>
            <a:br>
              <a:rPr lang="pl-PL" sz="2400" dirty="0"/>
            </a:b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845968" y="1511538"/>
            <a:ext cx="1015663" cy="52441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l-PL" dirty="0"/>
              <a:t>Source: </a:t>
            </a:r>
            <a:r>
              <a:rPr lang="en-US" dirty="0"/>
              <a:t>By Ain92 - Own work, CC BY-SA 3.0, http://commons.wikimedia.org/w/index.php?curid=26756779</a:t>
            </a:r>
            <a:endParaRPr lang="pl-PL" dirty="0"/>
          </a:p>
        </p:txBody>
      </p:sp>
      <p:pic>
        <p:nvPicPr>
          <p:cNvPr id="2050" name="Picture 2" descr="https://upload.wikimedia.org/wikipedia/commons/thumb/f/f5/Legal_systems_in_Europe.svg/800px-Legal_systems_in_Europ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48" y="0"/>
            <a:ext cx="6618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2575E40B-665B-4A7D-ADBE-EAF8EF8A54D1}"/>
              </a:ext>
            </a:extLst>
          </p:cNvPr>
          <p:cNvSpPr/>
          <p:nvPr/>
        </p:nvSpPr>
        <p:spPr>
          <a:xfrm>
            <a:off x="623455" y="4239491"/>
            <a:ext cx="720436" cy="2770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CC25D97-2290-474E-B8A0-FA5E5D930B2F}"/>
              </a:ext>
            </a:extLst>
          </p:cNvPr>
          <p:cNvSpPr/>
          <p:nvPr/>
        </p:nvSpPr>
        <p:spPr>
          <a:xfrm>
            <a:off x="623455" y="4639541"/>
            <a:ext cx="720436" cy="27709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9E944E2B-772A-4E99-A0CF-F223A295E511}"/>
              </a:ext>
            </a:extLst>
          </p:cNvPr>
          <p:cNvSpPr/>
          <p:nvPr/>
        </p:nvSpPr>
        <p:spPr>
          <a:xfrm>
            <a:off x="623455" y="4969452"/>
            <a:ext cx="720436" cy="277091"/>
          </a:xfrm>
          <a:prstGeom prst="roundRect">
            <a:avLst/>
          </a:prstGeom>
          <a:solidFill>
            <a:srgbClr val="E39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379FB1B-EC5F-468A-9AB4-823D3E840EAA}"/>
              </a:ext>
            </a:extLst>
          </p:cNvPr>
          <p:cNvSpPr/>
          <p:nvPr/>
        </p:nvSpPr>
        <p:spPr>
          <a:xfrm>
            <a:off x="623455" y="5327072"/>
            <a:ext cx="720436" cy="277091"/>
          </a:xfrm>
          <a:prstGeom prst="roundRect">
            <a:avLst/>
          </a:prstGeom>
          <a:solidFill>
            <a:srgbClr val="F7F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BB801FAC-BA1B-48B9-BCA7-5D1639251B44}"/>
              </a:ext>
            </a:extLst>
          </p:cNvPr>
          <p:cNvSpPr/>
          <p:nvPr/>
        </p:nvSpPr>
        <p:spPr>
          <a:xfrm>
            <a:off x="623455" y="5684692"/>
            <a:ext cx="720436" cy="277091"/>
          </a:xfrm>
          <a:prstGeom prst="round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79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2" descr="http://www.aeiou.at/aeiou.encyclop.data.image.a/a28490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7521" cy="51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bmjv.de/SharedDocs/Bilder/EN/Directorates/BuergerlichesRecht.png?__blob=normal&amp;v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21" y="0"/>
            <a:ext cx="5763904" cy="32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nalezione obrazy dla zapytania kodeks napoleo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425" y="1590859"/>
            <a:ext cx="3157725" cy="53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aśnienie: wygięta linia z paskiem wyróżniającym 5"/>
          <p:cNvSpPr/>
          <p:nvPr/>
        </p:nvSpPr>
        <p:spPr>
          <a:xfrm>
            <a:off x="1073427" y="5483326"/>
            <a:ext cx="1484243" cy="406419"/>
          </a:xfrm>
          <a:prstGeom prst="accentCallout2">
            <a:avLst>
              <a:gd name="adj1" fmla="val 18750"/>
              <a:gd name="adj2" fmla="val -8333"/>
              <a:gd name="adj3" fmla="val 15489"/>
              <a:gd name="adj4" fmla="val -47024"/>
              <a:gd name="adj5" fmla="val -73361"/>
              <a:gd name="adj6" fmla="val -4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tx2"/>
                </a:solidFill>
              </a:rPr>
              <a:t>1811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8" name="Objaśnienie: wygięta linia z paskiem wyróżniającym 7"/>
          <p:cNvSpPr/>
          <p:nvPr/>
        </p:nvSpPr>
        <p:spPr>
          <a:xfrm>
            <a:off x="6163920" y="3610817"/>
            <a:ext cx="1484243" cy="406419"/>
          </a:xfrm>
          <a:prstGeom prst="accentCallout2">
            <a:avLst>
              <a:gd name="adj1" fmla="val 18750"/>
              <a:gd name="adj2" fmla="val -8333"/>
              <a:gd name="adj3" fmla="val 22010"/>
              <a:gd name="adj4" fmla="val -138096"/>
              <a:gd name="adj5" fmla="val -83143"/>
              <a:gd name="adj6" fmla="val -137738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tx2"/>
                </a:solidFill>
              </a:rPr>
              <a:t>1900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9" name="Objaśnienie: wygięta linia z paskiem wyróżniającym 8"/>
          <p:cNvSpPr/>
          <p:nvPr/>
        </p:nvSpPr>
        <p:spPr>
          <a:xfrm flipH="1">
            <a:off x="6906041" y="5889745"/>
            <a:ext cx="995571" cy="406419"/>
          </a:xfrm>
          <a:prstGeom prst="accentCallout2">
            <a:avLst>
              <a:gd name="adj1" fmla="val 18750"/>
              <a:gd name="adj2" fmla="val -8333"/>
              <a:gd name="adj3" fmla="val 22010"/>
              <a:gd name="adj4" fmla="val -101600"/>
              <a:gd name="adj5" fmla="val -92925"/>
              <a:gd name="adj6" fmla="val -123872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chemeClr val="tx2"/>
                </a:solidFill>
              </a:rPr>
              <a:t>1804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9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Common</a:t>
            </a:r>
            <a:r>
              <a:rPr lang="pl-PL" dirty="0"/>
              <a:t>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46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Originates from England, adopted in its (former) colonies</a:t>
            </a:r>
          </a:p>
          <a:p>
            <a:pPr>
              <a:lnSpc>
                <a:spcPct val="150000"/>
              </a:lnSpc>
            </a:pPr>
            <a:r>
              <a:rPr lang="en-GB" dirty="0"/>
              <a:t>Embraces legislation, regulations and judge-made law (precedents: common law in a strict sense)</a:t>
            </a:r>
          </a:p>
          <a:p>
            <a:pPr>
              <a:lnSpc>
                <a:spcPct val="150000"/>
              </a:lnSpc>
            </a:pPr>
            <a:r>
              <a:rPr lang="en-GB" dirty="0"/>
              <a:t>Precedents might be based on common law or equity</a:t>
            </a:r>
          </a:p>
          <a:p>
            <a:pPr>
              <a:lnSpc>
                <a:spcPct val="150000"/>
              </a:lnSpc>
            </a:pPr>
            <a:r>
              <a:rPr lang="en-GB" dirty="0"/>
              <a:t>Developed independently, without reception of the Roman law</a:t>
            </a:r>
          </a:p>
          <a:p>
            <a:pPr>
              <a:lnSpc>
                <a:spcPct val="150000"/>
              </a:lnSpc>
            </a:pPr>
            <a:r>
              <a:rPr lang="en-GB" dirty="0"/>
              <a:t>Less codified and systematized</a:t>
            </a:r>
          </a:p>
          <a:p>
            <a:pPr>
              <a:lnSpc>
                <a:spcPct val="150000"/>
              </a:lnSpc>
            </a:pPr>
            <a:r>
              <a:rPr lang="en-GB" dirty="0"/>
              <a:t>More casuistic and practically-oriented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Common</a:t>
            </a:r>
            <a:r>
              <a:rPr lang="pl-PL" dirty="0"/>
              <a:t> law and </a:t>
            </a:r>
            <a:r>
              <a:rPr lang="pl-PL" dirty="0" err="1"/>
              <a:t>civil</a:t>
            </a:r>
            <a:r>
              <a:rPr lang="pl-PL" dirty="0"/>
              <a:t> law: </a:t>
            </a:r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differences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The role of </a:t>
            </a:r>
            <a:r>
              <a:rPr lang="pl-PL" dirty="0" err="1"/>
              <a:t>judges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The </a:t>
            </a:r>
            <a:r>
              <a:rPr lang="pl-PL" dirty="0" err="1"/>
              <a:t>Rule</a:t>
            </a:r>
            <a:r>
              <a:rPr lang="pl-PL" dirty="0"/>
              <a:t> of Law vs. </a:t>
            </a:r>
            <a:r>
              <a:rPr lang="pl-PL" i="1" dirty="0" err="1"/>
              <a:t>Rechtsstaat</a:t>
            </a:r>
            <a:endParaRPr lang="pl-PL" i="1" dirty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dirty="0" err="1"/>
              <a:t>Separation</a:t>
            </a:r>
            <a:r>
              <a:rPr lang="pl-PL" dirty="0"/>
              <a:t> of </a:t>
            </a:r>
            <a:r>
              <a:rPr lang="pl-PL" dirty="0" err="1"/>
              <a:t>powers</a:t>
            </a:r>
            <a:r>
              <a:rPr lang="pl-PL" dirty="0"/>
              <a:t> vs </a:t>
            </a:r>
            <a:r>
              <a:rPr lang="pl-PL" dirty="0" err="1"/>
              <a:t>check</a:t>
            </a:r>
            <a:r>
              <a:rPr lang="pl-PL" dirty="0"/>
              <a:t> and </a:t>
            </a:r>
            <a:r>
              <a:rPr lang="pl-PL" dirty="0" err="1"/>
              <a:t>balance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Models</a:t>
            </a:r>
            <a:r>
              <a:rPr lang="pl-PL" dirty="0"/>
              <a:t> of </a:t>
            </a:r>
            <a:r>
              <a:rPr lang="pl-PL" dirty="0" err="1"/>
              <a:t>judicial</a:t>
            </a:r>
            <a:r>
              <a:rPr lang="pl-PL" dirty="0"/>
              <a:t> </a:t>
            </a:r>
            <a:r>
              <a:rPr lang="pl-PL" dirty="0" err="1"/>
              <a:t>constitutional</a:t>
            </a:r>
            <a:r>
              <a:rPr lang="pl-PL" dirty="0"/>
              <a:t> </a:t>
            </a:r>
            <a:r>
              <a:rPr lang="pl-PL" dirty="0" err="1"/>
              <a:t>control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290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Religious</a:t>
            </a:r>
            <a:r>
              <a:rPr lang="pl-PL" dirty="0"/>
              <a:t> and </a:t>
            </a:r>
            <a:r>
              <a:rPr lang="pl-PL" dirty="0" err="1"/>
              <a:t>traditional</a:t>
            </a:r>
            <a:r>
              <a:rPr lang="pl-PL" dirty="0"/>
              <a:t> </a:t>
            </a:r>
            <a:r>
              <a:rPr lang="pl-PL" dirty="0" err="1"/>
              <a:t>laws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 err="1"/>
              <a:t>Islamic</a:t>
            </a:r>
            <a:r>
              <a:rPr lang="pl-PL" dirty="0"/>
              <a:t> law (</a:t>
            </a:r>
            <a:r>
              <a:rPr lang="pl-PL" dirty="0" err="1"/>
              <a:t>Sharia</a:t>
            </a:r>
            <a:r>
              <a:rPr lang="pl-PL" dirty="0"/>
              <a:t> and </a:t>
            </a:r>
            <a:r>
              <a:rPr lang="pl-PL" dirty="0" err="1"/>
              <a:t>Fiqh</a:t>
            </a:r>
            <a:r>
              <a:rPr lang="pl-PL" dirty="0"/>
              <a:t>), </a:t>
            </a:r>
            <a:r>
              <a:rPr lang="pl-PL" dirty="0" err="1"/>
              <a:t>Hindu</a:t>
            </a:r>
            <a:r>
              <a:rPr lang="pl-PL" dirty="0"/>
              <a:t> law (</a:t>
            </a:r>
            <a:r>
              <a:rPr lang="pl-PL" dirty="0" err="1"/>
              <a:t>India</a:t>
            </a:r>
            <a:r>
              <a:rPr lang="pl-PL" dirty="0"/>
              <a:t>), </a:t>
            </a:r>
            <a:r>
              <a:rPr lang="pl-PL" dirty="0" err="1"/>
              <a:t>Halakha</a:t>
            </a:r>
            <a:r>
              <a:rPr lang="pl-PL" dirty="0"/>
              <a:t> (</a:t>
            </a:r>
            <a:r>
              <a:rPr lang="pl-PL" dirty="0" err="1"/>
              <a:t>Israel</a:t>
            </a:r>
            <a:r>
              <a:rPr lang="pl-PL" dirty="0"/>
              <a:t>)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Distinct</a:t>
            </a:r>
            <a:r>
              <a:rPr lang="pl-PL" dirty="0"/>
              <a:t> from the western idea of law</a:t>
            </a:r>
          </a:p>
          <a:p>
            <a:pPr>
              <a:lnSpc>
                <a:spcPct val="150000"/>
              </a:lnSpc>
            </a:pPr>
            <a:r>
              <a:rPr lang="pl-PL" dirty="0"/>
              <a:t>No </a:t>
            </a:r>
            <a:r>
              <a:rPr lang="pl-PL" dirty="0" err="1"/>
              <a:t>clear</a:t>
            </a:r>
            <a:r>
              <a:rPr lang="pl-PL" dirty="0"/>
              <a:t> </a:t>
            </a:r>
            <a:r>
              <a:rPr lang="pl-PL" dirty="0" err="1"/>
              <a:t>separation</a:t>
            </a:r>
            <a:r>
              <a:rPr lang="pl-PL" dirty="0"/>
              <a:t> of </a:t>
            </a:r>
            <a:r>
              <a:rPr lang="pl-PL" dirty="0" err="1"/>
              <a:t>legal</a:t>
            </a:r>
            <a:r>
              <a:rPr lang="pl-PL" dirty="0"/>
              <a:t>, </a:t>
            </a:r>
            <a:r>
              <a:rPr lang="pl-PL" dirty="0" err="1"/>
              <a:t>religious</a:t>
            </a:r>
            <a:r>
              <a:rPr lang="pl-PL" dirty="0"/>
              <a:t>,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moral</a:t>
            </a:r>
            <a:r>
              <a:rPr lang="pl-PL" dirty="0"/>
              <a:t> </a:t>
            </a:r>
            <a:r>
              <a:rPr lang="pl-PL" dirty="0" err="1"/>
              <a:t>standards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dirty="0"/>
              <a:t>In </a:t>
            </a:r>
            <a:r>
              <a:rPr lang="pl-PL" dirty="0" err="1"/>
              <a:t>contemporary</a:t>
            </a:r>
            <a:r>
              <a:rPr lang="pl-PL" dirty="0"/>
              <a:t>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systems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status </a:t>
            </a:r>
            <a:r>
              <a:rPr lang="pl-PL" dirty="0" err="1"/>
              <a:t>varies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210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Islamic</a:t>
            </a:r>
            <a:r>
              <a:rPr lang="pl-PL" dirty="0"/>
              <a:t>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Sharia</a:t>
            </a:r>
            <a:r>
              <a:rPr lang="pl-PL" dirty="0"/>
              <a:t> (</a:t>
            </a:r>
            <a:r>
              <a:rPr lang="pl-PL" dirty="0" err="1"/>
              <a:t>rules</a:t>
            </a:r>
            <a:r>
              <a:rPr lang="pl-PL" dirty="0"/>
              <a:t>) and </a:t>
            </a:r>
            <a:r>
              <a:rPr lang="pl-PL" dirty="0" err="1"/>
              <a:t>Fiqh</a:t>
            </a:r>
            <a:r>
              <a:rPr lang="pl-PL" dirty="0"/>
              <a:t> (</a:t>
            </a:r>
            <a:r>
              <a:rPr lang="pl-PL" dirty="0" err="1"/>
              <a:t>jurisprudence</a:t>
            </a:r>
            <a:r>
              <a:rPr lang="pl-PL" dirty="0"/>
              <a:t>)</a:t>
            </a:r>
          </a:p>
          <a:p>
            <a:r>
              <a:rPr lang="pl-PL" dirty="0" err="1"/>
              <a:t>Sources</a:t>
            </a:r>
            <a:r>
              <a:rPr lang="pl-PL" dirty="0"/>
              <a:t> of </a:t>
            </a:r>
            <a:r>
              <a:rPr lang="pl-PL" dirty="0" err="1"/>
              <a:t>sharia</a:t>
            </a:r>
            <a:r>
              <a:rPr lang="pl-PL" dirty="0"/>
              <a:t>: </a:t>
            </a:r>
            <a:r>
              <a:rPr lang="pl-PL" dirty="0" err="1"/>
              <a:t>Quran</a:t>
            </a:r>
            <a:r>
              <a:rPr lang="pl-PL" dirty="0"/>
              <a:t> and </a:t>
            </a:r>
            <a:r>
              <a:rPr lang="pl-PL" dirty="0" err="1"/>
              <a:t>Sunnah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Spheres</a:t>
            </a:r>
            <a:r>
              <a:rPr lang="pl-PL" dirty="0"/>
              <a:t> of </a:t>
            </a:r>
            <a:r>
              <a:rPr lang="pl-PL" dirty="0" err="1"/>
              <a:t>regulation</a:t>
            </a:r>
            <a:r>
              <a:rPr lang="pl-PL" dirty="0"/>
              <a:t>:</a:t>
            </a:r>
          </a:p>
          <a:p>
            <a:pPr lvl="1"/>
            <a:r>
              <a:rPr lang="pl-PL" dirty="0" err="1"/>
              <a:t>Religious</a:t>
            </a:r>
            <a:r>
              <a:rPr lang="pl-PL" dirty="0"/>
              <a:t> </a:t>
            </a:r>
            <a:r>
              <a:rPr lang="pl-PL" dirty="0" err="1"/>
              <a:t>obligations</a:t>
            </a:r>
            <a:endParaRPr lang="pl-PL" dirty="0"/>
          </a:p>
          <a:p>
            <a:pPr lvl="1"/>
            <a:r>
              <a:rPr lang="pl-PL" dirty="0"/>
              <a:t>Family law</a:t>
            </a:r>
          </a:p>
          <a:p>
            <a:pPr lvl="1"/>
            <a:r>
              <a:rPr lang="pl-PL" dirty="0" err="1"/>
              <a:t>Economic</a:t>
            </a:r>
            <a:r>
              <a:rPr lang="pl-PL" dirty="0"/>
              <a:t> </a:t>
            </a:r>
            <a:r>
              <a:rPr lang="pl-PL" dirty="0" err="1"/>
              <a:t>laws</a:t>
            </a:r>
            <a:endParaRPr lang="pl-PL" dirty="0"/>
          </a:p>
          <a:p>
            <a:pPr lvl="1"/>
            <a:r>
              <a:rPr lang="pl-PL" dirty="0" err="1"/>
              <a:t>Criminal</a:t>
            </a:r>
            <a:r>
              <a:rPr lang="pl-PL" dirty="0"/>
              <a:t> </a:t>
            </a:r>
            <a:r>
              <a:rPr lang="pl-PL" dirty="0" err="1"/>
              <a:t>laws</a:t>
            </a:r>
            <a:endParaRPr lang="pl-PL" dirty="0"/>
          </a:p>
          <a:p>
            <a:pPr lvl="1"/>
            <a:r>
              <a:rPr lang="pl-PL" dirty="0" err="1"/>
              <a:t>Dietary</a:t>
            </a:r>
            <a:r>
              <a:rPr lang="pl-PL" dirty="0"/>
              <a:t>, </a:t>
            </a:r>
            <a:r>
              <a:rPr lang="pl-PL" dirty="0" err="1"/>
              <a:t>hygiene</a:t>
            </a:r>
            <a:r>
              <a:rPr lang="pl-PL" dirty="0"/>
              <a:t>, </a:t>
            </a:r>
            <a:r>
              <a:rPr lang="pl-PL" dirty="0" err="1"/>
              <a:t>dress</a:t>
            </a:r>
            <a:r>
              <a:rPr lang="pl-PL" dirty="0"/>
              <a:t> </a:t>
            </a:r>
            <a:r>
              <a:rPr lang="pl-PL" dirty="0" err="1"/>
              <a:t>code</a:t>
            </a:r>
            <a:r>
              <a:rPr lang="pl-PL" dirty="0"/>
              <a:t> etc.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821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852</Words>
  <Application>Microsoft Office PowerPoint</Application>
  <PresentationFormat>Panoramiczny</PresentationFormat>
  <Paragraphs>155</Paragraphs>
  <Slides>23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Motyw pakietu Office</vt:lpstr>
      <vt:lpstr>Legal Families of the World Legal System Fundamentals of Law &amp; Government</vt:lpstr>
      <vt:lpstr>Civil law vs common law</vt:lpstr>
      <vt:lpstr>Civil law</vt:lpstr>
      <vt:lpstr>Civil law:  Germanic vs  Romanistic  Tradition    Germanic      Romanistic  Nordic  Mixed  Common law </vt:lpstr>
      <vt:lpstr>Prezentacja programu PowerPoint</vt:lpstr>
      <vt:lpstr>Common law</vt:lpstr>
      <vt:lpstr>Common law and civil law: further differences</vt:lpstr>
      <vt:lpstr>Religious and traditional laws</vt:lpstr>
      <vt:lpstr>Islamic law</vt:lpstr>
      <vt:lpstr>Application of sharia</vt:lpstr>
      <vt:lpstr>Legal system of India vs. „Hindu law”</vt:lpstr>
      <vt:lpstr>„Hindu law”</vt:lpstr>
      <vt:lpstr>Legal systems of Far East</vt:lpstr>
      <vt:lpstr>Prezentacja programu PowerPoint</vt:lpstr>
      <vt:lpstr>Municipal law (domestic law, national law)</vt:lpstr>
      <vt:lpstr>International law</vt:lpstr>
      <vt:lpstr>International law</vt:lpstr>
      <vt:lpstr>Public vs. private law</vt:lpstr>
      <vt:lpstr>Public vs. private law: Mr. Mustafi and the Town Hall</vt:lpstr>
      <vt:lpstr>Public vs. private law: Mr. Mustafi and the Town Hall</vt:lpstr>
      <vt:lpstr>Branches of law</vt:lpstr>
      <vt:lpstr>The organization of legal system</vt:lpstr>
      <vt:lpstr>Hierarchy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Families of the World Legal System Fundamentals of Law &amp; Government</dc:title>
  <dc:creator>Maciej Pichlak</dc:creator>
  <cp:lastModifiedBy>Maciej Pichlak</cp:lastModifiedBy>
  <cp:revision>3</cp:revision>
  <dcterms:created xsi:type="dcterms:W3CDTF">2019-12-19T07:29:48Z</dcterms:created>
  <dcterms:modified xsi:type="dcterms:W3CDTF">2019-12-19T07:54:57Z</dcterms:modified>
</cp:coreProperties>
</file>