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58" r:id="rId3"/>
    <p:sldId id="259" r:id="rId4"/>
    <p:sldId id="275" r:id="rId5"/>
    <p:sldId id="276" r:id="rId6"/>
    <p:sldId id="277" r:id="rId7"/>
    <p:sldId id="278" r:id="rId8"/>
    <p:sldId id="279" r:id="rId9"/>
    <p:sldId id="292" r:id="rId10"/>
    <p:sldId id="293" r:id="rId11"/>
    <p:sldId id="294" r:id="rId12"/>
    <p:sldId id="283" r:id="rId13"/>
    <p:sldId id="286" r:id="rId14"/>
    <p:sldId id="287" r:id="rId15"/>
    <p:sldId id="295" r:id="rId16"/>
    <p:sldId id="296" r:id="rId17"/>
    <p:sldId id="271" r:id="rId18"/>
    <p:sldId id="281" r:id="rId19"/>
    <p:sldId id="280" r:id="rId20"/>
    <p:sldId id="282" r:id="rId21"/>
    <p:sldId id="29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89F39-3C0F-4059-B57C-D5E635E5139A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C2A22-B54C-4511-ACB8-8ED9845735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89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6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20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71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90B1E0-6268-4939-8F7D-DC4D057C9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3F2115-2C5C-497B-AD2D-E1302EC4D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84ABC5-8C5B-4D59-84A5-671D4C45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FC382D-9249-4D08-B435-2D5302AA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279E85-19D1-4E63-98E8-94590B9F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87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7A86C-C688-4877-926A-05E81864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233E16-F53B-446B-B258-ED194FF29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DB0349-E9F3-4010-8F92-169AA627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93ED9C-51D3-4AAC-A156-FBF550CC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691D28-54CD-4C81-A811-C72CF529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85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964F76-CE70-4C32-A2AD-175CF1446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0213534-2368-4398-A306-A0356048B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C0C949-1FD8-462D-B79B-C981DD40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EEBFDD-C8E1-4429-B920-18BFE290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438901-7A65-40B4-AB66-0E1E2BAB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0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C47F6-A1ED-4E03-B2A5-C0B2C25D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BE02A4-A68B-44E2-87A1-7773F92DD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17151F-DA59-437B-B97A-E360975B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83F9F-A9CE-4874-893A-5D795514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B6EA0A-84C0-496A-900F-BC882559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59A067-2ABB-4B5B-BB26-33E28C32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E3BA04-011E-4D9B-ACCC-8CB1FC91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C8E0DF-0D4E-459A-8CAE-C9AD8F8C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D0607A-D846-40F9-9DF0-9354BEE6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223FC7-FB6F-4587-BE70-AB3486E0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65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F914D-440C-44F4-8BF1-5C343DCA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CBFE7D-2648-493C-BB54-21D186EE5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C50B5EA-9F85-4892-BB01-9D013433A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894A5D-D222-4147-A38A-B7377819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6DD198-7A9B-4161-B54E-3225F5F3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B1CBBA-A0E1-473E-B397-9D40E749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1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A38519-E690-4475-9317-C0B0C8B7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F06E13-8E26-471C-A9C5-60E04B79F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F0F865-B91A-4C60-99C9-FAC7F2A07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897BE65-058F-41B2-AF03-64CE70873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A06582A-FC1E-4C3A-8EDE-EA94D6F33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F018231-A8D9-42E9-8163-2F6F3B7B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81712EF-A257-4F8A-AAD0-34C160B5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3B3D7E0-BC75-4559-902D-0B595BC6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2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1D358-3390-4A88-8D0C-C94C999C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3CDA9E0-5AAB-4D81-9F62-666F8521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AE6B42D-25EA-455E-9684-F653686F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3C4E99-D706-4311-B2A0-ACA7FDB3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41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FF10092-BFBD-44B5-B00F-4943BFEB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3CE7B6B-0EAB-422B-AF2C-F7B7F540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6CA2BF-E168-4F5D-96DF-70995E16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9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EDF028-2142-4FD5-BABD-73DC6101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1A42F7-BB58-4A1F-8C69-5757120AB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412CCC-05EC-4BCA-B85A-7F89A4D3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F5670B-2342-4C55-8CF2-FB5CDFBE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572C5D-C8D8-493E-B14D-B5E638B9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8276BB-CAB0-41BD-95A5-97454831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742D0-6889-4840-B056-1692EDB1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B99EDF-52A9-464A-8A12-00622CD50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5A606C-0BA8-4213-A2B7-8EA8A9B17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292023-A49E-422C-B2F9-F02633E5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042F46-9423-48E5-9D89-045A84B6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B1C2CC-E780-4B09-BFA2-83231FD5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61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3AA7BD7-3D42-4B0B-BBFF-A20152CE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6AD28D-FD05-47E6-8B91-2807585A9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8EC58C-9B7B-4124-836B-87FD5592A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7B45-5D3B-4E6B-8C40-EC825CF99D4C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F29A3A-8AC9-459C-903C-5B5B9468C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B88A03-DC36-4E97-A8CE-EA11412DB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502F-C262-4B6B-B77B-AEFA6CA516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78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12147" TargetMode="External"/><Relationship Id="rId2" Type="http://schemas.openxmlformats.org/officeDocument/2006/relationships/hyperlink" Target="mailto:maciej.pichlak@uwr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8985" y="1239591"/>
            <a:ext cx="7403672" cy="3229378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pl-PL" sz="5400" dirty="0" err="1"/>
              <a:t>Legal</a:t>
            </a:r>
            <a:r>
              <a:rPr lang="pl-PL" sz="5400" dirty="0"/>
              <a:t> System</a:t>
            </a:r>
            <a:br>
              <a:rPr lang="pl-PL" sz="4800" dirty="0"/>
            </a:br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Fundamentals of Law &amp; </a:t>
            </a:r>
            <a:r>
              <a:rPr lang="pl-PL" sz="3200" dirty="0" err="1">
                <a:solidFill>
                  <a:schemeClr val="bg2">
                    <a:lumMod val="50000"/>
                  </a:schemeClr>
                </a:solidFill>
              </a:rPr>
              <a:t>Government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6694" y="3799268"/>
            <a:ext cx="7403672" cy="2611471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b">
            <a:normAutofit/>
          </a:bodyPr>
          <a:lstStyle/>
          <a:p>
            <a:pPr marL="2962275" algn="l">
              <a:spcBef>
                <a:spcPts val="600"/>
              </a:spcBef>
            </a:pPr>
            <a:r>
              <a:rPr lang="pl-PL" sz="1600" dirty="0"/>
              <a:t>Maciej Pichlak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 err="1"/>
              <a:t>Department</a:t>
            </a:r>
            <a:r>
              <a:rPr lang="pl-PL" sz="1600" dirty="0"/>
              <a:t> of </a:t>
            </a:r>
            <a:r>
              <a:rPr lang="pl-PL" sz="1600" dirty="0" err="1"/>
              <a:t>Legal</a:t>
            </a:r>
            <a:r>
              <a:rPr lang="pl-PL" sz="1600" dirty="0"/>
              <a:t> </a:t>
            </a:r>
            <a:r>
              <a:rPr lang="pl-PL" sz="1600" dirty="0" err="1"/>
              <a:t>Theory</a:t>
            </a:r>
            <a:r>
              <a:rPr lang="pl-PL" sz="1600" dirty="0"/>
              <a:t> and </a:t>
            </a:r>
            <a:r>
              <a:rPr lang="pl-PL" sz="1600" dirty="0" err="1"/>
              <a:t>Philosophy</a:t>
            </a:r>
            <a:r>
              <a:rPr lang="pl-PL" sz="1600" dirty="0"/>
              <a:t> of Law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/>
              <a:t>University of </a:t>
            </a:r>
            <a:r>
              <a:rPr lang="pl-PL" sz="1600" dirty="0" err="1"/>
              <a:t>Wroclaw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 err="1"/>
              <a:t>Room</a:t>
            </a:r>
            <a:r>
              <a:rPr lang="pl-PL" sz="1600" dirty="0"/>
              <a:t> 302A | </a:t>
            </a:r>
            <a:r>
              <a:rPr lang="pl-PL" sz="1600" dirty="0">
                <a:hlinkClick r:id="rId2"/>
              </a:rPr>
              <a:t>maciej.pichlak@uwr.edu.pl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>
                <a:hlinkClick r:id="rId3"/>
              </a:rPr>
              <a:t>https://prawo.uni.wroc.pl/user/12147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3288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87115" y="1296086"/>
            <a:ext cx="10466685" cy="1607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400" dirty="0" err="1">
                <a:latin typeface="Times New Roman" pitchFamily="16" charset="0"/>
                <a:cs typeface="Arial" charset="0"/>
              </a:rPr>
              <a:t>Vertical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and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horizontal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organization</a:t>
            </a:r>
            <a:r>
              <a:rPr lang="pl-PL" sz="2400" dirty="0">
                <a:latin typeface="Times New Roman" pitchFamily="16" charset="0"/>
                <a:cs typeface="Arial" charset="0"/>
              </a:rPr>
              <a:t> as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based</a:t>
            </a:r>
            <a:r>
              <a:rPr lang="pl-PL" sz="2400" dirty="0">
                <a:latin typeface="Times New Roman" pitchFamily="16" charset="0"/>
                <a:cs typeface="Arial" charset="0"/>
              </a:rPr>
              <a:t> on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formal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and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material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relations</a:t>
            </a:r>
            <a:endParaRPr lang="en-US" sz="2400" dirty="0">
              <a:latin typeface="Times New Roman" pitchFamily="16" charset="0"/>
              <a:cs typeface="Arial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408819" y="3553526"/>
            <a:ext cx="1441" cy="2939349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cxnSp>
        <p:nvCxnSpPr>
          <p:cNvPr id="6148" name="AutoShape 4"/>
          <p:cNvCxnSpPr>
            <a:cxnSpLocks noChangeShapeType="1"/>
          </p:cNvCxnSpPr>
          <p:nvPr/>
        </p:nvCxnSpPr>
        <p:spPr bwMode="auto">
          <a:xfrm>
            <a:off x="887115" y="5366678"/>
            <a:ext cx="4923876" cy="2880"/>
          </a:xfrm>
          <a:prstGeom prst="straightConnector1">
            <a:avLst/>
          </a:prstGeom>
          <a:noFill/>
          <a:ln w="3600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18901" y="3488720"/>
            <a:ext cx="481010" cy="2888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976" tIns="57152" rIns="97976" bIns="57152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I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E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A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C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54369" y="4957675"/>
            <a:ext cx="1729622" cy="42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BRANCHES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898717" y="3228052"/>
            <a:ext cx="2776612" cy="489651"/>
          </a:xfrm>
          <a:prstGeom prst="wedgeRoundRectCallout">
            <a:avLst>
              <a:gd name="adj1" fmla="val -47287"/>
              <a:gd name="adj2" fmla="val 131542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 sz="1633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44690" y="3259736"/>
            <a:ext cx="2534666" cy="44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Formal + material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021254" y="4534269"/>
            <a:ext cx="1633131" cy="326914"/>
          </a:xfrm>
          <a:prstGeom prst="wedgeRoundRectCallout">
            <a:avLst>
              <a:gd name="adj1" fmla="val -41866"/>
              <a:gd name="adj2" fmla="val 131019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lIns="97976" tIns="57152" rIns="97976" bIns="57152" anchor="ctr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material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84FAC6-817F-41E8-8848-29B540FE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organization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48173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Hierarchy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Formal relation of competence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Material relation of content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strong sense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weak sense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Consequences: </a:t>
            </a:r>
            <a:r>
              <a:rPr lang="en-US" i="1" dirty="0" err="1"/>
              <a:t>lex</a:t>
            </a:r>
            <a:r>
              <a:rPr lang="en-US" i="1" dirty="0"/>
              <a:t> superior </a:t>
            </a:r>
            <a:r>
              <a:rPr lang="en-US" i="1" dirty="0" err="1"/>
              <a:t>derogat</a:t>
            </a:r>
            <a:r>
              <a:rPr lang="en-US" i="1" dirty="0"/>
              <a:t> </a:t>
            </a:r>
            <a:r>
              <a:rPr lang="en-US" i="1" dirty="0" err="1"/>
              <a:t>legi</a:t>
            </a:r>
            <a:r>
              <a:rPr lang="en-US" i="1" dirty="0"/>
              <a:t> </a:t>
            </a:r>
            <a:r>
              <a:rPr lang="en-US" i="1" dirty="0" err="1"/>
              <a:t>inferiori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49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ki drogowe_sprzeczność n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032" y="1850079"/>
            <a:ext cx="8124700" cy="4570143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06EE7C2-63A1-45E5-85A4-99E730E0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Collisions</a:t>
            </a:r>
            <a:r>
              <a:rPr lang="pl-PL" dirty="0"/>
              <a:t> (</a:t>
            </a:r>
            <a:r>
              <a:rPr lang="pl-PL" dirty="0" err="1"/>
              <a:t>conflicts</a:t>
            </a:r>
            <a:r>
              <a:rPr lang="pl-PL" dirty="0"/>
              <a:t>) of </a:t>
            </a:r>
            <a:r>
              <a:rPr lang="pl-PL" dirty="0" err="1"/>
              <a:t>rules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83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38200" y="1547257"/>
            <a:ext cx="10817180" cy="4837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superior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inferiori</a:t>
            </a: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posterior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priori</a:t>
            </a: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specialis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generali</a:t>
            </a: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The p</a:t>
            </a:r>
            <a:r>
              <a:rPr lang="en-GB" sz="2903" b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roblem</a:t>
            </a:r>
            <a:r>
              <a:rPr lang="en-GB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 of meta-rule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The p</a:t>
            </a:r>
            <a:r>
              <a:rPr lang="en-GB" sz="2903" b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roblem</a:t>
            </a:r>
            <a:r>
              <a:rPr lang="en-GB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 of applying the hierarchical rule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: </a:t>
            </a:r>
            <a:endParaRPr lang="pl-PL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different situations of administrative agency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and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various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types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of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courts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inferior non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superiori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?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A3CF253-D254-4DD6-90E2-0AD9C13104D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Rules</a:t>
            </a:r>
            <a:r>
              <a:rPr lang="pl-PL" dirty="0"/>
              <a:t> of </a:t>
            </a:r>
            <a:r>
              <a:rPr lang="pl-PL" dirty="0" err="1"/>
              <a:t>collision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84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69844" y="226233"/>
            <a:ext cx="10774017" cy="6293836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Article 148. § 1. Whoever kills a human being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minimum term</a:t>
            </a:r>
            <a:r>
              <a:rPr lang="pl-PL" sz="2000" dirty="0"/>
              <a:t> </a:t>
            </a:r>
            <a:r>
              <a:rPr lang="en-US" sz="2000" dirty="0"/>
              <a:t>of 8 years, the penalty of deprivation of liberty for 25 years or the penalty of</a:t>
            </a:r>
            <a:r>
              <a:rPr lang="pl-PL" sz="2000" dirty="0"/>
              <a:t> </a:t>
            </a:r>
            <a:r>
              <a:rPr lang="en-US" sz="2000" dirty="0"/>
              <a:t>deprivation of liberty for life 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2. Whoever kills a human being: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000" dirty="0"/>
              <a:t>1) </a:t>
            </a:r>
            <a:r>
              <a:rPr lang="pl-PL" sz="2000" dirty="0" err="1"/>
              <a:t>with</a:t>
            </a:r>
            <a:r>
              <a:rPr lang="pl-PL" sz="2000" dirty="0"/>
              <a:t> </a:t>
            </a:r>
            <a:r>
              <a:rPr lang="pl-PL" sz="2000" dirty="0" err="1"/>
              <a:t>particular</a:t>
            </a:r>
            <a:r>
              <a:rPr lang="pl-PL" sz="2000" dirty="0"/>
              <a:t> </a:t>
            </a:r>
            <a:r>
              <a:rPr lang="pl-PL" sz="2000" dirty="0" err="1"/>
              <a:t>cruelty</a:t>
            </a:r>
            <a:r>
              <a:rPr lang="pl-PL" sz="2000" dirty="0"/>
              <a:t>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2) in connection with hostage taking, rape or robbery,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000" dirty="0"/>
              <a:t>3) for </a:t>
            </a:r>
            <a:r>
              <a:rPr lang="pl-PL" sz="2000" dirty="0" err="1"/>
              <a:t>motives</a:t>
            </a:r>
            <a:r>
              <a:rPr lang="pl-PL" sz="2000" dirty="0"/>
              <a:t> </a:t>
            </a:r>
            <a:r>
              <a:rPr lang="pl-PL" sz="2000" dirty="0" err="1"/>
              <a:t>deserving</a:t>
            </a:r>
            <a:r>
              <a:rPr lang="pl-PL" sz="2000" dirty="0"/>
              <a:t> </a:t>
            </a:r>
            <a:r>
              <a:rPr lang="pl-PL" sz="2000" dirty="0" err="1"/>
              <a:t>particular</a:t>
            </a:r>
            <a:r>
              <a:rPr lang="pl-PL" sz="2000" dirty="0"/>
              <a:t> </a:t>
            </a:r>
            <a:r>
              <a:rPr lang="pl-PL" sz="2000" dirty="0" err="1"/>
              <a:t>reprobation</a:t>
            </a:r>
            <a:r>
              <a:rPr lang="pl-PL" sz="2000" dirty="0"/>
              <a:t>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4) with the use of firearms or explosives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minimum term</a:t>
            </a:r>
            <a:r>
              <a:rPr lang="pl-PL" sz="2000" dirty="0"/>
              <a:t> </a:t>
            </a:r>
            <a:r>
              <a:rPr lang="en-US" sz="2000" dirty="0"/>
              <a:t>of 12 years, the penalty of deprivation of liberty for 25 years or the penalty of</a:t>
            </a:r>
            <a:r>
              <a:rPr lang="pl-PL" sz="2000" dirty="0"/>
              <a:t> </a:t>
            </a:r>
            <a:r>
              <a:rPr lang="en-US" sz="2000" dirty="0"/>
              <a:t>deprivation of liberty for life 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3. Whoever kills more than one person in one act or has earlier been</a:t>
            </a:r>
            <a:r>
              <a:rPr lang="pl-PL" sz="2000" dirty="0"/>
              <a:t> </a:t>
            </a:r>
            <a:r>
              <a:rPr lang="en-US" sz="2000" dirty="0"/>
              <a:t>validly and finally convicted for homicide </a:t>
            </a: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also subject to the penalty</a:t>
            </a:r>
            <a:r>
              <a:rPr lang="pl-PL" sz="2000" dirty="0"/>
              <a:t> </a:t>
            </a:r>
            <a:r>
              <a:rPr lang="pl-PL" sz="2000" dirty="0" err="1"/>
              <a:t>specified</a:t>
            </a:r>
            <a:r>
              <a:rPr lang="pl-PL" sz="2000" dirty="0"/>
              <a:t> in § 2.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4. Whoever kills a person due to the influence of an intense emotion</a:t>
            </a:r>
            <a:r>
              <a:rPr lang="pl-PL" sz="2000" dirty="0"/>
              <a:t> </a:t>
            </a:r>
            <a:r>
              <a:rPr lang="pl-PL" sz="2000" dirty="0" err="1"/>
              <a:t>justified</a:t>
            </a:r>
            <a:r>
              <a:rPr lang="pl-PL" sz="2000" dirty="0"/>
              <a:t> by the </a:t>
            </a:r>
            <a:r>
              <a:rPr lang="pl-PL" sz="2000" dirty="0" err="1"/>
              <a:t>circumstances</a:t>
            </a: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term of</a:t>
            </a:r>
            <a:r>
              <a:rPr lang="pl-PL" sz="2000" dirty="0"/>
              <a:t> </a:t>
            </a:r>
            <a:r>
              <a:rPr lang="en-US" sz="2000" dirty="0"/>
              <a:t>between 1 and 10 years.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7888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C76B786-7A7B-4282-96A0-E7E46ADA9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Part </a:t>
            </a:r>
            <a:r>
              <a:rPr lang="pl-PL" dirty="0" err="1"/>
              <a:t>Two</a:t>
            </a:r>
            <a:br>
              <a:rPr lang="pl-PL" dirty="0"/>
            </a:br>
            <a:r>
              <a:rPr lang="pl-PL" dirty="0" err="1"/>
              <a:t>Subjects</a:t>
            </a:r>
            <a:r>
              <a:rPr lang="pl-PL" dirty="0"/>
              <a:t> of Law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BEDF3D2F-9605-4E5A-A50A-A0FEC1DB4A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34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7E392-F72E-478D-AD97-1992E641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entities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E5B5B3-B705-4C30-B135-C25BCC9F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9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 err="1"/>
              <a:t>Every</a:t>
            </a:r>
            <a:r>
              <a:rPr lang="pl-PL" sz="2400" dirty="0"/>
              <a:t> unit </a:t>
            </a:r>
            <a:r>
              <a:rPr lang="pl-PL" sz="2400" dirty="0" err="1"/>
              <a:t>recognized</a:t>
            </a:r>
            <a:r>
              <a:rPr lang="pl-PL" sz="2400" dirty="0"/>
              <a:t> by law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On the 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</a:rPr>
              <a:t>edge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? Animals, 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</a:rPr>
              <a:t>artificial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</a:rPr>
              <a:t>intelligence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</a:rPr>
              <a:t>natural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</a:rPr>
              <a:t>areas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</a:rPr>
              <a:t>gods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01E2907-F633-4164-8C62-B8C98BC0F5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621381"/>
          <a:ext cx="10366419" cy="3167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55473">
                  <a:extLst>
                    <a:ext uri="{9D8B030D-6E8A-4147-A177-3AD203B41FA5}">
                      <a16:colId xmlns:a16="http://schemas.microsoft.com/office/drawing/2014/main" val="15457693"/>
                    </a:ext>
                  </a:extLst>
                </a:gridCol>
                <a:gridCol w="3455473">
                  <a:extLst>
                    <a:ext uri="{9D8B030D-6E8A-4147-A177-3AD203B41FA5}">
                      <a16:colId xmlns:a16="http://schemas.microsoft.com/office/drawing/2014/main" val="429965672"/>
                    </a:ext>
                  </a:extLst>
                </a:gridCol>
                <a:gridCol w="3455473">
                  <a:extLst>
                    <a:ext uri="{9D8B030D-6E8A-4147-A177-3AD203B41FA5}">
                      <a16:colId xmlns:a16="http://schemas.microsoft.com/office/drawing/2014/main" val="1280793280"/>
                    </a:ext>
                  </a:extLst>
                </a:gridCol>
              </a:tblGrid>
              <a:tr h="881673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PERSONS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OTHER UNITS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661418"/>
                  </a:ext>
                </a:extLst>
              </a:tr>
              <a:tr h="1368115">
                <a:tc>
                  <a:txBody>
                    <a:bodyPr/>
                    <a:lstStyle/>
                    <a:p>
                      <a:r>
                        <a:rPr lang="pl-PL" dirty="0"/>
                        <a:t>PHYSICAL PERSONS</a:t>
                      </a:r>
                    </a:p>
                    <a:p>
                      <a:r>
                        <a:rPr lang="pl-PL" dirty="0"/>
                        <a:t>(</a:t>
                      </a:r>
                      <a:r>
                        <a:rPr lang="pl-PL" dirty="0" err="1"/>
                        <a:t>natural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persons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private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individuals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LEGAL PERSONS - PERSONA FICTA</a:t>
                      </a:r>
                    </a:p>
                    <a:p>
                      <a:r>
                        <a:rPr lang="pl-PL" dirty="0"/>
                        <a:t>(</a:t>
                      </a:r>
                      <a:r>
                        <a:rPr lang="pl-PL" dirty="0" err="1"/>
                        <a:t>juridical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juristic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artificial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fictitious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persons</a:t>
                      </a:r>
                      <a:r>
                        <a:rPr lang="pl-PL" dirty="0"/>
                        <a:t>)</a:t>
                      </a:r>
                    </a:p>
                    <a:p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Companies</a:t>
                      </a:r>
                      <a:endParaRPr lang="pl-PL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Corporations</a:t>
                      </a:r>
                      <a:endParaRPr lang="pl-PL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Partnerships</a:t>
                      </a:r>
                      <a:endParaRPr lang="pl-PL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States</a:t>
                      </a:r>
                      <a:r>
                        <a:rPr lang="pl-PL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Units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that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lack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legal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personality</a:t>
                      </a:r>
                      <a:endParaRPr lang="pl-PL" dirty="0"/>
                    </a:p>
                    <a:p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Agencies</a:t>
                      </a:r>
                      <a:endParaRPr lang="pl-PL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Some</a:t>
                      </a:r>
                      <a:r>
                        <a:rPr lang="pl-PL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kinds</a:t>
                      </a:r>
                      <a:r>
                        <a:rPr lang="pl-PL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of </a:t>
                      </a:r>
                      <a:r>
                        <a:rPr lang="pl-PL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partnerships</a:t>
                      </a:r>
                      <a:r>
                        <a:rPr lang="pl-PL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65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87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stucture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person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2984" indent="-190104">
              <a:buSzPct val="45000"/>
              <a:buNone/>
              <a:tabLst>
                <a:tab pos="192984" algn="l"/>
                <a:tab pos="288036" algn="l"/>
                <a:tab pos="695607" algn="l"/>
                <a:tab pos="1103178" algn="l"/>
                <a:tab pos="1510749" algn="l"/>
                <a:tab pos="1918320" algn="l"/>
                <a:tab pos="2325891" algn="l"/>
                <a:tab pos="2733462" algn="l"/>
                <a:tab pos="3141033" algn="l"/>
                <a:tab pos="3548604" algn="l"/>
                <a:tab pos="3956175" algn="l"/>
                <a:tab pos="4363745" algn="l"/>
                <a:tab pos="4771317" algn="l"/>
                <a:tab pos="5178887" algn="l"/>
                <a:tab pos="5586459" algn="l"/>
                <a:tab pos="5994029" algn="l"/>
                <a:tab pos="6401601" algn="l"/>
                <a:tab pos="6809171" algn="l"/>
                <a:tab pos="7216742" algn="l"/>
                <a:tab pos="7624313" algn="l"/>
                <a:tab pos="8031884" algn="l"/>
              </a:tabLst>
            </a:pPr>
            <a:r>
              <a:rPr lang="pl-PL" dirty="0"/>
              <a:t>A</a:t>
            </a:r>
            <a:r>
              <a:rPr lang="en-GB" dirty="0"/>
              <a:t>d</a:t>
            </a:r>
            <a:r>
              <a:rPr lang="pl-PL" dirty="0"/>
              <a:t>d</a:t>
            </a:r>
            <a:r>
              <a:rPr lang="en-GB" dirty="0" err="1"/>
              <a:t>ressee</a:t>
            </a:r>
            <a:r>
              <a:rPr lang="en-GB" dirty="0"/>
              <a:t>: </a:t>
            </a:r>
            <a:r>
              <a:rPr lang="pl-PL" dirty="0"/>
              <a:t>a unit </a:t>
            </a:r>
            <a:r>
              <a:rPr lang="en-GB" dirty="0"/>
              <a:t>to whom the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rule</a:t>
            </a:r>
            <a:r>
              <a:rPr lang="pl-PL" dirty="0"/>
              <a:t> </a:t>
            </a:r>
            <a:r>
              <a:rPr lang="en-GB" dirty="0"/>
              <a:t>is addressed </a:t>
            </a:r>
            <a:endParaRPr lang="pl-PL" dirty="0"/>
          </a:p>
          <a:p>
            <a:pPr marL="192984" indent="-190104">
              <a:buSzPct val="45000"/>
              <a:buNone/>
              <a:tabLst>
                <a:tab pos="192984" algn="l"/>
                <a:tab pos="288036" algn="l"/>
                <a:tab pos="695607" algn="l"/>
                <a:tab pos="1103178" algn="l"/>
                <a:tab pos="1510749" algn="l"/>
                <a:tab pos="1918320" algn="l"/>
                <a:tab pos="2325891" algn="l"/>
                <a:tab pos="2733462" algn="l"/>
                <a:tab pos="3141033" algn="l"/>
                <a:tab pos="3548604" algn="l"/>
                <a:tab pos="3956175" algn="l"/>
                <a:tab pos="4363745" algn="l"/>
                <a:tab pos="4771317" algn="l"/>
                <a:tab pos="5178887" algn="l"/>
                <a:tab pos="5586459" algn="l"/>
                <a:tab pos="5994029" algn="l"/>
                <a:tab pos="6401601" algn="l"/>
                <a:tab pos="6809171" algn="l"/>
                <a:tab pos="7216742" algn="l"/>
                <a:tab pos="7624313" algn="l"/>
                <a:tab pos="8031884" algn="l"/>
              </a:tabLst>
            </a:pPr>
            <a:endParaRPr lang="pl-PL" dirty="0"/>
          </a:p>
          <a:p>
            <a:pPr marL="192984" indent="-190104">
              <a:buSzPct val="45000"/>
              <a:buNone/>
              <a:tabLst>
                <a:tab pos="192984" algn="l"/>
                <a:tab pos="288036" algn="l"/>
                <a:tab pos="695607" algn="l"/>
                <a:tab pos="1103178" algn="l"/>
                <a:tab pos="1510749" algn="l"/>
                <a:tab pos="1918320" algn="l"/>
                <a:tab pos="2325891" algn="l"/>
                <a:tab pos="2733462" algn="l"/>
                <a:tab pos="3141033" algn="l"/>
                <a:tab pos="3548604" algn="l"/>
                <a:tab pos="3956175" algn="l"/>
                <a:tab pos="4363745" algn="l"/>
                <a:tab pos="4771317" algn="l"/>
                <a:tab pos="5178887" algn="l"/>
                <a:tab pos="5586459" algn="l"/>
                <a:tab pos="5994029" algn="l"/>
                <a:tab pos="6401601" algn="l"/>
                <a:tab pos="6809171" algn="l"/>
                <a:tab pos="7216742" algn="l"/>
                <a:tab pos="7624313" algn="l"/>
                <a:tab pos="8031884" algn="l"/>
              </a:tabLst>
            </a:pP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personhood</a:t>
            </a:r>
            <a:r>
              <a:rPr lang="pl-PL" dirty="0"/>
              <a:t>: </a:t>
            </a:r>
            <a:r>
              <a:rPr lang="pl-PL" dirty="0" err="1"/>
              <a:t>capability</a:t>
            </a:r>
            <a:r>
              <a:rPr lang="pl-PL" dirty="0"/>
              <a:t> to </a:t>
            </a:r>
            <a:r>
              <a:rPr lang="pl-PL" dirty="0" err="1"/>
              <a:t>posses</a:t>
            </a:r>
            <a:r>
              <a:rPr lang="pl-PL" dirty="0"/>
              <a:t>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 and </a:t>
            </a:r>
            <a:r>
              <a:rPr lang="pl-PL" dirty="0" err="1"/>
              <a:t>obligations</a:t>
            </a:r>
            <a:endParaRPr lang="pl-PL" dirty="0"/>
          </a:p>
          <a:p>
            <a:pPr marL="192984" indent="-190104">
              <a:buSzPct val="45000"/>
              <a:buNone/>
              <a:tabLst>
                <a:tab pos="192984" algn="l"/>
                <a:tab pos="288036" algn="l"/>
                <a:tab pos="695607" algn="l"/>
                <a:tab pos="1103178" algn="l"/>
                <a:tab pos="1510749" algn="l"/>
                <a:tab pos="1918320" algn="l"/>
                <a:tab pos="2325891" algn="l"/>
                <a:tab pos="2733462" algn="l"/>
                <a:tab pos="3141033" algn="l"/>
                <a:tab pos="3548604" algn="l"/>
                <a:tab pos="3956175" algn="l"/>
                <a:tab pos="4363745" algn="l"/>
                <a:tab pos="4771317" algn="l"/>
                <a:tab pos="5178887" algn="l"/>
                <a:tab pos="5586459" algn="l"/>
                <a:tab pos="5994029" algn="l"/>
                <a:tab pos="6401601" algn="l"/>
                <a:tab pos="6809171" algn="l"/>
                <a:tab pos="7216742" algn="l"/>
                <a:tab pos="7624313" algn="l"/>
                <a:tab pos="8031884" algn="l"/>
              </a:tabLst>
            </a:pPr>
            <a:endParaRPr lang="pl-PL" dirty="0"/>
          </a:p>
          <a:p>
            <a:pPr marL="192984" indent="-190104">
              <a:buSzPct val="45000"/>
              <a:buNone/>
              <a:tabLst>
                <a:tab pos="192984" algn="l"/>
                <a:tab pos="288036" algn="l"/>
                <a:tab pos="695607" algn="l"/>
                <a:tab pos="1103178" algn="l"/>
                <a:tab pos="1510749" algn="l"/>
                <a:tab pos="1918320" algn="l"/>
                <a:tab pos="2325891" algn="l"/>
                <a:tab pos="2733462" algn="l"/>
                <a:tab pos="3141033" algn="l"/>
                <a:tab pos="3548604" algn="l"/>
                <a:tab pos="3956175" algn="l"/>
                <a:tab pos="4363745" algn="l"/>
                <a:tab pos="4771317" algn="l"/>
                <a:tab pos="5178887" algn="l"/>
                <a:tab pos="5586459" algn="l"/>
                <a:tab pos="5994029" algn="l"/>
                <a:tab pos="6401601" algn="l"/>
                <a:tab pos="6809171" algn="l"/>
                <a:tab pos="7216742" algn="l"/>
                <a:tab pos="7624313" algn="l"/>
                <a:tab pos="8031884" algn="l"/>
              </a:tabLst>
            </a:pP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capacity</a:t>
            </a:r>
            <a:r>
              <a:rPr lang="pl-PL" dirty="0"/>
              <a:t>: </a:t>
            </a:r>
            <a:r>
              <a:rPr lang="pl-PL" dirty="0" err="1"/>
              <a:t>capability</a:t>
            </a:r>
            <a:r>
              <a:rPr lang="pl-PL" dirty="0"/>
              <a:t> to </a:t>
            </a:r>
            <a:r>
              <a:rPr lang="pl-PL" dirty="0" err="1"/>
              <a:t>amends</a:t>
            </a:r>
            <a:r>
              <a:rPr lang="pl-PL" dirty="0"/>
              <a:t> </a:t>
            </a:r>
            <a:r>
              <a:rPr lang="pl-PL" dirty="0" err="1"/>
              <a:t>one’s</a:t>
            </a:r>
            <a:r>
              <a:rPr lang="pl-PL" dirty="0"/>
              <a:t> </a:t>
            </a:r>
            <a:r>
              <a:rPr lang="pl-PL" dirty="0" err="1"/>
              <a:t>own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 and </a:t>
            </a:r>
            <a:r>
              <a:rPr lang="pl-PL" dirty="0" err="1"/>
              <a:t>obligations</a:t>
            </a:r>
            <a:endParaRPr lang="pl-PL" dirty="0"/>
          </a:p>
          <a:p>
            <a:pPr marL="192984" indent="-190104">
              <a:buSzPct val="45000"/>
              <a:buNone/>
              <a:tabLst>
                <a:tab pos="192984" algn="l"/>
                <a:tab pos="288036" algn="l"/>
                <a:tab pos="695607" algn="l"/>
                <a:tab pos="1103178" algn="l"/>
                <a:tab pos="1510749" algn="l"/>
                <a:tab pos="1918320" algn="l"/>
                <a:tab pos="2325891" algn="l"/>
                <a:tab pos="2733462" algn="l"/>
                <a:tab pos="3141033" algn="l"/>
                <a:tab pos="3548604" algn="l"/>
                <a:tab pos="3956175" algn="l"/>
                <a:tab pos="4363745" algn="l"/>
                <a:tab pos="4771317" algn="l"/>
                <a:tab pos="5178887" algn="l"/>
                <a:tab pos="5586459" algn="l"/>
                <a:tab pos="5994029" algn="l"/>
                <a:tab pos="6401601" algn="l"/>
                <a:tab pos="6809171" algn="l"/>
                <a:tab pos="7216742" algn="l"/>
                <a:tab pos="7624313" algn="l"/>
                <a:tab pos="8031884" algn="l"/>
              </a:tabLst>
            </a:pPr>
            <a:endParaRPr lang="pl-PL" dirty="0"/>
          </a:p>
          <a:p>
            <a:pPr marL="192984" indent="-190104">
              <a:buSzPct val="45000"/>
              <a:buNone/>
              <a:tabLst>
                <a:tab pos="192984" algn="l"/>
                <a:tab pos="288036" algn="l"/>
                <a:tab pos="695607" algn="l"/>
                <a:tab pos="1103178" algn="l"/>
                <a:tab pos="1510749" algn="l"/>
                <a:tab pos="1918320" algn="l"/>
                <a:tab pos="2325891" algn="l"/>
                <a:tab pos="2733462" algn="l"/>
                <a:tab pos="3141033" algn="l"/>
                <a:tab pos="3548604" algn="l"/>
                <a:tab pos="3956175" algn="l"/>
                <a:tab pos="4363745" algn="l"/>
                <a:tab pos="4771317" algn="l"/>
                <a:tab pos="5178887" algn="l"/>
                <a:tab pos="5586459" algn="l"/>
                <a:tab pos="5994029" algn="l"/>
                <a:tab pos="6401601" algn="l"/>
                <a:tab pos="6809171" algn="l"/>
                <a:tab pos="7216742" algn="l"/>
                <a:tab pos="7624313" algn="l"/>
                <a:tab pos="8031884" algn="l"/>
              </a:tabLst>
            </a:pPr>
            <a:r>
              <a:rPr lang="pl-PL" dirty="0" err="1"/>
              <a:t>Capacity</a:t>
            </a:r>
            <a:r>
              <a:rPr lang="pl-PL" dirty="0"/>
              <a:t> to </a:t>
            </a:r>
            <a:r>
              <a:rPr lang="pl-PL" dirty="0" err="1"/>
              <a:t>sue</a:t>
            </a:r>
            <a:r>
              <a:rPr lang="pl-PL" dirty="0"/>
              <a:t> and to be </a:t>
            </a:r>
            <a:r>
              <a:rPr lang="pl-PL" dirty="0" err="1"/>
              <a:t>sued</a:t>
            </a:r>
            <a:endParaRPr lang="pl-PL" dirty="0"/>
          </a:p>
          <a:p>
            <a:pPr marL="192984" indent="-190104">
              <a:buSzPct val="45000"/>
              <a:buNone/>
              <a:tabLst>
                <a:tab pos="192984" algn="l"/>
                <a:tab pos="288036" algn="l"/>
                <a:tab pos="695607" algn="l"/>
                <a:tab pos="1103178" algn="l"/>
                <a:tab pos="1510749" algn="l"/>
                <a:tab pos="1918320" algn="l"/>
                <a:tab pos="2325891" algn="l"/>
                <a:tab pos="2733462" algn="l"/>
                <a:tab pos="3141033" algn="l"/>
                <a:tab pos="3548604" algn="l"/>
                <a:tab pos="3956175" algn="l"/>
                <a:tab pos="4363745" algn="l"/>
                <a:tab pos="4771317" algn="l"/>
                <a:tab pos="5178887" algn="l"/>
                <a:tab pos="5586459" algn="l"/>
                <a:tab pos="5994029" algn="l"/>
                <a:tab pos="6401601" algn="l"/>
                <a:tab pos="6809171" algn="l"/>
                <a:tab pos="7216742" algn="l"/>
                <a:tab pos="7624313" algn="l"/>
                <a:tab pos="8031884" algn="l"/>
              </a:tabLs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9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A8244767-3FA9-4A92-9CC4-91F6629E87AA}"/>
              </a:ext>
            </a:extLst>
          </p:cNvPr>
          <p:cNvSpPr/>
          <p:nvPr/>
        </p:nvSpPr>
        <p:spPr>
          <a:xfrm>
            <a:off x="695458" y="434662"/>
            <a:ext cx="10689466" cy="59886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BC24DF75-CCC9-4A51-907C-D61086F33C8B}"/>
              </a:ext>
            </a:extLst>
          </p:cNvPr>
          <p:cNvSpPr/>
          <p:nvPr/>
        </p:nvSpPr>
        <p:spPr>
          <a:xfrm>
            <a:off x="1262130" y="1218661"/>
            <a:ext cx="8023537" cy="45639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C2E4958A-455D-4D2D-909B-D2CA8B12161C}"/>
              </a:ext>
            </a:extLst>
          </p:cNvPr>
          <p:cNvSpPr/>
          <p:nvPr/>
        </p:nvSpPr>
        <p:spPr>
          <a:xfrm>
            <a:off x="1815922" y="1813503"/>
            <a:ext cx="5306096" cy="33742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DB7D0F66-BFC4-4389-908C-955C76286219}"/>
              </a:ext>
            </a:extLst>
          </p:cNvPr>
          <p:cNvSpPr/>
          <p:nvPr/>
        </p:nvSpPr>
        <p:spPr>
          <a:xfrm>
            <a:off x="2249511" y="2141914"/>
            <a:ext cx="3507346" cy="2717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EBCB1BB-0972-4928-8707-7C8F016AC680}"/>
              </a:ext>
            </a:extLst>
          </p:cNvPr>
          <p:cNvSpPr txBox="1"/>
          <p:nvPr/>
        </p:nvSpPr>
        <p:spPr>
          <a:xfrm>
            <a:off x="9502461" y="3075057"/>
            <a:ext cx="166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Being</a:t>
            </a:r>
            <a:r>
              <a:rPr lang="pl-PL" sz="2000" dirty="0"/>
              <a:t> </a:t>
            </a:r>
          </a:p>
          <a:p>
            <a:pPr algn="ctr"/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addressee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235A725-E842-4742-9B7A-256D6BBBEDC5}"/>
              </a:ext>
            </a:extLst>
          </p:cNvPr>
          <p:cNvSpPr txBox="1"/>
          <p:nvPr/>
        </p:nvSpPr>
        <p:spPr>
          <a:xfrm>
            <a:off x="7555607" y="3075057"/>
            <a:ext cx="144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Legal</a:t>
            </a:r>
            <a:r>
              <a:rPr lang="pl-PL" sz="2000" dirty="0"/>
              <a:t> </a:t>
            </a:r>
          </a:p>
          <a:p>
            <a:pPr algn="ctr"/>
            <a:r>
              <a:rPr lang="pl-PL" sz="2000" dirty="0" err="1"/>
              <a:t>personhood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1E3C0B6-4DE2-4296-96BA-5BA5F8704674}"/>
              </a:ext>
            </a:extLst>
          </p:cNvPr>
          <p:cNvSpPr txBox="1"/>
          <p:nvPr/>
        </p:nvSpPr>
        <p:spPr>
          <a:xfrm>
            <a:off x="5634511" y="3090446"/>
            <a:ext cx="144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Legal</a:t>
            </a:r>
            <a:r>
              <a:rPr lang="pl-PL" sz="2000" dirty="0"/>
              <a:t> </a:t>
            </a:r>
          </a:p>
          <a:p>
            <a:pPr algn="ctr"/>
            <a:r>
              <a:rPr lang="pl-PL" sz="2000" dirty="0" err="1"/>
              <a:t>capacity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A2E5D25-7996-4070-B173-A0EE2DE5C396}"/>
              </a:ext>
            </a:extLst>
          </p:cNvPr>
          <p:cNvSpPr txBox="1"/>
          <p:nvPr/>
        </p:nvSpPr>
        <p:spPr>
          <a:xfrm>
            <a:off x="2863407" y="3075057"/>
            <a:ext cx="203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Capacity</a:t>
            </a:r>
            <a:r>
              <a:rPr lang="pl-PL" sz="2000" dirty="0"/>
              <a:t> to </a:t>
            </a:r>
            <a:r>
              <a:rPr lang="pl-PL" sz="2000" dirty="0" err="1"/>
              <a:t>sue</a:t>
            </a:r>
            <a:r>
              <a:rPr lang="pl-PL" sz="2000" dirty="0"/>
              <a:t> and </a:t>
            </a:r>
            <a:r>
              <a:rPr lang="pl-PL" sz="2000" dirty="0" err="1"/>
              <a:t>being</a:t>
            </a:r>
            <a:r>
              <a:rPr lang="pl-PL" sz="2000" dirty="0"/>
              <a:t> </a:t>
            </a:r>
            <a:r>
              <a:rPr lang="pl-PL" sz="2000" dirty="0" err="1"/>
              <a:t>sued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136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5B0501-C8C0-42D1-B2DF-72449CD5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Liability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0D67CA-3FB8-4056-B0DC-132ACCDE1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err="1"/>
              <a:t>Liability</a:t>
            </a:r>
            <a:r>
              <a:rPr lang="pl-PL" dirty="0"/>
              <a:t> (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liability</a:t>
            </a:r>
            <a:r>
              <a:rPr lang="pl-PL" dirty="0"/>
              <a:t>): </a:t>
            </a:r>
            <a:r>
              <a:rPr lang="en-US" dirty="0" err="1"/>
              <a:t>responsib</a:t>
            </a:r>
            <a:r>
              <a:rPr lang="pl-PL" dirty="0" err="1"/>
              <a:t>ility</a:t>
            </a:r>
            <a:r>
              <a:rPr lang="en-US" dirty="0"/>
              <a:t> in law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‚</a:t>
            </a:r>
            <a:r>
              <a:rPr lang="pl-PL" dirty="0" err="1"/>
              <a:t>Liable</a:t>
            </a:r>
            <a:r>
              <a:rPr lang="pl-PL" dirty="0"/>
              <a:t>’ as ‚</a:t>
            </a:r>
            <a:r>
              <a:rPr lang="en-US" dirty="0"/>
              <a:t>legally obligated</a:t>
            </a:r>
            <a:r>
              <a:rPr lang="pl-PL" dirty="0"/>
              <a:t>’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Liability</a:t>
            </a:r>
            <a:r>
              <a:rPr lang="pl-PL" dirty="0"/>
              <a:t> and </a:t>
            </a:r>
            <a:r>
              <a:rPr lang="pl-PL" i="1" dirty="0" err="1"/>
              <a:t>duty</a:t>
            </a:r>
            <a:r>
              <a:rPr lang="pl-PL" i="1" dirty="0"/>
              <a:t> of </a:t>
            </a:r>
            <a:r>
              <a:rPr lang="pl-PL" i="1" dirty="0" err="1"/>
              <a:t>care</a:t>
            </a:r>
            <a:r>
              <a:rPr lang="pl-PL" i="1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i="1" dirty="0" err="1"/>
              <a:t>duty</a:t>
            </a:r>
            <a:r>
              <a:rPr lang="pl-PL" i="1" dirty="0"/>
              <a:t> to </a:t>
            </a:r>
            <a:r>
              <a:rPr lang="pl-PL" i="1" dirty="0" err="1"/>
              <a:t>act</a:t>
            </a:r>
            <a:endParaRPr lang="pl-PL" i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Ground</a:t>
            </a:r>
            <a:r>
              <a:rPr lang="pl-PL" dirty="0"/>
              <a:t> for </a:t>
            </a:r>
            <a:r>
              <a:rPr lang="pl-PL" dirty="0" err="1"/>
              <a:t>liability</a:t>
            </a:r>
            <a:r>
              <a:rPr lang="pl-PL" dirty="0"/>
              <a:t>:</a:t>
            </a:r>
          </a:p>
          <a:p>
            <a:pPr>
              <a:buFontTx/>
              <a:buChar char="-"/>
            </a:pP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deed</a:t>
            </a: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Contract</a:t>
            </a: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Delict</a:t>
            </a:r>
            <a:r>
              <a:rPr lang="pl-PL" dirty="0"/>
              <a:t> / tort</a:t>
            </a:r>
          </a:p>
          <a:p>
            <a:pPr>
              <a:buFontTx/>
              <a:buChar char="-"/>
            </a:pPr>
            <a:r>
              <a:rPr lang="pl-PL" dirty="0" err="1"/>
              <a:t>Obligations</a:t>
            </a:r>
            <a:r>
              <a:rPr lang="pl-PL" dirty="0"/>
              <a:t> of public law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tax</a:t>
            </a:r>
            <a:r>
              <a:rPr lang="pl-PL" dirty="0"/>
              <a:t>)</a:t>
            </a: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077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02122" y="1584460"/>
            <a:ext cx="10502498" cy="4399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ea typeface="Lucida Sans Unicode" charset="0"/>
                <a:cs typeface="Lucida Sans Unicode" charset="0"/>
              </a:rPr>
              <a:t>SYSTEM: </a:t>
            </a: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540" dirty="0">
                <a:ea typeface="Lucida Sans Unicode" charset="0"/>
                <a:cs typeface="Lucida Sans Unicode" charset="0"/>
              </a:rPr>
              <a:t> </a:t>
            </a:r>
            <a:r>
              <a:rPr lang="en-GB" sz="2540" dirty="0">
                <a:ea typeface="Lucida Sans Unicode" charset="0"/>
                <a:cs typeface="Lucida Sans Unicode" charset="0"/>
              </a:rPr>
              <a:t>collection of elements</a:t>
            </a:r>
            <a:r>
              <a:rPr lang="pl-PL" sz="2540" dirty="0">
                <a:ea typeface="Lucida Sans Unicode" charset="0"/>
                <a:cs typeface="Lucida Sans Unicode" charset="0"/>
              </a:rPr>
              <a:t>;</a:t>
            </a: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540" dirty="0">
                <a:ea typeface="Lucida Sans Unicode" charset="0"/>
                <a:cs typeface="Lucida Sans Unicode" charset="0"/>
              </a:rPr>
              <a:t> </a:t>
            </a:r>
            <a:r>
              <a:rPr lang="en-GB" sz="2540" dirty="0">
                <a:ea typeface="Lucida Sans Unicode" charset="0"/>
                <a:cs typeface="Lucida Sans Unicode" charset="0"/>
              </a:rPr>
              <a:t>internally organized</a:t>
            </a:r>
            <a:r>
              <a:rPr lang="pl-PL" sz="2540" dirty="0">
                <a:ea typeface="Lucida Sans Unicode" charset="0"/>
                <a:cs typeface="Lucida Sans Unicode" charset="0"/>
              </a:rPr>
              <a:t>.</a:t>
            </a: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US" sz="2540" dirty="0">
                <a:ea typeface="Lucida Sans Unicode" charset="0"/>
                <a:cs typeface="Lucida Sans Unicode" charset="0"/>
              </a:rPr>
              <a:t>Legal system is a system of binding legal norms, which are organized according to formal and material relations between them.</a:t>
            </a:r>
            <a:endParaRPr lang="pl-PL" sz="2540" dirty="0">
              <a:ea typeface="Lucida Sans Unicode" charset="0"/>
              <a:cs typeface="Lucida Sans Unicode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EC26A22-E14A-4E15-8348-B79ABF2F998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The </a:t>
            </a:r>
            <a:r>
              <a:rPr lang="pl-PL" dirty="0" err="1"/>
              <a:t>conept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412563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FE36A6-9B7E-4DC9-A74F-EC9A5E1F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History</a:t>
            </a:r>
            <a:r>
              <a:rPr lang="pl-PL" dirty="0"/>
              <a:t> of </a:t>
            </a:r>
            <a:r>
              <a:rPr lang="pl-PL" i="1" dirty="0"/>
              <a:t>persona </a:t>
            </a:r>
            <a:r>
              <a:rPr lang="pl-PL" i="1" dirty="0" err="1"/>
              <a:t>ficta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D9BC5A-878A-45D6-98FE-B9B7B1D5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28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Roman law: collegia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The </a:t>
            </a:r>
            <a:r>
              <a:rPr lang="pl-PL" dirty="0" err="1"/>
              <a:t>concept</a:t>
            </a:r>
            <a:r>
              <a:rPr lang="pl-PL" dirty="0"/>
              <a:t> of person</a:t>
            </a:r>
          </a:p>
          <a:p>
            <a:pPr marL="0" indent="0">
              <a:buNone/>
            </a:pPr>
            <a:r>
              <a:rPr lang="pl-PL" i="1" dirty="0"/>
              <a:t>Persona (</a:t>
            </a:r>
            <a:r>
              <a:rPr lang="pl-PL" i="1" dirty="0" err="1"/>
              <a:t>prosopon</a:t>
            </a:r>
            <a:r>
              <a:rPr lang="pl-PL" i="1" dirty="0"/>
              <a:t>) </a:t>
            </a:r>
            <a:r>
              <a:rPr lang="pl-PL" dirty="0"/>
              <a:t>in the Greek </a:t>
            </a:r>
            <a:r>
              <a:rPr lang="pl-PL" dirty="0" err="1"/>
              <a:t>theatre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Christian </a:t>
            </a:r>
            <a:r>
              <a:rPr lang="pl-PL" dirty="0" err="1"/>
              <a:t>theology</a:t>
            </a:r>
            <a:r>
              <a:rPr lang="pl-PL" dirty="0"/>
              <a:t> of person:</a:t>
            </a:r>
          </a:p>
          <a:p>
            <a:pPr marL="0" indent="0">
              <a:buNone/>
            </a:pPr>
            <a:r>
              <a:rPr lang="pl-PL" dirty="0"/>
              <a:t>The </a:t>
            </a:r>
            <a:r>
              <a:rPr lang="pl-PL" dirty="0" err="1"/>
              <a:t>God</a:t>
            </a:r>
            <a:r>
              <a:rPr lang="pl-PL" dirty="0"/>
              <a:t> and a </a:t>
            </a:r>
            <a:r>
              <a:rPr lang="pl-PL" dirty="0" err="1"/>
              <a:t>human</a:t>
            </a:r>
            <a:r>
              <a:rPr lang="pl-PL" dirty="0"/>
              <a:t> </a:t>
            </a:r>
            <a:r>
              <a:rPr lang="pl-PL" dirty="0" err="1"/>
              <a:t>being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Free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– </a:t>
            </a:r>
            <a:r>
              <a:rPr lang="pl-PL" dirty="0" err="1"/>
              <a:t>Reason</a:t>
            </a:r>
            <a:r>
              <a:rPr lang="pl-PL" dirty="0"/>
              <a:t> - </a:t>
            </a:r>
            <a:r>
              <a:rPr lang="pl-PL" dirty="0" err="1"/>
              <a:t>Consciousness</a:t>
            </a:r>
            <a:endParaRPr lang="pl-PL" dirty="0"/>
          </a:p>
        </p:txBody>
      </p:sp>
      <p:pic>
        <p:nvPicPr>
          <p:cNvPr id="1026" name="Picture 2" descr="Znalezione obrazy dla zapytania persona greek tragedy">
            <a:extLst>
              <a:ext uri="{FF2B5EF4-FFF2-40B4-BE49-F238E27FC236}">
                <a16:creationId xmlns:a16="http://schemas.microsoft.com/office/drawing/2014/main" id="{80364B44-CBAE-4659-8892-D8BE5094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rublow trójca święta">
            <a:extLst>
              <a:ext uri="{FF2B5EF4-FFF2-40B4-BE49-F238E27FC236}">
                <a16:creationId xmlns:a16="http://schemas.microsoft.com/office/drawing/2014/main" id="{294EEB4F-3455-4FF2-951D-08EC0B50F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0"/>
            <a:ext cx="5507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5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1A3DD-0692-41AE-B06B-0C4D8F4F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XIII </a:t>
            </a:r>
            <a:r>
              <a:rPr lang="pl-PL" dirty="0" err="1"/>
              <a:t>century</a:t>
            </a:r>
            <a:r>
              <a:rPr lang="pl-PL" dirty="0"/>
              <a:t>: monastery as </a:t>
            </a:r>
            <a:r>
              <a:rPr lang="pl-PL" i="1" dirty="0"/>
              <a:t>persona </a:t>
            </a:r>
            <a:r>
              <a:rPr lang="pl-PL" i="1" dirty="0" err="1"/>
              <a:t>ficta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8B63DE-65C5-4DB3-AD11-798C747F0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Pope</a:t>
            </a:r>
            <a:r>
              <a:rPr lang="pl-PL" dirty="0"/>
              <a:t> Innocent IV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The </a:t>
            </a:r>
            <a:r>
              <a:rPr lang="pl-PL" dirty="0" err="1"/>
              <a:t>lack</a:t>
            </a:r>
            <a:r>
              <a:rPr lang="pl-PL" dirty="0"/>
              <a:t> of soul – </a:t>
            </a:r>
          </a:p>
          <a:p>
            <a:pPr marL="0" indent="0">
              <a:buNone/>
            </a:pPr>
            <a:r>
              <a:rPr lang="pl-PL" dirty="0"/>
              <a:t>no </a:t>
            </a:r>
            <a:r>
              <a:rPr lang="pl-PL" dirty="0" err="1"/>
              <a:t>criminal</a:t>
            </a:r>
            <a:r>
              <a:rPr lang="pl-PL" dirty="0"/>
              <a:t> nor </a:t>
            </a:r>
            <a:r>
              <a:rPr lang="pl-PL" dirty="0" err="1"/>
              <a:t>delict</a:t>
            </a:r>
            <a:r>
              <a:rPr lang="pl-PL" dirty="0"/>
              <a:t> </a:t>
            </a:r>
            <a:r>
              <a:rPr lang="pl-PL" dirty="0" err="1"/>
              <a:t>liability</a:t>
            </a:r>
            <a:endParaRPr lang="pl-P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780B28-3C6D-4BA0-B4FB-38A81E8A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35" y="1398733"/>
            <a:ext cx="4881965" cy="52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1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1.squarespace.com/static/551f154de4b07056fd89ff05/t/559a5175e4b01787e5276fea/1436176758511/Honshu+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16263"/>
            <a:ext cx="6680813" cy="3888235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CFA456DC-6A0F-49DB-B46D-8D1B7C8A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37556" cy="1308692"/>
          </a:xfrm>
        </p:spPr>
        <p:txBody>
          <a:bodyPr/>
          <a:lstStyle/>
          <a:p>
            <a:r>
              <a:rPr lang="pl-PL" dirty="0" err="1"/>
              <a:t>Municipal</a:t>
            </a:r>
            <a:r>
              <a:rPr lang="pl-PL" dirty="0"/>
              <a:t> law</a:t>
            </a:r>
            <a:br>
              <a:rPr lang="pl-PL" dirty="0"/>
            </a:br>
            <a:r>
              <a:rPr lang="pl-PL" sz="4000" dirty="0"/>
              <a:t>(</a:t>
            </a:r>
            <a:r>
              <a:rPr lang="pl-PL" sz="4000" dirty="0" err="1"/>
              <a:t>domestic</a:t>
            </a:r>
            <a:r>
              <a:rPr lang="pl-PL" sz="4000" dirty="0"/>
              <a:t> law, </a:t>
            </a:r>
            <a:r>
              <a:rPr lang="pl-PL" sz="4000" dirty="0" err="1"/>
              <a:t>national</a:t>
            </a:r>
            <a:r>
              <a:rPr lang="pl-PL" sz="4000" dirty="0"/>
              <a:t> law)</a:t>
            </a:r>
          </a:p>
        </p:txBody>
      </p:sp>
    </p:spTree>
    <p:extLst>
      <p:ext uri="{BB962C8B-B14F-4D97-AF65-F5344CB8AC3E}">
        <p14:creationId xmlns:p14="http://schemas.microsoft.com/office/powerpoint/2010/main" val="37006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41139"/>
            <a:ext cx="10515600" cy="1325563"/>
          </a:xfrm>
        </p:spPr>
        <p:txBody>
          <a:bodyPr/>
          <a:lstStyle/>
          <a:p>
            <a:r>
              <a:rPr lang="pl-PL" dirty="0"/>
              <a:t>International law</a:t>
            </a:r>
          </a:p>
        </p:txBody>
      </p:sp>
      <p:pic>
        <p:nvPicPr>
          <p:cNvPr id="45058" name="Picture 2" descr="http://www.cartedumonde.net/carte-du-monde/monde/grand/carte-du-monde-politique.jpg"/>
          <p:cNvPicPr>
            <a:picLocks noChangeAspect="1" noChangeArrowheads="1"/>
          </p:cNvPicPr>
          <p:nvPr/>
        </p:nvPicPr>
        <p:blipFill rotWithShape="1">
          <a:blip r:embed="rId2" cstate="print"/>
          <a:srcRect t="4958"/>
          <a:stretch/>
        </p:blipFill>
        <p:spPr bwMode="auto">
          <a:xfrm>
            <a:off x="838200" y="1566702"/>
            <a:ext cx="10211434" cy="529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38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International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- Public international law</a:t>
            </a:r>
          </a:p>
          <a:p>
            <a:pPr marL="0" indent="0">
              <a:buNone/>
            </a:pPr>
            <a:r>
              <a:rPr lang="pl-PL" dirty="0"/>
              <a:t>	relations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sovereign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Supranational</a:t>
            </a:r>
            <a:r>
              <a:rPr lang="pl-PL" dirty="0"/>
              <a:t> law</a:t>
            </a:r>
          </a:p>
          <a:p>
            <a:pPr marL="815142" indent="0">
              <a:buNone/>
            </a:pPr>
            <a:r>
              <a:rPr lang="pl-PL" dirty="0" err="1"/>
              <a:t>states</a:t>
            </a:r>
            <a:r>
              <a:rPr lang="pl-PL" dirty="0"/>
              <a:t> and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individuals</a:t>
            </a:r>
            <a:r>
              <a:rPr lang="pl-PL" dirty="0"/>
              <a:t>; </a:t>
            </a:r>
            <a:br>
              <a:rPr lang="pl-PL" dirty="0"/>
            </a:br>
            <a:r>
              <a:rPr lang="pl-PL" dirty="0" err="1"/>
              <a:t>limitation</a:t>
            </a:r>
            <a:r>
              <a:rPr lang="pl-PL" dirty="0"/>
              <a:t> of </a:t>
            </a:r>
            <a:r>
              <a:rPr lang="pl-PL" dirty="0" err="1"/>
              <a:t>state’s</a:t>
            </a:r>
            <a:r>
              <a:rPr lang="pl-PL" dirty="0"/>
              <a:t> </a:t>
            </a:r>
            <a:r>
              <a:rPr lang="pl-PL" dirty="0" err="1"/>
              <a:t>sovereignity</a:t>
            </a:r>
            <a:r>
              <a:rPr lang="pl-PL" dirty="0"/>
              <a:t> by </a:t>
            </a:r>
            <a:r>
              <a:rPr lang="pl-PL" dirty="0" err="1"/>
              <a:t>supranational</a:t>
            </a:r>
            <a:r>
              <a:rPr lang="pl-PL" dirty="0"/>
              <a:t> </a:t>
            </a:r>
            <a:r>
              <a:rPr lang="pl-PL" dirty="0" err="1"/>
              <a:t>jurisdiction</a:t>
            </a:r>
            <a:r>
              <a:rPr lang="pl-PL" dirty="0"/>
              <a:t> (CJEU; ICC)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Private</a:t>
            </a:r>
            <a:r>
              <a:rPr lang="pl-PL" dirty="0"/>
              <a:t> international law (</a:t>
            </a:r>
            <a:r>
              <a:rPr lang="pl-PL" dirty="0" err="1"/>
              <a:t>conflict</a:t>
            </a:r>
            <a:r>
              <a:rPr lang="pl-PL" dirty="0"/>
              <a:t> of </a:t>
            </a:r>
            <a:r>
              <a:rPr lang="pl-PL" dirty="0" err="1"/>
              <a:t>laws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605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86377"/>
            <a:ext cx="10515600" cy="40905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ublic</a:t>
            </a:r>
            <a:r>
              <a:rPr lang="en-US" dirty="0"/>
              <a:t> law governs the relationship</a:t>
            </a:r>
            <a:r>
              <a:rPr lang="pl-PL" dirty="0"/>
              <a:t>s</a:t>
            </a:r>
            <a:r>
              <a:rPr lang="en-US" dirty="0"/>
              <a:t> between individuals and the state.</a:t>
            </a:r>
            <a:r>
              <a:rPr lang="pl-PL" dirty="0"/>
              <a:t> It </a:t>
            </a:r>
            <a:r>
              <a:rPr lang="en-US" dirty="0"/>
              <a:t>governs the exercise of powers of the government and public authorities.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rivate</a:t>
            </a:r>
            <a:r>
              <a:rPr lang="en-US" dirty="0"/>
              <a:t> law governs relationships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entities</a:t>
            </a:r>
            <a:r>
              <a:rPr lang="pl-PL" dirty="0"/>
              <a:t>: </a:t>
            </a:r>
            <a:r>
              <a:rPr lang="pl-PL" dirty="0" err="1"/>
              <a:t>citizens</a:t>
            </a:r>
            <a:r>
              <a:rPr lang="en-US" dirty="0"/>
              <a:t>, families,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corporate</a:t>
            </a:r>
            <a:r>
              <a:rPr lang="pl-PL" dirty="0"/>
              <a:t> </a:t>
            </a:r>
            <a:r>
              <a:rPr lang="pl-PL" dirty="0" err="1"/>
              <a:t>bodies</a:t>
            </a:r>
            <a:r>
              <a:rPr lang="en-US" dirty="0"/>
              <a:t>.</a:t>
            </a:r>
            <a:r>
              <a:rPr lang="pl-PL" dirty="0"/>
              <a:t> It </a:t>
            </a:r>
            <a:r>
              <a:rPr lang="pl-PL" dirty="0" err="1"/>
              <a:t>governs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 and </a:t>
            </a:r>
            <a:r>
              <a:rPr lang="pl-PL" dirty="0" err="1"/>
              <a:t>duties</a:t>
            </a:r>
            <a:r>
              <a:rPr lang="pl-PL" dirty="0"/>
              <a:t> in mutual relations.</a:t>
            </a:r>
          </a:p>
        </p:txBody>
      </p:sp>
    </p:spTree>
    <p:extLst>
      <p:ext uri="{BB962C8B-B14F-4D97-AF65-F5344CB8AC3E}">
        <p14:creationId xmlns:p14="http://schemas.microsoft.com/office/powerpoint/2010/main" val="263564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59" y="346503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 rot="21388863">
            <a:off x="3962400" y="2429493"/>
            <a:ext cx="21336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RESIDENCE </a:t>
            </a:r>
          </a:p>
          <a:p>
            <a:pPr algn="ctr"/>
            <a:r>
              <a:rPr lang="pl-PL" dirty="0"/>
              <a:t>PERMIT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5" name="Strzałka: w prawo 4"/>
          <p:cNvSpPr/>
          <p:nvPr/>
        </p:nvSpPr>
        <p:spPr>
          <a:xfrm rot="9306406">
            <a:off x="6654705" y="319342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/>
          <p:cNvSpPr/>
          <p:nvPr/>
        </p:nvSpPr>
        <p:spPr>
          <a:xfrm rot="20098546">
            <a:off x="2833831" y="434873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27" y="1828777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 rot="21388863">
            <a:off x="4946908" y="1980776"/>
            <a:ext cx="155964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CONTRACT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1030" name="Picture 6" descr="Znalezione obrazy dla zapytania kask budowlany rysun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17" y="1261937"/>
            <a:ext cx="1187706" cy="9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: w prawo 5"/>
          <p:cNvSpPr/>
          <p:nvPr/>
        </p:nvSpPr>
        <p:spPr>
          <a:xfrm>
            <a:off x="3690679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/>
          <p:cNvSpPr/>
          <p:nvPr/>
        </p:nvSpPr>
        <p:spPr>
          <a:xfrm rot="10800000">
            <a:off x="6661092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/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/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78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animBg="1"/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67" y="3074657"/>
            <a:ext cx="3254376" cy="37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y ze strzałką 10"/>
          <p:cNvCxnSpPr/>
          <p:nvPr/>
        </p:nvCxnSpPr>
        <p:spPr>
          <a:xfrm>
            <a:off x="2377649" y="3180522"/>
            <a:ext cx="1351722" cy="53009"/>
          </a:xfrm>
          <a:prstGeom prst="straightConnector1">
            <a:avLst/>
          </a:prstGeom>
          <a:ln w="920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załka: w prawo 13"/>
          <p:cNvSpPr/>
          <p:nvPr/>
        </p:nvSpPr>
        <p:spPr>
          <a:xfrm rot="9495763">
            <a:off x="4740580" y="2829994"/>
            <a:ext cx="2772240" cy="384313"/>
          </a:xfrm>
          <a:prstGeom prst="rightArrow">
            <a:avLst>
              <a:gd name="adj1" fmla="val 50000"/>
              <a:gd name="adj2" fmla="val 40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F9C72692-0C32-4004-B457-5174B4D7F159}"/>
              </a:ext>
            </a:extLst>
          </p:cNvPr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B7D8F5B1-F888-4D85-B6E3-B8316C08ED6E}"/>
              </a:ext>
            </a:extLst>
          </p:cNvPr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FD4FFC-AF83-46FA-A172-0DAA1C2B8882}"/>
              </a:ext>
            </a:extLst>
          </p:cNvPr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  <p:pic>
        <p:nvPicPr>
          <p:cNvPr id="3" name="Picture 2" descr="Znalezione obrazy dla zapytania gay marriage picture">
            <a:extLst>
              <a:ext uri="{FF2B5EF4-FFF2-40B4-BE49-F238E27FC236}">
                <a16:creationId xmlns:a16="http://schemas.microsoft.com/office/drawing/2014/main" id="{D1FBE0AB-7E2F-413D-8DBF-CDFC6051E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77766" y="3042278"/>
            <a:ext cx="3309938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nak mnożenia 4">
            <a:extLst>
              <a:ext uri="{FF2B5EF4-FFF2-40B4-BE49-F238E27FC236}">
                <a16:creationId xmlns:a16="http://schemas.microsoft.com/office/drawing/2014/main" id="{FEC6C4DF-3C39-4499-A34C-73534B2C8D97}"/>
              </a:ext>
            </a:extLst>
          </p:cNvPr>
          <p:cNvSpPr/>
          <p:nvPr/>
        </p:nvSpPr>
        <p:spPr>
          <a:xfrm>
            <a:off x="-61649" y="1513115"/>
            <a:ext cx="6307810" cy="5828789"/>
          </a:xfrm>
          <a:prstGeom prst="mathMultiply">
            <a:avLst>
              <a:gd name="adj1" fmla="val 5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28D33-DF93-416C-A4DC-107D3C85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pl-PL" dirty="0" err="1"/>
              <a:t>Branches</a:t>
            </a:r>
            <a:r>
              <a:rPr lang="pl-PL" dirty="0"/>
              <a:t> of law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BB717EB-3EB4-4B67-A264-A11E82D78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594" y="1253331"/>
            <a:ext cx="4570927" cy="435133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chemeClr val="accent2"/>
                </a:solidFill>
              </a:rPr>
              <a:t>Public law</a:t>
            </a:r>
            <a:endParaRPr lang="pl-PL" dirty="0">
              <a:solidFill>
                <a:schemeClr val="accent2"/>
              </a:solidFill>
            </a:endParaRPr>
          </a:p>
          <a:p>
            <a:r>
              <a:rPr lang="pl-PL" dirty="0" err="1"/>
              <a:t>Constitutional</a:t>
            </a:r>
            <a:endParaRPr lang="pl-PL" dirty="0"/>
          </a:p>
          <a:p>
            <a:r>
              <a:rPr lang="pl-PL" dirty="0" err="1"/>
              <a:t>Administrative</a:t>
            </a:r>
            <a:endParaRPr lang="pl-PL" dirty="0"/>
          </a:p>
          <a:p>
            <a:r>
              <a:rPr lang="pl-PL" dirty="0" err="1"/>
              <a:t>Criminal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civil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administrative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7628BA5-EFB0-4D11-A91B-147B302A1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81" y="1234102"/>
            <a:ext cx="4570927" cy="435133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3200" dirty="0" err="1">
                <a:solidFill>
                  <a:schemeClr val="accent2"/>
                </a:solidFill>
              </a:rPr>
              <a:t>Private</a:t>
            </a:r>
            <a:r>
              <a:rPr lang="pl-PL" sz="3200" dirty="0">
                <a:solidFill>
                  <a:schemeClr val="accent2"/>
                </a:solidFill>
              </a:rPr>
              <a:t> law</a:t>
            </a:r>
          </a:p>
          <a:p>
            <a:r>
              <a:rPr lang="pl-PL" dirty="0"/>
              <a:t>General </a:t>
            </a:r>
            <a:r>
              <a:rPr lang="pl-PL" dirty="0" err="1"/>
              <a:t>civil</a:t>
            </a:r>
            <a:r>
              <a:rPr lang="pl-PL" dirty="0"/>
              <a:t> law</a:t>
            </a:r>
          </a:p>
          <a:p>
            <a:r>
              <a:rPr lang="pl-PL" dirty="0" err="1"/>
              <a:t>Property</a:t>
            </a:r>
            <a:r>
              <a:rPr lang="pl-PL" dirty="0"/>
              <a:t> law</a:t>
            </a:r>
          </a:p>
          <a:p>
            <a:r>
              <a:rPr lang="pl-PL" dirty="0"/>
              <a:t>Law of </a:t>
            </a:r>
            <a:r>
              <a:rPr lang="pl-PL" dirty="0" err="1"/>
              <a:t>contracts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torts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467233-0107-4AC4-91C8-423996D47498}"/>
              </a:ext>
            </a:extLst>
          </p:cNvPr>
          <p:cNvSpPr txBox="1"/>
          <p:nvPr/>
        </p:nvSpPr>
        <p:spPr>
          <a:xfrm>
            <a:off x="4713667" y="4353059"/>
            <a:ext cx="4068000" cy="208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Family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/>
              <a:t>Labour</a:t>
            </a:r>
            <a:r>
              <a:rPr lang="pl-PL" sz="2800" dirty="0"/>
              <a:t>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Law of </a:t>
            </a:r>
            <a:r>
              <a:rPr lang="pl-PL" sz="2800" dirty="0" err="1"/>
              <a:t>commerce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i="1" dirty="0" err="1"/>
              <a:t>Others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85109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829</Words>
  <Application>Microsoft Office PowerPoint</Application>
  <PresentationFormat>Panoramiczny</PresentationFormat>
  <Paragraphs>183</Paragraphs>
  <Slides>21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Motyw pakietu Office</vt:lpstr>
      <vt:lpstr>Legal System Fundamentals of Law &amp; Government</vt:lpstr>
      <vt:lpstr>Prezentacja programu PowerPoint</vt:lpstr>
      <vt:lpstr>Municipal law (domestic law, national law)</vt:lpstr>
      <vt:lpstr>International law</vt:lpstr>
      <vt:lpstr>International law</vt:lpstr>
      <vt:lpstr>Public vs. private law</vt:lpstr>
      <vt:lpstr>Public vs. private law: Mr. Mustafi and the Town Hall</vt:lpstr>
      <vt:lpstr>Public vs. private law: Mr. Mustafi and the Town Hall</vt:lpstr>
      <vt:lpstr>Branches of law</vt:lpstr>
      <vt:lpstr>The organization of legal system</vt:lpstr>
      <vt:lpstr>Hierarchy</vt:lpstr>
      <vt:lpstr>Collisions (conflicts) of rules</vt:lpstr>
      <vt:lpstr>Prezentacja programu PowerPoint</vt:lpstr>
      <vt:lpstr>Prezentacja programu PowerPoint</vt:lpstr>
      <vt:lpstr>Part Two Subjects of Law</vt:lpstr>
      <vt:lpstr>Legal entities</vt:lpstr>
      <vt:lpstr>The stucture of legal person</vt:lpstr>
      <vt:lpstr>Prezentacja programu PowerPoint</vt:lpstr>
      <vt:lpstr>Liability</vt:lpstr>
      <vt:lpstr>History of persona ficta</vt:lpstr>
      <vt:lpstr>XIII century: monastery as persona ficta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System Fundamentals of Law &amp; Government</dc:title>
  <dc:creator>Maciej Pichlak</dc:creator>
  <cp:lastModifiedBy>Maciej Pichlak</cp:lastModifiedBy>
  <cp:revision>2</cp:revision>
  <dcterms:created xsi:type="dcterms:W3CDTF">2020-01-09T09:42:16Z</dcterms:created>
  <dcterms:modified xsi:type="dcterms:W3CDTF">2020-01-09T09:52:12Z</dcterms:modified>
</cp:coreProperties>
</file>