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7" r:id="rId2"/>
    <p:sldId id="258" r:id="rId3"/>
    <p:sldId id="262" r:id="rId4"/>
    <p:sldId id="263" r:id="rId5"/>
    <p:sldId id="264" r:id="rId6"/>
    <p:sldId id="266" r:id="rId7"/>
    <p:sldId id="267" r:id="rId8"/>
    <p:sldId id="268" r:id="rId9"/>
    <p:sldId id="265" r:id="rId10"/>
    <p:sldId id="269" r:id="rId11"/>
    <p:sldId id="270" r:id="rId12"/>
    <p:sldId id="271" r:id="rId13"/>
    <p:sldId id="272" r:id="rId14"/>
    <p:sldId id="275" r:id="rId15"/>
    <p:sldId id="274" r:id="rId16"/>
    <p:sldId id="276" r:id="rId1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endParaRPr lang="pl-PL" dirty="0"/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r>
            <a:rPr lang="pl-PL" dirty="0" err="1">
              <a:solidFill>
                <a:schemeClr val="tx1"/>
              </a:solidFill>
            </a:rPr>
            <a:t>Constitution</a:t>
          </a:r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r>
            <a:rPr lang="pl-PL" dirty="0" err="1"/>
            <a:t>Legislation</a:t>
          </a:r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r>
            <a:rPr lang="pl-PL" dirty="0" err="1"/>
            <a:t>Subordinate</a:t>
          </a:r>
          <a:r>
            <a:rPr lang="pl-PL" dirty="0"/>
            <a:t> </a:t>
          </a:r>
          <a:r>
            <a:rPr lang="pl-PL" dirty="0" err="1"/>
            <a:t>legislation</a:t>
          </a:r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r>
            <a:rPr lang="pl-PL" dirty="0" err="1"/>
            <a:t>Local</a:t>
          </a:r>
          <a:r>
            <a:rPr lang="pl-PL" dirty="0"/>
            <a:t> </a:t>
          </a:r>
          <a:r>
            <a:rPr lang="pl-PL" dirty="0" err="1"/>
            <a:t>laws</a:t>
          </a:r>
          <a:r>
            <a:rPr lang="pl-PL" dirty="0"/>
            <a:t> etc.</a:t>
          </a:r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359544" y="3782721"/>
        <a:ext cx="5049734" cy="12609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>
              <a:solidFill>
                <a:schemeClr val="tx1"/>
              </a:solidFill>
            </a:rPr>
            <a:t>Constitution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Subordinate</a:t>
          </a:r>
          <a:r>
            <a:rPr lang="pl-PL" sz="2900" kern="1200" dirty="0"/>
            <a:t> </a:t>
          </a: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Local</a:t>
          </a:r>
          <a:r>
            <a:rPr lang="pl-PL" sz="2900" kern="1200" dirty="0"/>
            <a:t> </a:t>
          </a:r>
          <a:r>
            <a:rPr lang="pl-PL" sz="2900" kern="1200" dirty="0" err="1"/>
            <a:t>laws</a:t>
          </a:r>
          <a:r>
            <a:rPr lang="pl-PL" sz="2900" kern="1200" dirty="0"/>
            <a:t> etc.</a:t>
          </a:r>
        </a:p>
      </dsp:txBody>
      <dsp:txXfrm>
        <a:off x="1359544" y="3782721"/>
        <a:ext cx="5049734" cy="1260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D8C91-DEA1-4A43-B5B8-19795056A582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FB18E-117F-4799-B975-5020B4E785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53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755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775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49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392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72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4F3951-EA04-43A4-9FB7-E0AFF3B0B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EEC1EF-B64B-4B60-B4E9-EA90145E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8BAFC0-0EB0-4EF9-A18C-5CBFFE26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661C3A-EF37-4830-BFBA-AA671D2F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E68D0A-0A71-49BD-8119-C38EACAD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9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7F2D3-DA4C-4BDD-870A-6E15E5CE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A1499A-6AA0-44BD-BD0C-C202E1B0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A0115E-142E-4F4E-96E1-852A8EB6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109976-612B-4E5C-9D50-F785A695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FFF5BC-D8BA-406F-A451-A8BF1C41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6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92C8AE4-55D8-4A67-AECD-97665C287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69B58A-9037-4888-ACCA-8D801102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025817-14DC-4BA2-ACD3-0B96B589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C0C997-56E5-4087-945A-8F9C456E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6F879D-D7BA-4561-8059-D5F0A141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37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41" y="256347"/>
            <a:ext cx="10406400" cy="1140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9009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B464B2-AF7C-453C-A4D5-5C12C864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0A144-F406-47F3-812C-7C79A758E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67883A-D603-4FB4-8E85-65EB621E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001E5D-0E8C-4412-958F-E18CBF98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02AAF3-2776-4B12-A5BB-AA5BA691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235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404E5-F923-4836-9177-1FF1A574F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0CDAC1-0F08-44AC-AB26-AB1222481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8334C5-0F48-4443-AB99-D2694140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B5CE2-0456-437E-AB28-84EE997A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B8FAE1-54BD-4EAE-9A01-B44C3239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68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61973-AEBC-4DE2-BB04-546F056CD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93B842-1A77-4A39-A830-576EE219F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215B13-A968-423C-9223-16C954872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387362-D1DF-40C1-BAF4-A9AF0701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DE39F5E-9047-402F-8076-FCD7DC57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6C226A-2024-4599-A12E-78C96245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5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77385F-BB12-46F7-AD64-4356C93F8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1C8A37-602B-43A4-B67F-185F2DD9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3E8940-3AF8-4DD7-879C-A62733BB4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635CB97-A855-4351-9F24-57FD3371F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311C09-F70C-4B91-830A-9056D3449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0959783-5647-4B81-9EBE-41E2DE75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EBE7990-EB89-41BC-ADAD-3DFBB2B3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F95F10C-1C43-49B6-B384-ACCB00E5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79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F9C70-51FB-4464-9752-4DAD4098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80704FA-5629-429E-A528-A3AE575D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73BF693-4E70-41F8-A266-100DE4F7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532D98-83FE-4909-943A-2BBF1B57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87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4F7377A-E64A-4E18-80E8-F4E04A9C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0310D2-62C7-4B58-8F0B-AB63FEB9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10AE5D-1B61-4FFA-9A44-3016DEDD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A7D81-DA06-4E68-B70B-32843AAA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4448F-A867-41BE-A1E3-6A3EA5B4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7A8C5C-271A-4331-8F2F-AB6D97B30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3F188C-A236-4C6A-99C7-C3B5EAF8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556904-9B13-4DA4-B20C-12EF0726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E4F5C3-1F4C-4FE2-8460-171DED24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94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853F9-15B5-4954-AB12-806B79B5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41262FC-4BC0-402A-B93F-CF0D6F7A9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17BDA6-36E3-4B12-B4F2-89C852A5C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F851E5-14DD-4602-A4E7-423E903A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A619B28-92A4-4213-B9A7-DD339664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A35C85-7D8A-4731-B358-933DA20F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02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68E7990-39EA-413E-9428-0D1C411A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D11BD6-3684-4ACA-BF5F-0D55C414A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BCC4C9-B7A9-4AD4-9D1C-CD09FD4A6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1208-293C-41EB-A40E-169FFCAF2464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DAD0E-0C49-4904-B596-1BC8D5BEC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8072C4-5196-4D6A-8D4E-805E650B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9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en-US" sz="5400" dirty="0"/>
              <a:t>Sources of Law </a:t>
            </a:r>
            <a:br>
              <a:rPr lang="pl-PL" sz="5400" dirty="0"/>
            </a:br>
            <a:r>
              <a:rPr lang="en-US" sz="5400" dirty="0"/>
              <a:t>&amp; Law Creating</a:t>
            </a:r>
            <a:br>
              <a:rPr lang="pl-PL" sz="4800" dirty="0"/>
            </a:br>
            <a:r>
              <a:rPr lang="pl-PL" sz="3200" dirty="0">
                <a:solidFill>
                  <a:schemeClr val="bg2">
                    <a:lumMod val="50000"/>
                  </a:schemeClr>
                </a:solidFill>
              </a:rPr>
              <a:t>Fundamentals of Law &amp; </a:t>
            </a:r>
            <a:r>
              <a:rPr lang="pl-PL" sz="3200" dirty="0" err="1">
                <a:solidFill>
                  <a:schemeClr val="bg2">
                    <a:lumMod val="50000"/>
                  </a:schemeClr>
                </a:solidFill>
              </a:rPr>
              <a:t>Government</a:t>
            </a:r>
            <a:endParaRPr lang="pl-PL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Room</a:t>
            </a:r>
            <a:r>
              <a:rPr lang="pl-PL" sz="1600" dirty="0"/>
              <a:t> 302A | </a:t>
            </a: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6114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CEAFDC-BAA1-4F20-BD2F-383F3533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/>
              <a:t>Delegated</a:t>
            </a:r>
            <a:r>
              <a:rPr lang="pl-PL" sz="4000" dirty="0"/>
              <a:t> </a:t>
            </a:r>
            <a:r>
              <a:rPr lang="pl-PL" sz="4000" dirty="0" err="1"/>
              <a:t>legislation</a:t>
            </a:r>
            <a:r>
              <a:rPr lang="pl-PL" sz="4000" dirty="0"/>
              <a:t>: </a:t>
            </a:r>
            <a:r>
              <a:rPr lang="pl-PL" sz="4000" dirty="0" err="1"/>
              <a:t>regulation</a:t>
            </a:r>
            <a:r>
              <a:rPr lang="pl-PL" sz="4000" dirty="0"/>
              <a:t> in </a:t>
            </a:r>
            <a:r>
              <a:rPr lang="pl-PL" sz="4000" dirty="0" err="1"/>
              <a:t>Polish</a:t>
            </a:r>
            <a:r>
              <a:rPr lang="pl-PL" sz="4000" dirty="0"/>
              <a:t> law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(rozporządzenie)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E90F8C-7C1F-4CE2-9800-2882EA45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Article</a:t>
            </a:r>
            <a:r>
              <a:rPr lang="pl-PL" dirty="0"/>
              <a:t> 92 of the 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/>
              <a:t>Constitution</a:t>
            </a:r>
            <a:r>
              <a:rPr lang="pl-PL" dirty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Regulations shall be issued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on the basis of specific authorization contained in</a:t>
            </a:r>
            <a:r>
              <a:rPr lang="pl-PL" dirty="0"/>
              <a:t> </a:t>
            </a:r>
            <a:r>
              <a:rPr lang="pl-PL" dirty="0" err="1"/>
              <a:t>statutes</a:t>
            </a:r>
            <a:r>
              <a:rPr lang="en-US" dirty="0"/>
              <a:t>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for the purpose of implementation of statutes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by the organs specified in the Constitution. 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authorization shall specify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organ appropriate to issue a regulation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scope of matters to be regulated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guidelines concerning the provisions of such act.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123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310850-0CD5-4776-A59F-5FE4ECB1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International </a:t>
            </a:r>
            <a:r>
              <a:rPr lang="pl-PL" dirty="0" err="1"/>
              <a:t>treaties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D234A6-29AA-48D4-8865-A7DB6E473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Ratification</a:t>
            </a:r>
            <a:r>
              <a:rPr lang="pl-PL" dirty="0"/>
              <a:t>: the </a:t>
            </a:r>
            <a:r>
              <a:rPr lang="pl-PL" dirty="0" err="1"/>
              <a:t>act</a:t>
            </a:r>
            <a:r>
              <a:rPr lang="pl-PL" dirty="0"/>
              <a:t> of </a:t>
            </a:r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signing</a:t>
            </a:r>
            <a:r>
              <a:rPr lang="pl-PL" dirty="0"/>
              <a:t> and </a:t>
            </a:r>
            <a:r>
              <a:rPr lang="pl-PL" dirty="0" err="1"/>
              <a:t>confirmation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/>
              <a:t>In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cases</a:t>
            </a:r>
            <a:r>
              <a:rPr lang="pl-PL" dirty="0"/>
              <a:t> (and </a:t>
            </a:r>
            <a:r>
              <a:rPr lang="pl-PL" dirty="0" err="1"/>
              <a:t>countries</a:t>
            </a:r>
            <a:r>
              <a:rPr lang="pl-PL" dirty="0"/>
              <a:t>), </a:t>
            </a:r>
            <a:r>
              <a:rPr lang="pl-PL" dirty="0" err="1"/>
              <a:t>ratification</a:t>
            </a:r>
            <a:r>
              <a:rPr lang="pl-PL" dirty="0"/>
              <a:t>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 </a:t>
            </a:r>
            <a:r>
              <a:rPr lang="pl-PL" dirty="0" err="1"/>
              <a:t>consent</a:t>
            </a:r>
            <a:r>
              <a:rPr lang="pl-PL" dirty="0"/>
              <a:t> by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case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usually</a:t>
            </a:r>
            <a:r>
              <a:rPr lang="pl-PL" dirty="0"/>
              <a:t> </a:t>
            </a:r>
            <a:r>
              <a:rPr lang="pl-PL" dirty="0" err="1"/>
              <a:t>takes</a:t>
            </a:r>
            <a:r>
              <a:rPr lang="pl-PL" dirty="0"/>
              <a:t> </a:t>
            </a:r>
            <a:r>
              <a:rPr lang="pl-PL" dirty="0" err="1"/>
              <a:t>priority</a:t>
            </a:r>
            <a:r>
              <a:rPr lang="pl-PL" dirty="0"/>
              <a:t> </a:t>
            </a:r>
            <a:r>
              <a:rPr lang="pl-PL" dirty="0" err="1"/>
              <a:t>over</a:t>
            </a:r>
            <a:r>
              <a:rPr lang="pl-PL" dirty="0"/>
              <a:t> </a:t>
            </a:r>
            <a:r>
              <a:rPr lang="pl-PL" dirty="0" err="1"/>
              <a:t>statutory</a:t>
            </a:r>
            <a:r>
              <a:rPr lang="pl-PL" dirty="0"/>
              <a:t> law.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Incorporated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the </a:t>
            </a:r>
            <a:r>
              <a:rPr lang="pl-PL" dirty="0" err="1"/>
              <a:t>legal</a:t>
            </a:r>
            <a:r>
              <a:rPr lang="pl-PL" dirty="0"/>
              <a:t> system of the </a:t>
            </a:r>
            <a:r>
              <a:rPr lang="pl-PL" dirty="0" err="1"/>
              <a:t>state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20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45566" y="269599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3338" y="1534594"/>
            <a:ext cx="11012557" cy="5134139"/>
          </a:xfrm>
          <a:ln/>
        </p:spPr>
        <p:txBody>
          <a:bodyPr vert="horz" lIns="91440" tIns="17309" rIns="91440" bIns="45720" rtlCol="0">
            <a:normAutofit fontScale="92500" lnSpcReduction="10000"/>
          </a:bodyPr>
          <a:lstStyle/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600" dirty="0"/>
              <a:t>Primary law </a:t>
            </a:r>
            <a:br>
              <a:rPr lang="pl-PL" sz="2600" dirty="0"/>
            </a:br>
            <a:r>
              <a:rPr lang="pl-PL" sz="2400" dirty="0"/>
              <a:t>T</a:t>
            </a:r>
            <a:r>
              <a:rPr lang="en-US" sz="2400" dirty="0" err="1"/>
              <a:t>reaties</a:t>
            </a:r>
            <a:r>
              <a:rPr lang="pl-PL" sz="2400" dirty="0"/>
              <a:t>: </a:t>
            </a:r>
            <a:r>
              <a:rPr lang="en-US" sz="2400" dirty="0"/>
              <a:t>Treaty on the Functioning of the European Union</a:t>
            </a:r>
            <a:r>
              <a:rPr lang="pl-PL" sz="2400" dirty="0"/>
              <a:t> (</a:t>
            </a:r>
            <a:r>
              <a:rPr lang="en-US" sz="2400" dirty="0"/>
              <a:t>Lisbon Treaty</a:t>
            </a:r>
            <a:r>
              <a:rPr lang="pl-PL" sz="2400" dirty="0"/>
              <a:t>, </a:t>
            </a:r>
            <a:r>
              <a:rPr lang="en-US" sz="2400" dirty="0"/>
              <a:t>2007)</a:t>
            </a:r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Secondary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Regulations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Directives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Decisions, opinions and recommendations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359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Supplementary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Case law of CJEU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General principles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An autonomous system, at the same time forming a part of the state law</a:t>
            </a:r>
            <a:r>
              <a:rPr lang="pl-PL" sz="2722" dirty="0"/>
              <a:t> of </a:t>
            </a:r>
            <a:r>
              <a:rPr lang="pl-PL" sz="2722" dirty="0" err="1"/>
              <a:t>the</a:t>
            </a:r>
            <a:r>
              <a:rPr lang="pl-PL" sz="2722" dirty="0"/>
              <a:t> </a:t>
            </a:r>
            <a:r>
              <a:rPr lang="pl-PL" sz="2722" dirty="0" err="1"/>
              <a:t>member</a:t>
            </a:r>
            <a:r>
              <a:rPr lang="pl-PL" sz="2722" dirty="0"/>
              <a:t> </a:t>
            </a:r>
            <a:r>
              <a:rPr lang="pl-PL" sz="2722" dirty="0" err="1"/>
              <a:t>states</a:t>
            </a:r>
            <a:r>
              <a:rPr lang="en-US" sz="2722" dirty="0"/>
              <a:t>.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</p:txBody>
      </p:sp>
    </p:spTree>
    <p:extLst>
      <p:ext uri="{BB962C8B-B14F-4D97-AF65-F5344CB8AC3E}">
        <p14:creationId xmlns:p14="http://schemas.microsoft.com/office/powerpoint/2010/main" val="339111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Its position in the </a:t>
            </a:r>
            <a:r>
              <a:rPr lang="pl-PL" dirty="0" err="1"/>
              <a:t>legal</a:t>
            </a:r>
            <a:r>
              <a:rPr lang="pl-PL" dirty="0"/>
              <a:t> system </a:t>
            </a:r>
            <a:r>
              <a:rPr lang="en-US" dirty="0"/>
              <a:t>of member states</a:t>
            </a:r>
            <a:r>
              <a:rPr lang="pl-PL" dirty="0"/>
              <a:t>:</a:t>
            </a: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Direct effect (van </a:t>
            </a:r>
            <a:r>
              <a:rPr lang="en-US" dirty="0" err="1"/>
              <a:t>Gend</a:t>
            </a:r>
            <a:r>
              <a:rPr lang="en-US" dirty="0"/>
              <a:t> en </a:t>
            </a:r>
            <a:r>
              <a:rPr lang="en-US" dirty="0" err="1"/>
              <a:t>Loos</a:t>
            </a:r>
            <a:r>
              <a:rPr lang="en-US" dirty="0"/>
              <a:t> 1963)</a:t>
            </a:r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Supremacy</a:t>
            </a:r>
            <a:r>
              <a:rPr lang="pl-PL" dirty="0"/>
              <a:t>/ P</a:t>
            </a:r>
            <a:r>
              <a:rPr lang="en-US" dirty="0" err="1"/>
              <a:t>riority</a:t>
            </a:r>
            <a:r>
              <a:rPr lang="en-US" dirty="0"/>
              <a:t> </a:t>
            </a:r>
            <a:r>
              <a:rPr lang="pl-PL" dirty="0"/>
              <a:t>(</a:t>
            </a:r>
            <a:r>
              <a:rPr lang="en-US" dirty="0"/>
              <a:t>Costa v. ENEL 1964)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dirty="0" err="1"/>
              <a:t>Where</a:t>
            </a:r>
            <a:r>
              <a:rPr lang="pl-PL" dirty="0"/>
              <a:t> in </a:t>
            </a:r>
            <a:r>
              <a:rPr lang="en-US" dirty="0"/>
              <a:t>the hierarchy?</a:t>
            </a:r>
          </a:p>
          <a:p>
            <a:r>
              <a:rPr lang="en-US" dirty="0"/>
              <a:t>German Constitutional Court: </a:t>
            </a:r>
            <a:r>
              <a:rPr lang="en-US" i="1" dirty="0" err="1"/>
              <a:t>Solange</a:t>
            </a:r>
            <a:r>
              <a:rPr lang="en-US" i="1" dirty="0"/>
              <a:t> I </a:t>
            </a:r>
            <a:r>
              <a:rPr lang="en-US" dirty="0"/>
              <a:t>(1974) and </a:t>
            </a:r>
            <a:r>
              <a:rPr lang="en-US" i="1" dirty="0" err="1"/>
              <a:t>Solange</a:t>
            </a:r>
            <a:r>
              <a:rPr lang="en-US" i="1" dirty="0"/>
              <a:t> II </a:t>
            </a:r>
            <a:r>
              <a:rPr lang="en-US" dirty="0"/>
              <a:t>(1986).</a:t>
            </a:r>
          </a:p>
        </p:txBody>
      </p:sp>
    </p:spTree>
    <p:extLst>
      <p:ext uri="{BB962C8B-B14F-4D97-AF65-F5344CB8AC3E}">
        <p14:creationId xmlns:p14="http://schemas.microsoft.com/office/powerpoint/2010/main" val="358953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8333" y="243385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Case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8333" y="1842448"/>
            <a:ext cx="10557662" cy="4393272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in the </a:t>
            </a:r>
            <a:r>
              <a:rPr lang="pl-PL" sz="2600" dirty="0" err="1"/>
              <a:t>common</a:t>
            </a:r>
            <a:r>
              <a:rPr lang="pl-PL" sz="2600" dirty="0"/>
              <a:t> law and the </a:t>
            </a:r>
            <a:r>
              <a:rPr lang="pl-PL" sz="2600" dirty="0" err="1"/>
              <a:t>civil</a:t>
            </a:r>
            <a:r>
              <a:rPr lang="pl-PL" sz="2600" dirty="0"/>
              <a:t> law </a:t>
            </a:r>
            <a:r>
              <a:rPr lang="pl-PL" sz="2600" dirty="0" err="1"/>
              <a:t>systems</a:t>
            </a:r>
            <a:r>
              <a:rPr lang="pl-PL" sz="2600" dirty="0"/>
              <a:t>: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</a:t>
            </a:r>
            <a:r>
              <a:rPr lang="pl-PL" sz="2600" i="1" dirty="0"/>
              <a:t>de </a:t>
            </a:r>
            <a:r>
              <a:rPr lang="pl-PL" sz="2600" i="1" dirty="0" err="1"/>
              <a:t>iure</a:t>
            </a:r>
            <a:r>
              <a:rPr lang="pl-PL" sz="2600" i="1" dirty="0"/>
              <a:t> </a:t>
            </a:r>
            <a:r>
              <a:rPr lang="pl-PL" sz="2600" dirty="0"/>
              <a:t>(</a:t>
            </a:r>
            <a:r>
              <a:rPr lang="pl-PL" sz="2600" dirty="0" err="1"/>
              <a:t>binding</a:t>
            </a:r>
            <a:r>
              <a:rPr lang="pl-PL" sz="2600" dirty="0"/>
              <a:t>) </a:t>
            </a:r>
            <a:r>
              <a:rPr lang="pl-PL" sz="2600" dirty="0" err="1"/>
              <a:t>or</a:t>
            </a:r>
            <a:r>
              <a:rPr lang="pl-PL" sz="2600" dirty="0"/>
              <a:t> </a:t>
            </a:r>
            <a:r>
              <a:rPr lang="pl-PL" sz="2600" i="1" dirty="0"/>
              <a:t>de facto</a:t>
            </a:r>
            <a:r>
              <a:rPr lang="pl-PL" sz="2600" dirty="0"/>
              <a:t> (</a:t>
            </a:r>
            <a:r>
              <a:rPr lang="pl-PL" sz="2600" dirty="0" err="1"/>
              <a:t>persuasive</a:t>
            </a:r>
            <a:r>
              <a:rPr lang="pl-PL" sz="2600" dirty="0"/>
              <a:t>)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Binding</a:t>
            </a:r>
            <a:r>
              <a:rPr lang="pl-PL" sz="2600" dirty="0"/>
              <a:t> </a:t>
            </a:r>
            <a:r>
              <a:rPr lang="pl-PL" sz="2600" dirty="0" err="1"/>
              <a:t>precedent</a:t>
            </a:r>
            <a:r>
              <a:rPr lang="pl-PL" sz="2600" dirty="0"/>
              <a:t>: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</a:t>
            </a:r>
            <a:r>
              <a:rPr lang="pl-PL" sz="2600" dirty="0" err="1"/>
              <a:t>binding</a:t>
            </a:r>
            <a:r>
              <a:rPr lang="pl-PL" sz="2600" dirty="0"/>
              <a:t> for </a:t>
            </a:r>
            <a:r>
              <a:rPr lang="pl-PL" sz="2600" dirty="0" err="1"/>
              <a:t>future</a:t>
            </a:r>
            <a:r>
              <a:rPr lang="pl-PL" sz="2600" dirty="0"/>
              <a:t> </a:t>
            </a:r>
            <a:r>
              <a:rPr lang="pl-PL" sz="2600" dirty="0" err="1"/>
              <a:t>cases</a:t>
            </a:r>
            <a:r>
              <a:rPr lang="pl-PL" sz="2600" dirty="0"/>
              <a:t> (</a:t>
            </a:r>
            <a:r>
              <a:rPr lang="pl-PL" sz="2600" i="1" dirty="0"/>
              <a:t>stare </a:t>
            </a:r>
            <a:r>
              <a:rPr lang="pl-PL" sz="2600" i="1" dirty="0" err="1"/>
              <a:t>decisis</a:t>
            </a:r>
            <a:r>
              <a:rPr lang="pl-PL" sz="2600" dirty="0"/>
              <a:t> </a:t>
            </a:r>
            <a:r>
              <a:rPr lang="pl-PL" sz="2600" dirty="0" err="1"/>
              <a:t>principle</a:t>
            </a:r>
            <a:r>
              <a:rPr lang="pl-PL" sz="2600" dirty="0"/>
              <a:t>);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independent and </a:t>
            </a:r>
            <a:r>
              <a:rPr lang="pl-PL" sz="2600" dirty="0" err="1"/>
              <a:t>sufficient</a:t>
            </a:r>
            <a:r>
              <a:rPr lang="pl-PL" sz="2600" dirty="0"/>
              <a:t> </a:t>
            </a:r>
            <a:r>
              <a:rPr lang="pl-PL" sz="2600" dirty="0" err="1"/>
              <a:t>ground</a:t>
            </a:r>
            <a:r>
              <a:rPr lang="pl-PL" sz="2600" dirty="0"/>
              <a:t> for </a:t>
            </a:r>
            <a:r>
              <a:rPr lang="pl-PL" sz="2600" dirty="0" err="1"/>
              <a:t>decision</a:t>
            </a:r>
            <a:r>
              <a:rPr lang="pl-PL" sz="2600" dirty="0"/>
              <a:t>.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The </a:t>
            </a:r>
            <a:r>
              <a:rPr lang="pl-PL" sz="2600" dirty="0" err="1"/>
              <a:t>doctrine</a:t>
            </a:r>
            <a:r>
              <a:rPr lang="pl-PL" sz="2600" dirty="0"/>
              <a:t> of </a:t>
            </a:r>
            <a:r>
              <a:rPr lang="pl-PL" sz="2600" dirty="0" err="1"/>
              <a:t>precedent</a:t>
            </a:r>
            <a:r>
              <a:rPr lang="pl-PL" sz="2600" dirty="0"/>
              <a:t> and the </a:t>
            </a:r>
            <a:r>
              <a:rPr lang="pl-PL" sz="2600" dirty="0" err="1"/>
              <a:t>possibility</a:t>
            </a:r>
            <a:r>
              <a:rPr lang="pl-PL" sz="2600" dirty="0"/>
              <a:t> of </a:t>
            </a:r>
            <a:r>
              <a:rPr lang="pl-PL" sz="2600" dirty="0" err="1"/>
              <a:t>overruling</a:t>
            </a:r>
            <a:r>
              <a:rPr lang="pl-P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15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0904" y="256348"/>
            <a:ext cx="9065107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Customary</a:t>
            </a:r>
            <a:r>
              <a:rPr lang="pl-PL" sz="4000" dirty="0"/>
              <a:t>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8999" y="1684520"/>
            <a:ext cx="10217426" cy="4792823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Perpetuated</a:t>
            </a:r>
            <a:r>
              <a:rPr lang="pl-PL" sz="2540" dirty="0"/>
              <a:t> and </a:t>
            </a:r>
            <a:r>
              <a:rPr lang="pl-PL" sz="2540" dirty="0" err="1"/>
              <a:t>steady</a:t>
            </a:r>
            <a:r>
              <a:rPr lang="pl-PL" sz="2540" dirty="0"/>
              <a:t> </a:t>
            </a:r>
            <a:r>
              <a:rPr lang="pl-PL" sz="2540" dirty="0" err="1"/>
              <a:t>practice</a:t>
            </a:r>
            <a:endParaRPr lang="pl-PL" sz="2540" dirty="0"/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General </a:t>
            </a:r>
            <a:r>
              <a:rPr lang="pl-PL" sz="2540" dirty="0" err="1"/>
              <a:t>conviction</a:t>
            </a:r>
            <a:r>
              <a:rPr lang="pl-PL" sz="2540" dirty="0"/>
              <a:t> on a </a:t>
            </a:r>
            <a:r>
              <a:rPr lang="pl-PL" sz="2540" dirty="0" err="1"/>
              <a:t>binding</a:t>
            </a:r>
            <a:r>
              <a:rPr lang="pl-PL" sz="2540" dirty="0"/>
              <a:t> </a:t>
            </a:r>
            <a:r>
              <a:rPr lang="pl-PL" sz="2540" dirty="0" err="1"/>
              <a:t>character</a:t>
            </a:r>
            <a:r>
              <a:rPr lang="pl-PL" sz="2540" dirty="0"/>
              <a:t> (opinio </a:t>
            </a:r>
            <a:r>
              <a:rPr lang="pl-PL" sz="2540" dirty="0" err="1"/>
              <a:t>iuris</a:t>
            </a:r>
            <a:r>
              <a:rPr lang="pl-PL" sz="2540" dirty="0"/>
              <a:t>)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Authentication</a:t>
            </a:r>
            <a:r>
              <a:rPr lang="pl-PL" sz="2540" dirty="0"/>
              <a:t> by </a:t>
            </a:r>
            <a:r>
              <a:rPr lang="pl-PL" sz="2540" dirty="0" err="1"/>
              <a:t>state</a:t>
            </a:r>
            <a:r>
              <a:rPr lang="pl-PL" sz="2540" dirty="0"/>
              <a:t> </a:t>
            </a:r>
            <a:r>
              <a:rPr lang="pl-PL" sz="2540" dirty="0" err="1"/>
              <a:t>authorities</a:t>
            </a: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Where</a:t>
            </a:r>
            <a:r>
              <a:rPr lang="pl-PL" sz="2540" dirty="0"/>
              <a:t> </a:t>
            </a:r>
            <a:r>
              <a:rPr lang="pl-PL" sz="2540" dirty="0" err="1"/>
              <a:t>is</a:t>
            </a:r>
            <a:r>
              <a:rPr lang="pl-PL" sz="2540" dirty="0"/>
              <a:t> </a:t>
            </a:r>
            <a:r>
              <a:rPr lang="pl-PL" sz="2540" dirty="0" err="1"/>
              <a:t>it</a:t>
            </a:r>
            <a:r>
              <a:rPr lang="pl-PL" sz="2540" dirty="0"/>
              <a:t> </a:t>
            </a:r>
            <a:r>
              <a:rPr lang="pl-PL" sz="2540" dirty="0" err="1"/>
              <a:t>used</a:t>
            </a:r>
            <a:r>
              <a:rPr lang="pl-PL" sz="2540" dirty="0"/>
              <a:t>?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Public </a:t>
            </a:r>
            <a:r>
              <a:rPr lang="pl-PL" sz="2540" dirty="0" err="1"/>
              <a:t>international</a:t>
            </a:r>
            <a:r>
              <a:rPr lang="pl-PL" sz="2540" dirty="0"/>
              <a:t> law; 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laws</a:t>
            </a:r>
            <a:r>
              <a:rPr lang="pl-PL" sz="2540" dirty="0"/>
              <a:t> of </a:t>
            </a:r>
            <a:r>
              <a:rPr lang="pl-PL" sz="2540" dirty="0" err="1"/>
              <a:t>indigenous</a:t>
            </a:r>
            <a:r>
              <a:rPr lang="pl-PL" sz="2540" dirty="0"/>
              <a:t> </a:t>
            </a:r>
            <a:r>
              <a:rPr lang="pl-PL" sz="2540" dirty="0" err="1"/>
              <a:t>people</a:t>
            </a:r>
            <a:r>
              <a:rPr lang="pl-PL" sz="2540" dirty="0"/>
              <a:t> (</a:t>
            </a:r>
            <a:r>
              <a:rPr lang="pl-PL" sz="2540" dirty="0" err="1"/>
              <a:t>Africa</a:t>
            </a:r>
            <a:r>
              <a:rPr lang="pl-PL" sz="2540" dirty="0"/>
              <a:t>, </a:t>
            </a:r>
            <a:r>
              <a:rPr lang="pl-PL" sz="2540" dirty="0" err="1"/>
              <a:t>South</a:t>
            </a:r>
            <a:r>
              <a:rPr lang="pl-PL" sz="2540" dirty="0"/>
              <a:t> and </a:t>
            </a:r>
            <a:r>
              <a:rPr lang="pl-PL" sz="2540" dirty="0" err="1"/>
              <a:t>North</a:t>
            </a:r>
            <a:r>
              <a:rPr lang="pl-PL" sz="2540" dirty="0"/>
              <a:t> </a:t>
            </a:r>
            <a:r>
              <a:rPr lang="pl-PL" sz="2540" dirty="0" err="1"/>
              <a:t>America</a:t>
            </a:r>
            <a:r>
              <a:rPr lang="pl-PL" sz="2540" dirty="0"/>
              <a:t>, Australia);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commercial</a:t>
            </a:r>
            <a:r>
              <a:rPr lang="pl-PL" sz="2540" dirty="0"/>
              <a:t> law;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common</a:t>
            </a:r>
            <a:r>
              <a:rPr lang="pl-PL" sz="2540" dirty="0"/>
              <a:t> law.</a:t>
            </a:r>
          </a:p>
        </p:txBody>
      </p:sp>
    </p:spTree>
    <p:extLst>
      <p:ext uri="{BB962C8B-B14F-4D97-AF65-F5344CB8AC3E}">
        <p14:creationId xmlns:p14="http://schemas.microsoft.com/office/powerpoint/2010/main" val="29249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5862" y="256348"/>
            <a:ext cx="9330150" cy="15251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Internal</a:t>
            </a:r>
            <a:r>
              <a:rPr lang="pl-PL" sz="4000" dirty="0"/>
              <a:t> </a:t>
            </a:r>
            <a:r>
              <a:rPr lang="pl-PL" sz="4000" dirty="0" err="1"/>
              <a:t>laws</a:t>
            </a:r>
            <a:r>
              <a:rPr lang="pl-PL" sz="4000" dirty="0"/>
              <a:t>: Poland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Resolutions and orders</a:t>
            </a: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63" y="2019869"/>
            <a:ext cx="10447062" cy="4240470"/>
          </a:xfrm>
          <a:ln/>
        </p:spPr>
        <p:txBody>
          <a:bodyPr vert="horz" lIns="91440" tIns="17309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Article 93 of </a:t>
            </a:r>
            <a:r>
              <a:rPr lang="pl-PL" sz="2722" dirty="0"/>
              <a:t>the </a:t>
            </a:r>
            <a:r>
              <a:rPr lang="en-US" sz="2722" dirty="0"/>
              <a:t>Polish constitution:</a:t>
            </a:r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400" dirty="0"/>
              <a:t>S</a:t>
            </a:r>
            <a:r>
              <a:rPr lang="en-US" sz="2400" dirty="0"/>
              <a:t>hall bind only </a:t>
            </a:r>
            <a:r>
              <a:rPr lang="pl-PL" sz="2400" dirty="0"/>
              <a:t>the </a:t>
            </a:r>
            <a:r>
              <a:rPr lang="en-US" sz="2400" dirty="0"/>
              <a:t>units organizationally subordinate to the organ which issues such act;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not serve as the ground for decisions taken in respect of citizens, legal persons and other subjects;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be subject to scrutiny regarding their compliance with universally </a:t>
            </a:r>
            <a:br>
              <a:rPr lang="pl-PL" sz="2400" dirty="0"/>
            </a:br>
            <a:r>
              <a:rPr lang="en-US" sz="2400" dirty="0"/>
              <a:t>binding law.</a:t>
            </a:r>
          </a:p>
        </p:txBody>
      </p:sp>
    </p:spTree>
    <p:extLst>
      <p:ext uri="{BB962C8B-B14F-4D97-AF65-F5344CB8AC3E}">
        <p14:creationId xmlns:p14="http://schemas.microsoft.com/office/powerpoint/2010/main" val="47410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6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58822" y="322608"/>
            <a:ext cx="7809939" cy="1144921"/>
          </a:xfrm>
          <a:ln/>
        </p:spPr>
        <p:txBody>
          <a:bodyPr vert="horz" lIns="91440" tIns="19269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the </a:t>
            </a:r>
            <a:r>
              <a:rPr lang="pl-PL" dirty="0" err="1"/>
              <a:t>source</a:t>
            </a:r>
            <a:r>
              <a:rPr lang="pl-PL" dirty="0"/>
              <a:t> of law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964060" y="1672286"/>
            <a:ext cx="7958276" cy="1322059"/>
          </a:xfrm>
          <a:prstGeom prst="rect">
            <a:avLst/>
          </a:prstGeom>
          <a:noFill/>
          <a:ln/>
        </p:spPr>
        <p:txBody>
          <a:bodyPr vert="horz" lIns="0" tIns="18289" rIns="0" bIns="0" rtlCol="0" anchor="ctr">
            <a:normAutofit/>
          </a:bodyPr>
          <a:lstStyle/>
          <a:p>
            <a:pPr indent="-308199" algn="ctr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SOURCES OF LAW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46235" y="3482556"/>
            <a:ext cx="3276344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oriundi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739601" y="3482556"/>
            <a:ext cx="4241246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cognoscendi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346235" y="5084004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material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36885" y="5077393"/>
            <a:ext cx="1061392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formal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>
            <a:off x="3736885" y="2667431"/>
            <a:ext cx="98794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43292" y="2667431"/>
            <a:ext cx="979303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2125357" y="4136385"/>
            <a:ext cx="335556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3866500" y="4129774"/>
            <a:ext cx="22898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804700" y="5087365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official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532347" y="5077393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unofficial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9719273" y="4136384"/>
            <a:ext cx="474104" cy="809955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7393723" y="4139746"/>
            <a:ext cx="335555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7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7281074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20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10866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79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2A1335-361D-4FD6-B171-36931345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… and the (</a:t>
            </a:r>
            <a:r>
              <a:rPr lang="pl-PL" sz="4000" dirty="0" err="1"/>
              <a:t>harsh</a:t>
            </a:r>
            <a:r>
              <a:rPr lang="pl-PL" sz="4000" dirty="0"/>
              <a:t>?) </a:t>
            </a:r>
            <a:r>
              <a:rPr lang="pl-PL" sz="4000" dirty="0" err="1"/>
              <a:t>reality</a:t>
            </a:r>
            <a:endParaRPr lang="pl-PL" sz="4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0B747F0-8EFA-4B1A-9F16-A109D89DA7FC}"/>
              </a:ext>
            </a:extLst>
          </p:cNvPr>
          <p:cNvSpPr txBox="1"/>
          <p:nvPr/>
        </p:nvSpPr>
        <p:spPr>
          <a:xfrm>
            <a:off x="4918757" y="1374435"/>
            <a:ext cx="2354485" cy="1017076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b="1" dirty="0" err="1">
                <a:solidFill>
                  <a:srgbClr val="C00000"/>
                </a:solidFill>
              </a:rPr>
              <a:t>constitution</a:t>
            </a:r>
            <a:endParaRPr lang="pl-PL" sz="24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BD0769-E4E3-4C0A-BD7B-F376899BBF59}"/>
              </a:ext>
            </a:extLst>
          </p:cNvPr>
          <p:cNvSpPr txBox="1"/>
          <p:nvPr/>
        </p:nvSpPr>
        <p:spPr>
          <a:xfrm>
            <a:off x="1013340" y="2177028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legislation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C1DACBA-4FE0-4353-8168-E9094D9AEAA4}"/>
              </a:ext>
            </a:extLst>
          </p:cNvPr>
          <p:cNvSpPr txBox="1"/>
          <p:nvPr/>
        </p:nvSpPr>
        <p:spPr>
          <a:xfrm>
            <a:off x="1262131" y="3946550"/>
            <a:ext cx="2154910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Subordinate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 legis. / </a:t>
            </a:r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regulation</a:t>
            </a:r>
            <a:endParaRPr lang="pl-P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1980A75-935F-4105-A8E2-085ADB3E34F2}"/>
              </a:ext>
            </a:extLst>
          </p:cNvPr>
          <p:cNvSpPr txBox="1"/>
          <p:nvPr/>
        </p:nvSpPr>
        <p:spPr>
          <a:xfrm>
            <a:off x="2039255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local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byelaws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10A19BC-FB08-49CD-808A-52C843C83E79}"/>
              </a:ext>
            </a:extLst>
          </p:cNvPr>
          <p:cNvSpPr txBox="1"/>
          <p:nvPr/>
        </p:nvSpPr>
        <p:spPr>
          <a:xfrm>
            <a:off x="3835126" y="306179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international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treaties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4C536B0-C791-4243-874C-47641FDC0442}"/>
              </a:ext>
            </a:extLst>
          </p:cNvPr>
          <p:cNvSpPr txBox="1"/>
          <p:nvPr/>
        </p:nvSpPr>
        <p:spPr>
          <a:xfrm>
            <a:off x="6656912" y="3061789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EU law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B6FDD1-3C05-48FB-BA35-22F50C05598C}"/>
              </a:ext>
            </a:extLst>
          </p:cNvPr>
          <p:cNvSpPr txBox="1"/>
          <p:nvPr/>
        </p:nvSpPr>
        <p:spPr>
          <a:xfrm>
            <a:off x="5070083" y="438893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9DE2DBA-F6FB-4250-BF5E-97A3F9F181D0}"/>
              </a:ext>
            </a:extLst>
          </p:cNvPr>
          <p:cNvSpPr txBox="1"/>
          <p:nvPr/>
        </p:nvSpPr>
        <p:spPr>
          <a:xfrm>
            <a:off x="8100911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customary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BD742BE-14E3-40AF-A38A-9E86FF0DB0E8}"/>
              </a:ext>
            </a:extLst>
          </p:cNvPr>
          <p:cNvSpPr txBox="1"/>
          <p:nvPr/>
        </p:nvSpPr>
        <p:spPr>
          <a:xfrm>
            <a:off x="9435512" y="2177027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general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principles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CBF5EB6-6B72-45E8-94AB-577ACAE5C0A9}"/>
              </a:ext>
            </a:extLst>
          </p:cNvPr>
          <p:cNvSpPr txBox="1"/>
          <p:nvPr/>
        </p:nvSpPr>
        <p:spPr>
          <a:xfrm>
            <a:off x="9126829" y="394655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standards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of equity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C490263-F9C6-4F8B-8F12-149400D5ED88}"/>
              </a:ext>
            </a:extLst>
          </p:cNvPr>
          <p:cNvSpPr txBox="1"/>
          <p:nvPr/>
        </p:nvSpPr>
        <p:spPr>
          <a:xfrm>
            <a:off x="5070083" y="589637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3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A85D1-35F4-4EF0-B079-419E60A2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AEA8C8-DAAB-4A46-80F9-95309E552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Determines</a:t>
            </a:r>
            <a:r>
              <a:rPr lang="pl-PL" dirty="0"/>
              <a:t> </a:t>
            </a:r>
            <a:r>
              <a:rPr lang="pl-PL" dirty="0" err="1"/>
              <a:t>basic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, </a:t>
            </a:r>
            <a:r>
              <a:rPr lang="pl-PL" dirty="0" err="1"/>
              <a:t>political</a:t>
            </a:r>
            <a:r>
              <a:rPr lang="pl-PL" dirty="0"/>
              <a:t>, and </a:t>
            </a:r>
            <a:r>
              <a:rPr lang="pl-PL" dirty="0" err="1"/>
              <a:t>economic</a:t>
            </a:r>
            <a:r>
              <a:rPr lang="pl-PL" dirty="0"/>
              <a:t> order of the </a:t>
            </a:r>
            <a:r>
              <a:rPr lang="pl-PL" dirty="0" err="1"/>
              <a:t>state</a:t>
            </a:r>
            <a:r>
              <a:rPr lang="pl-PL" dirty="0"/>
              <a:t>. </a:t>
            </a:r>
            <a:r>
              <a:rPr lang="pl-PL" dirty="0" err="1"/>
              <a:t>Typically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regulates</a:t>
            </a:r>
            <a:r>
              <a:rPr lang="pl-PL" dirty="0"/>
              <a:t>:</a:t>
            </a:r>
          </a:p>
          <a:p>
            <a:r>
              <a:rPr lang="pl-PL" dirty="0"/>
              <a:t>the </a:t>
            </a:r>
            <a:r>
              <a:rPr lang="pl-PL" dirty="0" err="1"/>
              <a:t>government</a:t>
            </a:r>
            <a:r>
              <a:rPr lang="pl-PL" dirty="0"/>
              <a:t> </a:t>
            </a:r>
            <a:r>
              <a:rPr lang="en-US" dirty="0"/>
              <a:t>and</a:t>
            </a:r>
            <a:r>
              <a:rPr lang="pl-PL" dirty="0"/>
              <a:t> </a:t>
            </a:r>
            <a:r>
              <a:rPr lang="en-US" dirty="0"/>
              <a:t>relationship</a:t>
            </a:r>
            <a:r>
              <a:rPr lang="pl-PL" dirty="0"/>
              <a:t>s</a:t>
            </a:r>
            <a:r>
              <a:rPr lang="en-US" dirty="0"/>
              <a:t> of its constituent</a:t>
            </a:r>
            <a:r>
              <a:rPr lang="pl-PL" dirty="0"/>
              <a:t> </a:t>
            </a:r>
            <a:r>
              <a:rPr lang="en-US" dirty="0"/>
              <a:t>parts</a:t>
            </a:r>
            <a:r>
              <a:rPr lang="pl-PL" dirty="0"/>
              <a:t>, and</a:t>
            </a:r>
          </a:p>
          <a:p>
            <a:r>
              <a:rPr lang="en-US" dirty="0"/>
              <a:t>basic rights </a:t>
            </a:r>
            <a:r>
              <a:rPr lang="pl-PL" dirty="0"/>
              <a:t>and </a:t>
            </a:r>
            <a:r>
              <a:rPr lang="pl-PL" dirty="0" err="1"/>
              <a:t>freedoms</a:t>
            </a:r>
            <a:r>
              <a:rPr lang="pl-PL" dirty="0"/>
              <a:t> of </a:t>
            </a:r>
            <a:r>
              <a:rPr lang="en-US" dirty="0"/>
              <a:t>citizens.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dirty="0"/>
              <a:t>Possesses supremacy over legislation and other laws.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More difficult to replace or amend.</a:t>
            </a:r>
          </a:p>
        </p:txBody>
      </p:sp>
    </p:spTree>
    <p:extLst>
      <p:ext uri="{BB962C8B-B14F-4D97-AF65-F5344CB8AC3E}">
        <p14:creationId xmlns:p14="http://schemas.microsoft.com/office/powerpoint/2010/main" val="27467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15D3F-97C4-44EF-8AAE-A0A47D5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UK: </a:t>
            </a:r>
            <a:r>
              <a:rPr lang="pl-PL" dirty="0" err="1"/>
              <a:t>unwritten</a:t>
            </a:r>
            <a:r>
              <a:rPr lang="pl-PL" dirty="0"/>
              <a:t> (</a:t>
            </a:r>
            <a:r>
              <a:rPr lang="pl-PL" dirty="0" err="1"/>
              <a:t>uncodified</a:t>
            </a:r>
            <a:r>
              <a:rPr lang="pl-PL" dirty="0"/>
              <a:t>) </a:t>
            </a:r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90160-B8AF-4F69-8288-1C0B83BF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There are three main sources of constitutional rules: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1</a:t>
            </a:r>
            <a:r>
              <a:rPr lang="en-GB" dirty="0"/>
              <a:t>) </a:t>
            </a:r>
            <a:r>
              <a:rPr lang="en-GB" i="1" dirty="0"/>
              <a:t>statutes</a:t>
            </a:r>
            <a:r>
              <a:rPr lang="pl-PL" i="1" dirty="0"/>
              <a:t>: </a:t>
            </a:r>
            <a:r>
              <a:rPr lang="en-GB" dirty="0"/>
              <a:t>include those relating to the structure of the state such as the Act of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Union 1705 and the European Communities Act 1972, those regulating the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organs of state such as the Parliament Acts 1911 and 1949, and those relating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to fundamental rights such as Magna Carta and the Human Rights Act 1998;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2</a:t>
            </a:r>
            <a:r>
              <a:rPr lang="en-GB" dirty="0"/>
              <a:t>) </a:t>
            </a:r>
            <a:r>
              <a:rPr lang="en-GB" i="1" dirty="0"/>
              <a:t>case law</a:t>
            </a:r>
            <a:r>
              <a:rPr lang="pl-PL" i="1" dirty="0"/>
              <a:t>:</a:t>
            </a:r>
            <a:r>
              <a:rPr lang="en-GB" i="1" dirty="0"/>
              <a:t> </a:t>
            </a:r>
            <a:r>
              <a:rPr lang="en-GB" dirty="0"/>
              <a:t>created in the ordinary courts; 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3</a:t>
            </a:r>
            <a:r>
              <a:rPr lang="en-GB" dirty="0"/>
              <a:t>) </a:t>
            </a:r>
            <a:r>
              <a:rPr lang="en-GB" i="1" dirty="0"/>
              <a:t>conventions</a:t>
            </a:r>
            <a:r>
              <a:rPr lang="pl-PL" i="1" dirty="0"/>
              <a:t>:</a:t>
            </a:r>
            <a:r>
              <a:rPr lang="en-GB" dirty="0"/>
              <a:t> the rules of the constitution that cannot be enforced by a court.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They are at least as important as statutes, but must not be inconsistent with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statute law or case law.</a:t>
            </a:r>
            <a:endParaRPr lang="pl-PL" dirty="0"/>
          </a:p>
          <a:p>
            <a:pPr marL="0" indent="0" algn="r">
              <a:buNone/>
            </a:pPr>
            <a:r>
              <a:rPr lang="pl-PL" dirty="0" err="1"/>
              <a:t>Youngs</a:t>
            </a:r>
            <a:r>
              <a:rPr lang="pl-PL" dirty="0"/>
              <a:t>, p. 7</a:t>
            </a:r>
          </a:p>
        </p:txBody>
      </p:sp>
    </p:spTree>
    <p:extLst>
      <p:ext uri="{BB962C8B-B14F-4D97-AF65-F5344CB8AC3E}">
        <p14:creationId xmlns:p14="http://schemas.microsoft.com/office/powerpoint/2010/main" val="20486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CDFF6-D575-4D83-8C28-EACB9DA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Legislation</a:t>
            </a:r>
            <a:r>
              <a:rPr lang="pl-PL" dirty="0"/>
              <a:t> (</a:t>
            </a:r>
            <a:r>
              <a:rPr lang="pl-PL" dirty="0" err="1"/>
              <a:t>statutory</a:t>
            </a:r>
            <a:r>
              <a:rPr lang="pl-PL" dirty="0"/>
              <a:t> law)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47C278-B486-4BDE-92E6-1417AAFA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/>
              <a:t>Described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as </a:t>
            </a:r>
            <a:r>
              <a:rPr lang="pl-PL" i="1" dirty="0" err="1"/>
              <a:t>primary</a:t>
            </a:r>
            <a:r>
              <a:rPr lang="pl-PL" i="1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parliamentary</a:t>
            </a:r>
            <a:r>
              <a:rPr lang="pl-PL" dirty="0"/>
              <a:t> </a:t>
            </a:r>
            <a:r>
              <a:rPr lang="pl-PL" dirty="0" err="1"/>
              <a:t>acts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Enacted</a:t>
            </a:r>
            <a:r>
              <a:rPr lang="pl-PL" dirty="0"/>
              <a:t> by the </a:t>
            </a:r>
            <a:r>
              <a:rPr lang="pl-PL" dirty="0" err="1"/>
              <a:t>legislatory</a:t>
            </a:r>
            <a:r>
              <a:rPr lang="pl-PL" dirty="0"/>
              <a:t> body (</a:t>
            </a:r>
            <a:r>
              <a:rPr lang="pl-PL" dirty="0" err="1"/>
              <a:t>parliament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Issued</a:t>
            </a:r>
            <a:r>
              <a:rPr lang="pl-PL" dirty="0"/>
              <a:t> in the form of </a:t>
            </a:r>
            <a:r>
              <a:rPr lang="pl-PL" dirty="0" err="1"/>
              <a:t>either</a:t>
            </a:r>
            <a:r>
              <a:rPr lang="pl-PL" dirty="0"/>
              <a:t> </a:t>
            </a:r>
            <a:r>
              <a:rPr lang="pl-PL" i="1" dirty="0" err="1"/>
              <a:t>code</a:t>
            </a:r>
            <a:r>
              <a:rPr lang="pl-PL" i="1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i="1" dirty="0" err="1"/>
              <a:t>statute</a:t>
            </a:r>
            <a:r>
              <a:rPr lang="pl-PL" i="1" dirty="0"/>
              <a:t> </a:t>
            </a:r>
            <a:r>
              <a:rPr lang="pl-PL" dirty="0"/>
              <a:t>(</a:t>
            </a:r>
            <a:r>
              <a:rPr lang="pl-PL" dirty="0" err="1"/>
              <a:t>piecemeal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Sometimes</a:t>
            </a:r>
            <a:r>
              <a:rPr lang="pl-PL" dirty="0"/>
              <a:t> (France)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further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organiques</a:t>
            </a:r>
            <a:r>
              <a:rPr lang="pl-PL" i="1" dirty="0"/>
              <a:t>) </a:t>
            </a:r>
            <a:r>
              <a:rPr lang="pl-PL" dirty="0"/>
              <a:t>and </a:t>
            </a:r>
            <a:r>
              <a:rPr lang="pl-PL" dirty="0" err="1"/>
              <a:t>ordinary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ordinaries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Published</a:t>
            </a:r>
            <a:r>
              <a:rPr lang="pl-PL" dirty="0"/>
              <a:t> in </a:t>
            </a:r>
            <a:r>
              <a:rPr lang="pl-PL" dirty="0" err="1"/>
              <a:t>official</a:t>
            </a:r>
            <a:r>
              <a:rPr lang="pl-PL" dirty="0"/>
              <a:t> </a:t>
            </a:r>
            <a:r>
              <a:rPr lang="pl-PL" dirty="0" err="1"/>
              <a:t>journal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95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5DF15-B769-4FDB-B1FE-F767731A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Subordinate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/ </a:t>
            </a:r>
            <a:r>
              <a:rPr lang="pl-PL" dirty="0" err="1"/>
              <a:t>regulation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FFB53-4977-4518-BA6F-C8F8EA6F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forms</a:t>
            </a:r>
            <a:r>
              <a:rPr lang="pl-PL" dirty="0"/>
              <a:t> of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inferior</a:t>
            </a:r>
            <a:r>
              <a:rPr lang="pl-PL" dirty="0"/>
              <a:t> to and </a:t>
            </a:r>
            <a:r>
              <a:rPr lang="pl-PL" dirty="0" err="1"/>
              <a:t>subordinated</a:t>
            </a:r>
            <a:r>
              <a:rPr lang="pl-PL" dirty="0"/>
              <a:t> to the </a:t>
            </a:r>
            <a:r>
              <a:rPr lang="pl-PL" dirty="0" err="1"/>
              <a:t>priamry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Two</a:t>
            </a:r>
            <a:r>
              <a:rPr lang="pl-PL" dirty="0"/>
              <a:t> </a:t>
            </a:r>
            <a:r>
              <a:rPr lang="pl-PL" dirty="0" err="1"/>
              <a:t>models</a:t>
            </a:r>
            <a:r>
              <a:rPr lang="pl-PL" dirty="0"/>
              <a:t>: as </a:t>
            </a: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as independent </a:t>
            </a:r>
            <a:r>
              <a:rPr lang="pl-PL" dirty="0" err="1"/>
              <a:t>regulation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: Poland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Independent </a:t>
            </a:r>
            <a:r>
              <a:rPr lang="pl-PL" dirty="0" err="1"/>
              <a:t>regulation</a:t>
            </a:r>
            <a:r>
              <a:rPr lang="pl-PL" dirty="0"/>
              <a:t>: USA</a:t>
            </a:r>
          </a:p>
          <a:p>
            <a:r>
              <a:rPr lang="pl-PL" dirty="0"/>
              <a:t>As a </a:t>
            </a:r>
            <a:r>
              <a:rPr lang="pl-PL" dirty="0" err="1"/>
              <a:t>prerogative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 of the </a:t>
            </a:r>
            <a:r>
              <a:rPr lang="pl-PL" dirty="0" err="1"/>
              <a:t>executive</a:t>
            </a:r>
            <a:r>
              <a:rPr lang="pl-PL" dirty="0"/>
              <a:t> </a:t>
            </a:r>
            <a:r>
              <a:rPr lang="pl-PL" dirty="0" err="1"/>
              <a:t>branch</a:t>
            </a:r>
            <a:r>
              <a:rPr lang="pl-PL" dirty="0"/>
              <a:t> of </a:t>
            </a:r>
            <a:r>
              <a:rPr lang="pl-PL" dirty="0" err="1"/>
              <a:t>government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elelement</a:t>
            </a:r>
            <a:r>
              <a:rPr lang="pl-PL" dirty="0"/>
              <a:t> of the system of </a:t>
            </a:r>
            <a:r>
              <a:rPr lang="pl-PL" i="1" dirty="0" err="1"/>
              <a:t>check</a:t>
            </a:r>
            <a:r>
              <a:rPr lang="pl-PL" i="1" dirty="0"/>
              <a:t> and </a:t>
            </a:r>
            <a:r>
              <a:rPr lang="pl-PL" i="1" dirty="0" err="1"/>
              <a:t>balance</a:t>
            </a:r>
            <a:endParaRPr lang="pl-PL" i="1" dirty="0"/>
          </a:p>
          <a:p>
            <a:endParaRPr lang="pl-PL" i="1" dirty="0"/>
          </a:p>
          <a:p>
            <a:pPr marL="0" indent="0">
              <a:buNone/>
            </a:pPr>
            <a:r>
              <a:rPr lang="pl-PL" dirty="0"/>
              <a:t>Special </a:t>
            </a:r>
            <a:r>
              <a:rPr lang="pl-PL" dirty="0" err="1"/>
              <a:t>case</a:t>
            </a:r>
            <a:r>
              <a:rPr lang="pl-PL" dirty="0"/>
              <a:t>: independent regulatory </a:t>
            </a:r>
            <a:r>
              <a:rPr lang="pl-PL" dirty="0" err="1"/>
              <a:t>agencies</a:t>
            </a:r>
            <a:r>
              <a:rPr lang="pl-PL" dirty="0"/>
              <a:t> (</a:t>
            </a:r>
            <a:r>
              <a:rPr lang="pl-PL" dirty="0" err="1"/>
              <a:t>IRA’s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72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853</Words>
  <Application>Microsoft Office PowerPoint</Application>
  <PresentationFormat>Panoramiczny</PresentationFormat>
  <Paragraphs>131</Paragraphs>
  <Slides>16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Motyw pakietu Office</vt:lpstr>
      <vt:lpstr>Sources of Law  &amp; Law Creating Fundamentals of Law &amp; Government</vt:lpstr>
      <vt:lpstr>The concept of the source of law</vt:lpstr>
      <vt:lpstr>Formal sources of law – the (ideal?) model…</vt:lpstr>
      <vt:lpstr>Formal sources of law – the (ideal?) model…</vt:lpstr>
      <vt:lpstr>… and the (harsh?) reality</vt:lpstr>
      <vt:lpstr>Constitution</vt:lpstr>
      <vt:lpstr>UK: unwritten (uncodified) constitution</vt:lpstr>
      <vt:lpstr>Legislation (statutory law)</vt:lpstr>
      <vt:lpstr>Subordinate legislation / regulation</vt:lpstr>
      <vt:lpstr>Delegated legislation: regulation in Polish law (rozporządzenie)</vt:lpstr>
      <vt:lpstr>International treaties</vt:lpstr>
      <vt:lpstr>The European Union law</vt:lpstr>
      <vt:lpstr>The European Union law</vt:lpstr>
      <vt:lpstr>Case law</vt:lpstr>
      <vt:lpstr>Customary law</vt:lpstr>
      <vt:lpstr>Internal laws: Poland (Resolutions and orders)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Language Sources of Law &amp; Law Creating</dc:title>
  <dc:creator>Maciej Pichlak</dc:creator>
  <cp:lastModifiedBy>Maciej Pichlak</cp:lastModifiedBy>
  <cp:revision>36</cp:revision>
  <dcterms:created xsi:type="dcterms:W3CDTF">2019-10-28T17:21:12Z</dcterms:created>
  <dcterms:modified xsi:type="dcterms:W3CDTF">2020-01-16T08:48:54Z</dcterms:modified>
</cp:coreProperties>
</file>