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81" r:id="rId2"/>
    <p:sldId id="274" r:id="rId3"/>
    <p:sldId id="275" r:id="rId4"/>
    <p:sldId id="272" r:id="rId5"/>
    <p:sldId id="270" r:id="rId6"/>
    <p:sldId id="273" r:id="rId7"/>
    <p:sldId id="258" r:id="rId8"/>
    <p:sldId id="276" r:id="rId9"/>
    <p:sldId id="259" r:id="rId10"/>
    <p:sldId id="262" r:id="rId11"/>
    <p:sldId id="260" r:id="rId12"/>
    <p:sldId id="277" r:id="rId13"/>
    <p:sldId id="266" r:id="rId14"/>
    <p:sldId id="267" r:id="rId15"/>
    <p:sldId id="268" r:id="rId16"/>
    <p:sldId id="263" r:id="rId17"/>
    <p:sldId id="264" r:id="rId18"/>
    <p:sldId id="279" r:id="rId19"/>
    <p:sldId id="265" r:id="rId20"/>
    <p:sldId id="280" r:id="rId21"/>
    <p:sldId id="278" r:id="rId22"/>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4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5E5259-EEA7-40E7-92B9-E881695F1589}" type="datetimeFigureOut">
              <a:rPr lang="pl-PL" smtClean="0"/>
              <a:t>23.01.2020</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24998F-B837-4BCD-BA07-C3BFF9B7F691}" type="slidenum">
              <a:rPr lang="pl-PL" smtClean="0"/>
              <a:t>‹#›</a:t>
            </a:fld>
            <a:endParaRPr lang="pl-PL"/>
          </a:p>
        </p:txBody>
      </p:sp>
    </p:spTree>
    <p:extLst>
      <p:ext uri="{BB962C8B-B14F-4D97-AF65-F5344CB8AC3E}">
        <p14:creationId xmlns:p14="http://schemas.microsoft.com/office/powerpoint/2010/main" val="530989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1" name="Text Box 1"/>
          <p:cNvSpPr txBox="1">
            <a:spLocks noChangeArrowheads="1"/>
          </p:cNvSpPr>
          <p:nvPr/>
        </p:nvSpPr>
        <p:spPr bwMode="auto">
          <a:xfrm>
            <a:off x="1312863" y="1027113"/>
            <a:ext cx="4932362"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25602" name="Rectangle 2"/>
          <p:cNvSpPr txBox="1">
            <a:spLocks noGrp="1" noChangeArrowheads="1"/>
          </p:cNvSpPr>
          <p:nvPr>
            <p:ph type="body"/>
          </p:nvPr>
        </p:nvSpPr>
        <p:spPr bwMode="auto">
          <a:xfrm>
            <a:off x="1169988" y="5086350"/>
            <a:ext cx="5222875" cy="4106863"/>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17143221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89" name="Text Box 1"/>
          <p:cNvSpPr txBox="1">
            <a:spLocks noChangeArrowheads="1"/>
          </p:cNvSpPr>
          <p:nvPr/>
        </p:nvSpPr>
        <p:spPr bwMode="auto">
          <a:xfrm>
            <a:off x="1312863" y="1027113"/>
            <a:ext cx="4932362"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37890" name="Rectangle 2"/>
          <p:cNvSpPr txBox="1">
            <a:spLocks noGrp="1" noChangeArrowheads="1"/>
          </p:cNvSpPr>
          <p:nvPr>
            <p:ph type="body"/>
          </p:nvPr>
        </p:nvSpPr>
        <p:spPr bwMode="auto">
          <a:xfrm>
            <a:off x="1169988" y="5086350"/>
            <a:ext cx="5222875" cy="4106863"/>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375193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7" name="Text Box 1"/>
          <p:cNvSpPr txBox="1">
            <a:spLocks noChangeArrowheads="1"/>
          </p:cNvSpPr>
          <p:nvPr/>
        </p:nvSpPr>
        <p:spPr bwMode="auto">
          <a:xfrm>
            <a:off x="1312863" y="1027113"/>
            <a:ext cx="4932362"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24578" name="Rectangle 2"/>
          <p:cNvSpPr txBox="1">
            <a:spLocks noGrp="1" noChangeArrowheads="1"/>
          </p:cNvSpPr>
          <p:nvPr>
            <p:ph type="body"/>
          </p:nvPr>
        </p:nvSpPr>
        <p:spPr bwMode="auto">
          <a:xfrm>
            <a:off x="1169988" y="5086350"/>
            <a:ext cx="5222875" cy="4106863"/>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2818753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7" name="Text Box 1"/>
          <p:cNvSpPr txBox="1">
            <a:spLocks noChangeArrowheads="1"/>
          </p:cNvSpPr>
          <p:nvPr/>
        </p:nvSpPr>
        <p:spPr bwMode="auto">
          <a:xfrm>
            <a:off x="1312863" y="1027113"/>
            <a:ext cx="4932362"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24578" name="Rectangle 2"/>
          <p:cNvSpPr txBox="1">
            <a:spLocks noGrp="1" noChangeArrowheads="1"/>
          </p:cNvSpPr>
          <p:nvPr>
            <p:ph type="body"/>
          </p:nvPr>
        </p:nvSpPr>
        <p:spPr bwMode="auto">
          <a:xfrm>
            <a:off x="1169988" y="5086350"/>
            <a:ext cx="5222875" cy="4106863"/>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40901759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3" name="Text Box 1"/>
          <p:cNvSpPr txBox="1">
            <a:spLocks noChangeArrowheads="1"/>
          </p:cNvSpPr>
          <p:nvPr/>
        </p:nvSpPr>
        <p:spPr bwMode="auto">
          <a:xfrm>
            <a:off x="1312863" y="1027113"/>
            <a:ext cx="4932362"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38914" name="Rectangle 2"/>
          <p:cNvSpPr txBox="1">
            <a:spLocks noGrp="1" noChangeArrowheads="1"/>
          </p:cNvSpPr>
          <p:nvPr>
            <p:ph type="body"/>
          </p:nvPr>
        </p:nvSpPr>
        <p:spPr bwMode="auto">
          <a:xfrm>
            <a:off x="1169988" y="5086350"/>
            <a:ext cx="5222875" cy="4106863"/>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1483617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1" name="Text Box 1"/>
          <p:cNvSpPr txBox="1">
            <a:spLocks noChangeArrowheads="1"/>
          </p:cNvSpPr>
          <p:nvPr/>
        </p:nvSpPr>
        <p:spPr bwMode="auto">
          <a:xfrm>
            <a:off x="1312863" y="1027113"/>
            <a:ext cx="4932362"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35842" name="Rectangle 2"/>
          <p:cNvSpPr txBox="1">
            <a:spLocks noGrp="1" noChangeArrowheads="1"/>
          </p:cNvSpPr>
          <p:nvPr>
            <p:ph type="body"/>
          </p:nvPr>
        </p:nvSpPr>
        <p:spPr bwMode="auto">
          <a:xfrm>
            <a:off x="1169988" y="5086350"/>
            <a:ext cx="5222875" cy="4106863"/>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35468097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7" name="Text Box 1"/>
          <p:cNvSpPr txBox="1">
            <a:spLocks noChangeArrowheads="1"/>
          </p:cNvSpPr>
          <p:nvPr/>
        </p:nvSpPr>
        <p:spPr bwMode="auto">
          <a:xfrm>
            <a:off x="1312863" y="1027113"/>
            <a:ext cx="4932362"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39938" name="Rectangle 2"/>
          <p:cNvSpPr txBox="1">
            <a:spLocks noGrp="1" noChangeArrowheads="1"/>
          </p:cNvSpPr>
          <p:nvPr>
            <p:ph type="body"/>
          </p:nvPr>
        </p:nvSpPr>
        <p:spPr bwMode="auto">
          <a:xfrm>
            <a:off x="1169988" y="5086350"/>
            <a:ext cx="5222875" cy="4106863"/>
          </a:xfrm>
          <a:prstGeom prst="rect">
            <a:avLst/>
          </a:prstGeom>
          <a:noFill/>
          <a:ln>
            <a:round/>
            <a:headEnd/>
            <a:tailEnd/>
          </a:ln>
        </p:spPr>
        <p:txBody>
          <a:bodyPr wrap="none" anchor="ctr"/>
          <a:lstStyle/>
          <a:p>
            <a:r>
              <a:rPr lang="pl-PL" sz="1200" i="1" dirty="0" err="1">
                <a:solidFill>
                  <a:srgbClr val="CCCCCC"/>
                </a:solidFill>
              </a:rPr>
              <a:t>underlies</a:t>
            </a:r>
            <a:r>
              <a:rPr lang="pl-PL" sz="1200" i="1" dirty="0">
                <a:solidFill>
                  <a:srgbClr val="CCCCCC"/>
                </a:solidFill>
              </a:rPr>
              <a:t> </a:t>
            </a:r>
            <a:r>
              <a:rPr lang="pl-PL" sz="1200" i="1" dirty="0" err="1">
                <a:solidFill>
                  <a:srgbClr val="CCCCCC"/>
                </a:solidFill>
              </a:rPr>
              <a:t>constitutional</a:t>
            </a:r>
            <a:r>
              <a:rPr lang="pl-PL" sz="1200" i="1" dirty="0">
                <a:solidFill>
                  <a:srgbClr val="CCCCCC"/>
                </a:solidFill>
              </a:rPr>
              <a:t> </a:t>
            </a:r>
            <a:r>
              <a:rPr lang="pl-PL" sz="1200" i="1" dirty="0" err="1">
                <a:solidFill>
                  <a:srgbClr val="CCCCCC"/>
                </a:solidFill>
              </a:rPr>
              <a:t>tradition</a:t>
            </a:r>
            <a:r>
              <a:rPr lang="pl-PL" sz="1200" i="1" dirty="0">
                <a:solidFill>
                  <a:srgbClr val="CCCCCC"/>
                </a:solidFill>
              </a:rPr>
              <a:t> </a:t>
            </a:r>
            <a:r>
              <a:rPr lang="pl-PL" sz="1200" i="1" dirty="0" err="1">
                <a:solidFill>
                  <a:srgbClr val="CCCCCC"/>
                </a:solidFill>
              </a:rPr>
              <a:t>common</a:t>
            </a:r>
            <a:r>
              <a:rPr lang="pl-PL" sz="1200" i="1" dirty="0">
                <a:solidFill>
                  <a:srgbClr val="CCCCCC"/>
                </a:solidFill>
              </a:rPr>
              <a:t> to </a:t>
            </a:r>
            <a:r>
              <a:rPr lang="pl-PL" sz="1200" i="1" dirty="0" err="1">
                <a:solidFill>
                  <a:srgbClr val="CCCCCC"/>
                </a:solidFill>
              </a:rPr>
              <a:t>the</a:t>
            </a:r>
            <a:r>
              <a:rPr lang="pl-PL" sz="1200" i="1" dirty="0">
                <a:solidFill>
                  <a:srgbClr val="CCCCCC"/>
                </a:solidFill>
              </a:rPr>
              <a:t> </a:t>
            </a:r>
            <a:r>
              <a:rPr lang="pl-PL" sz="1200" i="1" dirty="0" err="1">
                <a:solidFill>
                  <a:srgbClr val="CCCCCC"/>
                </a:solidFill>
              </a:rPr>
              <a:t>member</a:t>
            </a:r>
            <a:r>
              <a:rPr lang="pl-PL" sz="1200" i="1" dirty="0">
                <a:solidFill>
                  <a:srgbClr val="CCCCCC"/>
                </a:solidFill>
              </a:rPr>
              <a:t> </a:t>
            </a:r>
            <a:r>
              <a:rPr lang="pl-PL" sz="1200" i="1" dirty="0" err="1">
                <a:solidFill>
                  <a:srgbClr val="CCCCCC"/>
                </a:solidFill>
              </a:rPr>
              <a:t>states</a:t>
            </a:r>
            <a:endParaRPr lang="pl-PL" dirty="0"/>
          </a:p>
        </p:txBody>
      </p:sp>
    </p:spTree>
    <p:extLst>
      <p:ext uri="{BB962C8B-B14F-4D97-AF65-F5344CB8AC3E}">
        <p14:creationId xmlns:p14="http://schemas.microsoft.com/office/powerpoint/2010/main" val="7487910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3" name="Text Box 1"/>
          <p:cNvSpPr txBox="1">
            <a:spLocks noChangeArrowheads="1"/>
          </p:cNvSpPr>
          <p:nvPr/>
        </p:nvSpPr>
        <p:spPr bwMode="auto">
          <a:xfrm>
            <a:off x="1312863" y="1027113"/>
            <a:ext cx="4929187"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59394" name="Rectangle 2"/>
          <p:cNvSpPr txBox="1">
            <a:spLocks noGrp="1" noChangeArrowheads="1"/>
          </p:cNvSpPr>
          <p:nvPr>
            <p:ph type="body"/>
          </p:nvPr>
        </p:nvSpPr>
        <p:spPr bwMode="auto">
          <a:xfrm>
            <a:off x="1169988" y="5086350"/>
            <a:ext cx="5218112" cy="4102100"/>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8457590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3" name="Text Box 1"/>
          <p:cNvSpPr txBox="1">
            <a:spLocks noChangeArrowheads="1"/>
          </p:cNvSpPr>
          <p:nvPr/>
        </p:nvSpPr>
        <p:spPr bwMode="auto">
          <a:xfrm>
            <a:off x="1312863" y="1027113"/>
            <a:ext cx="4929187"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59394" name="Rectangle 2"/>
          <p:cNvSpPr txBox="1">
            <a:spLocks noGrp="1" noChangeArrowheads="1"/>
          </p:cNvSpPr>
          <p:nvPr>
            <p:ph type="body"/>
          </p:nvPr>
        </p:nvSpPr>
        <p:spPr bwMode="auto">
          <a:xfrm>
            <a:off x="1169988" y="5086350"/>
            <a:ext cx="5218112" cy="4102100"/>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12064613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5" name="Text Box 1"/>
          <p:cNvSpPr txBox="1">
            <a:spLocks noChangeArrowheads="1"/>
          </p:cNvSpPr>
          <p:nvPr/>
        </p:nvSpPr>
        <p:spPr bwMode="auto">
          <a:xfrm>
            <a:off x="1312863" y="1027113"/>
            <a:ext cx="4932362"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36866" name="Rectangle 2"/>
          <p:cNvSpPr txBox="1">
            <a:spLocks noGrp="1" noChangeArrowheads="1"/>
          </p:cNvSpPr>
          <p:nvPr>
            <p:ph type="body"/>
          </p:nvPr>
        </p:nvSpPr>
        <p:spPr bwMode="auto">
          <a:xfrm>
            <a:off x="1169988" y="5086350"/>
            <a:ext cx="5222875" cy="4106863"/>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1462654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C928304-693B-4ED1-B42C-57286A29F353}"/>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FF3CE429-91CA-4281-A668-075DA021CA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1CDA8969-E9E4-4C21-8707-E3CB6A22BC86}"/>
              </a:ext>
            </a:extLst>
          </p:cNvPr>
          <p:cNvSpPr>
            <a:spLocks noGrp="1"/>
          </p:cNvSpPr>
          <p:nvPr>
            <p:ph type="dt" sz="half" idx="10"/>
          </p:nvPr>
        </p:nvSpPr>
        <p:spPr/>
        <p:txBody>
          <a:bodyPr/>
          <a:lstStyle/>
          <a:p>
            <a:fld id="{9536FCA6-E456-4BE4-B67B-99D6BF61DFC6}" type="datetimeFigureOut">
              <a:rPr lang="pl-PL" smtClean="0"/>
              <a:t>23.01.2020</a:t>
            </a:fld>
            <a:endParaRPr lang="pl-PL"/>
          </a:p>
        </p:txBody>
      </p:sp>
      <p:sp>
        <p:nvSpPr>
          <p:cNvPr id="5" name="Symbol zastępczy stopki 4">
            <a:extLst>
              <a:ext uri="{FF2B5EF4-FFF2-40B4-BE49-F238E27FC236}">
                <a16:creationId xmlns:a16="http://schemas.microsoft.com/office/drawing/2014/main" id="{392F6F47-56EC-41F4-962E-5E3979B289C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E6A4644-F8EB-4D60-85CE-DF851A2E94D6}"/>
              </a:ext>
            </a:extLst>
          </p:cNvPr>
          <p:cNvSpPr>
            <a:spLocks noGrp="1"/>
          </p:cNvSpPr>
          <p:nvPr>
            <p:ph type="sldNum" sz="quarter" idx="12"/>
          </p:nvPr>
        </p:nvSpPr>
        <p:spPr/>
        <p:txBody>
          <a:bodyPr/>
          <a:lstStyle/>
          <a:p>
            <a:fld id="{CAE716E5-09B0-4B84-8D00-0544892CB0B3}" type="slidenum">
              <a:rPr lang="pl-PL" smtClean="0"/>
              <a:t>‹#›</a:t>
            </a:fld>
            <a:endParaRPr lang="pl-PL"/>
          </a:p>
        </p:txBody>
      </p:sp>
    </p:spTree>
    <p:extLst>
      <p:ext uri="{BB962C8B-B14F-4D97-AF65-F5344CB8AC3E}">
        <p14:creationId xmlns:p14="http://schemas.microsoft.com/office/powerpoint/2010/main" val="367380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21FC676-DEC1-4817-8B31-D242E854ECC2}"/>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9D5BCE08-9548-4D6E-871F-C8F28D2D4519}"/>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E5EADD7-0ACE-4890-AA73-053EDDDD1FAE}"/>
              </a:ext>
            </a:extLst>
          </p:cNvPr>
          <p:cNvSpPr>
            <a:spLocks noGrp="1"/>
          </p:cNvSpPr>
          <p:nvPr>
            <p:ph type="dt" sz="half" idx="10"/>
          </p:nvPr>
        </p:nvSpPr>
        <p:spPr/>
        <p:txBody>
          <a:bodyPr/>
          <a:lstStyle/>
          <a:p>
            <a:fld id="{9536FCA6-E456-4BE4-B67B-99D6BF61DFC6}" type="datetimeFigureOut">
              <a:rPr lang="pl-PL" smtClean="0"/>
              <a:t>23.01.2020</a:t>
            </a:fld>
            <a:endParaRPr lang="pl-PL"/>
          </a:p>
        </p:txBody>
      </p:sp>
      <p:sp>
        <p:nvSpPr>
          <p:cNvPr id="5" name="Symbol zastępczy stopki 4">
            <a:extLst>
              <a:ext uri="{FF2B5EF4-FFF2-40B4-BE49-F238E27FC236}">
                <a16:creationId xmlns:a16="http://schemas.microsoft.com/office/drawing/2014/main" id="{F033DBAB-11B4-4BB4-9814-15CF4A9BB0F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8F297C5-6599-4AF5-99BD-8DAB4710C310}"/>
              </a:ext>
            </a:extLst>
          </p:cNvPr>
          <p:cNvSpPr>
            <a:spLocks noGrp="1"/>
          </p:cNvSpPr>
          <p:nvPr>
            <p:ph type="sldNum" sz="quarter" idx="12"/>
          </p:nvPr>
        </p:nvSpPr>
        <p:spPr/>
        <p:txBody>
          <a:bodyPr/>
          <a:lstStyle/>
          <a:p>
            <a:fld id="{CAE716E5-09B0-4B84-8D00-0544892CB0B3}" type="slidenum">
              <a:rPr lang="pl-PL" smtClean="0"/>
              <a:t>‹#›</a:t>
            </a:fld>
            <a:endParaRPr lang="pl-PL"/>
          </a:p>
        </p:txBody>
      </p:sp>
    </p:spTree>
    <p:extLst>
      <p:ext uri="{BB962C8B-B14F-4D97-AF65-F5344CB8AC3E}">
        <p14:creationId xmlns:p14="http://schemas.microsoft.com/office/powerpoint/2010/main" val="2892699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518C54A7-6B32-4915-BAE1-7FD43B8B4630}"/>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E70EE2DE-014F-46A3-8B47-B0DA8182E8A3}"/>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04118AF-9D8A-46B6-9F22-DA8BCCE2DFF9}"/>
              </a:ext>
            </a:extLst>
          </p:cNvPr>
          <p:cNvSpPr>
            <a:spLocks noGrp="1"/>
          </p:cNvSpPr>
          <p:nvPr>
            <p:ph type="dt" sz="half" idx="10"/>
          </p:nvPr>
        </p:nvSpPr>
        <p:spPr/>
        <p:txBody>
          <a:bodyPr/>
          <a:lstStyle/>
          <a:p>
            <a:fld id="{9536FCA6-E456-4BE4-B67B-99D6BF61DFC6}" type="datetimeFigureOut">
              <a:rPr lang="pl-PL" smtClean="0"/>
              <a:t>23.01.2020</a:t>
            </a:fld>
            <a:endParaRPr lang="pl-PL"/>
          </a:p>
        </p:txBody>
      </p:sp>
      <p:sp>
        <p:nvSpPr>
          <p:cNvPr id="5" name="Symbol zastępczy stopki 4">
            <a:extLst>
              <a:ext uri="{FF2B5EF4-FFF2-40B4-BE49-F238E27FC236}">
                <a16:creationId xmlns:a16="http://schemas.microsoft.com/office/drawing/2014/main" id="{E2810CBB-FE43-4954-B143-501AE1551E1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7BB6607-5744-42E7-B4EA-570D884FD082}"/>
              </a:ext>
            </a:extLst>
          </p:cNvPr>
          <p:cNvSpPr>
            <a:spLocks noGrp="1"/>
          </p:cNvSpPr>
          <p:nvPr>
            <p:ph type="sldNum" sz="quarter" idx="12"/>
          </p:nvPr>
        </p:nvSpPr>
        <p:spPr/>
        <p:txBody>
          <a:bodyPr/>
          <a:lstStyle/>
          <a:p>
            <a:fld id="{CAE716E5-09B0-4B84-8D00-0544892CB0B3}" type="slidenum">
              <a:rPr lang="pl-PL" smtClean="0"/>
              <a:t>‹#›</a:t>
            </a:fld>
            <a:endParaRPr lang="pl-PL"/>
          </a:p>
        </p:txBody>
      </p:sp>
    </p:spTree>
    <p:extLst>
      <p:ext uri="{BB962C8B-B14F-4D97-AF65-F5344CB8AC3E}">
        <p14:creationId xmlns:p14="http://schemas.microsoft.com/office/powerpoint/2010/main" val="31509117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Układ niestandardowy">
    <p:spTree>
      <p:nvGrpSpPr>
        <p:cNvPr id="1" name=""/>
        <p:cNvGrpSpPr/>
        <p:nvPr/>
      </p:nvGrpSpPr>
      <p:grpSpPr>
        <a:xfrm>
          <a:off x="0" y="0"/>
          <a:ext cx="0" cy="0"/>
          <a:chOff x="0" y="0"/>
          <a:chExt cx="0" cy="0"/>
        </a:xfrm>
      </p:grpSpPr>
      <p:sp>
        <p:nvSpPr>
          <p:cNvPr id="2" name="Tytuł 1"/>
          <p:cNvSpPr>
            <a:spLocks noGrp="1"/>
          </p:cNvSpPr>
          <p:nvPr>
            <p:ph type="title"/>
          </p:nvPr>
        </p:nvSpPr>
        <p:spPr>
          <a:xfrm>
            <a:off x="896641" y="256347"/>
            <a:ext cx="10402560" cy="1142040"/>
          </a:xfrm>
        </p:spPr>
        <p:txBody>
          <a:bodyPr/>
          <a:lstStyle/>
          <a:p>
            <a:r>
              <a:rPr lang="pl-PL"/>
              <a:t>Kliknij, aby edytować styl</a:t>
            </a:r>
          </a:p>
        </p:txBody>
      </p:sp>
    </p:spTree>
    <p:extLst>
      <p:ext uri="{BB962C8B-B14F-4D97-AF65-F5344CB8AC3E}">
        <p14:creationId xmlns:p14="http://schemas.microsoft.com/office/powerpoint/2010/main" val="2642582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161DED7-2E37-4EBF-84B0-BF4DFF53CC8B}"/>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B30810FC-E7C7-445A-B635-F5ABCC806C02}"/>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64B3494C-7A44-4574-A992-44ABDF0F9ED0}"/>
              </a:ext>
            </a:extLst>
          </p:cNvPr>
          <p:cNvSpPr>
            <a:spLocks noGrp="1"/>
          </p:cNvSpPr>
          <p:nvPr>
            <p:ph type="dt" sz="half" idx="10"/>
          </p:nvPr>
        </p:nvSpPr>
        <p:spPr/>
        <p:txBody>
          <a:bodyPr/>
          <a:lstStyle/>
          <a:p>
            <a:fld id="{9536FCA6-E456-4BE4-B67B-99D6BF61DFC6}" type="datetimeFigureOut">
              <a:rPr lang="pl-PL" smtClean="0"/>
              <a:t>23.01.2020</a:t>
            </a:fld>
            <a:endParaRPr lang="pl-PL"/>
          </a:p>
        </p:txBody>
      </p:sp>
      <p:sp>
        <p:nvSpPr>
          <p:cNvPr id="5" name="Symbol zastępczy stopki 4">
            <a:extLst>
              <a:ext uri="{FF2B5EF4-FFF2-40B4-BE49-F238E27FC236}">
                <a16:creationId xmlns:a16="http://schemas.microsoft.com/office/drawing/2014/main" id="{27F759CF-296C-48E5-96EB-5DECB4A6635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7C14F39-7441-4730-8BA1-140BAB86E87B}"/>
              </a:ext>
            </a:extLst>
          </p:cNvPr>
          <p:cNvSpPr>
            <a:spLocks noGrp="1"/>
          </p:cNvSpPr>
          <p:nvPr>
            <p:ph type="sldNum" sz="quarter" idx="12"/>
          </p:nvPr>
        </p:nvSpPr>
        <p:spPr/>
        <p:txBody>
          <a:bodyPr/>
          <a:lstStyle/>
          <a:p>
            <a:fld id="{CAE716E5-09B0-4B84-8D00-0544892CB0B3}" type="slidenum">
              <a:rPr lang="pl-PL" smtClean="0"/>
              <a:t>‹#›</a:t>
            </a:fld>
            <a:endParaRPr lang="pl-PL"/>
          </a:p>
        </p:txBody>
      </p:sp>
    </p:spTree>
    <p:extLst>
      <p:ext uri="{BB962C8B-B14F-4D97-AF65-F5344CB8AC3E}">
        <p14:creationId xmlns:p14="http://schemas.microsoft.com/office/powerpoint/2010/main" val="4017253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6CFF026-E7CA-43E8-8DBF-9FB2E530E231}"/>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DE7FBAB3-EAFE-4A81-8368-A1097A4118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80C9A357-E704-4492-9A51-B22A2DCD236C}"/>
              </a:ext>
            </a:extLst>
          </p:cNvPr>
          <p:cNvSpPr>
            <a:spLocks noGrp="1"/>
          </p:cNvSpPr>
          <p:nvPr>
            <p:ph type="dt" sz="half" idx="10"/>
          </p:nvPr>
        </p:nvSpPr>
        <p:spPr/>
        <p:txBody>
          <a:bodyPr/>
          <a:lstStyle/>
          <a:p>
            <a:fld id="{9536FCA6-E456-4BE4-B67B-99D6BF61DFC6}" type="datetimeFigureOut">
              <a:rPr lang="pl-PL" smtClean="0"/>
              <a:t>23.01.2020</a:t>
            </a:fld>
            <a:endParaRPr lang="pl-PL"/>
          </a:p>
        </p:txBody>
      </p:sp>
      <p:sp>
        <p:nvSpPr>
          <p:cNvPr id="5" name="Symbol zastępczy stopki 4">
            <a:extLst>
              <a:ext uri="{FF2B5EF4-FFF2-40B4-BE49-F238E27FC236}">
                <a16:creationId xmlns:a16="http://schemas.microsoft.com/office/drawing/2014/main" id="{CB2F2FF3-5BA8-4FC5-B23B-DA166FCDB4B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3447B67-65C4-4281-B65C-F62DEBC4F6B2}"/>
              </a:ext>
            </a:extLst>
          </p:cNvPr>
          <p:cNvSpPr>
            <a:spLocks noGrp="1"/>
          </p:cNvSpPr>
          <p:nvPr>
            <p:ph type="sldNum" sz="quarter" idx="12"/>
          </p:nvPr>
        </p:nvSpPr>
        <p:spPr/>
        <p:txBody>
          <a:bodyPr/>
          <a:lstStyle/>
          <a:p>
            <a:fld id="{CAE716E5-09B0-4B84-8D00-0544892CB0B3}" type="slidenum">
              <a:rPr lang="pl-PL" smtClean="0"/>
              <a:t>‹#›</a:t>
            </a:fld>
            <a:endParaRPr lang="pl-PL"/>
          </a:p>
        </p:txBody>
      </p:sp>
    </p:spTree>
    <p:extLst>
      <p:ext uri="{BB962C8B-B14F-4D97-AF65-F5344CB8AC3E}">
        <p14:creationId xmlns:p14="http://schemas.microsoft.com/office/powerpoint/2010/main" val="2188117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C2AD46-B441-447C-B621-B2C14BB365A3}"/>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A8AB90D8-40FF-47B3-A991-D9E4134A1A2E}"/>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8C9E3438-D566-4FAC-8CB3-2423DDC5073C}"/>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0E93C679-8E16-4291-857B-99297C255370}"/>
              </a:ext>
            </a:extLst>
          </p:cNvPr>
          <p:cNvSpPr>
            <a:spLocks noGrp="1"/>
          </p:cNvSpPr>
          <p:nvPr>
            <p:ph type="dt" sz="half" idx="10"/>
          </p:nvPr>
        </p:nvSpPr>
        <p:spPr/>
        <p:txBody>
          <a:bodyPr/>
          <a:lstStyle/>
          <a:p>
            <a:fld id="{9536FCA6-E456-4BE4-B67B-99D6BF61DFC6}" type="datetimeFigureOut">
              <a:rPr lang="pl-PL" smtClean="0"/>
              <a:t>23.01.2020</a:t>
            </a:fld>
            <a:endParaRPr lang="pl-PL"/>
          </a:p>
        </p:txBody>
      </p:sp>
      <p:sp>
        <p:nvSpPr>
          <p:cNvPr id="6" name="Symbol zastępczy stopki 5">
            <a:extLst>
              <a:ext uri="{FF2B5EF4-FFF2-40B4-BE49-F238E27FC236}">
                <a16:creationId xmlns:a16="http://schemas.microsoft.com/office/drawing/2014/main" id="{CC1D97FF-C443-444D-A78D-5AF45E22CF4D}"/>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DD588A8B-C250-4460-BD63-536C54C8E02F}"/>
              </a:ext>
            </a:extLst>
          </p:cNvPr>
          <p:cNvSpPr>
            <a:spLocks noGrp="1"/>
          </p:cNvSpPr>
          <p:nvPr>
            <p:ph type="sldNum" sz="quarter" idx="12"/>
          </p:nvPr>
        </p:nvSpPr>
        <p:spPr/>
        <p:txBody>
          <a:bodyPr/>
          <a:lstStyle/>
          <a:p>
            <a:fld id="{CAE716E5-09B0-4B84-8D00-0544892CB0B3}" type="slidenum">
              <a:rPr lang="pl-PL" smtClean="0"/>
              <a:t>‹#›</a:t>
            </a:fld>
            <a:endParaRPr lang="pl-PL"/>
          </a:p>
        </p:txBody>
      </p:sp>
    </p:spTree>
    <p:extLst>
      <p:ext uri="{BB962C8B-B14F-4D97-AF65-F5344CB8AC3E}">
        <p14:creationId xmlns:p14="http://schemas.microsoft.com/office/powerpoint/2010/main" val="3784842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7DA9882-8BF5-4E68-93E1-44111C6D9DDF}"/>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76329D04-FB5C-44E4-AE0B-2A063161FA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3F2B6F8C-52C0-40B0-9AB1-556810EAB0B8}"/>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B6F44DAD-B1E3-4CA0-9834-FDE5D7C8DC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C8E36F21-B8CE-4E5D-A13C-D24D43A3C237}"/>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B9FDB060-33F4-4B0E-8B40-7234EE31552F}"/>
              </a:ext>
            </a:extLst>
          </p:cNvPr>
          <p:cNvSpPr>
            <a:spLocks noGrp="1"/>
          </p:cNvSpPr>
          <p:nvPr>
            <p:ph type="dt" sz="half" idx="10"/>
          </p:nvPr>
        </p:nvSpPr>
        <p:spPr/>
        <p:txBody>
          <a:bodyPr/>
          <a:lstStyle/>
          <a:p>
            <a:fld id="{9536FCA6-E456-4BE4-B67B-99D6BF61DFC6}" type="datetimeFigureOut">
              <a:rPr lang="pl-PL" smtClean="0"/>
              <a:t>23.01.2020</a:t>
            </a:fld>
            <a:endParaRPr lang="pl-PL"/>
          </a:p>
        </p:txBody>
      </p:sp>
      <p:sp>
        <p:nvSpPr>
          <p:cNvPr id="8" name="Symbol zastępczy stopki 7">
            <a:extLst>
              <a:ext uri="{FF2B5EF4-FFF2-40B4-BE49-F238E27FC236}">
                <a16:creationId xmlns:a16="http://schemas.microsoft.com/office/drawing/2014/main" id="{B0B3FF3A-C888-4F87-BA98-E48D96618020}"/>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9BB61BD0-9C96-4F50-B20F-6A5EF2D146C3}"/>
              </a:ext>
            </a:extLst>
          </p:cNvPr>
          <p:cNvSpPr>
            <a:spLocks noGrp="1"/>
          </p:cNvSpPr>
          <p:nvPr>
            <p:ph type="sldNum" sz="quarter" idx="12"/>
          </p:nvPr>
        </p:nvSpPr>
        <p:spPr/>
        <p:txBody>
          <a:bodyPr/>
          <a:lstStyle/>
          <a:p>
            <a:fld id="{CAE716E5-09B0-4B84-8D00-0544892CB0B3}" type="slidenum">
              <a:rPr lang="pl-PL" smtClean="0"/>
              <a:t>‹#›</a:t>
            </a:fld>
            <a:endParaRPr lang="pl-PL"/>
          </a:p>
        </p:txBody>
      </p:sp>
    </p:spTree>
    <p:extLst>
      <p:ext uri="{BB962C8B-B14F-4D97-AF65-F5344CB8AC3E}">
        <p14:creationId xmlns:p14="http://schemas.microsoft.com/office/powerpoint/2010/main" val="3699639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1B77AF-F983-45B2-925B-B6FD28FBB4AD}"/>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2D22F793-4482-438E-8970-9DCAF61BFF91}"/>
              </a:ext>
            </a:extLst>
          </p:cNvPr>
          <p:cNvSpPr>
            <a:spLocks noGrp="1"/>
          </p:cNvSpPr>
          <p:nvPr>
            <p:ph type="dt" sz="half" idx="10"/>
          </p:nvPr>
        </p:nvSpPr>
        <p:spPr/>
        <p:txBody>
          <a:bodyPr/>
          <a:lstStyle/>
          <a:p>
            <a:fld id="{9536FCA6-E456-4BE4-B67B-99D6BF61DFC6}" type="datetimeFigureOut">
              <a:rPr lang="pl-PL" smtClean="0"/>
              <a:t>23.01.2020</a:t>
            </a:fld>
            <a:endParaRPr lang="pl-PL"/>
          </a:p>
        </p:txBody>
      </p:sp>
      <p:sp>
        <p:nvSpPr>
          <p:cNvPr id="4" name="Symbol zastępczy stopki 3">
            <a:extLst>
              <a:ext uri="{FF2B5EF4-FFF2-40B4-BE49-F238E27FC236}">
                <a16:creationId xmlns:a16="http://schemas.microsoft.com/office/drawing/2014/main" id="{CE947F51-9B26-4E7F-9917-77EA709AE279}"/>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354EA74E-90D1-4974-80BD-E4AEA6F4767B}"/>
              </a:ext>
            </a:extLst>
          </p:cNvPr>
          <p:cNvSpPr>
            <a:spLocks noGrp="1"/>
          </p:cNvSpPr>
          <p:nvPr>
            <p:ph type="sldNum" sz="quarter" idx="12"/>
          </p:nvPr>
        </p:nvSpPr>
        <p:spPr/>
        <p:txBody>
          <a:bodyPr/>
          <a:lstStyle/>
          <a:p>
            <a:fld id="{CAE716E5-09B0-4B84-8D00-0544892CB0B3}" type="slidenum">
              <a:rPr lang="pl-PL" smtClean="0"/>
              <a:t>‹#›</a:t>
            </a:fld>
            <a:endParaRPr lang="pl-PL"/>
          </a:p>
        </p:txBody>
      </p:sp>
    </p:spTree>
    <p:extLst>
      <p:ext uri="{BB962C8B-B14F-4D97-AF65-F5344CB8AC3E}">
        <p14:creationId xmlns:p14="http://schemas.microsoft.com/office/powerpoint/2010/main" val="2891233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82CA590E-3578-4D89-B918-8810D30F853C}"/>
              </a:ext>
            </a:extLst>
          </p:cNvPr>
          <p:cNvSpPr>
            <a:spLocks noGrp="1"/>
          </p:cNvSpPr>
          <p:nvPr>
            <p:ph type="dt" sz="half" idx="10"/>
          </p:nvPr>
        </p:nvSpPr>
        <p:spPr/>
        <p:txBody>
          <a:bodyPr/>
          <a:lstStyle/>
          <a:p>
            <a:fld id="{9536FCA6-E456-4BE4-B67B-99D6BF61DFC6}" type="datetimeFigureOut">
              <a:rPr lang="pl-PL" smtClean="0"/>
              <a:t>23.01.2020</a:t>
            </a:fld>
            <a:endParaRPr lang="pl-PL"/>
          </a:p>
        </p:txBody>
      </p:sp>
      <p:sp>
        <p:nvSpPr>
          <p:cNvPr id="3" name="Symbol zastępczy stopki 2">
            <a:extLst>
              <a:ext uri="{FF2B5EF4-FFF2-40B4-BE49-F238E27FC236}">
                <a16:creationId xmlns:a16="http://schemas.microsoft.com/office/drawing/2014/main" id="{82ADEADD-B746-48D6-95C4-7A58169770AB}"/>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047BBE15-BB43-474B-8774-243ADF4726F3}"/>
              </a:ext>
            </a:extLst>
          </p:cNvPr>
          <p:cNvSpPr>
            <a:spLocks noGrp="1"/>
          </p:cNvSpPr>
          <p:nvPr>
            <p:ph type="sldNum" sz="quarter" idx="12"/>
          </p:nvPr>
        </p:nvSpPr>
        <p:spPr/>
        <p:txBody>
          <a:bodyPr/>
          <a:lstStyle/>
          <a:p>
            <a:fld id="{CAE716E5-09B0-4B84-8D00-0544892CB0B3}" type="slidenum">
              <a:rPr lang="pl-PL" smtClean="0"/>
              <a:t>‹#›</a:t>
            </a:fld>
            <a:endParaRPr lang="pl-PL"/>
          </a:p>
        </p:txBody>
      </p:sp>
    </p:spTree>
    <p:extLst>
      <p:ext uri="{BB962C8B-B14F-4D97-AF65-F5344CB8AC3E}">
        <p14:creationId xmlns:p14="http://schemas.microsoft.com/office/powerpoint/2010/main" val="2980648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66711A-4F2B-43B7-8A6B-50F44244379C}"/>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A70A7C21-E39C-4D25-90C5-511D7FBECD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D5BBC69C-9C5F-4A8A-B49C-2CA5CC357B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C5406CAF-AAB6-4E8C-8F11-F0C090C8AFF4}"/>
              </a:ext>
            </a:extLst>
          </p:cNvPr>
          <p:cNvSpPr>
            <a:spLocks noGrp="1"/>
          </p:cNvSpPr>
          <p:nvPr>
            <p:ph type="dt" sz="half" idx="10"/>
          </p:nvPr>
        </p:nvSpPr>
        <p:spPr/>
        <p:txBody>
          <a:bodyPr/>
          <a:lstStyle/>
          <a:p>
            <a:fld id="{9536FCA6-E456-4BE4-B67B-99D6BF61DFC6}" type="datetimeFigureOut">
              <a:rPr lang="pl-PL" smtClean="0"/>
              <a:t>23.01.2020</a:t>
            </a:fld>
            <a:endParaRPr lang="pl-PL"/>
          </a:p>
        </p:txBody>
      </p:sp>
      <p:sp>
        <p:nvSpPr>
          <p:cNvPr id="6" name="Symbol zastępczy stopki 5">
            <a:extLst>
              <a:ext uri="{FF2B5EF4-FFF2-40B4-BE49-F238E27FC236}">
                <a16:creationId xmlns:a16="http://schemas.microsoft.com/office/drawing/2014/main" id="{2D4DB1A4-478C-4F5B-88CA-01A0F8E7CAEA}"/>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7BF434B2-1B39-4452-9ECE-0533A9B70112}"/>
              </a:ext>
            </a:extLst>
          </p:cNvPr>
          <p:cNvSpPr>
            <a:spLocks noGrp="1"/>
          </p:cNvSpPr>
          <p:nvPr>
            <p:ph type="sldNum" sz="quarter" idx="12"/>
          </p:nvPr>
        </p:nvSpPr>
        <p:spPr/>
        <p:txBody>
          <a:bodyPr/>
          <a:lstStyle/>
          <a:p>
            <a:fld id="{CAE716E5-09B0-4B84-8D00-0544892CB0B3}" type="slidenum">
              <a:rPr lang="pl-PL" smtClean="0"/>
              <a:t>‹#›</a:t>
            </a:fld>
            <a:endParaRPr lang="pl-PL"/>
          </a:p>
        </p:txBody>
      </p:sp>
    </p:spTree>
    <p:extLst>
      <p:ext uri="{BB962C8B-B14F-4D97-AF65-F5344CB8AC3E}">
        <p14:creationId xmlns:p14="http://schemas.microsoft.com/office/powerpoint/2010/main" val="1143239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CB1124-F00F-4BD8-BD8E-6274375F866C}"/>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69FE2390-29F0-45F1-A1DF-356C61532B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991F8B95-7C04-4D67-B339-914FD96F68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868AF0D0-1278-46E5-A3A4-4C75F81B9882}"/>
              </a:ext>
            </a:extLst>
          </p:cNvPr>
          <p:cNvSpPr>
            <a:spLocks noGrp="1"/>
          </p:cNvSpPr>
          <p:nvPr>
            <p:ph type="dt" sz="half" idx="10"/>
          </p:nvPr>
        </p:nvSpPr>
        <p:spPr/>
        <p:txBody>
          <a:bodyPr/>
          <a:lstStyle/>
          <a:p>
            <a:fld id="{9536FCA6-E456-4BE4-B67B-99D6BF61DFC6}" type="datetimeFigureOut">
              <a:rPr lang="pl-PL" smtClean="0"/>
              <a:t>23.01.2020</a:t>
            </a:fld>
            <a:endParaRPr lang="pl-PL"/>
          </a:p>
        </p:txBody>
      </p:sp>
      <p:sp>
        <p:nvSpPr>
          <p:cNvPr id="6" name="Symbol zastępczy stopki 5">
            <a:extLst>
              <a:ext uri="{FF2B5EF4-FFF2-40B4-BE49-F238E27FC236}">
                <a16:creationId xmlns:a16="http://schemas.microsoft.com/office/drawing/2014/main" id="{AB4AEC2D-7ACB-43BF-A029-71A7D2C10A3E}"/>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E14F122E-1067-4B24-AC41-DA157BEAEB0B}"/>
              </a:ext>
            </a:extLst>
          </p:cNvPr>
          <p:cNvSpPr>
            <a:spLocks noGrp="1"/>
          </p:cNvSpPr>
          <p:nvPr>
            <p:ph type="sldNum" sz="quarter" idx="12"/>
          </p:nvPr>
        </p:nvSpPr>
        <p:spPr/>
        <p:txBody>
          <a:bodyPr/>
          <a:lstStyle/>
          <a:p>
            <a:fld id="{CAE716E5-09B0-4B84-8D00-0544892CB0B3}" type="slidenum">
              <a:rPr lang="pl-PL" smtClean="0"/>
              <a:t>‹#›</a:t>
            </a:fld>
            <a:endParaRPr lang="pl-PL"/>
          </a:p>
        </p:txBody>
      </p:sp>
    </p:spTree>
    <p:extLst>
      <p:ext uri="{BB962C8B-B14F-4D97-AF65-F5344CB8AC3E}">
        <p14:creationId xmlns:p14="http://schemas.microsoft.com/office/powerpoint/2010/main" val="2598379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3650B570-49F1-4C1D-8EF7-F1D8032E02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2327FDAE-0DF3-49C6-93DE-03532C6918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CF56332-5735-44B9-AD1F-47CA2E38C9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36FCA6-E456-4BE4-B67B-99D6BF61DFC6}" type="datetimeFigureOut">
              <a:rPr lang="pl-PL" smtClean="0"/>
              <a:t>23.01.2020</a:t>
            </a:fld>
            <a:endParaRPr lang="pl-PL"/>
          </a:p>
        </p:txBody>
      </p:sp>
      <p:sp>
        <p:nvSpPr>
          <p:cNvPr id="5" name="Symbol zastępczy stopki 4">
            <a:extLst>
              <a:ext uri="{FF2B5EF4-FFF2-40B4-BE49-F238E27FC236}">
                <a16:creationId xmlns:a16="http://schemas.microsoft.com/office/drawing/2014/main" id="{9F04D5F1-585F-420C-BD3C-07CCFE78F4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5BE3B743-1C3F-4872-A924-8F7E75E7A9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E716E5-09B0-4B84-8D00-0544892CB0B3}" type="slidenum">
              <a:rPr lang="pl-PL" smtClean="0"/>
              <a:t>‹#›</a:t>
            </a:fld>
            <a:endParaRPr lang="pl-PL"/>
          </a:p>
        </p:txBody>
      </p:sp>
    </p:spTree>
    <p:extLst>
      <p:ext uri="{BB962C8B-B14F-4D97-AF65-F5344CB8AC3E}">
        <p14:creationId xmlns:p14="http://schemas.microsoft.com/office/powerpoint/2010/main" val="1625487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rawo.uni.wroc.pl/user/12147" TargetMode="External"/><Relationship Id="rId2" Type="http://schemas.openxmlformats.org/officeDocument/2006/relationships/hyperlink" Target="mailto:maciej.pichlak@uwr.edu.p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858985" y="1239591"/>
            <a:ext cx="7403672" cy="3229378"/>
          </a:xfrm>
          <a:ln>
            <a:solidFill>
              <a:schemeClr val="bg2">
                <a:lumMod val="75000"/>
              </a:schemeClr>
            </a:solidFill>
          </a:ln>
        </p:spPr>
        <p:txBody>
          <a:bodyPr anchor="t">
            <a:normAutofit/>
          </a:bodyPr>
          <a:lstStyle/>
          <a:p>
            <a:pPr algn="l"/>
            <a:r>
              <a:rPr lang="pl-PL" sz="5400" dirty="0" err="1"/>
              <a:t>Legal</a:t>
            </a:r>
            <a:r>
              <a:rPr lang="pl-PL" sz="5400" dirty="0"/>
              <a:t> </a:t>
            </a:r>
            <a:r>
              <a:rPr lang="pl-PL" sz="5400" dirty="0" err="1"/>
              <a:t>Rules</a:t>
            </a:r>
            <a:r>
              <a:rPr lang="en-US" sz="5400" dirty="0"/>
              <a:t> </a:t>
            </a:r>
            <a:br>
              <a:rPr lang="pl-PL" sz="5400" dirty="0"/>
            </a:br>
            <a:r>
              <a:rPr lang="en-US" sz="5400" dirty="0"/>
              <a:t>&amp; </a:t>
            </a:r>
            <a:r>
              <a:rPr lang="pl-PL" sz="5400" dirty="0" err="1"/>
              <a:t>Legal</a:t>
            </a:r>
            <a:r>
              <a:rPr lang="pl-PL" sz="5400" dirty="0"/>
              <a:t> </a:t>
            </a:r>
            <a:r>
              <a:rPr lang="pl-PL" sz="5400" dirty="0" err="1"/>
              <a:t>Principles</a:t>
            </a:r>
            <a:br>
              <a:rPr lang="pl-PL" sz="4800" dirty="0"/>
            </a:br>
            <a:r>
              <a:rPr lang="pl-PL" sz="3200" dirty="0">
                <a:solidFill>
                  <a:schemeClr val="bg2">
                    <a:lumMod val="50000"/>
                  </a:schemeClr>
                </a:solidFill>
              </a:rPr>
              <a:t>Fundamentals of Law &amp; </a:t>
            </a:r>
            <a:r>
              <a:rPr lang="pl-PL" sz="3200" dirty="0" err="1">
                <a:solidFill>
                  <a:schemeClr val="bg2">
                    <a:lumMod val="50000"/>
                  </a:schemeClr>
                </a:solidFill>
              </a:rPr>
              <a:t>Government</a:t>
            </a:r>
            <a:endParaRPr lang="pl-PL" sz="4000" dirty="0">
              <a:solidFill>
                <a:schemeClr val="bg2">
                  <a:lumMod val="50000"/>
                </a:schemeClr>
              </a:solidFill>
            </a:endParaRPr>
          </a:p>
        </p:txBody>
      </p:sp>
      <p:sp>
        <p:nvSpPr>
          <p:cNvPr id="3" name="Podtytuł 2"/>
          <p:cNvSpPr>
            <a:spLocks noGrp="1"/>
          </p:cNvSpPr>
          <p:nvPr>
            <p:ph type="subTitle" idx="1"/>
          </p:nvPr>
        </p:nvSpPr>
        <p:spPr>
          <a:xfrm>
            <a:off x="3966694" y="3799268"/>
            <a:ext cx="7403672" cy="2611471"/>
          </a:xfrm>
          <a:ln>
            <a:solidFill>
              <a:schemeClr val="bg2">
                <a:lumMod val="75000"/>
              </a:schemeClr>
            </a:solidFill>
          </a:ln>
        </p:spPr>
        <p:txBody>
          <a:bodyPr anchor="b">
            <a:normAutofit/>
          </a:bodyPr>
          <a:lstStyle/>
          <a:p>
            <a:pPr marL="2962275" algn="l">
              <a:spcBef>
                <a:spcPts val="600"/>
              </a:spcBef>
            </a:pPr>
            <a:r>
              <a:rPr lang="pl-PL" sz="1600" dirty="0"/>
              <a:t>Maciej Pichlak</a:t>
            </a:r>
          </a:p>
          <a:p>
            <a:pPr marL="2962275" algn="l">
              <a:spcBef>
                <a:spcPts val="600"/>
              </a:spcBef>
            </a:pPr>
            <a:r>
              <a:rPr lang="pl-PL" sz="1600" dirty="0" err="1"/>
              <a:t>Department</a:t>
            </a:r>
            <a:r>
              <a:rPr lang="pl-PL" sz="1600" dirty="0"/>
              <a:t> of </a:t>
            </a:r>
            <a:r>
              <a:rPr lang="pl-PL" sz="1600" dirty="0" err="1"/>
              <a:t>Legal</a:t>
            </a:r>
            <a:r>
              <a:rPr lang="pl-PL" sz="1600" dirty="0"/>
              <a:t> </a:t>
            </a:r>
            <a:r>
              <a:rPr lang="pl-PL" sz="1600" dirty="0" err="1"/>
              <a:t>Theory</a:t>
            </a:r>
            <a:r>
              <a:rPr lang="pl-PL" sz="1600" dirty="0"/>
              <a:t> and </a:t>
            </a:r>
            <a:r>
              <a:rPr lang="pl-PL" sz="1600" dirty="0" err="1"/>
              <a:t>Philosophy</a:t>
            </a:r>
            <a:r>
              <a:rPr lang="pl-PL" sz="1600" dirty="0"/>
              <a:t> of Law</a:t>
            </a:r>
          </a:p>
          <a:p>
            <a:pPr marL="2962275" algn="l">
              <a:spcBef>
                <a:spcPts val="600"/>
              </a:spcBef>
            </a:pPr>
            <a:r>
              <a:rPr lang="pl-PL" sz="1600" dirty="0"/>
              <a:t>University of </a:t>
            </a:r>
            <a:r>
              <a:rPr lang="pl-PL" sz="1600" dirty="0" err="1"/>
              <a:t>Wroclaw</a:t>
            </a:r>
            <a:endParaRPr lang="pl-PL" sz="1600" dirty="0"/>
          </a:p>
          <a:p>
            <a:pPr marL="2962275" algn="l">
              <a:spcBef>
                <a:spcPts val="600"/>
              </a:spcBef>
            </a:pPr>
            <a:r>
              <a:rPr lang="pl-PL" sz="1600" dirty="0" err="1"/>
              <a:t>Room</a:t>
            </a:r>
            <a:r>
              <a:rPr lang="pl-PL" sz="1600" dirty="0"/>
              <a:t> 302A | </a:t>
            </a:r>
            <a:r>
              <a:rPr lang="pl-PL" sz="1600" dirty="0">
                <a:hlinkClick r:id="rId2"/>
              </a:rPr>
              <a:t>maciej.pichlak@uwr.edu.pl</a:t>
            </a:r>
            <a:endParaRPr lang="pl-PL" sz="1600" dirty="0"/>
          </a:p>
          <a:p>
            <a:pPr marL="2962275" algn="l">
              <a:spcBef>
                <a:spcPts val="600"/>
              </a:spcBef>
            </a:pPr>
            <a:r>
              <a:rPr lang="pl-PL" sz="1600" dirty="0">
                <a:hlinkClick r:id="rId3"/>
              </a:rPr>
              <a:t>https://prawo.uni.wroc.pl/user/12147</a:t>
            </a:r>
            <a:endParaRPr lang="pl-PL" sz="1600" dirty="0"/>
          </a:p>
        </p:txBody>
      </p:sp>
    </p:spTree>
    <p:extLst>
      <p:ext uri="{BB962C8B-B14F-4D97-AF65-F5344CB8AC3E}">
        <p14:creationId xmlns:p14="http://schemas.microsoft.com/office/powerpoint/2010/main" val="16611445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EU - </a:t>
            </a:r>
            <a:r>
              <a:rPr lang="pl-PL" dirty="0" err="1"/>
              <a:t>explicit</a:t>
            </a:r>
            <a:endParaRPr lang="pl-PL" dirty="0"/>
          </a:p>
        </p:txBody>
      </p:sp>
      <p:sp>
        <p:nvSpPr>
          <p:cNvPr id="3" name="Symbol zastępczy zawartości 2"/>
          <p:cNvSpPr>
            <a:spLocks noGrp="1"/>
          </p:cNvSpPr>
          <p:nvPr>
            <p:ph idx="1"/>
          </p:nvPr>
        </p:nvSpPr>
        <p:spPr/>
        <p:txBody>
          <a:bodyPr>
            <a:normAutofit/>
          </a:bodyPr>
          <a:lstStyle/>
          <a:p>
            <a:pPr marL="0" indent="0">
              <a:buNone/>
            </a:pPr>
            <a:r>
              <a:rPr lang="pl-PL" u="sng" dirty="0"/>
              <a:t>T</a:t>
            </a:r>
            <a:r>
              <a:rPr lang="en-US" u="sng" dirty="0"/>
              <a:t>he Treaty on European Union</a:t>
            </a:r>
            <a:r>
              <a:rPr lang="pl-PL" u="sng" dirty="0"/>
              <a:t>:</a:t>
            </a:r>
          </a:p>
          <a:p>
            <a:pPr marL="0" indent="0">
              <a:buNone/>
            </a:pPr>
            <a:endParaRPr lang="pl-PL" dirty="0"/>
          </a:p>
          <a:p>
            <a:pPr marL="0" indent="0">
              <a:buNone/>
            </a:pPr>
            <a:r>
              <a:rPr lang="pl-PL" dirty="0"/>
              <a:t>Art. 5.4. </a:t>
            </a:r>
            <a:r>
              <a:rPr lang="en-US" dirty="0"/>
              <a:t>Under the principle of proportionality, the content and form of Union action shall not exceed what is necessary to achieve the objectives of the Treaties.</a:t>
            </a:r>
            <a:endParaRPr lang="pl-PL" dirty="0"/>
          </a:p>
          <a:p>
            <a:pPr marL="0" indent="0">
              <a:buNone/>
            </a:pPr>
            <a:endParaRPr lang="pl-PL" dirty="0"/>
          </a:p>
          <a:p>
            <a:pPr marL="0" indent="0">
              <a:buNone/>
            </a:pPr>
            <a:r>
              <a:rPr lang="pl-PL" dirty="0"/>
              <a:t>Art. 9. </a:t>
            </a:r>
            <a:r>
              <a:rPr lang="en-US" dirty="0"/>
              <a:t>In all its activities, the Union shall observe the principle of the equality of its citizens, who shall receive equal attention from its institutions, bodies, offices and agencies.</a:t>
            </a:r>
            <a:r>
              <a:rPr lang="pl-PL" dirty="0"/>
              <a:t> […]</a:t>
            </a:r>
          </a:p>
        </p:txBody>
      </p:sp>
    </p:spTree>
    <p:extLst>
      <p:ext uri="{BB962C8B-B14F-4D97-AF65-F5344CB8AC3E}">
        <p14:creationId xmlns:p14="http://schemas.microsoft.com/office/powerpoint/2010/main" val="5392686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idx="4294967295"/>
          </p:nvPr>
        </p:nvSpPr>
        <p:spPr>
          <a:xfrm>
            <a:off x="721217" y="335682"/>
            <a:ext cx="7808500" cy="1065712"/>
          </a:xfrm>
          <a:ln/>
        </p:spPr>
        <p:txBody>
          <a:bodyPr/>
          <a:lstStyle/>
          <a:p>
            <a:pPr>
              <a:lnSpc>
                <a:spcPct val="87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err="1"/>
              <a:t>Reconstructed</a:t>
            </a:r>
            <a:endParaRPr lang="en-GB" dirty="0"/>
          </a:p>
        </p:txBody>
      </p:sp>
      <p:sp>
        <p:nvSpPr>
          <p:cNvPr id="20482" name="Rectangle 2"/>
          <p:cNvSpPr>
            <a:spLocks noGrp="1" noChangeArrowheads="1"/>
          </p:cNvSpPr>
          <p:nvPr>
            <p:ph type="subTitle" idx="4294967295"/>
          </p:nvPr>
        </p:nvSpPr>
        <p:spPr>
          <a:xfrm>
            <a:off x="721217" y="1835045"/>
            <a:ext cx="10174309" cy="4396781"/>
          </a:xfrm>
          <a:ln/>
        </p:spPr>
        <p:txBody>
          <a:bodyPr anchor="ctr">
            <a:normAutofit/>
          </a:bodyPr>
          <a:lstStyle/>
          <a:p>
            <a:pPr marL="192984" indent="-19010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sz="2540" b="1" dirty="0" err="1"/>
              <a:t>Reconstructed</a:t>
            </a:r>
            <a:r>
              <a:rPr lang="pl-PL" sz="2540" b="1" dirty="0"/>
              <a:t> </a:t>
            </a:r>
            <a:r>
              <a:rPr lang="pl-PL" sz="2540" b="1" dirty="0" err="1"/>
              <a:t>from</a:t>
            </a:r>
            <a:r>
              <a:rPr lang="pl-PL" sz="2540" b="1" dirty="0"/>
              <a:t> a set of </a:t>
            </a:r>
            <a:r>
              <a:rPr lang="pl-PL" sz="2540" b="1" dirty="0" err="1"/>
              <a:t>particular</a:t>
            </a:r>
            <a:r>
              <a:rPr lang="pl-PL" sz="2540" b="1" dirty="0"/>
              <a:t> </a:t>
            </a:r>
            <a:r>
              <a:rPr lang="pl-PL" sz="2540" b="1" dirty="0" err="1"/>
              <a:t>rules</a:t>
            </a:r>
            <a:endParaRPr lang="pl-PL" sz="2540" b="1" dirty="0"/>
          </a:p>
          <a:p>
            <a:pPr marL="192984" indent="-19010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sz="2540" dirty="0"/>
              <a:t>(</a:t>
            </a:r>
            <a:r>
              <a:rPr lang="pl-PL" sz="2540" dirty="0" err="1"/>
              <a:t>procedure</a:t>
            </a:r>
            <a:r>
              <a:rPr lang="pl-PL" sz="2540" dirty="0"/>
              <a:t> of </a:t>
            </a:r>
            <a:r>
              <a:rPr lang="pl-PL" sz="2540" dirty="0" err="1"/>
              <a:t>induction</a:t>
            </a:r>
            <a:r>
              <a:rPr lang="pl-PL" sz="2540" dirty="0"/>
              <a:t> </a:t>
            </a:r>
            <a:r>
              <a:rPr lang="pl-PL" sz="2540" dirty="0" err="1"/>
              <a:t>or</a:t>
            </a:r>
            <a:r>
              <a:rPr lang="pl-PL" sz="2540" dirty="0"/>
              <a:t> </a:t>
            </a:r>
            <a:r>
              <a:rPr lang="pl-PL" sz="2540" dirty="0" err="1"/>
              <a:t>abduction</a:t>
            </a:r>
            <a:r>
              <a:rPr lang="pl-PL" sz="2540" dirty="0"/>
              <a:t>?).</a:t>
            </a:r>
          </a:p>
          <a:p>
            <a:pPr marL="192984" indent="-19010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sz="2540" dirty="0"/>
          </a:p>
          <a:p>
            <a:pPr marL="192984" indent="-19010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sz="2540" dirty="0"/>
          </a:p>
          <a:p>
            <a:pPr marL="192984" indent="-19010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sz="2540" b="1" dirty="0" err="1"/>
              <a:t>Models</a:t>
            </a:r>
            <a:r>
              <a:rPr lang="pl-PL" sz="2540" b="1" dirty="0"/>
              <a:t> </a:t>
            </a:r>
            <a:r>
              <a:rPr lang="pl-PL" sz="2540" dirty="0"/>
              <a:t>for </a:t>
            </a:r>
            <a:r>
              <a:rPr lang="pl-PL" sz="2540" dirty="0" err="1"/>
              <a:t>shaping</a:t>
            </a:r>
            <a:r>
              <a:rPr lang="pl-PL" sz="2540" dirty="0"/>
              <a:t> legal </a:t>
            </a:r>
            <a:r>
              <a:rPr lang="pl-PL" sz="2540" dirty="0" err="1"/>
              <a:t>institutions</a:t>
            </a:r>
            <a:r>
              <a:rPr lang="pl-PL" sz="2540" dirty="0"/>
              <a:t>.</a:t>
            </a:r>
          </a:p>
          <a:p>
            <a:pPr marL="192984" indent="-19010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sz="2540" dirty="0"/>
          </a:p>
          <a:p>
            <a:pPr marL="2880" indent="0">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sz="2540" dirty="0"/>
              <a:t>Eg.: </a:t>
            </a:r>
          </a:p>
          <a:p>
            <a:pPr marL="460080" indent="-457200">
              <a:buSzPct val="45000"/>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sz="2540" dirty="0" err="1"/>
              <a:t>Equality</a:t>
            </a:r>
            <a:r>
              <a:rPr lang="pl-PL" sz="2540" dirty="0"/>
              <a:t> of </a:t>
            </a:r>
            <a:r>
              <a:rPr lang="pl-PL" sz="2540" dirty="0" err="1"/>
              <a:t>parties</a:t>
            </a:r>
            <a:r>
              <a:rPr lang="pl-PL" sz="2540" dirty="0"/>
              <a:t> in </a:t>
            </a:r>
            <a:r>
              <a:rPr lang="pl-PL" sz="2540" dirty="0" err="1"/>
              <a:t>civil</a:t>
            </a:r>
            <a:r>
              <a:rPr lang="pl-PL" sz="2540" dirty="0"/>
              <a:t> law</a:t>
            </a:r>
          </a:p>
          <a:p>
            <a:pPr marL="460080" indent="-457200">
              <a:buSzPct val="45000"/>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sz="2540" dirty="0" err="1"/>
              <a:t>Selected</a:t>
            </a:r>
            <a:r>
              <a:rPr lang="pl-PL" sz="2540" dirty="0"/>
              <a:t> </a:t>
            </a:r>
            <a:r>
              <a:rPr lang="pl-PL" sz="2540" dirty="0" err="1"/>
              <a:t>general</a:t>
            </a:r>
            <a:r>
              <a:rPr lang="pl-PL" sz="2540" dirty="0"/>
              <a:t> </a:t>
            </a:r>
            <a:r>
              <a:rPr lang="pl-PL" sz="2540" dirty="0" err="1"/>
              <a:t>principles</a:t>
            </a:r>
            <a:r>
              <a:rPr lang="pl-PL" sz="2540" dirty="0"/>
              <a:t> of EU law (</a:t>
            </a:r>
            <a:r>
              <a:rPr lang="pl-PL" sz="2540" dirty="0" err="1"/>
              <a:t>proportionality</a:t>
            </a:r>
            <a:r>
              <a:rPr lang="pl-PL" sz="2540" dirty="0"/>
              <a:t>, </a:t>
            </a:r>
            <a:r>
              <a:rPr lang="pl-PL" sz="2540" dirty="0" err="1"/>
              <a:t>subsidiarity</a:t>
            </a:r>
            <a:r>
              <a:rPr lang="pl-PL" sz="2540" dirty="0"/>
              <a:t> etc.)</a:t>
            </a:r>
          </a:p>
        </p:txBody>
      </p:sp>
    </p:spTree>
    <p:extLst>
      <p:ext uri="{BB962C8B-B14F-4D97-AF65-F5344CB8AC3E}">
        <p14:creationId xmlns:p14="http://schemas.microsoft.com/office/powerpoint/2010/main" val="379315714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482">
                                            <p:txEl>
                                              <p:pRg st="6" end="6"/>
                                            </p:txEl>
                                          </p:spTgt>
                                        </p:tgtEl>
                                        <p:attrNameLst>
                                          <p:attrName>style.visibility</p:attrName>
                                        </p:attrNameLst>
                                      </p:cBhvr>
                                      <p:to>
                                        <p:strVal val="visible"/>
                                      </p:to>
                                    </p:set>
                                    <p:animEffect transition="in" filter="fade">
                                      <p:cBhvr>
                                        <p:cTn id="7" dur="2000"/>
                                        <p:tgtEl>
                                          <p:spTgt spid="20482">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0482">
                                            <p:txEl>
                                              <p:pRg st="7" end="7"/>
                                            </p:txEl>
                                          </p:spTgt>
                                        </p:tgtEl>
                                        <p:attrNameLst>
                                          <p:attrName>style.visibility</p:attrName>
                                        </p:attrNameLst>
                                      </p:cBhvr>
                                      <p:to>
                                        <p:strVal val="visible"/>
                                      </p:to>
                                    </p:set>
                                    <p:animEffect transition="in" filter="fade">
                                      <p:cBhvr>
                                        <p:cTn id="10" dur="2000"/>
                                        <p:tgtEl>
                                          <p:spTgt spid="20482">
                                            <p:txEl>
                                              <p:pRg st="7" end="7"/>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0482">
                                            <p:txEl>
                                              <p:pRg st="8" end="8"/>
                                            </p:txEl>
                                          </p:spTgt>
                                        </p:tgtEl>
                                        <p:attrNameLst>
                                          <p:attrName>style.visibility</p:attrName>
                                        </p:attrNameLst>
                                      </p:cBhvr>
                                      <p:to>
                                        <p:strVal val="visible"/>
                                      </p:to>
                                    </p:set>
                                    <p:animEffect transition="in" filter="fade">
                                      <p:cBhvr>
                                        <p:cTn id="13" dur="2000"/>
                                        <p:tgtEl>
                                          <p:spTgt spid="2048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a:t>EU: </a:t>
            </a:r>
            <a:r>
              <a:rPr lang="pl-PL" dirty="0" err="1"/>
              <a:t>reconstructed</a:t>
            </a:r>
            <a:endParaRPr lang="pl-PL" dirty="0"/>
          </a:p>
        </p:txBody>
      </p:sp>
      <p:sp>
        <p:nvSpPr>
          <p:cNvPr id="4" name="Symbol zastępczy zawartości 3"/>
          <p:cNvSpPr>
            <a:spLocks noGrp="1"/>
          </p:cNvSpPr>
          <p:nvPr>
            <p:ph idx="1"/>
          </p:nvPr>
        </p:nvSpPr>
        <p:spPr/>
        <p:txBody>
          <a:bodyPr/>
          <a:lstStyle/>
          <a:p>
            <a:pPr marL="0" indent="0" algn="just">
              <a:buNone/>
            </a:pPr>
            <a:r>
              <a:rPr lang="pl-PL" dirty="0"/>
              <a:t>„</a:t>
            </a:r>
            <a:r>
              <a:rPr lang="en-US" dirty="0"/>
              <a:t>Respect for fundamental rights form an integral part of the general principles of law protected by the Court of Justice</a:t>
            </a:r>
            <a:r>
              <a:rPr lang="pl-PL" dirty="0"/>
              <a:t> [of </a:t>
            </a:r>
            <a:r>
              <a:rPr lang="pl-PL" dirty="0" err="1"/>
              <a:t>European</a:t>
            </a:r>
            <a:r>
              <a:rPr lang="pl-PL" dirty="0"/>
              <a:t> Union]</a:t>
            </a:r>
            <a:r>
              <a:rPr lang="en-US" dirty="0"/>
              <a:t>. The protection of such rights, whilst inspired by the constitutional traditions common to the member states, must be ensured within the framework of the structure and objectives of the Community</a:t>
            </a:r>
            <a:r>
              <a:rPr lang="pl-PL" dirty="0"/>
              <a:t>”</a:t>
            </a:r>
            <a:r>
              <a:rPr lang="en-US" dirty="0"/>
              <a:t>.</a:t>
            </a:r>
            <a:endParaRPr lang="pl-PL" dirty="0"/>
          </a:p>
          <a:p>
            <a:pPr marL="0" indent="0" algn="r">
              <a:buNone/>
            </a:pPr>
            <a:endParaRPr lang="pl-PL" dirty="0"/>
          </a:p>
          <a:p>
            <a:pPr marL="0" indent="0" algn="r">
              <a:buNone/>
            </a:pPr>
            <a:r>
              <a:rPr lang="de-DE" sz="2540" i="1" dirty="0"/>
              <a:t>International Handelsgesellschaft v Einfuhr- und Vorratsstelle Getreide</a:t>
            </a:r>
            <a:r>
              <a:rPr lang="de-DE" sz="2540" dirty="0"/>
              <a:t> [1970] ECR 1125 Case 11/70</a:t>
            </a:r>
            <a:endParaRPr lang="pl-PL" sz="2540" dirty="0"/>
          </a:p>
        </p:txBody>
      </p:sp>
    </p:spTree>
    <p:extLst>
      <p:ext uri="{BB962C8B-B14F-4D97-AF65-F5344CB8AC3E}">
        <p14:creationId xmlns:p14="http://schemas.microsoft.com/office/powerpoint/2010/main" val="27499057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ChangeArrowheads="1"/>
          </p:cNvSpPr>
          <p:nvPr>
            <p:ph type="title"/>
          </p:nvPr>
        </p:nvSpPr>
        <p:spPr>
          <a:xfrm>
            <a:off x="751042" y="322947"/>
            <a:ext cx="9563809" cy="1067152"/>
          </a:xfrm>
          <a:ln/>
        </p:spPr>
        <p:txBody>
          <a:bodyPr>
            <a:normAutofit/>
          </a:bodyPr>
          <a:lstStyle/>
          <a:p>
            <a:pPr>
              <a:lnSpc>
                <a:spcPct val="76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a:t>Independent </a:t>
            </a:r>
            <a:r>
              <a:rPr lang="pl-PL" dirty="0" err="1"/>
              <a:t>principles</a:t>
            </a:r>
            <a:r>
              <a:rPr lang="pl-PL" dirty="0"/>
              <a:t>: a </a:t>
            </a:r>
            <a:r>
              <a:rPr lang="pl-PL" dirty="0" err="1"/>
              <a:t>case</a:t>
            </a:r>
            <a:r>
              <a:rPr lang="pl-PL" dirty="0"/>
              <a:t> </a:t>
            </a:r>
            <a:r>
              <a:rPr lang="pl-PL" dirty="0" err="1"/>
              <a:t>study</a:t>
            </a:r>
            <a:endParaRPr lang="en-GB" dirty="0"/>
          </a:p>
        </p:txBody>
      </p:sp>
      <p:sp>
        <p:nvSpPr>
          <p:cNvPr id="24578" name="Rectangle 2"/>
          <p:cNvSpPr>
            <a:spLocks noGrp="1" noChangeArrowheads="1"/>
          </p:cNvSpPr>
          <p:nvPr>
            <p:ph type="subTitle" idx="4294967295"/>
          </p:nvPr>
        </p:nvSpPr>
        <p:spPr bwMode="auto">
          <a:xfrm>
            <a:off x="751042" y="1607576"/>
            <a:ext cx="10917217" cy="4393901"/>
          </a:xfrm>
          <a:prstGeom prst="rect">
            <a:avLst/>
          </a:prstGeom>
          <a:noFill/>
          <a:ln/>
        </p:spPr>
        <p:txBody>
          <a:bodyPr vert="horz" lIns="0" tIns="0" rIns="0" bIns="0" rtlCol="0" anchor="ctr">
            <a:normAutofit lnSpcReduction="10000"/>
          </a:bodyPr>
          <a:lstStyle/>
          <a:p>
            <a:pPr marL="188664" indent="-184343" algn="just">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en-GB" i="1" dirty="0"/>
              <a:t>Riggs v. Palmer, 22 N.E. 188 (N.Y. 1889)</a:t>
            </a:r>
            <a:endParaRPr lang="pl-PL" i="1" dirty="0"/>
          </a:p>
          <a:p>
            <a:pPr algn="just"/>
            <a:endParaRPr lang="pl-PL" sz="1452" dirty="0"/>
          </a:p>
          <a:p>
            <a:pPr algn="just"/>
            <a:r>
              <a:rPr lang="en-US" sz="2177" dirty="0"/>
              <a:t>In </a:t>
            </a:r>
            <a:r>
              <a:rPr lang="en-US" sz="2177" i="1" dirty="0"/>
              <a:t>Riggs</a:t>
            </a:r>
            <a:r>
              <a:rPr lang="en-US" sz="2177" dirty="0"/>
              <a:t>, a probate suit, the plaintiffs, Mrs. Riggs and Mrs. Preston, sought to invalidate the will of their father Francis B. Palmer; </a:t>
            </a:r>
            <a:r>
              <a:rPr lang="en-US" sz="2177" dirty="0" err="1"/>
              <a:t>testated</a:t>
            </a:r>
            <a:r>
              <a:rPr lang="en-US" sz="2177" dirty="0"/>
              <a:t> on August 13, 1880. The defendant in the case was Elmer E. Palmer, grandson to the testator. The will gave small legacies to two of the daughters, Mrs. Preston and Mrs. Riggs, and the bulk of the estate to Elmer Palmer to be cared for by his mother, Susan Palmer, the widow of a dead son of the testator, until he became of legal age.</a:t>
            </a:r>
            <a:endParaRPr lang="pl-PL" sz="2177" dirty="0"/>
          </a:p>
          <a:p>
            <a:pPr algn="just"/>
            <a:endParaRPr lang="en-US" sz="2177" dirty="0"/>
          </a:p>
          <a:p>
            <a:pPr algn="just"/>
            <a:r>
              <a:rPr lang="en-US" sz="2177" dirty="0"/>
              <a:t>Knowing that he was to be the recipient of his grandfather's large estate, Elmer, fearing that his grandfather might change the will, murdered his grandfather by poisoning him. The plaintiffs argued that by allowing the will to be executed Elmer would be profiting from his crime. While a criminal law existed to punish Elmer for the murder, there was no statute under either probate or criminal law that invalidated his claim to the estate based on his role in the murder.</a:t>
            </a:r>
            <a:r>
              <a:rPr lang="en-GB" i="1" dirty="0"/>
              <a:t>‏</a:t>
            </a:r>
          </a:p>
        </p:txBody>
      </p:sp>
    </p:spTree>
    <p:extLst>
      <p:ext uri="{BB962C8B-B14F-4D97-AF65-F5344CB8AC3E}">
        <p14:creationId xmlns:p14="http://schemas.microsoft.com/office/powerpoint/2010/main" val="286037333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578">
                                            <p:txEl>
                                              <p:pRg st="0" end="0"/>
                                            </p:txEl>
                                          </p:spTgt>
                                        </p:tgtEl>
                                        <p:attrNameLst>
                                          <p:attrName>style.visibility</p:attrName>
                                        </p:attrNameLst>
                                      </p:cBhvr>
                                      <p:to>
                                        <p:strVal val="visible"/>
                                      </p:to>
                                    </p:set>
                                    <p:animEffect transition="in" filter="fade">
                                      <p:cBhvr>
                                        <p:cTn id="7" dur="500"/>
                                        <p:tgtEl>
                                          <p:spTgt spid="2457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4578">
                                            <p:txEl>
                                              <p:pRg st="2" end="2"/>
                                            </p:txEl>
                                          </p:spTgt>
                                        </p:tgtEl>
                                        <p:attrNameLst>
                                          <p:attrName>style.visibility</p:attrName>
                                        </p:attrNameLst>
                                      </p:cBhvr>
                                      <p:to>
                                        <p:strVal val="visible"/>
                                      </p:to>
                                    </p:set>
                                    <p:animEffect transition="in" filter="fade">
                                      <p:cBhvr>
                                        <p:cTn id="12" dur="1000"/>
                                        <p:tgtEl>
                                          <p:spTgt spid="24578">
                                            <p:txEl>
                                              <p:pRg st="2" end="2"/>
                                            </p:txEl>
                                          </p:spTgt>
                                        </p:tgtEl>
                                      </p:cBhvr>
                                    </p:animEffect>
                                    <p:anim calcmode="lin" valueType="num">
                                      <p:cBhvr>
                                        <p:cTn id="13" dur="1000" fill="hold"/>
                                        <p:tgtEl>
                                          <p:spTgt spid="24578">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457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4578">
                                            <p:txEl>
                                              <p:pRg st="4" end="4"/>
                                            </p:txEl>
                                          </p:spTgt>
                                        </p:tgtEl>
                                        <p:attrNameLst>
                                          <p:attrName>style.visibility</p:attrName>
                                        </p:attrNameLst>
                                      </p:cBhvr>
                                      <p:to>
                                        <p:strVal val="visible"/>
                                      </p:to>
                                    </p:set>
                                    <p:animEffect transition="in" filter="fade">
                                      <p:cBhvr>
                                        <p:cTn id="19" dur="1000"/>
                                        <p:tgtEl>
                                          <p:spTgt spid="24578">
                                            <p:txEl>
                                              <p:pRg st="4" end="4"/>
                                            </p:txEl>
                                          </p:spTgt>
                                        </p:tgtEl>
                                      </p:cBhvr>
                                    </p:animEffect>
                                    <p:anim calcmode="lin" valueType="num">
                                      <p:cBhvr>
                                        <p:cTn id="20" dur="1000" fill="hold"/>
                                        <p:tgtEl>
                                          <p:spTgt spid="24578">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24578">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ChangeArrowheads="1"/>
          </p:cNvSpPr>
          <p:nvPr>
            <p:ph type="title"/>
          </p:nvPr>
        </p:nvSpPr>
        <p:spPr>
          <a:xfrm>
            <a:off x="740759" y="604208"/>
            <a:ext cx="7805619" cy="1067152"/>
          </a:xfrm>
          <a:ln/>
        </p:spPr>
        <p:txBody>
          <a:bodyPr/>
          <a:lstStyle/>
          <a:p>
            <a:pPr>
              <a:lnSpc>
                <a:spcPct val="76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err="1"/>
              <a:t>Riggs</a:t>
            </a:r>
            <a:r>
              <a:rPr lang="pl-PL" dirty="0"/>
              <a:t> vs. Palmer</a:t>
            </a:r>
            <a:endParaRPr lang="en-GB" dirty="0"/>
          </a:p>
        </p:txBody>
      </p:sp>
      <p:sp>
        <p:nvSpPr>
          <p:cNvPr id="24578" name="Rectangle 2"/>
          <p:cNvSpPr>
            <a:spLocks noGrp="1" noChangeArrowheads="1"/>
          </p:cNvSpPr>
          <p:nvPr>
            <p:ph type="subTitle" idx="4294967295"/>
          </p:nvPr>
        </p:nvSpPr>
        <p:spPr bwMode="auto">
          <a:xfrm>
            <a:off x="740759" y="1786430"/>
            <a:ext cx="10296435" cy="4903305"/>
          </a:xfrm>
          <a:prstGeom prst="rect">
            <a:avLst/>
          </a:prstGeom>
          <a:noFill/>
          <a:ln/>
        </p:spPr>
        <p:txBody>
          <a:bodyPr vert="horz" lIns="0" tIns="0" rIns="0" bIns="0" rtlCol="0" anchor="ctr">
            <a:normAutofit/>
          </a:bodyPr>
          <a:lstStyle/>
          <a:p>
            <a:pPr marL="188664" indent="-184343" algn="ctr">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en-GB" sz="2400" i="1" dirty="0"/>
              <a:t>'No one should be </a:t>
            </a:r>
            <a:r>
              <a:rPr lang="pl-PL" sz="2400" i="1" dirty="0" err="1"/>
              <a:t>permitted</a:t>
            </a:r>
            <a:r>
              <a:rPr lang="en-GB" sz="2400" i="1" dirty="0"/>
              <a:t> to </a:t>
            </a:r>
            <a:r>
              <a:rPr lang="pl-PL" sz="2400" i="1" dirty="0" err="1"/>
              <a:t>take</a:t>
            </a:r>
            <a:r>
              <a:rPr lang="pl-PL" sz="2400" i="1" dirty="0"/>
              <a:t> </a:t>
            </a:r>
            <a:r>
              <a:rPr lang="pl-PL" sz="2400" i="1" dirty="0" err="1"/>
              <a:t>advantage</a:t>
            </a:r>
            <a:r>
              <a:rPr lang="pl-PL" sz="2400" i="1" dirty="0"/>
              <a:t> of </a:t>
            </a:r>
            <a:r>
              <a:rPr lang="pl-PL" sz="2400" i="1" dirty="0" err="1"/>
              <a:t>his</a:t>
            </a:r>
            <a:r>
              <a:rPr lang="pl-PL" sz="2400" i="1" dirty="0"/>
              <a:t> </a:t>
            </a:r>
            <a:r>
              <a:rPr lang="en-GB" sz="2400" i="1" dirty="0"/>
              <a:t>own wrong</a:t>
            </a:r>
            <a:r>
              <a:rPr lang="pl-PL" sz="2400" i="1" dirty="0"/>
              <a:t>’</a:t>
            </a:r>
            <a:endParaRPr lang="pl-PL" sz="2000" i="1" dirty="0"/>
          </a:p>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endParaRPr lang="pl-PL" sz="2000" i="1" dirty="0"/>
          </a:p>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pl-PL" sz="2000" u="sng" dirty="0" err="1"/>
              <a:t>Justice</a:t>
            </a:r>
            <a:r>
              <a:rPr lang="pl-PL" sz="2000" u="sng" dirty="0"/>
              <a:t> </a:t>
            </a:r>
            <a:r>
              <a:rPr lang="pl-PL" sz="2000" u="sng" dirty="0" err="1"/>
              <a:t>Earl’s</a:t>
            </a:r>
            <a:r>
              <a:rPr lang="pl-PL" sz="2000" u="sng" dirty="0"/>
              <a:t> </a:t>
            </a:r>
            <a:r>
              <a:rPr lang="pl-PL" sz="2000" u="sng" dirty="0" err="1"/>
              <a:t>opinion</a:t>
            </a:r>
            <a:r>
              <a:rPr lang="pl-PL" sz="2000" u="sng" dirty="0"/>
              <a:t>:</a:t>
            </a:r>
          </a:p>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endParaRPr lang="pl-PL" sz="2000" u="sng" dirty="0"/>
          </a:p>
          <a:p>
            <a:pPr marL="188664" indent="-184343" algn="just">
              <a:lnSpc>
                <a:spcPct val="120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en-US" sz="2000" dirty="0"/>
              <a:t>Besides, all laws as well as all contracts may be controlled in their operation and effect by general, </a:t>
            </a:r>
            <a:r>
              <a:rPr lang="en-US" sz="2000" u="sng" dirty="0"/>
              <a:t>fundamental maxims of the common law.</a:t>
            </a:r>
            <a:r>
              <a:rPr lang="en-US" sz="2000" dirty="0"/>
              <a:t> No one shall be permitted to profit by his own fraud, or to take advantage of his own wrong, or to found any claim upon his own iniquity, or to acquire property by his own crime. </a:t>
            </a:r>
            <a:r>
              <a:rPr lang="en-US" sz="2000" u="sng" dirty="0"/>
              <a:t>These maxims are dictated by public policy, have their foundation in universal law administered in all civilized countries, and have nowhere been superseded by statutes.</a:t>
            </a:r>
            <a:r>
              <a:rPr lang="en-US" sz="2000" b="1" dirty="0"/>
              <a:t> </a:t>
            </a:r>
            <a:r>
              <a:rPr lang="en-US" sz="2000" dirty="0"/>
              <a:t>They were applied in the decision of the case of the New York Mutual Life Insurance Company v. Armstrong (117 U. S. 591)</a:t>
            </a:r>
            <a:r>
              <a:rPr lang="pl-PL" sz="2000" dirty="0"/>
              <a:t>.</a:t>
            </a:r>
            <a:endParaRPr lang="en-GB" sz="2000" dirty="0"/>
          </a:p>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en-GB" sz="2000" i="1" dirty="0"/>
              <a:t>‏</a:t>
            </a:r>
          </a:p>
        </p:txBody>
      </p:sp>
    </p:spTree>
    <p:extLst>
      <p:ext uri="{BB962C8B-B14F-4D97-AF65-F5344CB8AC3E}">
        <p14:creationId xmlns:p14="http://schemas.microsoft.com/office/powerpoint/2010/main" val="22133020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Independent</a:t>
            </a:r>
          </a:p>
        </p:txBody>
      </p:sp>
      <p:sp>
        <p:nvSpPr>
          <p:cNvPr id="3" name="Symbol zastępczy zawartości 2"/>
          <p:cNvSpPr>
            <a:spLocks noGrp="1"/>
          </p:cNvSpPr>
          <p:nvPr>
            <p:ph idx="1"/>
          </p:nvPr>
        </p:nvSpPr>
        <p:spPr/>
        <p:txBody>
          <a:bodyPr/>
          <a:lstStyle/>
          <a:p>
            <a:pPr marL="0" indent="0">
              <a:buNone/>
            </a:pPr>
            <a:r>
              <a:rPr lang="pl-PL" dirty="0" err="1"/>
              <a:t>Justice</a:t>
            </a:r>
            <a:r>
              <a:rPr lang="pl-PL" dirty="0"/>
              <a:t> Earl:</a:t>
            </a:r>
          </a:p>
          <a:p>
            <a:pPr marL="0" indent="0">
              <a:buNone/>
            </a:pPr>
            <a:r>
              <a:rPr lang="pl-PL" dirty="0"/>
              <a:t>„</a:t>
            </a:r>
            <a:r>
              <a:rPr lang="pl-PL" dirty="0" err="1"/>
              <a:t>Fundamental</a:t>
            </a:r>
            <a:r>
              <a:rPr lang="pl-PL" dirty="0"/>
              <a:t> </a:t>
            </a:r>
            <a:r>
              <a:rPr lang="en-US" dirty="0"/>
              <a:t>maxims </a:t>
            </a:r>
            <a:r>
              <a:rPr lang="pl-PL" dirty="0"/>
              <a:t>[…] </a:t>
            </a:r>
            <a:r>
              <a:rPr lang="en-US" dirty="0"/>
              <a:t>dictated by public policy, </a:t>
            </a:r>
            <a:r>
              <a:rPr lang="pl-PL" dirty="0"/>
              <a:t>[</a:t>
            </a:r>
            <a:r>
              <a:rPr lang="pl-PL" dirty="0" err="1"/>
              <a:t>which</a:t>
            </a:r>
            <a:r>
              <a:rPr lang="pl-PL" dirty="0"/>
              <a:t>] </a:t>
            </a:r>
            <a:r>
              <a:rPr lang="en-US" dirty="0"/>
              <a:t>have their foundation in universal law administered in all civilized countries, and have nowhere been superseded by statutes</a:t>
            </a:r>
            <a:r>
              <a:rPr lang="pl-PL" dirty="0"/>
              <a:t>”</a:t>
            </a:r>
            <a:r>
              <a:rPr lang="en-US" dirty="0"/>
              <a:t>.</a:t>
            </a:r>
            <a:endParaRPr lang="pl-PL" dirty="0"/>
          </a:p>
          <a:p>
            <a:pPr marL="0" indent="0">
              <a:buNone/>
            </a:pPr>
            <a:endParaRPr lang="pl-PL" dirty="0"/>
          </a:p>
          <a:p>
            <a:pPr marL="0" indent="0">
              <a:buNone/>
            </a:pPr>
            <a:endParaRPr lang="pl-PL" dirty="0"/>
          </a:p>
          <a:p>
            <a:r>
              <a:rPr lang="pl-PL" sz="2400" dirty="0" err="1"/>
              <a:t>They</a:t>
            </a:r>
            <a:r>
              <a:rPr lang="pl-PL" sz="2400" dirty="0"/>
              <a:t> form </a:t>
            </a:r>
            <a:r>
              <a:rPr lang="pl-PL" sz="2400" dirty="0" err="1"/>
              <a:t>an</a:t>
            </a:r>
            <a:r>
              <a:rPr lang="pl-PL" sz="2400" dirty="0"/>
              <a:t> „</a:t>
            </a:r>
            <a:r>
              <a:rPr lang="pl-PL" sz="2400" dirty="0" err="1"/>
              <a:t>institutional</a:t>
            </a:r>
            <a:r>
              <a:rPr lang="pl-PL" sz="2400" dirty="0"/>
              <a:t> </a:t>
            </a:r>
            <a:r>
              <a:rPr lang="pl-PL" sz="2400" dirty="0" err="1"/>
              <a:t>morality</a:t>
            </a:r>
            <a:r>
              <a:rPr lang="pl-PL" sz="2400" dirty="0"/>
              <a:t>”. </a:t>
            </a:r>
          </a:p>
          <a:p>
            <a:r>
              <a:rPr lang="pl-PL" sz="2400" dirty="0" err="1"/>
              <a:t>They</a:t>
            </a:r>
            <a:r>
              <a:rPr lang="pl-PL" sz="2400" dirty="0"/>
              <a:t> </a:t>
            </a:r>
            <a:r>
              <a:rPr lang="pl-PL" sz="2400" dirty="0" err="1"/>
              <a:t>are</a:t>
            </a:r>
            <a:r>
              <a:rPr lang="pl-PL" sz="2400" dirty="0"/>
              <a:t> </a:t>
            </a:r>
            <a:r>
              <a:rPr lang="pl-PL" sz="2400" dirty="0" err="1"/>
              <a:t>binding</a:t>
            </a:r>
            <a:r>
              <a:rPr lang="pl-PL" sz="2400" dirty="0"/>
              <a:t> </a:t>
            </a:r>
            <a:r>
              <a:rPr lang="pl-PL" sz="2400" dirty="0" err="1"/>
              <a:t>due</a:t>
            </a:r>
            <a:r>
              <a:rPr lang="pl-PL" sz="2400" dirty="0"/>
              <a:t> to „</a:t>
            </a:r>
            <a:r>
              <a:rPr lang="pl-PL" sz="2400" dirty="0" err="1"/>
              <a:t>material</a:t>
            </a:r>
            <a:r>
              <a:rPr lang="pl-PL" sz="2400" dirty="0"/>
              <a:t> </a:t>
            </a:r>
            <a:r>
              <a:rPr lang="pl-PL" sz="2400" dirty="0" err="1"/>
              <a:t>significance</a:t>
            </a:r>
            <a:r>
              <a:rPr lang="pl-PL" sz="2400" dirty="0"/>
              <a:t>” and „</a:t>
            </a:r>
            <a:r>
              <a:rPr lang="pl-PL" sz="2400" dirty="0" err="1"/>
              <a:t>institutional</a:t>
            </a:r>
            <a:r>
              <a:rPr lang="pl-PL" sz="2400" dirty="0"/>
              <a:t> </a:t>
            </a:r>
            <a:r>
              <a:rPr lang="pl-PL" sz="2400" dirty="0" err="1"/>
              <a:t>acceptance</a:t>
            </a:r>
            <a:r>
              <a:rPr lang="pl-PL" sz="2400" dirty="0"/>
              <a:t>”.</a:t>
            </a:r>
          </a:p>
          <a:p>
            <a:pPr marL="0" indent="0">
              <a:buNone/>
            </a:pPr>
            <a:r>
              <a:rPr lang="pl-PL" sz="2400" dirty="0"/>
              <a:t>(Ronald </a:t>
            </a:r>
            <a:r>
              <a:rPr lang="pl-PL" sz="2400" dirty="0" err="1"/>
              <a:t>Dworkin</a:t>
            </a:r>
            <a:r>
              <a:rPr lang="pl-PL" sz="2400" dirty="0"/>
              <a:t>)</a:t>
            </a:r>
          </a:p>
        </p:txBody>
      </p:sp>
    </p:spTree>
    <p:extLst>
      <p:ext uri="{BB962C8B-B14F-4D97-AF65-F5344CB8AC3E}">
        <p14:creationId xmlns:p14="http://schemas.microsoft.com/office/powerpoint/2010/main" val="61561685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EU: independent</a:t>
            </a:r>
          </a:p>
        </p:txBody>
      </p:sp>
      <p:sp>
        <p:nvSpPr>
          <p:cNvPr id="3" name="Symbol zastępczy zawartości 2"/>
          <p:cNvSpPr>
            <a:spLocks noGrp="1"/>
          </p:cNvSpPr>
          <p:nvPr>
            <p:ph idx="1"/>
          </p:nvPr>
        </p:nvSpPr>
        <p:spPr>
          <a:xfrm>
            <a:off x="732183" y="1799120"/>
            <a:ext cx="10515600" cy="4351338"/>
          </a:xfrm>
        </p:spPr>
        <p:txBody>
          <a:bodyPr/>
          <a:lstStyle/>
          <a:p>
            <a:r>
              <a:rPr lang="pl-PL" sz="2540" dirty="0"/>
              <a:t>„</a:t>
            </a:r>
            <a:r>
              <a:rPr lang="en-US" sz="2540" dirty="0"/>
              <a:t>The Community constitutes a new legal order of international law for the benefit of which the states have limited their sovereign rights, albeit within limited fields and the subjects of which comprise not only member states but also their nationals. Independently of the legislation of member states, community law therefore not only imposes obligations on individuals but is also intended to confer upon them rights which become part of their legal heritage</a:t>
            </a:r>
            <a:r>
              <a:rPr lang="pl-PL" sz="2540" dirty="0"/>
              <a:t>”</a:t>
            </a:r>
            <a:r>
              <a:rPr lang="en-US" sz="2540" dirty="0"/>
              <a:t>.</a:t>
            </a:r>
            <a:endParaRPr lang="pl-PL" sz="2540" dirty="0"/>
          </a:p>
          <a:p>
            <a:endParaRPr lang="pl-PL" sz="2540" dirty="0"/>
          </a:p>
          <a:p>
            <a:pPr algn="r"/>
            <a:r>
              <a:rPr lang="nl-NL" sz="2540" i="1" dirty="0"/>
              <a:t>Van Gend en Loos </a:t>
            </a:r>
            <a:r>
              <a:rPr lang="nl-NL" sz="2540" dirty="0"/>
              <a:t>(1963) Case 26/62</a:t>
            </a:r>
            <a:r>
              <a:rPr lang="pl-PL" sz="2540" dirty="0"/>
              <a:t>:</a:t>
            </a:r>
          </a:p>
          <a:p>
            <a:pPr marL="0" indent="0" algn="r">
              <a:buNone/>
            </a:pPr>
            <a:r>
              <a:rPr lang="pl-PL" sz="2540" dirty="0"/>
              <a:t>The </a:t>
            </a:r>
            <a:r>
              <a:rPr lang="pl-PL" sz="2540" dirty="0" err="1"/>
              <a:t>principle</a:t>
            </a:r>
            <a:r>
              <a:rPr lang="pl-PL" sz="2540" dirty="0"/>
              <a:t> of </a:t>
            </a:r>
            <a:r>
              <a:rPr lang="pl-PL" sz="2540" dirty="0" err="1"/>
              <a:t>direct</a:t>
            </a:r>
            <a:r>
              <a:rPr lang="pl-PL" sz="2540" dirty="0"/>
              <a:t> </a:t>
            </a:r>
            <a:r>
              <a:rPr lang="pl-PL" sz="2540" dirty="0" err="1"/>
              <a:t>effect</a:t>
            </a:r>
            <a:endParaRPr lang="pl-PL" sz="2540" dirty="0"/>
          </a:p>
        </p:txBody>
      </p:sp>
    </p:spTree>
    <p:extLst>
      <p:ext uri="{BB962C8B-B14F-4D97-AF65-F5344CB8AC3E}">
        <p14:creationId xmlns:p14="http://schemas.microsoft.com/office/powerpoint/2010/main" val="16357111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idx="4294967295"/>
          </p:nvPr>
        </p:nvSpPr>
        <p:spPr>
          <a:xfrm>
            <a:off x="702123" y="462410"/>
            <a:ext cx="7808500" cy="1146360"/>
          </a:xfrm>
          <a:ln/>
        </p:spPr>
        <p:txBody>
          <a:bodyPr/>
          <a:lstStyle/>
          <a:p>
            <a:pPr>
              <a:lnSpc>
                <a:spcPct val="87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err="1"/>
              <a:t>Principles</a:t>
            </a:r>
            <a:r>
              <a:rPr lang="pl-PL" dirty="0"/>
              <a:t> vs. </a:t>
            </a:r>
            <a:r>
              <a:rPr lang="pl-PL" dirty="0" err="1"/>
              <a:t>rules</a:t>
            </a:r>
            <a:endParaRPr lang="en-GB" dirty="0"/>
          </a:p>
        </p:txBody>
      </p:sp>
      <p:sp>
        <p:nvSpPr>
          <p:cNvPr id="17410" name="Rectangle 2"/>
          <p:cNvSpPr>
            <a:spLocks noGrp="1" noChangeArrowheads="1"/>
          </p:cNvSpPr>
          <p:nvPr>
            <p:ph type="body" idx="4294967295"/>
          </p:nvPr>
        </p:nvSpPr>
        <p:spPr>
          <a:xfrm>
            <a:off x="1165762" y="1781467"/>
            <a:ext cx="3573015" cy="4501913"/>
          </a:xfrm>
          <a:ln/>
        </p:spPr>
        <p:txBody>
          <a:bodyPr/>
          <a:lstStyle/>
          <a:p>
            <a:pPr marL="388849" indent="-290916" algn="ctr">
              <a:spcBef>
                <a:spcPts val="1032"/>
              </a:spcBef>
              <a:buSzPct val="45000"/>
              <a:buNone/>
              <a:tabLst>
                <a:tab pos="388849" algn="l"/>
                <a:tab pos="483900" algn="l"/>
                <a:tab pos="891472" algn="l"/>
                <a:tab pos="1299042" algn="l"/>
                <a:tab pos="1706614" algn="l"/>
                <a:tab pos="2114184" algn="l"/>
                <a:tab pos="2521756" algn="l"/>
                <a:tab pos="2929326" algn="l"/>
                <a:tab pos="3336898" algn="l"/>
                <a:tab pos="3744468" algn="l"/>
                <a:tab pos="4152039" algn="l"/>
                <a:tab pos="4559610" algn="l"/>
                <a:tab pos="4967181" algn="l"/>
                <a:tab pos="5374752" algn="l"/>
                <a:tab pos="5782323" algn="l"/>
                <a:tab pos="6189894" algn="l"/>
                <a:tab pos="6597465" algn="l"/>
                <a:tab pos="7005036" algn="l"/>
                <a:tab pos="7412607" algn="l"/>
                <a:tab pos="7820177" algn="l"/>
                <a:tab pos="8227749" algn="l"/>
              </a:tabLst>
            </a:pPr>
            <a:r>
              <a:rPr lang="en-US" dirty="0"/>
              <a:t>'</a:t>
            </a:r>
            <a:r>
              <a:rPr lang="pl-PL" dirty="0"/>
              <a:t>STANDARD</a:t>
            </a:r>
            <a:r>
              <a:rPr lang="en-US" dirty="0"/>
              <a:t>' RULES</a:t>
            </a:r>
          </a:p>
          <a:p>
            <a:pPr marL="388849" indent="-290916">
              <a:spcBef>
                <a:spcPts val="1032"/>
              </a:spcBef>
              <a:buSzPct val="45000"/>
              <a:buFont typeface="Wingdings" charset="2"/>
              <a:buChar char=""/>
              <a:tabLst>
                <a:tab pos="388849" algn="l"/>
                <a:tab pos="483900" algn="l"/>
                <a:tab pos="891472" algn="l"/>
                <a:tab pos="1299042" algn="l"/>
                <a:tab pos="1706614" algn="l"/>
                <a:tab pos="2114184" algn="l"/>
                <a:tab pos="2521756" algn="l"/>
                <a:tab pos="2929326" algn="l"/>
                <a:tab pos="3336898" algn="l"/>
                <a:tab pos="3744468" algn="l"/>
                <a:tab pos="4152039" algn="l"/>
                <a:tab pos="4559610" algn="l"/>
                <a:tab pos="4967181" algn="l"/>
                <a:tab pos="5374752" algn="l"/>
                <a:tab pos="5782323" algn="l"/>
                <a:tab pos="6189894" algn="l"/>
                <a:tab pos="6597465" algn="l"/>
                <a:tab pos="7005036" algn="l"/>
                <a:tab pos="7412607" algn="l"/>
                <a:tab pos="7820177" algn="l"/>
                <a:tab pos="8227749" algn="l"/>
              </a:tabLst>
            </a:pPr>
            <a:r>
              <a:rPr lang="en-US" dirty="0"/>
              <a:t>Precise scope of application</a:t>
            </a:r>
          </a:p>
          <a:p>
            <a:pPr marL="388849" indent="-290916">
              <a:spcBef>
                <a:spcPts val="1032"/>
              </a:spcBef>
              <a:buSzPct val="45000"/>
              <a:buFont typeface="Wingdings" charset="2"/>
              <a:buChar char=""/>
              <a:tabLst>
                <a:tab pos="388849" algn="l"/>
                <a:tab pos="483900" algn="l"/>
                <a:tab pos="891472" algn="l"/>
                <a:tab pos="1299042" algn="l"/>
                <a:tab pos="1706614" algn="l"/>
                <a:tab pos="2114184" algn="l"/>
                <a:tab pos="2521756" algn="l"/>
                <a:tab pos="2929326" algn="l"/>
                <a:tab pos="3336898" algn="l"/>
                <a:tab pos="3744468" algn="l"/>
                <a:tab pos="4152039" algn="l"/>
                <a:tab pos="4559610" algn="l"/>
                <a:tab pos="4967181" algn="l"/>
                <a:tab pos="5374752" algn="l"/>
                <a:tab pos="5782323" algn="l"/>
                <a:tab pos="6189894" algn="l"/>
                <a:tab pos="6597465" algn="l"/>
                <a:tab pos="7005036" algn="l"/>
                <a:tab pos="7412607" algn="l"/>
                <a:tab pos="7820177" algn="l"/>
                <a:tab pos="8227749" algn="l"/>
              </a:tabLst>
            </a:pPr>
            <a:r>
              <a:rPr lang="en-US" dirty="0"/>
              <a:t>„All or nothing” fashion of appl.</a:t>
            </a:r>
          </a:p>
          <a:p>
            <a:pPr marL="388849" indent="-290916">
              <a:spcBef>
                <a:spcPts val="1032"/>
              </a:spcBef>
              <a:buSzPct val="45000"/>
              <a:buFont typeface="Wingdings" charset="2"/>
              <a:buChar char=""/>
              <a:tabLst>
                <a:tab pos="388849" algn="l"/>
                <a:tab pos="483900" algn="l"/>
                <a:tab pos="891472" algn="l"/>
                <a:tab pos="1299042" algn="l"/>
                <a:tab pos="1706614" algn="l"/>
                <a:tab pos="2114184" algn="l"/>
                <a:tab pos="2521756" algn="l"/>
                <a:tab pos="2929326" algn="l"/>
                <a:tab pos="3336898" algn="l"/>
                <a:tab pos="3744468" algn="l"/>
                <a:tab pos="4152039" algn="l"/>
                <a:tab pos="4559610" algn="l"/>
                <a:tab pos="4967181" algn="l"/>
                <a:tab pos="5374752" algn="l"/>
                <a:tab pos="5782323" algn="l"/>
                <a:tab pos="6189894" algn="l"/>
                <a:tab pos="6597465" algn="l"/>
                <a:tab pos="7005036" algn="l"/>
                <a:tab pos="7412607" algn="l"/>
                <a:tab pos="7820177" algn="l"/>
                <a:tab pos="8227749" algn="l"/>
              </a:tabLst>
            </a:pPr>
            <a:r>
              <a:rPr lang="en-US" dirty="0"/>
              <a:t>Abstract and </a:t>
            </a:r>
            <a:r>
              <a:rPr lang="pl-PL" dirty="0"/>
              <a:t>ab</a:t>
            </a:r>
            <a:r>
              <a:rPr lang="en-US" dirty="0" err="1"/>
              <a:t>rogative</a:t>
            </a:r>
            <a:r>
              <a:rPr lang="en-US" dirty="0"/>
              <a:t> mode of solving collisions</a:t>
            </a:r>
          </a:p>
        </p:txBody>
      </p:sp>
      <p:sp>
        <p:nvSpPr>
          <p:cNvPr id="17411" name="Rectangle 3"/>
          <p:cNvSpPr>
            <a:spLocks noGrp="1" noChangeArrowheads="1"/>
          </p:cNvSpPr>
          <p:nvPr>
            <p:ph type="body" idx="4294967295"/>
          </p:nvPr>
        </p:nvSpPr>
        <p:spPr>
          <a:xfrm>
            <a:off x="6957810" y="1781466"/>
            <a:ext cx="4068428" cy="4501913"/>
          </a:xfrm>
          <a:ln/>
        </p:spPr>
        <p:txBody>
          <a:bodyPr/>
          <a:lstStyle/>
          <a:p>
            <a:pPr marL="97933" indent="0" algn="ctr">
              <a:spcBef>
                <a:spcPts val="1032"/>
              </a:spcBef>
              <a:buNone/>
              <a:tabLst>
                <a:tab pos="388849" algn="l"/>
                <a:tab pos="483900" algn="l"/>
                <a:tab pos="891472" algn="l"/>
                <a:tab pos="1299042" algn="l"/>
                <a:tab pos="1706614" algn="l"/>
                <a:tab pos="2114184" algn="l"/>
                <a:tab pos="2521756" algn="l"/>
                <a:tab pos="2929326" algn="l"/>
                <a:tab pos="3336898" algn="l"/>
                <a:tab pos="3744468" algn="l"/>
                <a:tab pos="4152039" algn="l"/>
                <a:tab pos="4559610" algn="l"/>
                <a:tab pos="4967181" algn="l"/>
                <a:tab pos="5374752" algn="l"/>
                <a:tab pos="5782323" algn="l"/>
                <a:tab pos="6189894" algn="l"/>
                <a:tab pos="6597465" algn="l"/>
                <a:tab pos="7005036" algn="l"/>
                <a:tab pos="7412607" algn="l"/>
                <a:tab pos="7820177" algn="l"/>
                <a:tab pos="8227749" algn="l"/>
              </a:tabLst>
            </a:pPr>
            <a:r>
              <a:rPr lang="en-US" dirty="0"/>
              <a:t>PRINCIPLES</a:t>
            </a:r>
          </a:p>
          <a:p>
            <a:pPr marL="388849" indent="-290916">
              <a:spcBef>
                <a:spcPts val="1032"/>
              </a:spcBef>
              <a:tabLst>
                <a:tab pos="388849" algn="l"/>
                <a:tab pos="483900" algn="l"/>
                <a:tab pos="891472" algn="l"/>
                <a:tab pos="1299042" algn="l"/>
                <a:tab pos="1706614" algn="l"/>
                <a:tab pos="2114184" algn="l"/>
                <a:tab pos="2521756" algn="l"/>
                <a:tab pos="2929326" algn="l"/>
                <a:tab pos="3336898" algn="l"/>
                <a:tab pos="3744468" algn="l"/>
                <a:tab pos="4152039" algn="l"/>
                <a:tab pos="4559610" algn="l"/>
                <a:tab pos="4967181" algn="l"/>
                <a:tab pos="5374752" algn="l"/>
                <a:tab pos="5782323" algn="l"/>
                <a:tab pos="6189894" algn="l"/>
                <a:tab pos="6597465" algn="l"/>
                <a:tab pos="7005036" algn="l"/>
                <a:tab pos="7412607" algn="l"/>
                <a:tab pos="7820177" algn="l"/>
                <a:tab pos="8227749" algn="l"/>
              </a:tabLst>
            </a:pPr>
            <a:r>
              <a:rPr lang="en-US" dirty="0"/>
              <a:t>Imprecise scope of </a:t>
            </a:r>
            <a:r>
              <a:rPr lang="en-US" dirty="0" err="1"/>
              <a:t>appl</a:t>
            </a:r>
            <a:r>
              <a:rPr lang="pl-PL" dirty="0" err="1"/>
              <a:t>ication</a:t>
            </a:r>
            <a:endParaRPr lang="en-US" dirty="0"/>
          </a:p>
          <a:p>
            <a:pPr marL="388849" indent="-290916">
              <a:spcBef>
                <a:spcPts val="1032"/>
              </a:spcBef>
              <a:tabLst>
                <a:tab pos="388849" algn="l"/>
                <a:tab pos="483900" algn="l"/>
                <a:tab pos="891472" algn="l"/>
                <a:tab pos="1299042" algn="l"/>
                <a:tab pos="1706614" algn="l"/>
                <a:tab pos="2114184" algn="l"/>
                <a:tab pos="2521756" algn="l"/>
                <a:tab pos="2929326" algn="l"/>
                <a:tab pos="3336898" algn="l"/>
                <a:tab pos="3744468" algn="l"/>
                <a:tab pos="4152039" algn="l"/>
                <a:tab pos="4559610" algn="l"/>
                <a:tab pos="4967181" algn="l"/>
                <a:tab pos="5374752" algn="l"/>
                <a:tab pos="5782323" algn="l"/>
                <a:tab pos="6189894" algn="l"/>
                <a:tab pos="6597465" algn="l"/>
                <a:tab pos="7005036" algn="l"/>
                <a:tab pos="7412607" algn="l"/>
                <a:tab pos="7820177" algn="l"/>
                <a:tab pos="8227749" algn="l"/>
              </a:tabLst>
            </a:pPr>
            <a:r>
              <a:rPr lang="en-US" dirty="0"/>
              <a:t>„Less or more” fashion of application</a:t>
            </a:r>
          </a:p>
          <a:p>
            <a:pPr marL="388849" indent="-290916">
              <a:spcBef>
                <a:spcPts val="1032"/>
              </a:spcBef>
              <a:tabLst>
                <a:tab pos="388849" algn="l"/>
                <a:tab pos="483900" algn="l"/>
                <a:tab pos="891472" algn="l"/>
                <a:tab pos="1299042" algn="l"/>
                <a:tab pos="1706614" algn="l"/>
                <a:tab pos="2114184" algn="l"/>
                <a:tab pos="2521756" algn="l"/>
                <a:tab pos="2929326" algn="l"/>
                <a:tab pos="3336898" algn="l"/>
                <a:tab pos="3744468" algn="l"/>
                <a:tab pos="4152039" algn="l"/>
                <a:tab pos="4559610" algn="l"/>
                <a:tab pos="4967181" algn="l"/>
                <a:tab pos="5374752" algn="l"/>
                <a:tab pos="5782323" algn="l"/>
                <a:tab pos="6189894" algn="l"/>
                <a:tab pos="6597465" algn="l"/>
                <a:tab pos="7005036" algn="l"/>
                <a:tab pos="7412607" algn="l"/>
                <a:tab pos="7820177" algn="l"/>
                <a:tab pos="8227749" algn="l"/>
              </a:tabLst>
            </a:pPr>
            <a:r>
              <a:rPr lang="en-US" dirty="0"/>
              <a:t>Solving collisions in each particular case; both principles </a:t>
            </a:r>
            <a:r>
              <a:rPr lang="pl-PL" dirty="0" err="1"/>
              <a:t>binding</a:t>
            </a:r>
            <a:endParaRPr lang="en-US" dirty="0"/>
          </a:p>
        </p:txBody>
      </p:sp>
    </p:spTree>
    <p:extLst>
      <p:ext uri="{BB962C8B-B14F-4D97-AF65-F5344CB8AC3E}">
        <p14:creationId xmlns:p14="http://schemas.microsoft.com/office/powerpoint/2010/main" val="281993348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Application of </a:t>
            </a:r>
            <a:r>
              <a:rPr lang="pl-PL" dirty="0" err="1"/>
              <a:t>principles</a:t>
            </a:r>
            <a:endParaRPr lang="pl-PL" dirty="0"/>
          </a:p>
        </p:txBody>
      </p:sp>
      <p:sp>
        <p:nvSpPr>
          <p:cNvPr id="3" name="Symbol zastępczy zawartości 2"/>
          <p:cNvSpPr>
            <a:spLocks noGrp="1"/>
          </p:cNvSpPr>
          <p:nvPr>
            <p:ph idx="1"/>
          </p:nvPr>
        </p:nvSpPr>
        <p:spPr/>
        <p:txBody>
          <a:bodyPr/>
          <a:lstStyle/>
          <a:p>
            <a:pPr marL="0" indent="0">
              <a:buNone/>
            </a:pPr>
            <a:r>
              <a:rPr lang="pl-PL" u="sng" dirty="0"/>
              <a:t>Three </a:t>
            </a:r>
            <a:r>
              <a:rPr lang="pl-PL" u="sng" dirty="0" err="1"/>
              <a:t>basic</a:t>
            </a:r>
            <a:r>
              <a:rPr lang="pl-PL" u="sng" dirty="0"/>
              <a:t> </a:t>
            </a:r>
            <a:r>
              <a:rPr lang="pl-PL" u="sng" dirty="0" err="1"/>
              <a:t>situations</a:t>
            </a:r>
            <a:r>
              <a:rPr lang="pl-PL" u="sng" dirty="0"/>
              <a:t>:</a:t>
            </a:r>
            <a:br>
              <a:rPr lang="pl-PL" dirty="0"/>
            </a:br>
            <a:endParaRPr lang="pl-PL" dirty="0"/>
          </a:p>
          <a:p>
            <a:r>
              <a:rPr lang="pl-PL" dirty="0" err="1"/>
              <a:t>Principle</a:t>
            </a:r>
            <a:r>
              <a:rPr lang="pl-PL" dirty="0"/>
              <a:t> </a:t>
            </a:r>
            <a:r>
              <a:rPr lang="pl-PL" dirty="0" err="1"/>
              <a:t>supports</a:t>
            </a:r>
            <a:r>
              <a:rPr lang="pl-PL" dirty="0"/>
              <a:t> </a:t>
            </a:r>
            <a:r>
              <a:rPr lang="pl-PL" dirty="0" err="1"/>
              <a:t>interpretation</a:t>
            </a:r>
            <a:r>
              <a:rPr lang="pl-PL" dirty="0"/>
              <a:t> of </a:t>
            </a:r>
            <a:r>
              <a:rPr lang="pl-PL" dirty="0" err="1"/>
              <a:t>rules</a:t>
            </a:r>
            <a:endParaRPr lang="pl-PL" dirty="0"/>
          </a:p>
          <a:p>
            <a:endParaRPr lang="pl-PL" dirty="0"/>
          </a:p>
          <a:p>
            <a:r>
              <a:rPr lang="pl-PL" dirty="0" err="1"/>
              <a:t>Principle</a:t>
            </a:r>
            <a:r>
              <a:rPr lang="pl-PL" dirty="0"/>
              <a:t> </a:t>
            </a:r>
            <a:r>
              <a:rPr lang="pl-PL" dirty="0" err="1"/>
              <a:t>used</a:t>
            </a:r>
            <a:r>
              <a:rPr lang="pl-PL" dirty="0"/>
              <a:t> </a:t>
            </a:r>
            <a:r>
              <a:rPr lang="pl-PL" dirty="0" err="1"/>
              <a:t>when</a:t>
            </a:r>
            <a:r>
              <a:rPr lang="pl-PL" dirty="0"/>
              <a:t> </a:t>
            </a:r>
            <a:r>
              <a:rPr lang="pl-PL" dirty="0" err="1"/>
              <a:t>there</a:t>
            </a:r>
            <a:r>
              <a:rPr lang="pl-PL" dirty="0"/>
              <a:t> </a:t>
            </a:r>
            <a:r>
              <a:rPr lang="pl-PL" dirty="0" err="1"/>
              <a:t>is</a:t>
            </a:r>
            <a:r>
              <a:rPr lang="pl-PL" dirty="0"/>
              <a:t> no </a:t>
            </a:r>
            <a:r>
              <a:rPr lang="pl-PL" dirty="0" err="1"/>
              <a:t>rule</a:t>
            </a:r>
            <a:r>
              <a:rPr lang="pl-PL" dirty="0"/>
              <a:t> (lacuna)</a:t>
            </a:r>
          </a:p>
          <a:p>
            <a:endParaRPr lang="pl-PL" dirty="0"/>
          </a:p>
          <a:p>
            <a:r>
              <a:rPr lang="pl-PL" dirty="0" err="1"/>
              <a:t>Collision</a:t>
            </a:r>
            <a:r>
              <a:rPr lang="pl-PL" dirty="0"/>
              <a:t> </a:t>
            </a:r>
            <a:r>
              <a:rPr lang="pl-PL" dirty="0" err="1"/>
              <a:t>between</a:t>
            </a:r>
            <a:r>
              <a:rPr lang="pl-PL" dirty="0"/>
              <a:t> a </a:t>
            </a:r>
            <a:r>
              <a:rPr lang="pl-PL" dirty="0" err="1"/>
              <a:t>principle</a:t>
            </a:r>
            <a:r>
              <a:rPr lang="pl-PL" dirty="0"/>
              <a:t> and a </a:t>
            </a:r>
            <a:r>
              <a:rPr lang="pl-PL" dirty="0" err="1"/>
              <a:t>rule</a:t>
            </a:r>
            <a:endParaRPr lang="pl-PL" dirty="0"/>
          </a:p>
        </p:txBody>
      </p:sp>
    </p:spTree>
    <p:extLst>
      <p:ext uri="{BB962C8B-B14F-4D97-AF65-F5344CB8AC3E}">
        <p14:creationId xmlns:p14="http://schemas.microsoft.com/office/powerpoint/2010/main" val="250853665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idx="4294967295"/>
          </p:nvPr>
        </p:nvSpPr>
        <p:spPr>
          <a:xfrm>
            <a:off x="843790" y="455992"/>
            <a:ext cx="7808500" cy="1146360"/>
          </a:xfrm>
          <a:ln/>
        </p:spPr>
        <p:txBody>
          <a:bodyPr/>
          <a:lstStyle/>
          <a:p>
            <a:pPr>
              <a:lnSpc>
                <a:spcPct val="87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a:t>Application of p</a:t>
            </a:r>
            <a:r>
              <a:rPr lang="en-GB" dirty="0" err="1"/>
              <a:t>rinciples</a:t>
            </a:r>
            <a:endParaRPr lang="en-GB" dirty="0"/>
          </a:p>
        </p:txBody>
      </p:sp>
      <p:sp>
        <p:nvSpPr>
          <p:cNvPr id="18434" name="Rectangle 2"/>
          <p:cNvSpPr>
            <a:spLocks noGrp="1" noChangeArrowheads="1"/>
          </p:cNvSpPr>
          <p:nvPr>
            <p:ph type="subTitle" idx="4294967295"/>
          </p:nvPr>
        </p:nvSpPr>
        <p:spPr>
          <a:xfrm>
            <a:off x="843790" y="1820105"/>
            <a:ext cx="9562340" cy="4478870"/>
          </a:xfrm>
          <a:ln/>
        </p:spPr>
        <p:txBody>
          <a:bodyPr anchor="ctr"/>
          <a:lstStyle/>
          <a:p>
            <a:pPr marL="780578" lvl="1" indent="-256352">
              <a:spcBef>
                <a:spcPts val="1032"/>
              </a:spcBef>
              <a:buSzPct val="75000"/>
              <a:buNone/>
              <a:tabLst>
                <a:tab pos="780578" algn="l"/>
                <a:tab pos="875629" algn="l"/>
                <a:tab pos="1283201" algn="l"/>
                <a:tab pos="1690771" algn="l"/>
                <a:tab pos="2098343" algn="l"/>
                <a:tab pos="2505913" algn="l"/>
                <a:tab pos="2913485" algn="l"/>
                <a:tab pos="3321055" algn="l"/>
                <a:tab pos="3728626" algn="l"/>
                <a:tab pos="4136197" algn="l"/>
                <a:tab pos="4543768" algn="l"/>
                <a:tab pos="4951339" algn="l"/>
                <a:tab pos="5358910" algn="l"/>
                <a:tab pos="5766481" algn="l"/>
                <a:tab pos="6174052" algn="l"/>
                <a:tab pos="6581623" algn="l"/>
                <a:tab pos="6989194" algn="l"/>
                <a:tab pos="7396764" algn="l"/>
                <a:tab pos="7804336" algn="l"/>
                <a:tab pos="8211906" algn="l"/>
                <a:tab pos="8619478" algn="l"/>
              </a:tabLst>
            </a:pPr>
            <a:r>
              <a:rPr lang="en-GB" sz="2903" u="sng" dirty="0"/>
              <a:t>Dworkin's thesis</a:t>
            </a:r>
            <a:r>
              <a:rPr lang="pl-PL" sz="2903" u="sng" dirty="0"/>
              <a:t> (</a:t>
            </a:r>
            <a:r>
              <a:rPr lang="pl-PL" sz="2903" u="sng" dirty="0" err="1"/>
              <a:t>common</a:t>
            </a:r>
            <a:r>
              <a:rPr lang="pl-PL" sz="2903" u="sng" dirty="0"/>
              <a:t> law)</a:t>
            </a:r>
            <a:r>
              <a:rPr lang="en-GB" sz="2903" u="sng" dirty="0"/>
              <a:t>:</a:t>
            </a:r>
            <a:r>
              <a:rPr lang="en-GB" sz="2903" dirty="0"/>
              <a:t> </a:t>
            </a:r>
          </a:p>
          <a:p>
            <a:pPr marL="780578" lvl="1" indent="-256352">
              <a:spcBef>
                <a:spcPts val="1032"/>
              </a:spcBef>
              <a:buSzPct val="75000"/>
              <a:buNone/>
              <a:tabLst>
                <a:tab pos="780578" algn="l"/>
                <a:tab pos="875629" algn="l"/>
                <a:tab pos="1283201" algn="l"/>
                <a:tab pos="1690771" algn="l"/>
                <a:tab pos="2098343" algn="l"/>
                <a:tab pos="2505913" algn="l"/>
                <a:tab pos="2913485" algn="l"/>
                <a:tab pos="3321055" algn="l"/>
                <a:tab pos="3728626" algn="l"/>
                <a:tab pos="4136197" algn="l"/>
                <a:tab pos="4543768" algn="l"/>
                <a:tab pos="4951339" algn="l"/>
                <a:tab pos="5358910" algn="l"/>
                <a:tab pos="5766481" algn="l"/>
                <a:tab pos="6174052" algn="l"/>
                <a:tab pos="6581623" algn="l"/>
                <a:tab pos="6989194" algn="l"/>
                <a:tab pos="7396764" algn="l"/>
                <a:tab pos="7804336" algn="l"/>
                <a:tab pos="8211906" algn="l"/>
                <a:tab pos="8619478" algn="l"/>
              </a:tabLst>
            </a:pPr>
            <a:r>
              <a:rPr lang="en-GB" sz="2903" dirty="0"/>
              <a:t>Principles are inconclusive, still they can be efficient legal ground for decision.</a:t>
            </a:r>
          </a:p>
          <a:p>
            <a:pPr marL="780578" lvl="1" indent="-256352">
              <a:spcBef>
                <a:spcPts val="1032"/>
              </a:spcBef>
              <a:buSzPct val="75000"/>
              <a:buNone/>
              <a:tabLst>
                <a:tab pos="780578" algn="l"/>
                <a:tab pos="875629" algn="l"/>
                <a:tab pos="1283201" algn="l"/>
                <a:tab pos="1690771" algn="l"/>
                <a:tab pos="2098343" algn="l"/>
                <a:tab pos="2505913" algn="l"/>
                <a:tab pos="2913485" algn="l"/>
                <a:tab pos="3321055" algn="l"/>
                <a:tab pos="3728626" algn="l"/>
                <a:tab pos="4136197" algn="l"/>
                <a:tab pos="4543768" algn="l"/>
                <a:tab pos="4951339" algn="l"/>
                <a:tab pos="5358910" algn="l"/>
                <a:tab pos="5766481" algn="l"/>
                <a:tab pos="6174052" algn="l"/>
                <a:tab pos="6581623" algn="l"/>
                <a:tab pos="6989194" algn="l"/>
                <a:tab pos="7396764" algn="l"/>
                <a:tab pos="7804336" algn="l"/>
                <a:tab pos="8211906" algn="l"/>
                <a:tab pos="8619478" algn="l"/>
              </a:tabLst>
            </a:pPr>
            <a:endParaRPr lang="en-GB" sz="2903" dirty="0"/>
          </a:p>
          <a:p>
            <a:pPr marL="780578" lvl="1" indent="-256352">
              <a:spcBef>
                <a:spcPts val="1032"/>
              </a:spcBef>
              <a:buSzPct val="75000"/>
              <a:buNone/>
              <a:tabLst>
                <a:tab pos="780578" algn="l"/>
                <a:tab pos="875629" algn="l"/>
                <a:tab pos="1283201" algn="l"/>
                <a:tab pos="1690771" algn="l"/>
                <a:tab pos="2098343" algn="l"/>
                <a:tab pos="2505913" algn="l"/>
                <a:tab pos="2913485" algn="l"/>
                <a:tab pos="3321055" algn="l"/>
                <a:tab pos="3728626" algn="l"/>
                <a:tab pos="4136197" algn="l"/>
                <a:tab pos="4543768" algn="l"/>
                <a:tab pos="4951339" algn="l"/>
                <a:tab pos="5358910" algn="l"/>
                <a:tab pos="5766481" algn="l"/>
                <a:tab pos="6174052" algn="l"/>
                <a:tab pos="6581623" algn="l"/>
                <a:tab pos="6989194" algn="l"/>
                <a:tab pos="7396764" algn="l"/>
                <a:tab pos="7804336" algn="l"/>
                <a:tab pos="8211906" algn="l"/>
                <a:tab pos="8619478" algn="l"/>
              </a:tabLst>
            </a:pPr>
            <a:r>
              <a:rPr lang="en-GB" sz="2903" u="sng" dirty="0" err="1"/>
              <a:t>Alexy's</a:t>
            </a:r>
            <a:r>
              <a:rPr lang="en-GB" sz="2903" u="sng" dirty="0"/>
              <a:t> thesis</a:t>
            </a:r>
            <a:r>
              <a:rPr lang="pl-PL" sz="2903" u="sng" dirty="0"/>
              <a:t> (</a:t>
            </a:r>
            <a:r>
              <a:rPr lang="pl-PL" sz="2903" u="sng" dirty="0" err="1"/>
              <a:t>statutory</a:t>
            </a:r>
            <a:r>
              <a:rPr lang="pl-PL" sz="2903" u="sng" dirty="0"/>
              <a:t> law)</a:t>
            </a:r>
            <a:r>
              <a:rPr lang="en-GB" sz="2903" u="sng" dirty="0"/>
              <a:t>: </a:t>
            </a:r>
          </a:p>
          <a:p>
            <a:pPr marL="780578" lvl="1" indent="-256352">
              <a:spcBef>
                <a:spcPts val="1032"/>
              </a:spcBef>
              <a:buSzPct val="75000"/>
              <a:buNone/>
              <a:tabLst>
                <a:tab pos="780578" algn="l"/>
                <a:tab pos="875629" algn="l"/>
                <a:tab pos="1283201" algn="l"/>
                <a:tab pos="1690771" algn="l"/>
                <a:tab pos="2098343" algn="l"/>
                <a:tab pos="2505913" algn="l"/>
                <a:tab pos="2913485" algn="l"/>
                <a:tab pos="3321055" algn="l"/>
                <a:tab pos="3728626" algn="l"/>
                <a:tab pos="4136197" algn="l"/>
                <a:tab pos="4543768" algn="l"/>
                <a:tab pos="4951339" algn="l"/>
                <a:tab pos="5358910" algn="l"/>
                <a:tab pos="5766481" algn="l"/>
                <a:tab pos="6174052" algn="l"/>
                <a:tab pos="6581623" algn="l"/>
                <a:tab pos="6989194" algn="l"/>
                <a:tab pos="7396764" algn="l"/>
                <a:tab pos="7804336" algn="l"/>
                <a:tab pos="8211906" algn="l"/>
                <a:tab pos="8619478" algn="l"/>
              </a:tabLst>
            </a:pPr>
            <a:r>
              <a:rPr lang="en-GB" sz="2903" dirty="0"/>
              <a:t>Principles have </a:t>
            </a:r>
            <a:r>
              <a:rPr lang="en-GB" sz="2903" dirty="0" err="1"/>
              <a:t>optim</a:t>
            </a:r>
            <a:r>
              <a:rPr lang="pl-PL" sz="2903" dirty="0" err="1"/>
              <a:t>ilising</a:t>
            </a:r>
            <a:r>
              <a:rPr lang="en-GB" sz="2903" dirty="0"/>
              <a:t> character and give directives for interpretation of typical rules.</a:t>
            </a:r>
          </a:p>
        </p:txBody>
      </p:sp>
    </p:spTree>
    <p:extLst>
      <p:ext uri="{BB962C8B-B14F-4D97-AF65-F5344CB8AC3E}">
        <p14:creationId xmlns:p14="http://schemas.microsoft.com/office/powerpoint/2010/main" val="10909062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BF9C6F3-5025-4623-BA52-40881B8AF3B4}"/>
              </a:ext>
            </a:extLst>
          </p:cNvPr>
          <p:cNvSpPr>
            <a:spLocks noGrp="1"/>
          </p:cNvSpPr>
          <p:nvPr>
            <p:ph type="title"/>
          </p:nvPr>
        </p:nvSpPr>
        <p:spPr/>
        <p:txBody>
          <a:bodyPr/>
          <a:lstStyle/>
          <a:p>
            <a:r>
              <a:rPr lang="pl-PL" dirty="0" err="1"/>
              <a:t>Legal</a:t>
            </a:r>
            <a:r>
              <a:rPr lang="pl-PL" dirty="0"/>
              <a:t> </a:t>
            </a:r>
            <a:r>
              <a:rPr lang="pl-PL" dirty="0" err="1"/>
              <a:t>rule</a:t>
            </a:r>
            <a:endParaRPr lang="pl-PL" dirty="0"/>
          </a:p>
        </p:txBody>
      </p:sp>
      <p:sp>
        <p:nvSpPr>
          <p:cNvPr id="3" name="Symbol zastępczy zawartości 2">
            <a:extLst>
              <a:ext uri="{FF2B5EF4-FFF2-40B4-BE49-F238E27FC236}">
                <a16:creationId xmlns:a16="http://schemas.microsoft.com/office/drawing/2014/main" id="{DD7A1562-7DC5-4DC8-830F-BCE2112A05AF}"/>
              </a:ext>
            </a:extLst>
          </p:cNvPr>
          <p:cNvSpPr>
            <a:spLocks noGrp="1"/>
          </p:cNvSpPr>
          <p:nvPr>
            <p:ph idx="1"/>
          </p:nvPr>
        </p:nvSpPr>
        <p:spPr>
          <a:xfrm>
            <a:off x="838200" y="1825625"/>
            <a:ext cx="10515600" cy="4667250"/>
          </a:xfrm>
        </p:spPr>
        <p:txBody>
          <a:bodyPr>
            <a:normAutofit fontScale="85000" lnSpcReduction="20000"/>
          </a:bodyPr>
          <a:lstStyle/>
          <a:p>
            <a:pPr marL="0" indent="0" algn="ctr">
              <a:buNone/>
            </a:pPr>
            <a:r>
              <a:rPr lang="pl-PL" sz="3300" i="1" dirty="0"/>
              <a:t>In a </a:t>
            </a:r>
            <a:r>
              <a:rPr lang="pl-PL" sz="3300" i="1" dirty="0" err="1"/>
              <a:t>linguistic</a:t>
            </a:r>
            <a:r>
              <a:rPr lang="pl-PL" sz="3300" i="1" dirty="0"/>
              <a:t> garden:</a:t>
            </a:r>
          </a:p>
          <a:p>
            <a:pPr marL="0" indent="0" algn="ctr">
              <a:buNone/>
            </a:pPr>
            <a:r>
              <a:rPr lang="pl-PL" sz="3300" i="1" dirty="0" err="1"/>
              <a:t>Provision</a:t>
            </a:r>
            <a:r>
              <a:rPr lang="pl-PL" sz="3300" i="1" dirty="0"/>
              <a:t> – </a:t>
            </a:r>
            <a:r>
              <a:rPr lang="pl-PL" sz="3300" i="1" dirty="0" err="1"/>
              <a:t>regulation</a:t>
            </a:r>
            <a:r>
              <a:rPr lang="pl-PL" sz="3300" i="1" dirty="0"/>
              <a:t> – norm – </a:t>
            </a:r>
            <a:r>
              <a:rPr lang="pl-PL" sz="3300" i="1" dirty="0" err="1"/>
              <a:t>rule</a:t>
            </a:r>
            <a:r>
              <a:rPr lang="pl-PL" sz="3300" i="1" dirty="0"/>
              <a:t> </a:t>
            </a:r>
          </a:p>
          <a:p>
            <a:pPr marL="0" indent="0">
              <a:spcBef>
                <a:spcPts val="500"/>
              </a:spcBef>
              <a:buNone/>
            </a:pPr>
            <a:endParaRPr lang="pl-PL" dirty="0"/>
          </a:p>
          <a:p>
            <a:pPr marL="0" indent="0">
              <a:spcBef>
                <a:spcPts val="500"/>
              </a:spcBef>
              <a:buNone/>
            </a:pPr>
            <a:endParaRPr lang="pl-PL" dirty="0"/>
          </a:p>
          <a:p>
            <a:pPr marL="0" indent="0" algn="just">
              <a:spcBef>
                <a:spcPts val="500"/>
              </a:spcBef>
              <a:buNone/>
            </a:pPr>
            <a:r>
              <a:rPr lang="en-US" dirty="0"/>
              <a:t>Whoever kills a human being</a:t>
            </a:r>
            <a:r>
              <a:rPr lang="pl-PL" dirty="0"/>
              <a:t> </a:t>
            </a:r>
            <a:r>
              <a:rPr lang="en-US" dirty="0"/>
              <a:t>shall be subject to the penalty of the deprivation of liberty for a minimum term</a:t>
            </a:r>
            <a:r>
              <a:rPr lang="pl-PL" dirty="0"/>
              <a:t> </a:t>
            </a:r>
            <a:r>
              <a:rPr lang="en-US" dirty="0"/>
              <a:t>of 8 years, the</a:t>
            </a:r>
            <a:r>
              <a:rPr lang="pl-PL" dirty="0"/>
              <a:t> </a:t>
            </a:r>
            <a:r>
              <a:rPr lang="en-US" dirty="0"/>
              <a:t>penalty of deprivation of liberty for 25 years or the penalty of</a:t>
            </a:r>
            <a:r>
              <a:rPr lang="pl-PL" dirty="0"/>
              <a:t> </a:t>
            </a:r>
            <a:r>
              <a:rPr lang="en-US" dirty="0"/>
              <a:t>deprivation of liberty for life .</a:t>
            </a:r>
          </a:p>
          <a:p>
            <a:pPr marL="0" indent="0" algn="just">
              <a:buNone/>
            </a:pPr>
            <a:endParaRPr lang="pl-PL" i="1" dirty="0"/>
          </a:p>
          <a:p>
            <a:pPr marL="0" indent="0" algn="just">
              <a:buNone/>
            </a:pPr>
            <a:endParaRPr lang="pl-PL" i="1" dirty="0"/>
          </a:p>
          <a:p>
            <a:pPr marL="0" indent="0" algn="just">
              <a:buNone/>
            </a:pPr>
            <a:r>
              <a:rPr lang="pl-PL" dirty="0"/>
              <a:t>John </a:t>
            </a:r>
            <a:r>
              <a:rPr lang="pl-PL" dirty="0" err="1"/>
              <a:t>Fossil</a:t>
            </a:r>
            <a:r>
              <a:rPr lang="pl-PL" dirty="0"/>
              <a:t> </a:t>
            </a:r>
            <a:r>
              <a:rPr lang="pl-PL" dirty="0" err="1"/>
              <a:t>is</a:t>
            </a:r>
            <a:r>
              <a:rPr lang="pl-PL" dirty="0"/>
              <a:t> </a:t>
            </a:r>
            <a:r>
              <a:rPr lang="pl-PL" dirty="0" err="1"/>
              <a:t>found</a:t>
            </a:r>
            <a:r>
              <a:rPr lang="pl-PL" dirty="0"/>
              <a:t> </a:t>
            </a:r>
            <a:r>
              <a:rPr lang="pl-PL" dirty="0" err="1"/>
              <a:t>guilty</a:t>
            </a:r>
            <a:r>
              <a:rPr lang="pl-PL" dirty="0"/>
              <a:t> of the </a:t>
            </a:r>
            <a:r>
              <a:rPr lang="pl-PL" dirty="0" err="1"/>
              <a:t>crime</a:t>
            </a:r>
            <a:r>
              <a:rPr lang="pl-PL" dirty="0"/>
              <a:t> </a:t>
            </a:r>
            <a:r>
              <a:rPr lang="pl-PL" dirty="0" err="1"/>
              <a:t>that</a:t>
            </a:r>
            <a:r>
              <a:rPr lang="pl-PL" dirty="0"/>
              <a:t> </a:t>
            </a:r>
            <a:r>
              <a:rPr lang="pl-PL" dirty="0" err="1"/>
              <a:t>at</a:t>
            </a:r>
            <a:r>
              <a:rPr lang="pl-PL" dirty="0"/>
              <a:t> the </a:t>
            </a:r>
            <a:r>
              <a:rPr lang="pl-PL" dirty="0" err="1"/>
              <a:t>morning</a:t>
            </a:r>
            <a:r>
              <a:rPr lang="pl-PL" dirty="0"/>
              <a:t> of </a:t>
            </a:r>
            <a:r>
              <a:rPr lang="pl-PL" dirty="0" err="1"/>
              <a:t>December</a:t>
            </a:r>
            <a:r>
              <a:rPr lang="pl-PL" dirty="0"/>
              <a:t> 6th 2019, he </a:t>
            </a:r>
            <a:r>
              <a:rPr lang="pl-PL" dirty="0" err="1"/>
              <a:t>killed</a:t>
            </a:r>
            <a:r>
              <a:rPr lang="pl-PL" dirty="0"/>
              <a:t> </a:t>
            </a:r>
            <a:r>
              <a:rPr lang="pl-PL" dirty="0" err="1"/>
              <a:t>his</a:t>
            </a:r>
            <a:r>
              <a:rPr lang="pl-PL" dirty="0"/>
              <a:t> </a:t>
            </a:r>
            <a:r>
              <a:rPr lang="pl-PL" dirty="0" err="1"/>
              <a:t>neighbour</a:t>
            </a:r>
            <a:r>
              <a:rPr lang="pl-PL" dirty="0"/>
              <a:t> Henry D., </a:t>
            </a:r>
            <a:r>
              <a:rPr lang="pl-PL" dirty="0" err="1"/>
              <a:t>who</a:t>
            </a:r>
            <a:r>
              <a:rPr lang="pl-PL" dirty="0"/>
              <a:t> </a:t>
            </a:r>
            <a:r>
              <a:rPr lang="pl-PL" dirty="0" err="1"/>
              <a:t>dressed</a:t>
            </a:r>
            <a:r>
              <a:rPr lang="pl-PL" dirty="0"/>
              <a:t> as the Santa Claus </a:t>
            </a:r>
            <a:r>
              <a:rPr lang="pl-PL" dirty="0" err="1"/>
              <a:t>walked</a:t>
            </a:r>
            <a:r>
              <a:rPr lang="pl-PL" dirty="0"/>
              <a:t> </a:t>
            </a:r>
            <a:r>
              <a:rPr lang="pl-PL" dirty="0" err="1"/>
              <a:t>into</a:t>
            </a:r>
            <a:r>
              <a:rPr lang="pl-PL" dirty="0"/>
              <a:t> the </a:t>
            </a:r>
            <a:r>
              <a:rPr lang="pl-PL" dirty="0" err="1"/>
              <a:t>house</a:t>
            </a:r>
            <a:r>
              <a:rPr lang="pl-PL" dirty="0"/>
              <a:t> of </a:t>
            </a:r>
            <a:r>
              <a:rPr lang="pl-PL" dirty="0" err="1"/>
              <a:t>Mr</a:t>
            </a:r>
            <a:r>
              <a:rPr lang="pl-PL" dirty="0"/>
              <a:t>. </a:t>
            </a:r>
            <a:r>
              <a:rPr lang="pl-PL" dirty="0" err="1"/>
              <a:t>Fossil</a:t>
            </a:r>
            <a:r>
              <a:rPr lang="pl-PL" dirty="0"/>
              <a:t>, and </a:t>
            </a:r>
            <a:r>
              <a:rPr lang="pl-PL" dirty="0" err="1"/>
              <a:t>is</a:t>
            </a:r>
            <a:r>
              <a:rPr lang="pl-PL" dirty="0"/>
              <a:t> </a:t>
            </a:r>
            <a:r>
              <a:rPr lang="pl-PL" dirty="0" err="1"/>
              <a:t>subject</a:t>
            </a:r>
            <a:r>
              <a:rPr lang="pl-PL" dirty="0"/>
              <a:t> to the </a:t>
            </a:r>
            <a:r>
              <a:rPr lang="pl-PL" dirty="0" err="1"/>
              <a:t>penalty</a:t>
            </a:r>
            <a:r>
              <a:rPr lang="pl-PL" dirty="0"/>
              <a:t> of the </a:t>
            </a:r>
            <a:r>
              <a:rPr lang="pl-PL" dirty="0" err="1"/>
              <a:t>deprivation</a:t>
            </a:r>
            <a:r>
              <a:rPr lang="pl-PL" dirty="0"/>
              <a:t> of </a:t>
            </a:r>
            <a:r>
              <a:rPr lang="pl-PL" dirty="0" err="1"/>
              <a:t>liberty</a:t>
            </a:r>
            <a:r>
              <a:rPr lang="pl-PL" dirty="0"/>
              <a:t> for 10 </a:t>
            </a:r>
            <a:r>
              <a:rPr lang="pl-PL" dirty="0" err="1"/>
              <a:t>years</a:t>
            </a:r>
            <a:r>
              <a:rPr lang="pl-PL" dirty="0"/>
              <a:t>.</a:t>
            </a:r>
          </a:p>
        </p:txBody>
      </p:sp>
    </p:spTree>
    <p:extLst>
      <p:ext uri="{BB962C8B-B14F-4D97-AF65-F5344CB8AC3E}">
        <p14:creationId xmlns:p14="http://schemas.microsoft.com/office/powerpoint/2010/main" val="71147310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7" end="7"/>
                                            </p:txEl>
                                          </p:spTgt>
                                        </p:tgtEl>
                                        <p:attrNameLst>
                                          <p:attrName>style.visibility</p:attrName>
                                        </p:attrNameLst>
                                      </p:cBhvr>
                                      <p:to>
                                        <p:strVal val="visible"/>
                                      </p:to>
                                    </p:set>
                                    <p:animEffect transition="in" filter="fade">
                                      <p:cBhvr>
                                        <p:cTn id="12" dur="1000"/>
                                        <p:tgtEl>
                                          <p:spTgt spid="3">
                                            <p:txEl>
                                              <p:pRg st="7" end="7"/>
                                            </p:txEl>
                                          </p:spTgt>
                                        </p:tgtEl>
                                      </p:cBhvr>
                                    </p:animEffect>
                                    <p:anim calcmode="lin" valueType="num">
                                      <p:cBhvr>
                                        <p:cTn id="1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B7EC1112-48B6-4CF5-8782-C35C97A0E9C0}"/>
              </a:ext>
            </a:extLst>
          </p:cNvPr>
          <p:cNvSpPr>
            <a:spLocks noGrp="1"/>
          </p:cNvSpPr>
          <p:nvPr>
            <p:ph type="title"/>
          </p:nvPr>
        </p:nvSpPr>
        <p:spPr/>
        <p:txBody>
          <a:bodyPr/>
          <a:lstStyle/>
          <a:p>
            <a:r>
              <a:rPr lang="pl-PL" dirty="0" err="1"/>
              <a:t>Collision</a:t>
            </a:r>
            <a:r>
              <a:rPr lang="pl-PL" dirty="0"/>
              <a:t> </a:t>
            </a:r>
            <a:r>
              <a:rPr lang="pl-PL" dirty="0" err="1"/>
              <a:t>between</a:t>
            </a:r>
            <a:r>
              <a:rPr lang="pl-PL" dirty="0"/>
              <a:t> </a:t>
            </a:r>
            <a:r>
              <a:rPr lang="pl-PL" dirty="0" err="1"/>
              <a:t>principles</a:t>
            </a:r>
            <a:endParaRPr lang="pl-PL" dirty="0"/>
          </a:p>
        </p:txBody>
      </p:sp>
      <p:sp>
        <p:nvSpPr>
          <p:cNvPr id="6" name="Symbol zastępczy zawartości 5">
            <a:extLst>
              <a:ext uri="{FF2B5EF4-FFF2-40B4-BE49-F238E27FC236}">
                <a16:creationId xmlns:a16="http://schemas.microsoft.com/office/drawing/2014/main" id="{578FEB91-6476-4047-9806-FC916E5592CA}"/>
              </a:ext>
            </a:extLst>
          </p:cNvPr>
          <p:cNvSpPr>
            <a:spLocks noGrp="1"/>
          </p:cNvSpPr>
          <p:nvPr>
            <p:ph idx="1"/>
          </p:nvPr>
        </p:nvSpPr>
        <p:spPr>
          <a:xfrm>
            <a:off x="838200" y="1825625"/>
            <a:ext cx="10515600" cy="4768358"/>
          </a:xfrm>
        </p:spPr>
        <p:txBody>
          <a:bodyPr>
            <a:normAutofit fontScale="85000" lnSpcReduction="20000"/>
          </a:bodyPr>
          <a:lstStyle/>
          <a:p>
            <a:pPr marL="0" indent="0">
              <a:buNone/>
            </a:pPr>
            <a:r>
              <a:rPr lang="pl-PL" u="sng" dirty="0" err="1"/>
              <a:t>Polish</a:t>
            </a:r>
            <a:r>
              <a:rPr lang="pl-PL" u="sng" dirty="0"/>
              <a:t> </a:t>
            </a:r>
            <a:r>
              <a:rPr lang="pl-PL" u="sng" dirty="0" err="1"/>
              <a:t>Code</a:t>
            </a:r>
            <a:r>
              <a:rPr lang="pl-PL" u="sng" dirty="0"/>
              <a:t> of </a:t>
            </a:r>
            <a:r>
              <a:rPr lang="pl-PL" u="sng" dirty="0" err="1"/>
              <a:t>criminal</a:t>
            </a:r>
            <a:r>
              <a:rPr lang="pl-PL" u="sng" dirty="0"/>
              <a:t> </a:t>
            </a:r>
            <a:r>
              <a:rPr lang="pl-PL" u="sng" dirty="0" err="1"/>
              <a:t>proceedings</a:t>
            </a:r>
            <a:endParaRPr lang="pl-PL" u="sng" dirty="0"/>
          </a:p>
          <a:p>
            <a:pPr marL="0" indent="0">
              <a:buNone/>
            </a:pPr>
            <a:r>
              <a:rPr lang="en-US" dirty="0"/>
              <a:t>Article 2. § 1. The purpose of this Code is to establish rules which will secure that: </a:t>
            </a:r>
            <a:endParaRPr lang="pl-PL" dirty="0"/>
          </a:p>
          <a:p>
            <a:pPr marL="514350" indent="-514350">
              <a:buAutoNum type="arabicParenBoth"/>
            </a:pPr>
            <a:r>
              <a:rPr lang="en-US" dirty="0"/>
              <a:t>the perpetrator of a criminal offence shall be detected and called to penal responsibility, and that no innocent person shall be so called, </a:t>
            </a:r>
            <a:endParaRPr lang="pl-PL" dirty="0"/>
          </a:p>
          <a:p>
            <a:pPr marL="514350" indent="-514350">
              <a:buAutoNum type="arabicParenBoth"/>
            </a:pPr>
            <a:r>
              <a:rPr lang="en-US" dirty="0"/>
              <a:t>by a correct application of measures provided for by criminal law, and by the disclosure of the circumstances which </a:t>
            </a:r>
            <a:r>
              <a:rPr lang="en-US" dirty="0" err="1"/>
              <a:t>favoured</a:t>
            </a:r>
            <a:r>
              <a:rPr lang="en-US" dirty="0"/>
              <a:t> the commission of the offence, the tasks of criminal procedure shall be fulfilled not only in combating the offences, but also in preventing them as well as in consolidating the rule of law and the principles of community life. </a:t>
            </a:r>
            <a:endParaRPr lang="pl-PL" dirty="0"/>
          </a:p>
          <a:p>
            <a:pPr marL="514350" indent="-514350">
              <a:buAutoNum type="arabicParenBoth"/>
            </a:pPr>
            <a:r>
              <a:rPr lang="en-US" dirty="0"/>
              <a:t>legally protected interests of the injured party shall be secured, and </a:t>
            </a:r>
            <a:endParaRPr lang="pl-PL" dirty="0"/>
          </a:p>
          <a:p>
            <a:pPr marL="514350" indent="-514350">
              <a:buAutoNum type="arabicParenBoth"/>
            </a:pPr>
            <a:r>
              <a:rPr lang="en-US" dirty="0"/>
              <a:t>determination of the case shall be achieved within a reasonable time. </a:t>
            </a:r>
            <a:endParaRPr lang="pl-PL" dirty="0"/>
          </a:p>
          <a:p>
            <a:pPr marL="0" indent="0">
              <a:buNone/>
            </a:pPr>
            <a:endParaRPr lang="pl-PL" dirty="0"/>
          </a:p>
          <a:p>
            <a:pPr marL="0" indent="0">
              <a:buNone/>
            </a:pPr>
            <a:r>
              <a:rPr lang="en-US" dirty="0"/>
              <a:t>§ 2. The basis for any kind of determination shall be the established true fact situation.</a:t>
            </a:r>
            <a:endParaRPr lang="pl-PL" dirty="0"/>
          </a:p>
        </p:txBody>
      </p:sp>
    </p:spTree>
    <p:extLst>
      <p:ext uri="{BB962C8B-B14F-4D97-AF65-F5344CB8AC3E}">
        <p14:creationId xmlns:p14="http://schemas.microsoft.com/office/powerpoint/2010/main" val="15362198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6">
                                            <p:txEl>
                                              <p:pRg st="5" end="5"/>
                                            </p:txEl>
                                          </p:spTgt>
                                        </p:tgtEl>
                                        <p:attrNameLst>
                                          <p:attrName>style.color</p:attrName>
                                        </p:attrNameLst>
                                      </p:cBhvr>
                                      <p:to>
                                        <a:schemeClr val="accent2"/>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2000" fill="hold"/>
                                        <p:tgtEl>
                                          <p:spTgt spid="6">
                                            <p:txEl>
                                              <p:pRg st="7" end="7"/>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a:t>Collision</a:t>
            </a:r>
            <a:r>
              <a:rPr lang="pl-PL" dirty="0"/>
              <a:t> </a:t>
            </a:r>
            <a:r>
              <a:rPr lang="pl-PL" dirty="0" err="1"/>
              <a:t>between</a:t>
            </a:r>
            <a:r>
              <a:rPr lang="pl-PL" dirty="0"/>
              <a:t> </a:t>
            </a:r>
            <a:r>
              <a:rPr lang="pl-PL" dirty="0" err="1"/>
              <a:t>principles</a:t>
            </a:r>
            <a:endParaRPr lang="pl-PL" dirty="0"/>
          </a:p>
        </p:txBody>
      </p:sp>
      <p:sp>
        <p:nvSpPr>
          <p:cNvPr id="3" name="Symbol zastępczy zawartości 2"/>
          <p:cNvSpPr>
            <a:spLocks noGrp="1"/>
          </p:cNvSpPr>
          <p:nvPr>
            <p:ph idx="1"/>
          </p:nvPr>
        </p:nvSpPr>
        <p:spPr/>
        <p:txBody>
          <a:bodyPr/>
          <a:lstStyle/>
          <a:p>
            <a:pPr marL="0" indent="0">
              <a:buNone/>
            </a:pPr>
            <a:r>
              <a:rPr lang="pl-PL" dirty="0" err="1"/>
              <a:t>Criminal</a:t>
            </a:r>
            <a:r>
              <a:rPr lang="pl-PL" dirty="0"/>
              <a:t> </a:t>
            </a:r>
            <a:r>
              <a:rPr lang="pl-PL" dirty="0" err="1"/>
              <a:t>Procedure</a:t>
            </a:r>
            <a:r>
              <a:rPr lang="pl-PL" dirty="0"/>
              <a:t> :</a:t>
            </a:r>
          </a:p>
          <a:p>
            <a:pPr marL="0" indent="0">
              <a:buNone/>
            </a:pPr>
            <a:endParaRPr lang="pl-PL" dirty="0"/>
          </a:p>
          <a:p>
            <a:r>
              <a:rPr lang="pl-PL" dirty="0"/>
              <a:t>The </a:t>
            </a:r>
            <a:r>
              <a:rPr lang="pl-PL" dirty="0" err="1"/>
              <a:t>principle</a:t>
            </a:r>
            <a:r>
              <a:rPr lang="pl-PL" dirty="0"/>
              <a:t> of „</a:t>
            </a:r>
            <a:r>
              <a:rPr lang="pl-PL" dirty="0" err="1"/>
              <a:t>material</a:t>
            </a:r>
            <a:r>
              <a:rPr lang="pl-PL" dirty="0"/>
              <a:t> </a:t>
            </a:r>
            <a:r>
              <a:rPr lang="pl-PL" dirty="0" err="1"/>
              <a:t>truth</a:t>
            </a:r>
            <a:r>
              <a:rPr lang="pl-PL" dirty="0"/>
              <a:t>”</a:t>
            </a:r>
          </a:p>
          <a:p>
            <a:endParaRPr lang="pl-PL" dirty="0"/>
          </a:p>
          <a:p>
            <a:r>
              <a:rPr lang="pl-PL" dirty="0"/>
              <a:t>The </a:t>
            </a:r>
            <a:r>
              <a:rPr lang="pl-PL" dirty="0" err="1"/>
              <a:t>principle</a:t>
            </a:r>
            <a:r>
              <a:rPr lang="pl-PL" dirty="0"/>
              <a:t> of „</a:t>
            </a:r>
            <a:r>
              <a:rPr lang="pl-PL" dirty="0" err="1"/>
              <a:t>reasonable</a:t>
            </a:r>
            <a:r>
              <a:rPr lang="pl-PL" dirty="0"/>
              <a:t> term”</a:t>
            </a:r>
          </a:p>
          <a:p>
            <a:endParaRPr lang="pl-PL" dirty="0"/>
          </a:p>
          <a:p>
            <a:pPr marL="0" indent="0">
              <a:buNone/>
            </a:pPr>
            <a:r>
              <a:rPr lang="pl-PL" dirty="0" err="1">
                <a:solidFill>
                  <a:schemeClr val="tx1">
                    <a:lumMod val="50000"/>
                    <a:lumOff val="50000"/>
                  </a:schemeClr>
                </a:solidFill>
              </a:rPr>
              <a:t>Neccessity</a:t>
            </a:r>
            <a:r>
              <a:rPr lang="pl-PL" dirty="0">
                <a:solidFill>
                  <a:schemeClr val="tx1">
                    <a:lumMod val="50000"/>
                    <a:lumOff val="50000"/>
                  </a:schemeClr>
                </a:solidFill>
              </a:rPr>
              <a:t> of „</a:t>
            </a:r>
            <a:r>
              <a:rPr lang="pl-PL" dirty="0" err="1">
                <a:solidFill>
                  <a:schemeClr val="tx1">
                    <a:lumMod val="50000"/>
                    <a:lumOff val="50000"/>
                  </a:schemeClr>
                </a:solidFill>
              </a:rPr>
              <a:t>weighing</a:t>
            </a:r>
            <a:r>
              <a:rPr lang="pl-PL" dirty="0">
                <a:solidFill>
                  <a:schemeClr val="tx1">
                    <a:lumMod val="50000"/>
                    <a:lumOff val="50000"/>
                  </a:schemeClr>
                </a:solidFill>
              </a:rPr>
              <a:t>”</a:t>
            </a:r>
          </a:p>
        </p:txBody>
      </p:sp>
    </p:spTree>
    <p:extLst>
      <p:ext uri="{BB962C8B-B14F-4D97-AF65-F5344CB8AC3E}">
        <p14:creationId xmlns:p14="http://schemas.microsoft.com/office/powerpoint/2010/main" val="299109312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51A3EBF-3FB5-4A31-8E7F-B648B5979A43}"/>
              </a:ext>
            </a:extLst>
          </p:cNvPr>
          <p:cNvSpPr>
            <a:spLocks noGrp="1"/>
          </p:cNvSpPr>
          <p:nvPr>
            <p:ph type="title"/>
          </p:nvPr>
        </p:nvSpPr>
        <p:spPr/>
        <p:txBody>
          <a:bodyPr/>
          <a:lstStyle/>
          <a:p>
            <a:r>
              <a:rPr lang="pl-PL" dirty="0" err="1"/>
              <a:t>Rule</a:t>
            </a:r>
            <a:r>
              <a:rPr lang="pl-PL" dirty="0"/>
              <a:t> and </a:t>
            </a:r>
            <a:r>
              <a:rPr lang="pl-PL" dirty="0" err="1"/>
              <a:t>its</a:t>
            </a:r>
            <a:r>
              <a:rPr lang="pl-PL" dirty="0"/>
              <a:t> </a:t>
            </a:r>
            <a:r>
              <a:rPr lang="pl-PL" dirty="0" err="1"/>
              <a:t>application</a:t>
            </a:r>
            <a:endParaRPr lang="pl-PL" dirty="0"/>
          </a:p>
        </p:txBody>
      </p:sp>
      <p:sp>
        <p:nvSpPr>
          <p:cNvPr id="3" name="Symbol zastępczy zawartości 2">
            <a:extLst>
              <a:ext uri="{FF2B5EF4-FFF2-40B4-BE49-F238E27FC236}">
                <a16:creationId xmlns:a16="http://schemas.microsoft.com/office/drawing/2014/main" id="{D3074AB2-B44A-4C4F-82A3-2DB98AA885D1}"/>
              </a:ext>
            </a:extLst>
          </p:cNvPr>
          <p:cNvSpPr>
            <a:spLocks noGrp="1"/>
          </p:cNvSpPr>
          <p:nvPr>
            <p:ph idx="1"/>
          </p:nvPr>
        </p:nvSpPr>
        <p:spPr/>
        <p:txBody>
          <a:bodyPr>
            <a:normAutofit fontScale="85000" lnSpcReduction="10000"/>
          </a:bodyPr>
          <a:lstStyle/>
          <a:p>
            <a:pPr marL="0" indent="0" algn="just">
              <a:buNone/>
            </a:pPr>
            <a:r>
              <a:rPr lang="pl-PL" sz="2400" dirty="0"/>
              <a:t>T</a:t>
            </a:r>
            <a:r>
              <a:rPr lang="en-US" sz="2400" dirty="0"/>
              <a:t>he relevant limit on the power to prorogue is this: that a decision to prorogue (or advise the monarch to prorogue) will be unlawful if the prorogation has the effect of frustrating or preventing, without reasonable justification, the ability of Parliament to carry out its constitutional functions as a legislature and as the body responsible for the supervision of the executive.</a:t>
            </a:r>
            <a:endParaRPr lang="pl-PL" sz="2400" dirty="0"/>
          </a:p>
          <a:p>
            <a:pPr marL="0" indent="0" algn="just">
              <a:buNone/>
            </a:pPr>
            <a:endParaRPr lang="pl-PL" sz="2400" dirty="0"/>
          </a:p>
          <a:p>
            <a:pPr marL="0" indent="0" algn="just">
              <a:buNone/>
            </a:pPr>
            <a:endParaRPr lang="pl-PL" sz="2400" dirty="0"/>
          </a:p>
          <a:p>
            <a:pPr marL="0" indent="0" algn="just">
              <a:buNone/>
            </a:pPr>
            <a:r>
              <a:rPr lang="en-US" sz="2400" dirty="0"/>
              <a:t>The Court is bound to conclude, therefore, that the decision to advise Her Majesty to prorogue Parliament was unlawful because it had the effect of frustrating or preventing the ability of Parliament to carry out its constitutional functions without reasonable justification.</a:t>
            </a:r>
            <a:endParaRPr lang="pl-PL" sz="2400" dirty="0"/>
          </a:p>
          <a:p>
            <a:pPr marL="0" indent="0" algn="just">
              <a:buNone/>
            </a:pPr>
            <a:endParaRPr lang="pl-PL" sz="2400" dirty="0"/>
          </a:p>
          <a:p>
            <a:pPr marL="0" indent="0" algn="just">
              <a:buNone/>
            </a:pPr>
            <a:endParaRPr lang="pl-PL" sz="2400" dirty="0"/>
          </a:p>
          <a:p>
            <a:pPr marL="0" indent="0">
              <a:buNone/>
            </a:pPr>
            <a:r>
              <a:rPr lang="pl-PL" sz="2100" dirty="0">
                <a:solidFill>
                  <a:schemeClr val="bg1">
                    <a:lumMod val="50000"/>
                  </a:schemeClr>
                </a:solidFill>
              </a:rPr>
              <a:t>The </a:t>
            </a:r>
            <a:r>
              <a:rPr lang="pl-PL" sz="2100" dirty="0" err="1">
                <a:solidFill>
                  <a:schemeClr val="bg1">
                    <a:lumMod val="50000"/>
                  </a:schemeClr>
                </a:solidFill>
              </a:rPr>
              <a:t>Supreme</a:t>
            </a:r>
            <a:r>
              <a:rPr lang="pl-PL" sz="2100" dirty="0">
                <a:solidFill>
                  <a:schemeClr val="bg1">
                    <a:lumMod val="50000"/>
                  </a:schemeClr>
                </a:solidFill>
              </a:rPr>
              <a:t> Court of UK, 24.09.2019, </a:t>
            </a:r>
            <a:r>
              <a:rPr lang="en-US" sz="2100" dirty="0">
                <a:solidFill>
                  <a:schemeClr val="bg1">
                    <a:lumMod val="50000"/>
                  </a:schemeClr>
                </a:solidFill>
              </a:rPr>
              <a:t>R (on the application of Miller) (Appellant) v The Prime Minister (Respondent) Cherry and others (Respondents) v Advocate General for Scotland (Appellant) (Scotland) </a:t>
            </a:r>
            <a:r>
              <a:rPr lang="en-US" sz="2100" i="1" dirty="0">
                <a:solidFill>
                  <a:schemeClr val="bg1">
                    <a:lumMod val="50000"/>
                  </a:schemeClr>
                </a:solidFill>
              </a:rPr>
              <a:t>On appeals from: [2019] EWHC 2381 (QB) and [2019] CSIH 49</a:t>
            </a:r>
            <a:endParaRPr lang="pl-PL" sz="2100" dirty="0">
              <a:solidFill>
                <a:schemeClr val="bg1">
                  <a:lumMod val="50000"/>
                </a:schemeClr>
              </a:solidFill>
            </a:endParaRPr>
          </a:p>
        </p:txBody>
      </p:sp>
    </p:spTree>
    <p:extLst>
      <p:ext uri="{BB962C8B-B14F-4D97-AF65-F5344CB8AC3E}">
        <p14:creationId xmlns:p14="http://schemas.microsoft.com/office/powerpoint/2010/main" val="25947957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subTitle" idx="4294967295"/>
          </p:nvPr>
        </p:nvSpPr>
        <p:spPr>
          <a:xfrm>
            <a:off x="496061" y="1769287"/>
            <a:ext cx="10837347" cy="4412572"/>
          </a:xfrm>
          <a:ln/>
        </p:spPr>
        <p:txBody>
          <a:bodyPr anchor="ctr"/>
          <a:lstStyle/>
          <a:p>
            <a:pPr marL="192984" indent="-190104">
              <a:lnSpc>
                <a:spcPct val="95000"/>
              </a:lnSpc>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b="1" dirty="0" err="1"/>
              <a:t>Hypothesis</a:t>
            </a:r>
            <a:r>
              <a:rPr lang="en-GB" b="1" dirty="0"/>
              <a:t> </a:t>
            </a:r>
            <a:r>
              <a:rPr lang="en-GB" dirty="0"/>
              <a:t>– scope of circumstances (situations) in which the norm </a:t>
            </a:r>
            <a:r>
              <a:rPr lang="pl-PL" dirty="0" err="1"/>
              <a:t>is</a:t>
            </a:r>
            <a:r>
              <a:rPr lang="pl-PL" dirty="0"/>
              <a:t> </a:t>
            </a:r>
            <a:r>
              <a:rPr lang="pl-PL" dirty="0" err="1"/>
              <a:t>applicable</a:t>
            </a:r>
            <a:endParaRPr lang="en-GB" dirty="0"/>
          </a:p>
          <a:p>
            <a:pPr marL="192984" indent="-190104">
              <a:lnSpc>
                <a:spcPct val="143000"/>
              </a:lnSpc>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en-GB" dirty="0"/>
          </a:p>
          <a:p>
            <a:pPr marL="192984" indent="-190104">
              <a:lnSpc>
                <a:spcPct val="143000"/>
              </a:lnSpc>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b="1" dirty="0" err="1"/>
              <a:t>Disposition</a:t>
            </a:r>
            <a:r>
              <a:rPr lang="en-GB" b="1" dirty="0"/>
              <a:t> </a:t>
            </a:r>
            <a:r>
              <a:rPr lang="en-GB" dirty="0"/>
              <a:t>– scope of conducts which are ordered, prohibited or allowed by the norm</a:t>
            </a:r>
            <a:endParaRPr lang="pl-PL" dirty="0"/>
          </a:p>
          <a:p>
            <a:pPr marL="192984" indent="-190104">
              <a:lnSpc>
                <a:spcPct val="143000"/>
              </a:lnSpc>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dirty="0"/>
          </a:p>
          <a:p>
            <a:pPr marL="192984" indent="-190104">
              <a:lnSpc>
                <a:spcPct val="143000"/>
              </a:lnSpc>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b="1" dirty="0" err="1"/>
              <a:t>Addressee</a:t>
            </a:r>
            <a:r>
              <a:rPr lang="pl-PL" dirty="0"/>
              <a:t> – </a:t>
            </a:r>
            <a:r>
              <a:rPr lang="pl-PL" dirty="0" err="1"/>
              <a:t>entity</a:t>
            </a:r>
            <a:r>
              <a:rPr lang="pl-PL" dirty="0"/>
              <a:t> to </a:t>
            </a:r>
            <a:r>
              <a:rPr lang="pl-PL" dirty="0" err="1"/>
              <a:t>whom</a:t>
            </a:r>
            <a:r>
              <a:rPr lang="pl-PL" dirty="0"/>
              <a:t> the norm </a:t>
            </a:r>
            <a:r>
              <a:rPr lang="pl-PL" dirty="0" err="1"/>
              <a:t>is</a:t>
            </a:r>
            <a:r>
              <a:rPr lang="pl-PL" dirty="0"/>
              <a:t> </a:t>
            </a:r>
            <a:r>
              <a:rPr lang="pl-PL" dirty="0" err="1"/>
              <a:t>addressed</a:t>
            </a:r>
            <a:r>
              <a:rPr lang="pl-PL" dirty="0"/>
              <a:t> </a:t>
            </a:r>
            <a:endParaRPr lang="en-GB" dirty="0"/>
          </a:p>
        </p:txBody>
      </p:sp>
      <p:sp>
        <p:nvSpPr>
          <p:cNvPr id="4" name="Rectangle 1">
            <a:extLst>
              <a:ext uri="{FF2B5EF4-FFF2-40B4-BE49-F238E27FC236}">
                <a16:creationId xmlns:a16="http://schemas.microsoft.com/office/drawing/2014/main" id="{80C746F2-4A29-4D4A-834F-AD1D21012EE0}"/>
              </a:ext>
            </a:extLst>
          </p:cNvPr>
          <p:cNvSpPr txBox="1">
            <a:spLocks noChangeArrowheads="1"/>
          </p:cNvSpPr>
          <p:nvPr/>
        </p:nvSpPr>
        <p:spPr>
          <a:xfrm>
            <a:off x="496061" y="481010"/>
            <a:ext cx="7808500" cy="1065712"/>
          </a:xfrm>
          <a:prstGeom prst="rect">
            <a:avLst/>
          </a:prstGeom>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87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a:t>The s</a:t>
            </a:r>
            <a:r>
              <a:rPr lang="en-GB"/>
              <a:t>tructure of</a:t>
            </a:r>
            <a:r>
              <a:rPr lang="pl-PL"/>
              <a:t> rule</a:t>
            </a:r>
            <a:endParaRPr lang="en-GB" dirty="0"/>
          </a:p>
        </p:txBody>
      </p:sp>
    </p:spTree>
    <p:extLst>
      <p:ext uri="{BB962C8B-B14F-4D97-AF65-F5344CB8AC3E}">
        <p14:creationId xmlns:p14="http://schemas.microsoft.com/office/powerpoint/2010/main" val="36376567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nodeType="clickEffect">
                                  <p:stCondLst>
                                    <p:cond delay="0"/>
                                  </p:stCondLst>
                                  <p:childTnLst>
                                    <p:set>
                                      <p:cBhvr additive="repl">
                                        <p:cTn id="6" dur="1" fill="hold">
                                          <p:stCondLst>
                                            <p:cond delay="0"/>
                                          </p:stCondLst>
                                        </p:cTn>
                                        <p:tgtEl>
                                          <p:spTgt spid="6146">
                                            <p:txEl>
                                              <p:pRg st="0" end="0"/>
                                            </p:txEl>
                                          </p:spTgt>
                                        </p:tgtEl>
                                        <p:attrNameLst>
                                          <p:attrName>style.visibility</p:attrName>
                                        </p:attrNameLst>
                                      </p:cBhvr>
                                      <p:to>
                                        <p:strVal val="visible"/>
                                      </p:to>
                                    </p:set>
                                    <p:animEffect transition="in" filter="barn(inHorizontal)">
                                      <p:cBhvr additive="repl">
                                        <p:cTn id="7" dur="500"/>
                                        <p:tgtEl>
                                          <p:spTgt spid="614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additive="repl">
                                        <p:cTn id="11" dur="1" fill="hold">
                                          <p:stCondLst>
                                            <p:cond delay="0"/>
                                          </p:stCondLst>
                                        </p:cTn>
                                        <p:tgtEl>
                                          <p:spTgt spid="6146">
                                            <p:txEl>
                                              <p:pRg st="2" end="2"/>
                                            </p:txEl>
                                          </p:spTgt>
                                        </p:tgtEl>
                                        <p:attrNameLst>
                                          <p:attrName>style.visibility</p:attrName>
                                        </p:attrNameLst>
                                      </p:cBhvr>
                                      <p:to>
                                        <p:strVal val="visible"/>
                                      </p:to>
                                    </p:set>
                                    <p:animEffect transition="in" filter="barn(inHorizontal)">
                                      <p:cBhvr additive="repl">
                                        <p:cTn id="12" dur="500"/>
                                        <p:tgtEl>
                                          <p:spTgt spid="614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nodeType="clickEffect">
                                  <p:stCondLst>
                                    <p:cond delay="0"/>
                                  </p:stCondLst>
                                  <p:childTnLst>
                                    <p:set>
                                      <p:cBhvr additive="repl">
                                        <p:cTn id="16" dur="1" fill="hold">
                                          <p:stCondLst>
                                            <p:cond delay="0"/>
                                          </p:stCondLst>
                                        </p:cTn>
                                        <p:tgtEl>
                                          <p:spTgt spid="6146">
                                            <p:txEl>
                                              <p:pRg st="4" end="4"/>
                                            </p:txEl>
                                          </p:spTgt>
                                        </p:tgtEl>
                                        <p:attrNameLst>
                                          <p:attrName>style.visibility</p:attrName>
                                        </p:attrNameLst>
                                      </p:cBhvr>
                                      <p:to>
                                        <p:strVal val="visible"/>
                                      </p:to>
                                    </p:set>
                                    <p:animEffect transition="in" filter="barn(inHorizontal)">
                                      <p:cBhvr additive="repl">
                                        <p:cTn id="17" dur="500"/>
                                        <p:tgtEl>
                                          <p:spTgt spid="614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idx="4294967295"/>
          </p:nvPr>
        </p:nvSpPr>
        <p:spPr>
          <a:xfrm>
            <a:off x="496061" y="177842"/>
            <a:ext cx="7808500" cy="1065712"/>
          </a:xfrm>
          <a:ln>
            <a:noFill/>
          </a:ln>
        </p:spPr>
        <p:txBody>
          <a:bodyPr/>
          <a:lstStyle/>
          <a:p>
            <a:pPr>
              <a:lnSpc>
                <a:spcPct val="87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a:t>The s</a:t>
            </a:r>
            <a:r>
              <a:rPr lang="en-GB" dirty="0" err="1"/>
              <a:t>tructure</a:t>
            </a:r>
            <a:r>
              <a:rPr lang="en-GB" dirty="0"/>
              <a:t> of</a:t>
            </a:r>
            <a:r>
              <a:rPr lang="pl-PL" dirty="0"/>
              <a:t> </a:t>
            </a:r>
            <a:r>
              <a:rPr lang="pl-PL" dirty="0" err="1"/>
              <a:t>rule</a:t>
            </a:r>
            <a:endParaRPr lang="en-GB" dirty="0"/>
          </a:p>
        </p:txBody>
      </p:sp>
      <p:sp>
        <p:nvSpPr>
          <p:cNvPr id="5122" name="Rectangle 2"/>
          <p:cNvSpPr>
            <a:spLocks noGrp="1" noChangeArrowheads="1"/>
          </p:cNvSpPr>
          <p:nvPr>
            <p:ph type="subTitle" idx="4294967295"/>
          </p:nvPr>
        </p:nvSpPr>
        <p:spPr>
          <a:xfrm>
            <a:off x="496061" y="1362384"/>
            <a:ext cx="11172198" cy="5071536"/>
          </a:xfrm>
          <a:ln>
            <a:noFill/>
          </a:ln>
        </p:spPr>
        <p:txBody>
          <a:bodyPr anchor="ctr">
            <a:normAutofit lnSpcReduction="10000"/>
          </a:bodyPr>
          <a:lstStyle/>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en-GB"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en-GB"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b="1"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b="1"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b="1"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b="1"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US" dirty="0"/>
              <a:t>If the object of the contract is divisible, the contracting party </a:t>
            </a:r>
            <a:br>
              <a:rPr lang="pl-PL" dirty="0"/>
            </a:br>
            <a:r>
              <a:rPr lang="en-US" dirty="0"/>
              <a:t>cannot refuse to accept a partial performance</a:t>
            </a:r>
            <a:r>
              <a:rPr lang="pl-PL" dirty="0"/>
              <a:t>.</a:t>
            </a:r>
            <a:endParaRPr lang="pl-PL" b="1"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b="1" dirty="0"/>
          </a:p>
          <a:p>
            <a:pPr marL="192984" indent="-190104" algn="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sz="2177" dirty="0"/>
          </a:p>
          <a:p>
            <a:pPr marL="192984" indent="-190104" algn="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sz="2177" i="1" dirty="0"/>
              <a:t>(The </a:t>
            </a:r>
            <a:r>
              <a:rPr lang="pl-PL" sz="2177" i="1" dirty="0" err="1"/>
              <a:t>Polish</a:t>
            </a:r>
            <a:r>
              <a:rPr lang="pl-PL" sz="2177" i="1" dirty="0"/>
              <a:t> </a:t>
            </a:r>
            <a:r>
              <a:rPr lang="pl-PL" sz="2177" i="1" dirty="0" err="1"/>
              <a:t>Civil</a:t>
            </a:r>
            <a:r>
              <a:rPr lang="pl-PL" sz="2177" i="1" dirty="0"/>
              <a:t> </a:t>
            </a:r>
            <a:r>
              <a:rPr lang="pl-PL" sz="2177" i="1" dirty="0" err="1"/>
              <a:t>Code</a:t>
            </a:r>
            <a:r>
              <a:rPr lang="pl-PL" sz="2177" i="1" dirty="0"/>
              <a:t>, art. 620)</a:t>
            </a:r>
            <a:endParaRPr lang="en-GB" sz="2177" i="1" dirty="0"/>
          </a:p>
        </p:txBody>
      </p:sp>
      <p:sp>
        <p:nvSpPr>
          <p:cNvPr id="3" name="Nawias klamrowy otwierający 2"/>
          <p:cNvSpPr/>
          <p:nvPr/>
        </p:nvSpPr>
        <p:spPr bwMode="auto">
          <a:xfrm rot="5400000">
            <a:off x="8744874" y="2535219"/>
            <a:ext cx="391947" cy="2959370"/>
          </a:xfrm>
          <a:prstGeom prst="leftBrace">
            <a:avLst/>
          </a:prstGeom>
          <a:noFill/>
          <a:ln w="38100" cap="flat" cmpd="sng" algn="ctr">
            <a:solidFill>
              <a:srgbClr val="C00000"/>
            </a:solidFill>
            <a:prstDash val="solid"/>
            <a:round/>
            <a:headEnd type="none" w="med" len="med"/>
            <a:tailEnd type="none" w="med" len="med"/>
          </a:ln>
          <a:effectLst/>
        </p:spPr>
        <p:txBody>
          <a:bodyPr vert="horz" wrap="square" lIns="82953" tIns="41476" rIns="82953" bIns="41476" numCol="1" rtlCol="0" anchor="t" anchorCtr="0" compatLnSpc="1">
            <a:prstTxWarp prst="textNoShape">
              <a:avLst/>
            </a:prstTxWarp>
          </a:bodyPr>
          <a:lstStyle/>
          <a:p>
            <a:pPr defTabSz="407571" fontAlgn="base" hangingPunct="0">
              <a:lnSpc>
                <a:spcPct val="81000"/>
              </a:lnSpc>
              <a:spcBef>
                <a:spcPct val="0"/>
              </a:spcBef>
              <a:spcAft>
                <a:spcPct val="0"/>
              </a:spcAft>
              <a:buClr>
                <a:srgbClr val="000000"/>
              </a:buClr>
              <a:buSzPct val="100000"/>
            </a:pPr>
            <a:endParaRPr lang="pl-PL" sz="1633">
              <a:latin typeface="Arial" charset="0"/>
            </a:endParaRPr>
          </a:p>
        </p:txBody>
      </p:sp>
      <p:sp>
        <p:nvSpPr>
          <p:cNvPr id="4" name="pole tekstowe 3"/>
          <p:cNvSpPr txBox="1"/>
          <p:nvPr/>
        </p:nvSpPr>
        <p:spPr>
          <a:xfrm>
            <a:off x="8026306" y="3214064"/>
            <a:ext cx="1829082" cy="483209"/>
          </a:xfrm>
          <a:prstGeom prst="rect">
            <a:avLst/>
          </a:prstGeom>
          <a:noFill/>
          <a:ln>
            <a:noFill/>
          </a:ln>
        </p:spPr>
        <p:txBody>
          <a:bodyPr wrap="square" rtlCol="0">
            <a:spAutoFit/>
          </a:bodyPr>
          <a:lstStyle/>
          <a:p>
            <a:pPr algn="ctr"/>
            <a:r>
              <a:rPr lang="pl-PL" sz="2540" dirty="0" err="1">
                <a:solidFill>
                  <a:srgbClr val="C00000"/>
                </a:solidFill>
              </a:rPr>
              <a:t>Addressee</a:t>
            </a:r>
            <a:endParaRPr lang="pl-PL" sz="2540" dirty="0">
              <a:solidFill>
                <a:srgbClr val="C00000"/>
              </a:solidFill>
            </a:endParaRPr>
          </a:p>
        </p:txBody>
      </p:sp>
      <p:sp>
        <p:nvSpPr>
          <p:cNvPr id="7" name="Nawias klamrowy otwierający 6"/>
          <p:cNvSpPr/>
          <p:nvPr/>
        </p:nvSpPr>
        <p:spPr bwMode="auto">
          <a:xfrm rot="5400000">
            <a:off x="4253676" y="1187991"/>
            <a:ext cx="391947" cy="5653826"/>
          </a:xfrm>
          <a:prstGeom prst="leftBrace">
            <a:avLst/>
          </a:prstGeom>
          <a:noFill/>
          <a:ln w="38100" cap="flat" cmpd="sng" algn="ctr">
            <a:solidFill>
              <a:srgbClr val="C00000"/>
            </a:solidFill>
            <a:prstDash val="solid"/>
            <a:round/>
            <a:headEnd type="none" w="med" len="med"/>
            <a:tailEnd type="none" w="med" len="med"/>
          </a:ln>
          <a:effectLst/>
        </p:spPr>
        <p:txBody>
          <a:bodyPr vert="horz" wrap="square" lIns="82953" tIns="41476" rIns="82953" bIns="41476" numCol="1" rtlCol="0" anchor="t" anchorCtr="0" compatLnSpc="1">
            <a:prstTxWarp prst="textNoShape">
              <a:avLst/>
            </a:prstTxWarp>
          </a:bodyPr>
          <a:lstStyle/>
          <a:p>
            <a:pPr defTabSz="407571" fontAlgn="base" hangingPunct="0">
              <a:lnSpc>
                <a:spcPct val="81000"/>
              </a:lnSpc>
              <a:spcBef>
                <a:spcPct val="0"/>
              </a:spcBef>
              <a:spcAft>
                <a:spcPct val="0"/>
              </a:spcAft>
              <a:buClr>
                <a:srgbClr val="000000"/>
              </a:buClr>
              <a:buSzPct val="100000"/>
            </a:pPr>
            <a:endParaRPr lang="pl-PL" sz="1633">
              <a:latin typeface="Arial" charset="0"/>
            </a:endParaRPr>
          </a:p>
        </p:txBody>
      </p:sp>
      <p:sp>
        <p:nvSpPr>
          <p:cNvPr id="8" name="pole tekstowe 7"/>
          <p:cNvSpPr txBox="1"/>
          <p:nvPr/>
        </p:nvSpPr>
        <p:spPr>
          <a:xfrm>
            <a:off x="3535108" y="3216891"/>
            <a:ext cx="1829082" cy="483209"/>
          </a:xfrm>
          <a:prstGeom prst="rect">
            <a:avLst/>
          </a:prstGeom>
          <a:noFill/>
          <a:ln>
            <a:noFill/>
          </a:ln>
        </p:spPr>
        <p:txBody>
          <a:bodyPr wrap="square" rtlCol="0">
            <a:spAutoFit/>
          </a:bodyPr>
          <a:lstStyle/>
          <a:p>
            <a:pPr algn="ctr"/>
            <a:r>
              <a:rPr lang="pl-PL" sz="2540" dirty="0" err="1">
                <a:solidFill>
                  <a:srgbClr val="C00000"/>
                </a:solidFill>
              </a:rPr>
              <a:t>Hypothesis</a:t>
            </a:r>
            <a:endParaRPr lang="pl-PL" sz="2540" dirty="0">
              <a:solidFill>
                <a:srgbClr val="C00000"/>
              </a:solidFill>
            </a:endParaRPr>
          </a:p>
        </p:txBody>
      </p:sp>
      <p:sp>
        <p:nvSpPr>
          <p:cNvPr id="9" name="Nawias klamrowy otwierający 8"/>
          <p:cNvSpPr/>
          <p:nvPr/>
        </p:nvSpPr>
        <p:spPr bwMode="auto">
          <a:xfrm rot="16200000">
            <a:off x="5918273" y="1964458"/>
            <a:ext cx="514294" cy="6709892"/>
          </a:xfrm>
          <a:prstGeom prst="leftBrace">
            <a:avLst/>
          </a:prstGeom>
          <a:noFill/>
          <a:ln w="38100" cap="flat" cmpd="sng" algn="ctr">
            <a:solidFill>
              <a:srgbClr val="C00000"/>
            </a:solidFill>
            <a:prstDash val="solid"/>
            <a:round/>
            <a:headEnd type="none" w="med" len="med"/>
            <a:tailEnd type="none" w="med" len="med"/>
          </a:ln>
          <a:effectLst/>
        </p:spPr>
        <p:txBody>
          <a:bodyPr vert="horz" wrap="square" lIns="82953" tIns="41476" rIns="82953" bIns="41476" numCol="1" rtlCol="0" anchor="t" anchorCtr="0" compatLnSpc="1">
            <a:prstTxWarp prst="textNoShape">
              <a:avLst/>
            </a:prstTxWarp>
          </a:bodyPr>
          <a:lstStyle/>
          <a:p>
            <a:pPr defTabSz="407571" fontAlgn="base" hangingPunct="0">
              <a:lnSpc>
                <a:spcPct val="81000"/>
              </a:lnSpc>
              <a:spcBef>
                <a:spcPct val="0"/>
              </a:spcBef>
              <a:spcAft>
                <a:spcPct val="0"/>
              </a:spcAft>
              <a:buClr>
                <a:srgbClr val="000000"/>
              </a:buClr>
              <a:buSzPct val="100000"/>
            </a:pPr>
            <a:endParaRPr lang="pl-PL" sz="1633">
              <a:latin typeface="Arial" charset="0"/>
            </a:endParaRPr>
          </a:p>
        </p:txBody>
      </p:sp>
      <p:sp>
        <p:nvSpPr>
          <p:cNvPr id="10" name="pole tekstowe 9"/>
          <p:cNvSpPr txBox="1"/>
          <p:nvPr/>
        </p:nvSpPr>
        <p:spPr>
          <a:xfrm>
            <a:off x="5260879" y="5576551"/>
            <a:ext cx="1829082" cy="483209"/>
          </a:xfrm>
          <a:prstGeom prst="rect">
            <a:avLst/>
          </a:prstGeom>
          <a:noFill/>
          <a:ln>
            <a:noFill/>
          </a:ln>
        </p:spPr>
        <p:txBody>
          <a:bodyPr wrap="square" rtlCol="0">
            <a:spAutoFit/>
          </a:bodyPr>
          <a:lstStyle/>
          <a:p>
            <a:pPr algn="ctr"/>
            <a:r>
              <a:rPr lang="pl-PL" sz="2540" dirty="0" err="1">
                <a:solidFill>
                  <a:srgbClr val="C00000"/>
                </a:solidFill>
              </a:rPr>
              <a:t>Disposition</a:t>
            </a:r>
            <a:endParaRPr lang="pl-PL" sz="2540" dirty="0">
              <a:solidFill>
                <a:srgbClr val="C00000"/>
              </a:solidFill>
            </a:endParaRPr>
          </a:p>
        </p:txBody>
      </p:sp>
    </p:spTree>
    <p:extLst>
      <p:ext uri="{BB962C8B-B14F-4D97-AF65-F5344CB8AC3E}">
        <p14:creationId xmlns:p14="http://schemas.microsoft.com/office/powerpoint/2010/main" val="9413319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7" grpId="0" animBg="1"/>
      <p:bldP spid="8" grpId="0"/>
      <p:bldP spid="9" grpId="0" animBg="1"/>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idx="4294967295"/>
          </p:nvPr>
        </p:nvSpPr>
        <p:spPr>
          <a:xfrm>
            <a:off x="496061" y="177842"/>
            <a:ext cx="7808500" cy="1065712"/>
          </a:xfrm>
          <a:ln>
            <a:noFill/>
          </a:ln>
        </p:spPr>
        <p:txBody>
          <a:bodyPr/>
          <a:lstStyle/>
          <a:p>
            <a:pPr>
              <a:lnSpc>
                <a:spcPct val="87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a:t>The s</a:t>
            </a:r>
            <a:r>
              <a:rPr lang="en-GB" dirty="0" err="1"/>
              <a:t>tructure</a:t>
            </a:r>
            <a:r>
              <a:rPr lang="en-GB" dirty="0"/>
              <a:t> of</a:t>
            </a:r>
            <a:r>
              <a:rPr lang="pl-PL" dirty="0"/>
              <a:t> </a:t>
            </a:r>
            <a:r>
              <a:rPr lang="pl-PL" dirty="0" err="1"/>
              <a:t>rule</a:t>
            </a:r>
            <a:endParaRPr lang="en-GB" dirty="0"/>
          </a:p>
        </p:txBody>
      </p:sp>
      <p:sp>
        <p:nvSpPr>
          <p:cNvPr id="5122" name="Rectangle 2"/>
          <p:cNvSpPr>
            <a:spLocks noGrp="1" noChangeArrowheads="1"/>
          </p:cNvSpPr>
          <p:nvPr>
            <p:ph type="subTitle" idx="4294967295"/>
          </p:nvPr>
        </p:nvSpPr>
        <p:spPr>
          <a:xfrm>
            <a:off x="970208" y="1478201"/>
            <a:ext cx="10251582" cy="5071536"/>
          </a:xfrm>
          <a:ln>
            <a:noFill/>
          </a:ln>
        </p:spPr>
        <p:txBody>
          <a:bodyPr anchor="ctr">
            <a:normAutofit fontScale="85000" lnSpcReduction="20000"/>
          </a:bodyPr>
          <a:lstStyle/>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en-GB"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en-GB"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b="1"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b="1"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b="1"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b="1"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US" sz="3100" dirty="0"/>
              <a:t>A defendant who is represented by a lawyer </a:t>
            </a:r>
            <a:endParaRPr lang="pl-PL" sz="3100"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sz="3100"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US" sz="3100" dirty="0"/>
              <a:t>may plead not guilty or enter a special plea by filing a notice in court.</a:t>
            </a:r>
            <a:endParaRPr lang="pl-PL" sz="3100"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b="1"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b="1" dirty="0"/>
          </a:p>
          <a:p>
            <a:pPr marL="192984" indent="-190104" algn="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sz="2177" dirty="0"/>
          </a:p>
          <a:p>
            <a:pPr marL="192984" indent="-190104" algn="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sz="2177" i="1" dirty="0"/>
              <a:t>(</a:t>
            </a:r>
            <a:r>
              <a:rPr lang="pl-PL" sz="2177" i="1" dirty="0" err="1"/>
              <a:t>Criminal</a:t>
            </a:r>
            <a:r>
              <a:rPr lang="pl-PL" sz="2177" i="1" dirty="0"/>
              <a:t> </a:t>
            </a:r>
            <a:r>
              <a:rPr lang="pl-PL" sz="2177" i="1" dirty="0" err="1"/>
              <a:t>Procedure</a:t>
            </a:r>
            <a:r>
              <a:rPr lang="pl-PL" sz="2177" i="1" dirty="0"/>
              <a:t> </a:t>
            </a:r>
            <a:r>
              <a:rPr lang="pl-PL" sz="2177" i="1" dirty="0" err="1"/>
              <a:t>Act</a:t>
            </a:r>
            <a:r>
              <a:rPr lang="pl-PL" sz="2177" i="1" dirty="0"/>
              <a:t> of New </a:t>
            </a:r>
            <a:r>
              <a:rPr lang="pl-PL" sz="2177" i="1" dirty="0" err="1"/>
              <a:t>Zealand</a:t>
            </a:r>
            <a:r>
              <a:rPr lang="pl-PL" sz="2177" i="1" dirty="0"/>
              <a:t>)</a:t>
            </a:r>
            <a:endParaRPr lang="en-GB" sz="2177" i="1" dirty="0"/>
          </a:p>
        </p:txBody>
      </p:sp>
      <p:sp>
        <p:nvSpPr>
          <p:cNvPr id="3" name="Nawias klamrowy otwierający 2"/>
          <p:cNvSpPr/>
          <p:nvPr/>
        </p:nvSpPr>
        <p:spPr bwMode="auto">
          <a:xfrm rot="5400000">
            <a:off x="3772699" y="2735065"/>
            <a:ext cx="391946" cy="1698433"/>
          </a:xfrm>
          <a:prstGeom prst="leftBrace">
            <a:avLst/>
          </a:prstGeom>
          <a:noFill/>
          <a:ln w="38100" cap="flat" cmpd="sng" algn="ctr">
            <a:solidFill>
              <a:srgbClr val="C00000"/>
            </a:solidFill>
            <a:prstDash val="solid"/>
            <a:round/>
            <a:headEnd type="none" w="med" len="med"/>
            <a:tailEnd type="none" w="med" len="med"/>
          </a:ln>
          <a:effectLst/>
        </p:spPr>
        <p:txBody>
          <a:bodyPr vert="horz" wrap="square" lIns="82953" tIns="41476" rIns="82953" bIns="41476" numCol="1" rtlCol="0" anchor="t" anchorCtr="0" compatLnSpc="1">
            <a:prstTxWarp prst="textNoShape">
              <a:avLst/>
            </a:prstTxWarp>
          </a:bodyPr>
          <a:lstStyle/>
          <a:p>
            <a:pPr defTabSz="407571" fontAlgn="base" hangingPunct="0">
              <a:lnSpc>
                <a:spcPct val="81000"/>
              </a:lnSpc>
              <a:spcBef>
                <a:spcPct val="0"/>
              </a:spcBef>
              <a:spcAft>
                <a:spcPct val="0"/>
              </a:spcAft>
              <a:buClr>
                <a:srgbClr val="000000"/>
              </a:buClr>
              <a:buSzPct val="100000"/>
            </a:pPr>
            <a:endParaRPr lang="pl-PL" sz="1633">
              <a:latin typeface="Arial" charset="0"/>
            </a:endParaRPr>
          </a:p>
        </p:txBody>
      </p:sp>
      <p:sp>
        <p:nvSpPr>
          <p:cNvPr id="4" name="pole tekstowe 3"/>
          <p:cNvSpPr txBox="1"/>
          <p:nvPr/>
        </p:nvSpPr>
        <p:spPr>
          <a:xfrm>
            <a:off x="3054131" y="2922610"/>
            <a:ext cx="1829082" cy="483209"/>
          </a:xfrm>
          <a:prstGeom prst="rect">
            <a:avLst/>
          </a:prstGeom>
          <a:noFill/>
          <a:ln>
            <a:noFill/>
          </a:ln>
        </p:spPr>
        <p:txBody>
          <a:bodyPr wrap="square" rtlCol="0">
            <a:spAutoFit/>
          </a:bodyPr>
          <a:lstStyle/>
          <a:p>
            <a:r>
              <a:rPr lang="pl-PL" sz="2540" dirty="0" err="1">
                <a:solidFill>
                  <a:srgbClr val="C00000"/>
                </a:solidFill>
              </a:rPr>
              <a:t>Addressee</a:t>
            </a:r>
            <a:endParaRPr lang="pl-PL" sz="2540" dirty="0">
              <a:solidFill>
                <a:srgbClr val="C00000"/>
              </a:solidFill>
            </a:endParaRPr>
          </a:p>
        </p:txBody>
      </p:sp>
      <p:sp>
        <p:nvSpPr>
          <p:cNvPr id="7" name="Nawias klamrowy otwierający 6"/>
          <p:cNvSpPr/>
          <p:nvPr/>
        </p:nvSpPr>
        <p:spPr bwMode="auto">
          <a:xfrm rot="5400000">
            <a:off x="5900027" y="-553769"/>
            <a:ext cx="391946" cy="6401786"/>
          </a:xfrm>
          <a:prstGeom prst="leftBrace">
            <a:avLst/>
          </a:prstGeom>
          <a:noFill/>
          <a:ln w="38100" cap="flat" cmpd="sng" algn="ctr">
            <a:solidFill>
              <a:srgbClr val="C00000"/>
            </a:solidFill>
            <a:prstDash val="solid"/>
            <a:round/>
            <a:headEnd type="none" w="med" len="med"/>
            <a:tailEnd type="none" w="med" len="med"/>
          </a:ln>
          <a:effectLst/>
        </p:spPr>
        <p:txBody>
          <a:bodyPr vert="horz" wrap="square" lIns="82953" tIns="41476" rIns="82953" bIns="41476" numCol="1" rtlCol="0" anchor="t" anchorCtr="0" compatLnSpc="1">
            <a:prstTxWarp prst="textNoShape">
              <a:avLst/>
            </a:prstTxWarp>
          </a:bodyPr>
          <a:lstStyle/>
          <a:p>
            <a:pPr defTabSz="407571" fontAlgn="base" hangingPunct="0">
              <a:lnSpc>
                <a:spcPct val="81000"/>
              </a:lnSpc>
              <a:spcBef>
                <a:spcPct val="0"/>
              </a:spcBef>
              <a:spcAft>
                <a:spcPct val="0"/>
              </a:spcAft>
              <a:buClr>
                <a:srgbClr val="000000"/>
              </a:buClr>
              <a:buSzPct val="100000"/>
            </a:pPr>
            <a:endParaRPr lang="pl-PL" sz="1633">
              <a:latin typeface="Arial" charset="0"/>
            </a:endParaRPr>
          </a:p>
        </p:txBody>
      </p:sp>
      <p:sp>
        <p:nvSpPr>
          <p:cNvPr id="8" name="pole tekstowe 7"/>
          <p:cNvSpPr txBox="1"/>
          <p:nvPr/>
        </p:nvSpPr>
        <p:spPr>
          <a:xfrm>
            <a:off x="5181459" y="2002035"/>
            <a:ext cx="1829082" cy="483209"/>
          </a:xfrm>
          <a:prstGeom prst="rect">
            <a:avLst/>
          </a:prstGeom>
          <a:noFill/>
          <a:ln>
            <a:noFill/>
          </a:ln>
        </p:spPr>
        <p:txBody>
          <a:bodyPr wrap="square" rtlCol="0">
            <a:spAutoFit/>
          </a:bodyPr>
          <a:lstStyle/>
          <a:p>
            <a:r>
              <a:rPr lang="pl-PL" sz="2540" dirty="0" err="1">
                <a:solidFill>
                  <a:srgbClr val="C00000"/>
                </a:solidFill>
              </a:rPr>
              <a:t>Hypothesis</a:t>
            </a:r>
            <a:endParaRPr lang="pl-PL" sz="2540" dirty="0">
              <a:solidFill>
                <a:srgbClr val="C00000"/>
              </a:solidFill>
            </a:endParaRPr>
          </a:p>
        </p:txBody>
      </p:sp>
      <p:sp>
        <p:nvSpPr>
          <p:cNvPr id="9" name="Nawias klamrowy otwierający 8"/>
          <p:cNvSpPr/>
          <p:nvPr/>
        </p:nvSpPr>
        <p:spPr bwMode="auto">
          <a:xfrm rot="16200000">
            <a:off x="5889297" y="641918"/>
            <a:ext cx="391946" cy="9337185"/>
          </a:xfrm>
          <a:prstGeom prst="leftBrace">
            <a:avLst/>
          </a:prstGeom>
          <a:noFill/>
          <a:ln w="38100" cap="flat" cmpd="sng" algn="ctr">
            <a:solidFill>
              <a:srgbClr val="C00000"/>
            </a:solidFill>
            <a:prstDash val="solid"/>
            <a:round/>
            <a:headEnd type="none" w="med" len="med"/>
            <a:tailEnd type="none" w="med" len="med"/>
          </a:ln>
          <a:effectLst/>
        </p:spPr>
        <p:txBody>
          <a:bodyPr vert="horz" wrap="square" lIns="82953" tIns="41476" rIns="82953" bIns="41476" numCol="1" rtlCol="0" anchor="t" anchorCtr="0" compatLnSpc="1">
            <a:prstTxWarp prst="textNoShape">
              <a:avLst/>
            </a:prstTxWarp>
          </a:bodyPr>
          <a:lstStyle/>
          <a:p>
            <a:pPr defTabSz="407571" fontAlgn="base" hangingPunct="0">
              <a:lnSpc>
                <a:spcPct val="81000"/>
              </a:lnSpc>
              <a:spcBef>
                <a:spcPct val="0"/>
              </a:spcBef>
              <a:spcAft>
                <a:spcPct val="0"/>
              </a:spcAft>
              <a:buClr>
                <a:srgbClr val="000000"/>
              </a:buClr>
              <a:buSzPct val="100000"/>
            </a:pPr>
            <a:endParaRPr lang="pl-PL" sz="1633">
              <a:latin typeface="Arial" charset="0"/>
            </a:endParaRPr>
          </a:p>
        </p:txBody>
      </p:sp>
      <p:sp>
        <p:nvSpPr>
          <p:cNvPr id="10" name="pole tekstowe 9"/>
          <p:cNvSpPr txBox="1"/>
          <p:nvPr/>
        </p:nvSpPr>
        <p:spPr>
          <a:xfrm>
            <a:off x="5312108" y="5506484"/>
            <a:ext cx="1829082" cy="483209"/>
          </a:xfrm>
          <a:prstGeom prst="rect">
            <a:avLst/>
          </a:prstGeom>
          <a:noFill/>
          <a:ln>
            <a:noFill/>
          </a:ln>
        </p:spPr>
        <p:txBody>
          <a:bodyPr wrap="square" rtlCol="0">
            <a:spAutoFit/>
          </a:bodyPr>
          <a:lstStyle/>
          <a:p>
            <a:r>
              <a:rPr lang="pl-PL" sz="2540" dirty="0" err="1">
                <a:solidFill>
                  <a:srgbClr val="C00000"/>
                </a:solidFill>
              </a:rPr>
              <a:t>Disposition</a:t>
            </a:r>
            <a:endParaRPr lang="pl-PL" sz="2540" dirty="0">
              <a:solidFill>
                <a:srgbClr val="C00000"/>
              </a:solidFill>
            </a:endParaRPr>
          </a:p>
        </p:txBody>
      </p:sp>
    </p:spTree>
    <p:extLst>
      <p:ext uri="{BB962C8B-B14F-4D97-AF65-F5344CB8AC3E}">
        <p14:creationId xmlns:p14="http://schemas.microsoft.com/office/powerpoint/2010/main" val="314064849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7" grpId="0" animBg="1"/>
      <p:bldP spid="8" grpId="0"/>
      <p:bldP spid="9" grpId="0" animBg="1"/>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title" idx="4294967295"/>
          </p:nvPr>
        </p:nvSpPr>
        <p:spPr>
          <a:xfrm>
            <a:off x="1024094" y="541497"/>
            <a:ext cx="7808500" cy="1146360"/>
          </a:xfrm>
          <a:ln/>
        </p:spPr>
        <p:txBody>
          <a:bodyPr>
            <a:normAutofit/>
          </a:bodyPr>
          <a:lstStyle/>
          <a:p>
            <a:pPr>
              <a:lnSpc>
                <a:spcPct val="87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err="1"/>
              <a:t>Legal</a:t>
            </a:r>
            <a:r>
              <a:rPr lang="pl-PL" dirty="0"/>
              <a:t> p</a:t>
            </a:r>
            <a:r>
              <a:rPr lang="en-GB" dirty="0" err="1"/>
              <a:t>rinciple</a:t>
            </a:r>
            <a:r>
              <a:rPr lang="pl-PL" dirty="0"/>
              <a:t>s: the </a:t>
            </a:r>
            <a:r>
              <a:rPr lang="pl-PL" dirty="0" err="1"/>
              <a:t>concept</a:t>
            </a:r>
            <a:endParaRPr lang="en-GB" dirty="0"/>
          </a:p>
        </p:txBody>
      </p:sp>
      <p:sp>
        <p:nvSpPr>
          <p:cNvPr id="19458" name="Rectangle 2"/>
          <p:cNvSpPr>
            <a:spLocks noGrp="1" noChangeArrowheads="1"/>
          </p:cNvSpPr>
          <p:nvPr>
            <p:ph type="subTitle" idx="4294967295"/>
          </p:nvPr>
        </p:nvSpPr>
        <p:spPr>
          <a:xfrm>
            <a:off x="1024094" y="1675951"/>
            <a:ext cx="7956835" cy="4589761"/>
          </a:xfrm>
          <a:ln/>
        </p:spPr>
        <p:txBody>
          <a:bodyPr anchor="ctr"/>
          <a:lstStyle/>
          <a:p>
            <a:pPr marL="192984" indent="-190104">
              <a:lnSpc>
                <a:spcPct val="95000"/>
              </a:lnSpc>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GB" sz="2540" u="sng" dirty="0"/>
              <a:t>Legal </a:t>
            </a:r>
            <a:r>
              <a:rPr lang="pl-PL" sz="2540" u="sng" dirty="0" err="1"/>
              <a:t>rules</a:t>
            </a:r>
            <a:r>
              <a:rPr lang="pl-PL" sz="2540" u="sng" dirty="0"/>
              <a:t> </a:t>
            </a:r>
            <a:r>
              <a:rPr lang="en-GB" sz="2540" u="sng" dirty="0"/>
              <a:t>of special </a:t>
            </a:r>
            <a:r>
              <a:rPr lang="pl-PL" sz="2540" u="sng" dirty="0" err="1"/>
              <a:t>relevance</a:t>
            </a:r>
            <a:r>
              <a:rPr lang="en-GB" sz="2540" u="sng" dirty="0"/>
              <a:t> for:</a:t>
            </a:r>
            <a:endParaRPr lang="pl-PL" sz="2540" u="sng" dirty="0"/>
          </a:p>
          <a:p>
            <a:pPr marL="192984" indent="-190104">
              <a:lnSpc>
                <a:spcPct val="95000"/>
              </a:lnSpc>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en-GB" sz="2540" b="1" dirty="0"/>
          </a:p>
          <a:p>
            <a:pPr marL="192984" indent="-190104">
              <a:lnSpc>
                <a:spcPct val="143000"/>
              </a:lnSpc>
              <a:buClr>
                <a:srgbClr val="C0C0C0"/>
              </a:buClr>
              <a:buSzPct val="45000"/>
              <a:buFont typeface="Wingdings" charset="2"/>
              <a:buChar char=""/>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GB" sz="2540" dirty="0"/>
              <a:t>the whole legal system;</a:t>
            </a:r>
          </a:p>
          <a:p>
            <a:pPr marL="192984" indent="-190104">
              <a:lnSpc>
                <a:spcPct val="143000"/>
              </a:lnSpc>
              <a:buClr>
                <a:srgbClr val="C0C0C0"/>
              </a:buClr>
              <a:buSzPct val="45000"/>
              <a:buFont typeface="Wingdings" charset="2"/>
              <a:buChar char=""/>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GB" sz="2540" dirty="0"/>
              <a:t>the branch of legal system (e</a:t>
            </a:r>
            <a:r>
              <a:rPr lang="pl-PL" sz="2540" dirty="0"/>
              <a:t>.</a:t>
            </a:r>
            <a:r>
              <a:rPr lang="en-GB" sz="2540" dirty="0"/>
              <a:t>g. civil law, criminal law);</a:t>
            </a:r>
          </a:p>
          <a:p>
            <a:pPr marL="192984" indent="-190104">
              <a:lnSpc>
                <a:spcPct val="143000"/>
              </a:lnSpc>
              <a:buClr>
                <a:srgbClr val="C0C0C0"/>
              </a:buClr>
              <a:buSzPct val="45000"/>
              <a:buFont typeface="Wingdings" charset="2"/>
              <a:buChar char=""/>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GB" sz="2540" dirty="0"/>
              <a:t>particular</a:t>
            </a:r>
            <a:r>
              <a:rPr lang="pl-PL" sz="2540" dirty="0"/>
              <a:t> </a:t>
            </a:r>
            <a:r>
              <a:rPr lang="pl-PL" sz="2540" dirty="0" err="1"/>
              <a:t>legislative</a:t>
            </a:r>
            <a:r>
              <a:rPr lang="pl-PL" sz="2540" dirty="0"/>
              <a:t> </a:t>
            </a:r>
            <a:r>
              <a:rPr lang="pl-PL" sz="2540" dirty="0" err="1"/>
              <a:t>act</a:t>
            </a:r>
            <a:r>
              <a:rPr lang="pl-PL" sz="2540" dirty="0"/>
              <a:t>.</a:t>
            </a:r>
            <a:endParaRPr lang="en-GB" sz="2540" dirty="0"/>
          </a:p>
        </p:txBody>
      </p:sp>
    </p:spTree>
    <p:extLst>
      <p:ext uri="{BB962C8B-B14F-4D97-AF65-F5344CB8AC3E}">
        <p14:creationId xmlns:p14="http://schemas.microsoft.com/office/powerpoint/2010/main" val="25342543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idx="4294967295"/>
          </p:nvPr>
        </p:nvSpPr>
        <p:spPr>
          <a:xfrm>
            <a:off x="2196072" y="283420"/>
            <a:ext cx="7808500" cy="1065712"/>
          </a:xfrm>
          <a:ln/>
        </p:spPr>
        <p:txBody>
          <a:bodyPr/>
          <a:lstStyle/>
          <a:p>
            <a:pPr>
              <a:lnSpc>
                <a:spcPct val="87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a:t>Three </a:t>
            </a:r>
            <a:r>
              <a:rPr lang="pl-PL" dirty="0" err="1"/>
              <a:t>basic</a:t>
            </a:r>
            <a:r>
              <a:rPr lang="pl-PL" dirty="0"/>
              <a:t> </a:t>
            </a:r>
            <a:r>
              <a:rPr lang="pl-PL" dirty="0" err="1"/>
              <a:t>types</a:t>
            </a:r>
            <a:r>
              <a:rPr lang="pl-PL" dirty="0"/>
              <a:t> of </a:t>
            </a:r>
            <a:r>
              <a:rPr lang="pl-PL" dirty="0" err="1"/>
              <a:t>principles</a:t>
            </a:r>
            <a:endParaRPr lang="en-GB" dirty="0"/>
          </a:p>
        </p:txBody>
      </p:sp>
      <p:sp>
        <p:nvSpPr>
          <p:cNvPr id="16386" name="Rectangle 2"/>
          <p:cNvSpPr>
            <a:spLocks noGrp="1" noChangeArrowheads="1"/>
          </p:cNvSpPr>
          <p:nvPr>
            <p:ph type="subTitle" idx="4294967295"/>
          </p:nvPr>
        </p:nvSpPr>
        <p:spPr>
          <a:xfrm>
            <a:off x="2196072" y="1808541"/>
            <a:ext cx="7956835" cy="4396781"/>
          </a:xfrm>
          <a:ln/>
        </p:spPr>
        <p:txBody>
          <a:bodyPr anchor="ctr"/>
          <a:lstStyle/>
          <a:p>
            <a:pPr marL="192984" indent="-190104">
              <a:lnSpc>
                <a:spcPct val="143000"/>
              </a:lnSpc>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US" dirty="0"/>
              <a:t>1. </a:t>
            </a:r>
            <a:r>
              <a:rPr lang="pl-PL" dirty="0" err="1"/>
              <a:t>Explicitly</a:t>
            </a:r>
            <a:r>
              <a:rPr lang="pl-PL" dirty="0"/>
              <a:t> </a:t>
            </a:r>
            <a:r>
              <a:rPr lang="pl-PL" dirty="0" err="1"/>
              <a:t>formulated</a:t>
            </a:r>
            <a:r>
              <a:rPr lang="pl-PL" dirty="0"/>
              <a:t> in </a:t>
            </a:r>
            <a:r>
              <a:rPr lang="pl-PL" dirty="0" err="1"/>
              <a:t>legal</a:t>
            </a:r>
            <a:r>
              <a:rPr lang="pl-PL" dirty="0"/>
              <a:t> </a:t>
            </a:r>
            <a:r>
              <a:rPr lang="pl-PL" dirty="0" err="1"/>
              <a:t>text</a:t>
            </a:r>
            <a:endParaRPr lang="en-US" dirty="0"/>
          </a:p>
          <a:p>
            <a:pPr marL="192984" indent="-190104">
              <a:lnSpc>
                <a:spcPct val="143000"/>
              </a:lnSpc>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US" dirty="0"/>
              <a:t>2. </a:t>
            </a:r>
            <a:r>
              <a:rPr lang="pl-PL" dirty="0" err="1"/>
              <a:t>Reconstructed</a:t>
            </a:r>
            <a:r>
              <a:rPr lang="pl-PL" dirty="0"/>
              <a:t> from </a:t>
            </a:r>
            <a:r>
              <a:rPr lang="pl-PL" dirty="0" err="1"/>
              <a:t>other</a:t>
            </a:r>
            <a:r>
              <a:rPr lang="pl-PL" dirty="0"/>
              <a:t> </a:t>
            </a:r>
            <a:r>
              <a:rPr lang="pl-PL" dirty="0" err="1"/>
              <a:t>rules</a:t>
            </a:r>
            <a:r>
              <a:rPr lang="pl-PL" dirty="0"/>
              <a:t> (</a:t>
            </a:r>
            <a:r>
              <a:rPr lang="pl-PL" dirty="0" err="1"/>
              <a:t>background</a:t>
            </a:r>
            <a:r>
              <a:rPr lang="pl-PL" dirty="0"/>
              <a:t> idea)</a:t>
            </a:r>
            <a:endParaRPr lang="en-US" dirty="0"/>
          </a:p>
          <a:p>
            <a:pPr marL="2880" indent="0">
              <a:lnSpc>
                <a:spcPct val="143000"/>
              </a:lnSpc>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US" dirty="0"/>
              <a:t>3. </a:t>
            </a:r>
            <a:r>
              <a:rPr lang="pl-PL" dirty="0"/>
              <a:t>Independent from </a:t>
            </a:r>
            <a:r>
              <a:rPr lang="pl-PL" dirty="0" err="1"/>
              <a:t>legal</a:t>
            </a:r>
            <a:r>
              <a:rPr lang="pl-PL" dirty="0"/>
              <a:t> </a:t>
            </a:r>
            <a:r>
              <a:rPr lang="pl-PL" dirty="0" err="1"/>
              <a:t>text</a:t>
            </a:r>
            <a:endParaRPr lang="en-US" dirty="0"/>
          </a:p>
        </p:txBody>
      </p:sp>
    </p:spTree>
    <p:extLst>
      <p:ext uri="{BB962C8B-B14F-4D97-AF65-F5344CB8AC3E}">
        <p14:creationId xmlns:p14="http://schemas.microsoft.com/office/powerpoint/2010/main" val="41499651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err="1"/>
              <a:t>Explicit</a:t>
            </a:r>
            <a:endParaRPr lang="pl-PL" dirty="0"/>
          </a:p>
        </p:txBody>
      </p:sp>
      <p:sp>
        <p:nvSpPr>
          <p:cNvPr id="4" name="Symbol zastępczy zawartości 3"/>
          <p:cNvSpPr>
            <a:spLocks noGrp="1"/>
          </p:cNvSpPr>
          <p:nvPr>
            <p:ph idx="1"/>
          </p:nvPr>
        </p:nvSpPr>
        <p:spPr/>
        <p:txBody>
          <a:bodyPr/>
          <a:lstStyle/>
          <a:p>
            <a:pPr marL="0" indent="0">
              <a:buNone/>
            </a:pPr>
            <a:r>
              <a:rPr lang="en-US" dirty="0"/>
              <a:t>The Republic of Poland shall be a democratic state ruled by law and implementing the principles of social justice.</a:t>
            </a:r>
            <a:endParaRPr lang="pl-PL" dirty="0"/>
          </a:p>
          <a:p>
            <a:pPr marL="0" indent="0">
              <a:buNone/>
            </a:pPr>
            <a:r>
              <a:rPr lang="pl-PL" dirty="0"/>
              <a:t>(</a:t>
            </a:r>
            <a:r>
              <a:rPr lang="pl-PL" dirty="0" err="1"/>
              <a:t>Constitution</a:t>
            </a:r>
            <a:r>
              <a:rPr lang="pl-PL" dirty="0"/>
              <a:t> of RP, Art. 2)</a:t>
            </a:r>
          </a:p>
          <a:p>
            <a:endParaRPr lang="pl-PL" dirty="0"/>
          </a:p>
          <a:p>
            <a:endParaRPr lang="pl-PL" dirty="0"/>
          </a:p>
          <a:p>
            <a:pPr marL="0" indent="0" algn="just">
              <a:buNone/>
            </a:pPr>
            <a:r>
              <a:rPr lang="en-US" dirty="0"/>
              <a:t>Everyone charged with a criminal offence shall have the right to be presumed innocent until proved guilty according to the law.</a:t>
            </a:r>
            <a:endParaRPr lang="pl-PL" dirty="0"/>
          </a:p>
          <a:p>
            <a:pPr marL="0" indent="0">
              <a:buNone/>
            </a:pPr>
            <a:r>
              <a:rPr lang="pl-PL" dirty="0"/>
              <a:t>(International </a:t>
            </a:r>
            <a:r>
              <a:rPr lang="pl-PL" dirty="0" err="1"/>
              <a:t>Covenant</a:t>
            </a:r>
            <a:r>
              <a:rPr lang="pl-PL" dirty="0"/>
              <a:t> of </a:t>
            </a:r>
            <a:r>
              <a:rPr lang="pl-PL" dirty="0" err="1"/>
              <a:t>Civil</a:t>
            </a:r>
            <a:r>
              <a:rPr lang="pl-PL" dirty="0"/>
              <a:t> and </a:t>
            </a:r>
            <a:r>
              <a:rPr lang="pl-PL" dirty="0" err="1"/>
              <a:t>Political</a:t>
            </a:r>
            <a:r>
              <a:rPr lang="pl-PL" dirty="0"/>
              <a:t> </a:t>
            </a:r>
            <a:r>
              <a:rPr lang="pl-PL" dirty="0" err="1"/>
              <a:t>Rights</a:t>
            </a:r>
            <a:r>
              <a:rPr lang="pl-PL" dirty="0"/>
              <a:t>, Art. 14)</a:t>
            </a:r>
          </a:p>
          <a:p>
            <a:endParaRPr lang="pl-PL" dirty="0"/>
          </a:p>
        </p:txBody>
      </p:sp>
    </p:spTree>
    <p:extLst>
      <p:ext uri="{BB962C8B-B14F-4D97-AF65-F5344CB8AC3E}">
        <p14:creationId xmlns:p14="http://schemas.microsoft.com/office/powerpoint/2010/main" val="108071709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TotalTime>
  <Words>1637</Words>
  <Application>Microsoft Office PowerPoint</Application>
  <PresentationFormat>Panoramiczny</PresentationFormat>
  <Paragraphs>163</Paragraphs>
  <Slides>21</Slides>
  <Notes>10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21</vt:i4>
      </vt:variant>
    </vt:vector>
  </HeadingPairs>
  <TitlesOfParts>
    <vt:vector size="26" baseType="lpstr">
      <vt:lpstr>Arial</vt:lpstr>
      <vt:lpstr>Calibri</vt:lpstr>
      <vt:lpstr>Calibri Light</vt:lpstr>
      <vt:lpstr>Wingdings</vt:lpstr>
      <vt:lpstr>Motyw pakietu Office</vt:lpstr>
      <vt:lpstr>Legal Rules  &amp; Legal Principles Fundamentals of Law &amp; Government</vt:lpstr>
      <vt:lpstr>Legal rule</vt:lpstr>
      <vt:lpstr>Rule and its application</vt:lpstr>
      <vt:lpstr>Prezentacja programu PowerPoint</vt:lpstr>
      <vt:lpstr>The structure of rule</vt:lpstr>
      <vt:lpstr>The structure of rule</vt:lpstr>
      <vt:lpstr>Legal principles: the concept</vt:lpstr>
      <vt:lpstr>Three basic types of principles</vt:lpstr>
      <vt:lpstr>Explicit</vt:lpstr>
      <vt:lpstr>EU - explicit</vt:lpstr>
      <vt:lpstr>Reconstructed</vt:lpstr>
      <vt:lpstr>EU: reconstructed</vt:lpstr>
      <vt:lpstr>Independent principles: a case study</vt:lpstr>
      <vt:lpstr>Riggs vs. Palmer</vt:lpstr>
      <vt:lpstr>Independent</vt:lpstr>
      <vt:lpstr>EU: independent</vt:lpstr>
      <vt:lpstr>Principles vs. rules</vt:lpstr>
      <vt:lpstr>Application of principles</vt:lpstr>
      <vt:lpstr>Application of principles</vt:lpstr>
      <vt:lpstr>Collision between principles</vt:lpstr>
      <vt:lpstr>Collision between principles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Maciej Pichlak</dc:creator>
  <cp:lastModifiedBy>Maciej Pichlak</cp:lastModifiedBy>
  <cp:revision>17</cp:revision>
  <dcterms:created xsi:type="dcterms:W3CDTF">2019-12-06T11:26:40Z</dcterms:created>
  <dcterms:modified xsi:type="dcterms:W3CDTF">2020-01-23T07:52:12Z</dcterms:modified>
</cp:coreProperties>
</file>