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8" r:id="rId2"/>
    <p:sldId id="266" r:id="rId3"/>
    <p:sldId id="257" r:id="rId4"/>
    <p:sldId id="279" r:id="rId5"/>
    <p:sldId id="256" r:id="rId6"/>
    <p:sldId id="268" r:id="rId7"/>
    <p:sldId id="270" r:id="rId8"/>
    <p:sldId id="272" r:id="rId9"/>
    <p:sldId id="259" r:id="rId10"/>
    <p:sldId id="274" r:id="rId11"/>
    <p:sldId id="260" r:id="rId12"/>
    <p:sldId id="273" r:id="rId13"/>
    <p:sldId id="275" r:id="rId14"/>
    <p:sldId id="276" r:id="rId15"/>
    <p:sldId id="261" r:id="rId16"/>
    <p:sldId id="277" r:id="rId17"/>
    <p:sldId id="262" r:id="rId18"/>
    <p:sldId id="269" r:id="rId19"/>
    <p:sldId id="278" r:id="rId20"/>
    <p:sldId id="282" r:id="rId21"/>
    <p:sldId id="283" r:id="rId22"/>
  </p:sldIdLst>
  <p:sldSz cx="9144000" cy="6858000" type="screen4x3"/>
  <p:notesSz cx="6858000"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80" autoAdjust="0"/>
  </p:normalViewPr>
  <p:slideViewPr>
    <p:cSldViewPr>
      <p:cViewPr varScale="1">
        <p:scale>
          <a:sx n="69" d="100"/>
          <a:sy n="69" d="100"/>
        </p:scale>
        <p:origin x="1332" y="66"/>
      </p:cViewPr>
      <p:guideLst>
        <p:guide orient="horz" pos="2160"/>
        <p:guide pos="2880"/>
      </p:guideLst>
    </p:cSldViewPr>
  </p:slideViewPr>
  <p:notesTextViewPr>
    <p:cViewPr>
      <p:scale>
        <a:sx n="100" d="100"/>
        <a:sy n="100" d="100"/>
      </p:scale>
      <p:origin x="0" y="0"/>
    </p:cViewPr>
  </p:notesTextViewPr>
  <p:sorterViewPr>
    <p:cViewPr>
      <p:scale>
        <a:sx n="90" d="100"/>
        <a:sy n="90" d="100"/>
      </p:scale>
      <p:origin x="0" y="-32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B1E6CCF0-5129-467A-B217-6E8F7A4B856A}" type="datetimeFigureOut">
              <a:rPr lang="pl-PL" smtClean="0"/>
              <a:pPr/>
              <a:t>13.03.2019</a:t>
            </a:fld>
            <a:endParaRPr lang="pl-PL"/>
          </a:p>
        </p:txBody>
      </p:sp>
      <p:sp>
        <p:nvSpPr>
          <p:cNvPr id="4" name="Symbol zastępczy obrazu slajdu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715153"/>
            <a:ext cx="548640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B67D4130-C5B0-4456-AB75-D786117762B0}"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1</a:t>
            </a:fld>
            <a:endParaRPr lang="pl-PL"/>
          </a:p>
        </p:txBody>
      </p:sp>
    </p:spTree>
    <p:extLst>
      <p:ext uri="{BB962C8B-B14F-4D97-AF65-F5344CB8AC3E}">
        <p14:creationId xmlns:p14="http://schemas.microsoft.com/office/powerpoint/2010/main" val="27020820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10</a:t>
            </a:fld>
            <a:endParaRPr lang="pl-PL"/>
          </a:p>
        </p:txBody>
      </p:sp>
    </p:spTree>
    <p:extLst>
      <p:ext uri="{BB962C8B-B14F-4D97-AF65-F5344CB8AC3E}">
        <p14:creationId xmlns:p14="http://schemas.microsoft.com/office/powerpoint/2010/main" val="271499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11</a:t>
            </a:fld>
            <a:endParaRPr lang="pl-PL"/>
          </a:p>
        </p:txBody>
      </p:sp>
    </p:spTree>
    <p:extLst>
      <p:ext uri="{BB962C8B-B14F-4D97-AF65-F5344CB8AC3E}">
        <p14:creationId xmlns:p14="http://schemas.microsoft.com/office/powerpoint/2010/main" val="2028864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12</a:t>
            </a:fld>
            <a:endParaRPr lang="pl-PL"/>
          </a:p>
        </p:txBody>
      </p:sp>
    </p:spTree>
    <p:extLst>
      <p:ext uri="{BB962C8B-B14F-4D97-AF65-F5344CB8AC3E}">
        <p14:creationId xmlns:p14="http://schemas.microsoft.com/office/powerpoint/2010/main" val="5484196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13</a:t>
            </a:fld>
            <a:endParaRPr lang="pl-PL"/>
          </a:p>
        </p:txBody>
      </p:sp>
    </p:spTree>
    <p:extLst>
      <p:ext uri="{BB962C8B-B14F-4D97-AF65-F5344CB8AC3E}">
        <p14:creationId xmlns:p14="http://schemas.microsoft.com/office/powerpoint/2010/main" val="19042219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14</a:t>
            </a:fld>
            <a:endParaRPr lang="pl-PL"/>
          </a:p>
        </p:txBody>
      </p:sp>
    </p:spTree>
    <p:extLst>
      <p:ext uri="{BB962C8B-B14F-4D97-AF65-F5344CB8AC3E}">
        <p14:creationId xmlns:p14="http://schemas.microsoft.com/office/powerpoint/2010/main" val="2736399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15</a:t>
            </a:fld>
            <a:endParaRPr lang="pl-PL"/>
          </a:p>
        </p:txBody>
      </p:sp>
    </p:spTree>
    <p:extLst>
      <p:ext uri="{BB962C8B-B14F-4D97-AF65-F5344CB8AC3E}">
        <p14:creationId xmlns:p14="http://schemas.microsoft.com/office/powerpoint/2010/main" val="35806716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16</a:t>
            </a:fld>
            <a:endParaRPr lang="pl-PL"/>
          </a:p>
        </p:txBody>
      </p:sp>
    </p:spTree>
    <p:extLst>
      <p:ext uri="{BB962C8B-B14F-4D97-AF65-F5344CB8AC3E}">
        <p14:creationId xmlns:p14="http://schemas.microsoft.com/office/powerpoint/2010/main" val="6268018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17</a:t>
            </a:fld>
            <a:endParaRPr lang="pl-PL"/>
          </a:p>
        </p:txBody>
      </p:sp>
    </p:spTree>
    <p:extLst>
      <p:ext uri="{BB962C8B-B14F-4D97-AF65-F5344CB8AC3E}">
        <p14:creationId xmlns:p14="http://schemas.microsoft.com/office/powerpoint/2010/main" val="2660214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18</a:t>
            </a:fld>
            <a:endParaRPr lang="pl-PL"/>
          </a:p>
        </p:txBody>
      </p:sp>
    </p:spTree>
    <p:extLst>
      <p:ext uri="{BB962C8B-B14F-4D97-AF65-F5344CB8AC3E}">
        <p14:creationId xmlns:p14="http://schemas.microsoft.com/office/powerpoint/2010/main" val="28417098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19</a:t>
            </a:fld>
            <a:endParaRPr lang="pl-PL"/>
          </a:p>
        </p:txBody>
      </p:sp>
    </p:spTree>
    <p:extLst>
      <p:ext uri="{BB962C8B-B14F-4D97-AF65-F5344CB8AC3E}">
        <p14:creationId xmlns:p14="http://schemas.microsoft.com/office/powerpoint/2010/main" val="3165952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2</a:t>
            </a:fld>
            <a:endParaRPr lang="pl-PL"/>
          </a:p>
        </p:txBody>
      </p:sp>
    </p:spTree>
    <p:extLst>
      <p:ext uri="{BB962C8B-B14F-4D97-AF65-F5344CB8AC3E}">
        <p14:creationId xmlns:p14="http://schemas.microsoft.com/office/powerpoint/2010/main" val="16561386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20</a:t>
            </a:fld>
            <a:endParaRPr lang="pl-PL"/>
          </a:p>
        </p:txBody>
      </p:sp>
    </p:spTree>
    <p:extLst>
      <p:ext uri="{BB962C8B-B14F-4D97-AF65-F5344CB8AC3E}">
        <p14:creationId xmlns:p14="http://schemas.microsoft.com/office/powerpoint/2010/main" val="12495118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21</a:t>
            </a:fld>
            <a:endParaRPr lang="pl-PL"/>
          </a:p>
        </p:txBody>
      </p:sp>
    </p:spTree>
    <p:extLst>
      <p:ext uri="{BB962C8B-B14F-4D97-AF65-F5344CB8AC3E}">
        <p14:creationId xmlns:p14="http://schemas.microsoft.com/office/powerpoint/2010/main" val="1030891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B67D4130-C5B0-4456-AB75-D786117762B0}" type="slidenum">
              <a:rPr lang="pl-PL" smtClean="0"/>
              <a:pPr/>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4</a:t>
            </a:fld>
            <a:endParaRPr lang="pl-PL"/>
          </a:p>
        </p:txBody>
      </p:sp>
    </p:spTree>
    <p:extLst>
      <p:ext uri="{BB962C8B-B14F-4D97-AF65-F5344CB8AC3E}">
        <p14:creationId xmlns:p14="http://schemas.microsoft.com/office/powerpoint/2010/main" val="2122618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5</a:t>
            </a:fld>
            <a:endParaRPr lang="pl-PL"/>
          </a:p>
        </p:txBody>
      </p:sp>
    </p:spTree>
    <p:extLst>
      <p:ext uri="{BB962C8B-B14F-4D97-AF65-F5344CB8AC3E}">
        <p14:creationId xmlns:p14="http://schemas.microsoft.com/office/powerpoint/2010/main" val="2793194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6</a:t>
            </a:fld>
            <a:endParaRPr lang="pl-PL"/>
          </a:p>
        </p:txBody>
      </p:sp>
    </p:spTree>
    <p:extLst>
      <p:ext uri="{BB962C8B-B14F-4D97-AF65-F5344CB8AC3E}">
        <p14:creationId xmlns:p14="http://schemas.microsoft.com/office/powerpoint/2010/main" val="1546447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7</a:t>
            </a:fld>
            <a:endParaRPr lang="pl-PL"/>
          </a:p>
        </p:txBody>
      </p:sp>
    </p:spTree>
    <p:extLst>
      <p:ext uri="{BB962C8B-B14F-4D97-AF65-F5344CB8AC3E}">
        <p14:creationId xmlns:p14="http://schemas.microsoft.com/office/powerpoint/2010/main" val="1440389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8</a:t>
            </a:fld>
            <a:endParaRPr lang="pl-PL"/>
          </a:p>
        </p:txBody>
      </p:sp>
    </p:spTree>
    <p:extLst>
      <p:ext uri="{BB962C8B-B14F-4D97-AF65-F5344CB8AC3E}">
        <p14:creationId xmlns:p14="http://schemas.microsoft.com/office/powerpoint/2010/main" val="3942994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67D4130-C5B0-4456-AB75-D786117762B0}" type="slidenum">
              <a:rPr lang="pl-PL" smtClean="0"/>
              <a:pPr/>
              <a:t>9</a:t>
            </a:fld>
            <a:endParaRPr lang="pl-PL"/>
          </a:p>
        </p:txBody>
      </p:sp>
    </p:spTree>
    <p:extLst>
      <p:ext uri="{BB962C8B-B14F-4D97-AF65-F5344CB8AC3E}">
        <p14:creationId xmlns:p14="http://schemas.microsoft.com/office/powerpoint/2010/main" val="139432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2"/>
      </p:bgRef>
    </p:bg>
    <p:spTree>
      <p:nvGrpSpPr>
        <p:cNvPr id="1" name=""/>
        <p:cNvGrpSpPr/>
        <p:nvPr/>
      </p:nvGrpSpPr>
      <p:grpSpPr>
        <a:xfrm>
          <a:off x="0" y="0"/>
          <a:ext cx="0" cy="0"/>
          <a:chOff x="0" y="0"/>
          <a:chExt cx="0" cy="0"/>
        </a:xfrm>
      </p:grpSpPr>
      <p:sp>
        <p:nvSpPr>
          <p:cNvPr id="9" name="Prostokąt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ytuł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pl-PL"/>
              <a:t>Kliknij, aby edytować styl</a:t>
            </a:r>
            <a:endParaRPr kumimoji="0" lang="en-US"/>
          </a:p>
        </p:txBody>
      </p:sp>
      <p:sp>
        <p:nvSpPr>
          <p:cNvPr id="3" name="Podtytuł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pl-PL"/>
              <a:t>Kliknij, aby edytować styl wzorca podtytułu</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13.03.2019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
        <p:nvSpPr>
          <p:cNvPr id="10" name="Prostokąt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13.03.2019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9" name="Prostokąt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Prostokąt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ytuł pionowy 1"/>
          <p:cNvSpPr>
            <a:spLocks noGrp="1"/>
          </p:cNvSpPr>
          <p:nvPr>
            <p:ph type="title" orient="vert"/>
          </p:nvPr>
        </p:nvSpPr>
        <p:spPr>
          <a:xfrm>
            <a:off x="6781800" y="274640"/>
            <a:ext cx="1905000" cy="5851525"/>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304800"/>
            <a:ext cx="6019800" cy="5851525"/>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13.03.2019</a:t>
            </a:fld>
            <a:endParaRPr lang="pl-PL"/>
          </a:p>
        </p:txBody>
      </p:sp>
      <p:sp>
        <p:nvSpPr>
          <p:cNvPr id="5" name="Symbol zastępczy stopki 4"/>
          <p:cNvSpPr>
            <a:spLocks noGrp="1"/>
          </p:cNvSpPr>
          <p:nvPr>
            <p:ph type="ftr" sz="quarter" idx="11"/>
          </p:nvPr>
        </p:nvSpPr>
        <p:spPr>
          <a:xfrm>
            <a:off x="2640597" y="6377459"/>
            <a:ext cx="3836404" cy="365125"/>
          </a:xfrm>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155448"/>
            <a:ext cx="8229600" cy="1252728"/>
          </a:xfrm>
        </p:spPr>
        <p:txBody>
          <a:bodyPr/>
          <a:lstStyle/>
          <a:p>
            <a:r>
              <a:rPr kumimoji="0" lang="pl-PL"/>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13.03.2019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2"/>
      </p:bgRef>
    </p:bg>
    <p:spTree>
      <p:nvGrpSpPr>
        <p:cNvPr id="1" name=""/>
        <p:cNvGrpSpPr/>
        <p:nvPr/>
      </p:nvGrpSpPr>
      <p:grpSpPr>
        <a:xfrm>
          <a:off x="0" y="0"/>
          <a:ext cx="0" cy="0"/>
          <a:chOff x="0" y="0"/>
          <a:chExt cx="0" cy="0"/>
        </a:xfrm>
      </p:grpSpPr>
      <p:sp>
        <p:nvSpPr>
          <p:cNvPr id="9" name="Prostokąt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ostokąt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ytuł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pl-PL"/>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13.03.2019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zawartości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zawartości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13.03.2019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pl-PL"/>
              <a:t>Kliknij, aby edytować style wzorca tekstu</a:t>
            </a:r>
          </a:p>
        </p:txBody>
      </p:sp>
      <p:sp>
        <p:nvSpPr>
          <p:cNvPr id="4" name="Symbol zastępczy zawartości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tekstu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pl-PL"/>
              <a:t>Kliknij, aby edytować style wzorca tekstu</a:t>
            </a:r>
          </a:p>
        </p:txBody>
      </p:sp>
      <p:sp>
        <p:nvSpPr>
          <p:cNvPr id="6" name="Symbol zastępczy zawartości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7" name="Symbol zastępczy daty 6"/>
          <p:cNvSpPr>
            <a:spLocks noGrp="1"/>
          </p:cNvSpPr>
          <p:nvPr>
            <p:ph type="dt" sz="half" idx="10"/>
          </p:nvPr>
        </p:nvSpPr>
        <p:spPr/>
        <p:txBody>
          <a:bodyPr/>
          <a:lstStyle/>
          <a:p>
            <a:fld id="{66221E02-25CB-4963-84BC-0813985E7D90}" type="datetimeFigureOut">
              <a:rPr lang="pl-PL" smtClean="0"/>
              <a:pPr/>
              <a:t>13.03.2019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daty 2"/>
          <p:cNvSpPr>
            <a:spLocks noGrp="1"/>
          </p:cNvSpPr>
          <p:nvPr>
            <p:ph type="dt" sz="half" idx="10"/>
          </p:nvPr>
        </p:nvSpPr>
        <p:spPr/>
        <p:txBody>
          <a:bodyPr/>
          <a:lstStyle/>
          <a:p>
            <a:fld id="{66221E02-25CB-4963-84BC-0813985E7D90}" type="datetimeFigureOut">
              <a:rPr lang="pl-PL" smtClean="0"/>
              <a:pPr/>
              <a:t>13.03.2019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13.03.2019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pl-PL"/>
              <a:t>Kliknij, aby edytować styl</a:t>
            </a:r>
            <a:endParaRPr kumimoji="0" lang="en-US"/>
          </a:p>
        </p:txBody>
      </p:sp>
      <p:sp>
        <p:nvSpPr>
          <p:cNvPr id="3" name="Symbol zastępczy zawartości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tekstu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pl-PL"/>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13.03.2019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
        <p:nvSpPr>
          <p:cNvPr id="12" name="Prostokąt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Prostokąt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pl-PL"/>
              <a:t>Kliknij, aby edytować styl</a:t>
            </a:r>
            <a:endParaRPr kumimoji="0" lang="en-US"/>
          </a:p>
        </p:txBody>
      </p:sp>
      <p:sp>
        <p:nvSpPr>
          <p:cNvPr id="3" name="Symbol zastępczy obrazu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pl-PL"/>
              <a:t>Kliknij ikonę, aby dodać obraz</a:t>
            </a:r>
            <a:endParaRPr kumimoji="0" lang="en-US" dirty="0"/>
          </a:p>
        </p:txBody>
      </p:sp>
      <p:sp>
        <p:nvSpPr>
          <p:cNvPr id="4" name="Symbol zastępczy tekstu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pl-PL"/>
              <a:t>Kliknij, aby edytować style wzorca tekstu</a:t>
            </a:r>
          </a:p>
        </p:txBody>
      </p:sp>
      <p:sp>
        <p:nvSpPr>
          <p:cNvPr id="5" name="Symbol zastępczy daty 4"/>
          <p:cNvSpPr>
            <a:spLocks noGrp="1"/>
          </p:cNvSpPr>
          <p:nvPr>
            <p:ph type="dt" sz="half" idx="10"/>
          </p:nvPr>
        </p:nvSpPr>
        <p:spPr>
          <a:xfrm>
            <a:off x="164592" y="1170432"/>
            <a:ext cx="2523744" cy="201168"/>
          </a:xfrm>
        </p:spPr>
        <p:txBody>
          <a:bodyPr/>
          <a:lstStyle/>
          <a:p>
            <a:fld id="{66221E02-25CB-4963-84BC-0813985E7D90}" type="datetimeFigureOut">
              <a:rPr lang="pl-PL" smtClean="0"/>
              <a:pPr/>
              <a:t>13.03.2019</a:t>
            </a:fld>
            <a:endParaRPr lang="pl-PL"/>
          </a:p>
        </p:txBody>
      </p:sp>
      <p:sp>
        <p:nvSpPr>
          <p:cNvPr id="11" name="Prostokąt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Prostokąt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ymbol zastępczy stopki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pl-PL"/>
          </a:p>
        </p:txBody>
      </p:sp>
      <p:sp>
        <p:nvSpPr>
          <p:cNvPr id="7" name="Symbol zastępczy numeru slajdu 6"/>
          <p:cNvSpPr>
            <a:spLocks noGrp="1"/>
          </p:cNvSpPr>
          <p:nvPr>
            <p:ph type="sldNum" sz="quarter" idx="12"/>
          </p:nvPr>
        </p:nvSpPr>
        <p:spPr>
          <a:xfrm>
            <a:off x="8339328" y="1170432"/>
            <a:ext cx="733864" cy="201168"/>
          </a:xfrm>
        </p:spPr>
        <p:txBody>
          <a:bodyPr/>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Prostokąt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Prostokąt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ymbol zastępczy tytułu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pl-PL"/>
              <a:t>Kliknij, aby edytować styl</a:t>
            </a:r>
            <a:endParaRPr kumimoji="0" lang="en-US"/>
          </a:p>
        </p:txBody>
      </p:sp>
      <p:sp>
        <p:nvSpPr>
          <p:cNvPr id="3" name="Symbol zastępczy tekstu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4" name="Symbol zastępczy daty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6221E02-25CB-4963-84BC-0813985E7D90}" type="datetimeFigureOut">
              <a:rPr lang="pl-PL" smtClean="0"/>
              <a:pPr/>
              <a:t>13.03.2019</a:t>
            </a:fld>
            <a:endParaRPr lang="pl-PL"/>
          </a:p>
        </p:txBody>
      </p:sp>
      <p:sp>
        <p:nvSpPr>
          <p:cNvPr id="5" name="Symbol zastępczy stopki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pl-PL"/>
          </a:p>
        </p:txBody>
      </p:sp>
      <p:sp>
        <p:nvSpPr>
          <p:cNvPr id="6" name="Symbol zastępczy numeru slajd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w08IWhVsIR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ctrTitle"/>
          </p:nvPr>
        </p:nvSpPr>
        <p:spPr>
          <a:xfrm>
            <a:off x="685800" y="381000"/>
            <a:ext cx="7772400" cy="2183904"/>
          </a:xfrm>
        </p:spPr>
        <p:txBody>
          <a:bodyPr>
            <a:normAutofit/>
          </a:bodyPr>
          <a:lstStyle/>
          <a:p>
            <a:r>
              <a:rPr lang="pl-PL" dirty="0"/>
              <a:t>Free Speech and Media Law </a:t>
            </a:r>
          </a:p>
        </p:txBody>
      </p:sp>
      <p:sp>
        <p:nvSpPr>
          <p:cNvPr id="2" name="Podtytuł 1"/>
          <p:cNvSpPr>
            <a:spLocks noGrp="1"/>
          </p:cNvSpPr>
          <p:nvPr>
            <p:ph type="subTitle" idx="1"/>
          </p:nvPr>
        </p:nvSpPr>
        <p:spPr>
          <a:xfrm>
            <a:off x="685800" y="1828800"/>
            <a:ext cx="8077200" cy="2752328"/>
          </a:xfrm>
        </p:spPr>
        <p:txBody>
          <a:bodyPr>
            <a:normAutofit/>
          </a:bodyPr>
          <a:lstStyle/>
          <a:p>
            <a:r>
              <a:rPr lang="pl-PL" dirty="0"/>
              <a:t>International and </a:t>
            </a:r>
            <a:r>
              <a:rPr lang="pl-PL" dirty="0" err="1"/>
              <a:t>Comparative</a:t>
            </a:r>
            <a:r>
              <a:rPr lang="pl-PL" dirty="0"/>
              <a:t>  </a:t>
            </a:r>
            <a:r>
              <a:rPr lang="pl-PL" dirty="0" err="1"/>
              <a:t>Aspects</a:t>
            </a:r>
            <a:endParaRPr lang="pl-PL" dirty="0"/>
          </a:p>
          <a:p>
            <a:endParaRPr lang="pl-PL" dirty="0"/>
          </a:p>
          <a:p>
            <a:endParaRPr lang="pl-PL" dirty="0"/>
          </a:p>
          <a:p>
            <a:r>
              <a:rPr lang="pl-PL" dirty="0"/>
              <a:t>Paweł Jabłoński</a:t>
            </a:r>
          </a:p>
          <a:p>
            <a:r>
              <a:rPr lang="pl-PL" dirty="0"/>
              <a:t>Maciej Pichlak</a:t>
            </a:r>
            <a:br>
              <a:rPr lang="pl-PL" dirty="0"/>
            </a:br>
            <a:r>
              <a:rPr lang="pl-PL"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dirty="0"/>
              <a:t>Four types of arguments according to </a:t>
            </a:r>
            <a:r>
              <a:rPr lang="pl-PL" dirty="0"/>
              <a:t>Wojciech Sadurski</a:t>
            </a:r>
          </a:p>
        </p:txBody>
      </p:sp>
      <p:sp>
        <p:nvSpPr>
          <p:cNvPr id="3" name="Symbol zastępczy zawartości 2"/>
          <p:cNvSpPr>
            <a:spLocks noGrp="1"/>
          </p:cNvSpPr>
          <p:nvPr>
            <p:ph idx="1"/>
          </p:nvPr>
        </p:nvSpPr>
        <p:spPr/>
        <p:txBody>
          <a:bodyPr/>
          <a:lstStyle/>
          <a:p>
            <a:pPr>
              <a:lnSpc>
                <a:spcPct val="150000"/>
              </a:lnSpc>
            </a:pPr>
            <a:r>
              <a:rPr lang="pl-PL" dirty="0" err="1"/>
              <a:t>Search</a:t>
            </a:r>
            <a:r>
              <a:rPr lang="pl-PL" dirty="0"/>
              <a:t> for </a:t>
            </a:r>
            <a:r>
              <a:rPr lang="pl-PL" dirty="0" err="1"/>
              <a:t>truth</a:t>
            </a:r>
            <a:endParaRPr lang="pl-PL" dirty="0"/>
          </a:p>
          <a:p>
            <a:pPr>
              <a:lnSpc>
                <a:spcPct val="150000"/>
              </a:lnSpc>
            </a:pPr>
            <a:r>
              <a:rPr lang="pl-PL" dirty="0" err="1"/>
              <a:t>Individual</a:t>
            </a:r>
            <a:r>
              <a:rPr lang="pl-PL" dirty="0"/>
              <a:t> </a:t>
            </a:r>
            <a:r>
              <a:rPr lang="pl-PL" dirty="0" err="1"/>
              <a:t>autonomy</a:t>
            </a:r>
            <a:r>
              <a:rPr lang="pl-PL" dirty="0"/>
              <a:t> </a:t>
            </a:r>
          </a:p>
          <a:p>
            <a:pPr>
              <a:lnSpc>
                <a:spcPct val="150000"/>
              </a:lnSpc>
            </a:pPr>
            <a:r>
              <a:rPr lang="pl-PL" dirty="0" err="1"/>
              <a:t>Democracy</a:t>
            </a:r>
            <a:r>
              <a:rPr lang="pl-PL" dirty="0"/>
              <a:t> and </a:t>
            </a:r>
            <a:r>
              <a:rPr lang="pl-PL" dirty="0" err="1"/>
              <a:t>self-government</a:t>
            </a:r>
            <a:endParaRPr lang="pl-PL" dirty="0"/>
          </a:p>
          <a:p>
            <a:pPr>
              <a:lnSpc>
                <a:spcPct val="150000"/>
              </a:lnSpc>
            </a:pPr>
            <a:r>
              <a:rPr lang="pl-PL" dirty="0" err="1"/>
              <a:t>Tolerance</a:t>
            </a:r>
            <a:endParaRPr lang="pl-PL"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Argument </a:t>
            </a:r>
            <a:r>
              <a:rPr lang="pl-PL" dirty="0" err="1"/>
              <a:t>from</a:t>
            </a:r>
            <a:r>
              <a:rPr lang="pl-PL" dirty="0"/>
              <a:t> </a:t>
            </a:r>
            <a:r>
              <a:rPr lang="pl-PL" dirty="0" err="1"/>
              <a:t>truth</a:t>
            </a:r>
            <a:r>
              <a:rPr lang="pl-PL" dirty="0"/>
              <a:t> </a:t>
            </a:r>
          </a:p>
        </p:txBody>
      </p:sp>
      <p:sp>
        <p:nvSpPr>
          <p:cNvPr id="3" name="Symbol zastępczy zawartości 2"/>
          <p:cNvSpPr>
            <a:spLocks noGrp="1"/>
          </p:cNvSpPr>
          <p:nvPr>
            <p:ph idx="1"/>
          </p:nvPr>
        </p:nvSpPr>
        <p:spPr/>
        <p:txBody>
          <a:bodyPr/>
          <a:lstStyle/>
          <a:p>
            <a:r>
              <a:rPr lang="pl-PL" dirty="0"/>
              <a:t>Argument </a:t>
            </a:r>
            <a:r>
              <a:rPr lang="pl-PL" dirty="0" err="1"/>
              <a:t>based</a:t>
            </a:r>
            <a:r>
              <a:rPr lang="pl-PL" dirty="0"/>
              <a:t> on the </a:t>
            </a:r>
            <a:r>
              <a:rPr lang="pl-PL" dirty="0" err="1"/>
              <a:t>importance</a:t>
            </a:r>
            <a:r>
              <a:rPr lang="pl-PL" dirty="0"/>
              <a:t> of open </a:t>
            </a:r>
            <a:r>
              <a:rPr lang="pl-PL" dirty="0" err="1"/>
              <a:t>discussion</a:t>
            </a:r>
            <a:r>
              <a:rPr lang="pl-PL" dirty="0"/>
              <a:t> to </a:t>
            </a:r>
            <a:r>
              <a:rPr lang="pl-PL" dirty="0" err="1"/>
              <a:t>revealing</a:t>
            </a:r>
            <a:r>
              <a:rPr lang="pl-PL" dirty="0"/>
              <a:t> the </a:t>
            </a:r>
            <a:r>
              <a:rPr lang="pl-PL" dirty="0" err="1"/>
              <a:t>truth</a:t>
            </a:r>
            <a:endParaRPr lang="pl-PL" dirty="0"/>
          </a:p>
          <a:p>
            <a:endParaRPr lang="pl-PL" dirty="0"/>
          </a:p>
          <a:p>
            <a:r>
              <a:rPr lang="pl-PL" dirty="0" err="1"/>
              <a:t>Truth</a:t>
            </a:r>
            <a:r>
              <a:rPr lang="pl-PL" dirty="0"/>
              <a:t> as a </a:t>
            </a:r>
            <a:r>
              <a:rPr lang="pl-PL" dirty="0" err="1"/>
              <a:t>goal</a:t>
            </a:r>
            <a:r>
              <a:rPr lang="pl-PL" dirty="0"/>
              <a:t> and </a:t>
            </a:r>
            <a:r>
              <a:rPr lang="pl-PL" dirty="0" err="1"/>
              <a:t>truth</a:t>
            </a:r>
            <a:r>
              <a:rPr lang="pl-PL" dirty="0"/>
              <a:t> as a </a:t>
            </a:r>
            <a:r>
              <a:rPr lang="pl-PL" dirty="0" err="1"/>
              <a:t>means</a:t>
            </a:r>
            <a:endParaRPr lang="pl-PL" dirty="0"/>
          </a:p>
          <a:p>
            <a:endParaRPr lang="pl-PL" dirty="0"/>
          </a:p>
          <a:p>
            <a:r>
              <a:rPr lang="pl-PL" dirty="0" err="1"/>
              <a:t>Absolute</a:t>
            </a:r>
            <a:r>
              <a:rPr lang="pl-PL" dirty="0"/>
              <a:t> and </a:t>
            </a:r>
            <a:r>
              <a:rPr lang="pl-PL" dirty="0" err="1"/>
              <a:t>relativistic</a:t>
            </a:r>
            <a:r>
              <a:rPr lang="pl-PL" dirty="0"/>
              <a:t> </a:t>
            </a:r>
            <a:r>
              <a:rPr lang="pl-PL" dirty="0" err="1"/>
              <a:t>positions</a:t>
            </a:r>
            <a:endParaRPr lang="pl-PL" dirty="0"/>
          </a:p>
          <a:p>
            <a:pPr>
              <a:buNone/>
            </a:pPr>
            <a:endParaRPr lang="pl-PL" dirty="0"/>
          </a:p>
          <a:p>
            <a:endParaRPr lang="pl-PL"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Argument fr0m </a:t>
            </a:r>
            <a:r>
              <a:rPr lang="pl-PL" dirty="0" err="1"/>
              <a:t>truth</a:t>
            </a:r>
            <a:r>
              <a:rPr lang="pl-PL" dirty="0"/>
              <a:t> – a problem of </a:t>
            </a:r>
            <a:r>
              <a:rPr lang="pl-PL" dirty="0" err="1"/>
              <a:t>opinion</a:t>
            </a:r>
            <a:endParaRPr lang="pl-PL" dirty="0"/>
          </a:p>
        </p:txBody>
      </p:sp>
      <p:sp>
        <p:nvSpPr>
          <p:cNvPr id="3" name="Symbol zastępczy zawartości 2"/>
          <p:cNvSpPr>
            <a:spLocks noGrp="1"/>
          </p:cNvSpPr>
          <p:nvPr>
            <p:ph idx="1"/>
          </p:nvPr>
        </p:nvSpPr>
        <p:spPr/>
        <p:txBody>
          <a:bodyPr/>
          <a:lstStyle/>
          <a:p>
            <a:pPr marL="118872" indent="0">
              <a:buNone/>
            </a:pPr>
            <a:r>
              <a:rPr lang="pl-PL" dirty="0"/>
              <a:t>„T</a:t>
            </a:r>
            <a:r>
              <a:rPr lang="en-GB" dirty="0"/>
              <a:t>he purpose of seeking the truth supports a distressingly narrow scope for free expression</a:t>
            </a:r>
            <a:r>
              <a:rPr lang="pl-PL" dirty="0"/>
              <a:t>”</a:t>
            </a:r>
          </a:p>
          <a:p>
            <a:pPr marL="118872" indent="0">
              <a:buNone/>
            </a:pPr>
            <a:endParaRPr lang="pl-PL" dirty="0"/>
          </a:p>
          <a:p>
            <a:pPr marL="118872" indent="0">
              <a:buNone/>
            </a:pPr>
            <a:r>
              <a:rPr lang="pl-PL" dirty="0" err="1"/>
              <a:t>Opinions</a:t>
            </a:r>
            <a:r>
              <a:rPr lang="pl-PL" dirty="0"/>
              <a:t>, </a:t>
            </a:r>
            <a:r>
              <a:rPr lang="pl-PL" dirty="0" err="1"/>
              <a:t>evaluative</a:t>
            </a:r>
            <a:r>
              <a:rPr lang="pl-PL" dirty="0"/>
              <a:t> </a:t>
            </a:r>
            <a:r>
              <a:rPr lang="pl-PL" dirty="0" err="1"/>
              <a:t>statements</a:t>
            </a:r>
            <a:r>
              <a:rPr lang="pl-PL" dirty="0"/>
              <a:t>: </a:t>
            </a:r>
            <a:r>
              <a:rPr lang="pl-PL" dirty="0" err="1"/>
              <a:t>how</a:t>
            </a:r>
            <a:r>
              <a:rPr lang="pl-PL" dirty="0"/>
              <a:t> to </a:t>
            </a:r>
            <a:r>
              <a:rPr lang="pl-PL" dirty="0" err="1"/>
              <a:t>justify</a:t>
            </a:r>
            <a:r>
              <a:rPr lang="pl-PL" dirty="0"/>
              <a:t> </a:t>
            </a:r>
            <a:r>
              <a:rPr lang="pl-PL" dirty="0" err="1"/>
              <a:t>them</a:t>
            </a:r>
            <a:r>
              <a:rPr lang="pl-PL" dirty="0"/>
              <a:t>?</a:t>
            </a:r>
          </a:p>
          <a:p>
            <a:pPr marL="118872" indent="0">
              <a:buNone/>
            </a:pPr>
            <a:r>
              <a:rPr lang="pl-PL" dirty="0" err="1"/>
              <a:t>They</a:t>
            </a:r>
            <a:r>
              <a:rPr lang="pl-PL" dirty="0"/>
              <a:t>  </a:t>
            </a:r>
            <a:r>
              <a:rPr lang="pl-PL" dirty="0" err="1"/>
              <a:t>cannot</a:t>
            </a:r>
            <a:r>
              <a:rPr lang="pl-PL" dirty="0"/>
              <a:t> be </a:t>
            </a:r>
            <a:r>
              <a:rPr lang="pl-PL" dirty="0" err="1"/>
              <a:t>easily</a:t>
            </a:r>
            <a:r>
              <a:rPr lang="pl-PL" dirty="0"/>
              <a:t> </a:t>
            </a:r>
            <a:r>
              <a:rPr lang="pl-PL" dirty="0" err="1"/>
              <a:t>falsified</a:t>
            </a:r>
            <a:r>
              <a:rPr lang="pl-PL" dirty="0"/>
              <a:t>, but </a:t>
            </a:r>
            <a:r>
              <a:rPr lang="pl-PL" dirty="0" err="1"/>
              <a:t>they</a:t>
            </a:r>
            <a:r>
              <a:rPr lang="pl-PL" dirty="0"/>
              <a:t> </a:t>
            </a:r>
            <a:r>
              <a:rPr lang="pl-PL" dirty="0" err="1"/>
              <a:t>also</a:t>
            </a:r>
            <a:r>
              <a:rPr lang="pl-PL" dirty="0"/>
              <a:t> do not </a:t>
            </a:r>
            <a:r>
              <a:rPr lang="pl-PL" dirty="0" err="1"/>
              <a:t>directly</a:t>
            </a:r>
            <a:r>
              <a:rPr lang="pl-PL" dirty="0"/>
              <a:t> </a:t>
            </a:r>
            <a:r>
              <a:rPr lang="pl-PL" dirty="0" err="1"/>
              <a:t>contribute</a:t>
            </a:r>
            <a:r>
              <a:rPr lang="pl-PL" dirty="0"/>
              <a:t> to </a:t>
            </a:r>
            <a:r>
              <a:rPr lang="pl-PL" dirty="0" err="1"/>
              <a:t>truth-seeking</a:t>
            </a:r>
            <a:r>
              <a:rPr lang="pl-PL" dirty="0"/>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Argument fr0m </a:t>
            </a:r>
            <a:r>
              <a:rPr lang="pl-PL" dirty="0" err="1"/>
              <a:t>truth</a:t>
            </a:r>
            <a:r>
              <a:rPr lang="pl-PL" dirty="0"/>
              <a:t> - </a:t>
            </a:r>
            <a:r>
              <a:rPr lang="en-GB" dirty="0"/>
              <a:t>the "chilling effect"</a:t>
            </a:r>
            <a:endParaRPr lang="pl-PL" dirty="0"/>
          </a:p>
        </p:txBody>
      </p:sp>
      <p:sp>
        <p:nvSpPr>
          <p:cNvPr id="3" name="Symbol zastępczy zawartości 2"/>
          <p:cNvSpPr>
            <a:spLocks noGrp="1"/>
          </p:cNvSpPr>
          <p:nvPr>
            <p:ph idx="1"/>
          </p:nvPr>
        </p:nvSpPr>
        <p:spPr/>
        <p:txBody>
          <a:bodyPr/>
          <a:lstStyle/>
          <a:p>
            <a:r>
              <a:rPr lang="en-GB" dirty="0"/>
              <a:t>Protection of solely true statements may lead to a „chilling effect” of self censorship.</a:t>
            </a:r>
          </a:p>
          <a:p>
            <a:endParaRPr lang="en-GB" dirty="0"/>
          </a:p>
          <a:p>
            <a:r>
              <a:rPr lang="en-GB" dirty="0"/>
              <a:t>The paradox of under</a:t>
            </a:r>
            <a:r>
              <a:rPr lang="pl-PL" dirty="0"/>
              <a:t>-</a:t>
            </a:r>
            <a:r>
              <a:rPr lang="en-GB" dirty="0"/>
              <a:t>protection (of truth) and over</a:t>
            </a:r>
            <a:r>
              <a:rPr lang="pl-PL" dirty="0"/>
              <a:t>-</a:t>
            </a:r>
            <a:r>
              <a:rPr lang="en-GB" dirty="0"/>
              <a:t>protection (of false)</a:t>
            </a:r>
          </a:p>
          <a:p>
            <a:endParaRPr lang="en-GB" dirty="0"/>
          </a:p>
          <a:p>
            <a:r>
              <a:rPr lang="en-GB" dirty="0"/>
              <a:t>A matter of politics, not truth? (</a:t>
            </a:r>
            <a:r>
              <a:rPr lang="pl-PL" dirty="0"/>
              <a:t>T</a:t>
            </a:r>
            <a:r>
              <a:rPr lang="en-GB" dirty="0"/>
              <a:t>he decision about the scope of protection is based upon political, and not epistemic premises).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Argument from </a:t>
            </a:r>
            <a:r>
              <a:rPr lang="pl-PL" dirty="0" err="1"/>
              <a:t>truth</a:t>
            </a:r>
            <a:r>
              <a:rPr lang="pl-PL" dirty="0"/>
              <a:t> – a </a:t>
            </a:r>
            <a:r>
              <a:rPr lang="pl-PL" dirty="0" err="1"/>
              <a:t>sceptic</a:t>
            </a:r>
            <a:r>
              <a:rPr lang="pl-PL" dirty="0"/>
              <a:t> </a:t>
            </a:r>
            <a:r>
              <a:rPr lang="pl-PL" dirty="0" err="1"/>
              <a:t>interpretation</a:t>
            </a:r>
            <a:endParaRPr lang="pl-PL" dirty="0"/>
          </a:p>
        </p:txBody>
      </p:sp>
      <p:sp>
        <p:nvSpPr>
          <p:cNvPr id="3" name="Symbol zastępczy zawartości 2"/>
          <p:cNvSpPr>
            <a:spLocks noGrp="1"/>
          </p:cNvSpPr>
          <p:nvPr>
            <p:ph idx="1"/>
          </p:nvPr>
        </p:nvSpPr>
        <p:spPr/>
        <p:txBody>
          <a:bodyPr>
            <a:normAutofit fontScale="92500" lnSpcReduction="20000"/>
          </a:bodyPr>
          <a:lstStyle/>
          <a:p>
            <a:pPr marL="118872" indent="0">
              <a:buNone/>
            </a:pPr>
            <a:r>
              <a:rPr lang="en-GB" dirty="0"/>
              <a:t>“According to some writers, the search for truth theory is ultimately based on the </a:t>
            </a:r>
            <a:r>
              <a:rPr lang="en-GB" dirty="0" err="1"/>
              <a:t>Millian</a:t>
            </a:r>
            <a:r>
              <a:rPr lang="en-GB" dirty="0"/>
              <a:t> </a:t>
            </a:r>
            <a:r>
              <a:rPr lang="en-GB" b="1" dirty="0"/>
              <a:t>argument about uncertainty</a:t>
            </a:r>
            <a:r>
              <a:rPr lang="en-GB" dirty="0"/>
              <a:t>, and on the virtue of scepticism</a:t>
            </a:r>
            <a:r>
              <a:rPr lang="pl-PL" dirty="0"/>
              <a:t>.</a:t>
            </a:r>
            <a:r>
              <a:rPr lang="en-GB" dirty="0"/>
              <a:t>”</a:t>
            </a:r>
            <a:endParaRPr lang="pl-PL" dirty="0"/>
          </a:p>
          <a:p>
            <a:pPr marL="118872" indent="0">
              <a:buNone/>
            </a:pPr>
            <a:endParaRPr lang="pl-PL" dirty="0"/>
          </a:p>
          <a:p>
            <a:pPr marL="118872" indent="0">
              <a:buNone/>
            </a:pPr>
            <a:r>
              <a:rPr lang="en-GB" dirty="0" err="1"/>
              <a:t>Sadurski</a:t>
            </a:r>
            <a:r>
              <a:rPr lang="pl-PL" dirty="0"/>
              <a:t>’s </a:t>
            </a:r>
            <a:r>
              <a:rPr lang="pl-PL" dirty="0" err="1"/>
              <a:t>reply</a:t>
            </a:r>
            <a:r>
              <a:rPr lang="en-GB" dirty="0"/>
              <a:t>: </a:t>
            </a:r>
            <a:endParaRPr lang="pl-PL" dirty="0"/>
          </a:p>
          <a:p>
            <a:pPr marL="118872" indent="0">
              <a:buNone/>
            </a:pPr>
            <a:r>
              <a:rPr lang="en-GB" dirty="0"/>
              <a:t>“The "infallibility" stick is </a:t>
            </a:r>
            <a:r>
              <a:rPr lang="en-GB" b="1" dirty="0"/>
              <a:t>too crude a weapon </a:t>
            </a:r>
            <a:r>
              <a:rPr lang="en-GB" dirty="0"/>
              <a:t>with which to attack the proponents of restraints on speech. If logically extended, it </a:t>
            </a:r>
            <a:r>
              <a:rPr lang="en-GB" b="1" dirty="0"/>
              <a:t>would undermine </a:t>
            </a:r>
            <a:r>
              <a:rPr lang="en-GB" dirty="0"/>
              <a:t>not only the legitimacy of restrictions on freedom of speech, but also </a:t>
            </a:r>
            <a:r>
              <a:rPr lang="en-GB" b="1" dirty="0"/>
              <a:t>any restrictions on any human freedom</a:t>
            </a:r>
            <a:r>
              <a:rPr lang="en-GB" dirty="0"/>
              <a:t>, simpliciter”.</a:t>
            </a:r>
            <a:endParaRPr lang="pl-PL"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Argument </a:t>
            </a:r>
            <a:r>
              <a:rPr lang="pl-PL" dirty="0" err="1"/>
              <a:t>from</a:t>
            </a:r>
            <a:r>
              <a:rPr lang="pl-PL" dirty="0"/>
              <a:t> </a:t>
            </a:r>
            <a:r>
              <a:rPr lang="pl-PL" dirty="0" err="1"/>
              <a:t>self-fulfilment</a:t>
            </a:r>
            <a:endParaRPr lang="pl-PL" dirty="0"/>
          </a:p>
        </p:txBody>
      </p:sp>
      <p:sp>
        <p:nvSpPr>
          <p:cNvPr id="3" name="Symbol zastępczy zawartości 2"/>
          <p:cNvSpPr>
            <a:spLocks noGrp="1"/>
          </p:cNvSpPr>
          <p:nvPr>
            <p:ph idx="1"/>
          </p:nvPr>
        </p:nvSpPr>
        <p:spPr>
          <a:xfrm>
            <a:off x="457200" y="2420888"/>
            <a:ext cx="8229600" cy="3979912"/>
          </a:xfrm>
        </p:spPr>
        <p:txBody>
          <a:bodyPr/>
          <a:lstStyle/>
          <a:p>
            <a:pPr algn="just"/>
            <a:r>
              <a:rPr lang="pl-PL" dirty="0"/>
              <a:t>F</a:t>
            </a:r>
            <a:r>
              <a:rPr lang="en-GB" dirty="0" err="1"/>
              <a:t>ree</a:t>
            </a:r>
            <a:r>
              <a:rPr lang="en-GB" dirty="0"/>
              <a:t> speech is an integral aspect of each individual’s right to self-development and fulfilment</a:t>
            </a:r>
            <a:endParaRPr lang="pl-PL" dirty="0"/>
          </a:p>
          <a:p>
            <a:pPr algn="just">
              <a:buNone/>
            </a:pPr>
            <a:endParaRPr lang="pl-PL" dirty="0"/>
          </a:p>
          <a:p>
            <a:pPr algn="just"/>
            <a:endParaRPr lang="pl-PL" dirty="0"/>
          </a:p>
          <a:p>
            <a:pPr algn="just"/>
            <a:endParaRPr lang="pl-PL"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Argument </a:t>
            </a:r>
            <a:r>
              <a:rPr lang="pl-PL" dirty="0" err="1"/>
              <a:t>from</a:t>
            </a:r>
            <a:r>
              <a:rPr lang="pl-PL" dirty="0"/>
              <a:t> </a:t>
            </a:r>
            <a:r>
              <a:rPr lang="pl-PL" dirty="0" err="1"/>
              <a:t>autonomy</a:t>
            </a:r>
            <a:r>
              <a:rPr lang="pl-PL" dirty="0"/>
              <a:t> </a:t>
            </a:r>
          </a:p>
        </p:txBody>
      </p:sp>
      <p:sp>
        <p:nvSpPr>
          <p:cNvPr id="3" name="Symbol zastępczy zawartości 2"/>
          <p:cNvSpPr>
            <a:spLocks noGrp="1"/>
          </p:cNvSpPr>
          <p:nvPr>
            <p:ph idx="1"/>
          </p:nvPr>
        </p:nvSpPr>
        <p:spPr/>
        <p:txBody>
          <a:bodyPr>
            <a:normAutofit lnSpcReduction="10000"/>
          </a:bodyPr>
          <a:lstStyle/>
          <a:p>
            <a:pPr marL="118872" indent="0">
              <a:buNone/>
            </a:pPr>
            <a:r>
              <a:rPr lang="pl-PL" dirty="0" err="1"/>
              <a:t>It’s</a:t>
            </a:r>
            <a:r>
              <a:rPr lang="pl-PL" dirty="0"/>
              <a:t> </a:t>
            </a:r>
            <a:r>
              <a:rPr lang="pl-PL" dirty="0" err="1"/>
              <a:t>linked</a:t>
            </a:r>
            <a:r>
              <a:rPr lang="pl-PL" dirty="0"/>
              <a:t> to the argument from </a:t>
            </a:r>
            <a:r>
              <a:rPr lang="pl-PL" dirty="0" err="1"/>
              <a:t>self-fulfillment</a:t>
            </a:r>
            <a:r>
              <a:rPr lang="pl-PL" dirty="0"/>
              <a:t>.</a:t>
            </a:r>
          </a:p>
          <a:p>
            <a:pPr marL="118872" indent="0">
              <a:buNone/>
            </a:pPr>
            <a:endParaRPr lang="pl-PL" dirty="0"/>
          </a:p>
          <a:p>
            <a:pPr marL="118872" indent="0">
              <a:buNone/>
            </a:pPr>
            <a:r>
              <a:rPr lang="pl-PL" dirty="0" err="1"/>
              <a:t>Possible</a:t>
            </a:r>
            <a:r>
              <a:rPr lang="pl-PL" dirty="0"/>
              <a:t> </a:t>
            </a:r>
            <a:r>
              <a:rPr lang="pl-PL" dirty="0" err="1"/>
              <a:t>objections</a:t>
            </a:r>
            <a:r>
              <a:rPr lang="pl-PL" dirty="0"/>
              <a:t>:</a:t>
            </a:r>
          </a:p>
          <a:p>
            <a:r>
              <a:rPr lang="pl-PL" dirty="0"/>
              <a:t>It </a:t>
            </a:r>
            <a:r>
              <a:rPr lang="pl-PL" dirty="0" err="1"/>
              <a:t>cannot</a:t>
            </a:r>
            <a:r>
              <a:rPr lang="pl-PL" dirty="0"/>
              <a:t> </a:t>
            </a:r>
            <a:r>
              <a:rPr lang="pl-PL" dirty="0" err="1"/>
              <a:t>justify</a:t>
            </a:r>
            <a:r>
              <a:rPr lang="pl-PL" dirty="0"/>
              <a:t> </a:t>
            </a:r>
            <a:r>
              <a:rPr lang="pl-PL" dirty="0" err="1"/>
              <a:t>all</a:t>
            </a:r>
            <a:r>
              <a:rPr lang="pl-PL" dirty="0"/>
              <a:t> </a:t>
            </a:r>
            <a:r>
              <a:rPr lang="pl-PL" dirty="0" err="1"/>
              <a:t>instances</a:t>
            </a:r>
            <a:r>
              <a:rPr lang="pl-PL" dirty="0"/>
              <a:t> of the </a:t>
            </a:r>
            <a:r>
              <a:rPr lang="pl-PL" dirty="0" err="1"/>
              <a:t>excersice</a:t>
            </a:r>
            <a:r>
              <a:rPr lang="pl-PL" dirty="0"/>
              <a:t> of </a:t>
            </a:r>
            <a:r>
              <a:rPr lang="pl-PL" dirty="0" err="1"/>
              <a:t>freedom</a:t>
            </a:r>
            <a:r>
              <a:rPr lang="pl-PL" dirty="0"/>
              <a:t> of </a:t>
            </a:r>
            <a:r>
              <a:rPr lang="pl-PL" dirty="0" err="1"/>
              <a:t>expression</a:t>
            </a:r>
            <a:r>
              <a:rPr lang="pl-PL" dirty="0"/>
              <a:t>;</a:t>
            </a:r>
          </a:p>
          <a:p>
            <a:r>
              <a:rPr lang="pl-PL" dirty="0"/>
              <a:t>It </a:t>
            </a:r>
            <a:r>
              <a:rPr lang="pl-PL" dirty="0" err="1"/>
              <a:t>does</a:t>
            </a:r>
            <a:r>
              <a:rPr lang="pl-PL" dirty="0"/>
              <a:t> not </a:t>
            </a:r>
            <a:r>
              <a:rPr lang="pl-PL" dirty="0" err="1"/>
              <a:t>allow</a:t>
            </a:r>
            <a:r>
              <a:rPr lang="pl-PL" dirty="0"/>
              <a:t> to </a:t>
            </a:r>
            <a:r>
              <a:rPr lang="pl-PL" dirty="0" err="1"/>
              <a:t>distinguish</a:t>
            </a:r>
            <a:r>
              <a:rPr lang="pl-PL" dirty="0"/>
              <a:t> </a:t>
            </a:r>
            <a:r>
              <a:rPr lang="pl-PL" dirty="0" err="1"/>
              <a:t>between</a:t>
            </a:r>
            <a:r>
              <a:rPr lang="pl-PL" dirty="0"/>
              <a:t> </a:t>
            </a:r>
            <a:r>
              <a:rPr lang="pl-PL" dirty="0" err="1"/>
              <a:t>verbal</a:t>
            </a:r>
            <a:r>
              <a:rPr lang="pl-PL" dirty="0"/>
              <a:t> and </a:t>
            </a:r>
            <a:r>
              <a:rPr lang="pl-PL" dirty="0" err="1"/>
              <a:t>nonverbal</a:t>
            </a:r>
            <a:r>
              <a:rPr lang="pl-PL" dirty="0"/>
              <a:t> </a:t>
            </a:r>
            <a:r>
              <a:rPr lang="pl-PL" dirty="0" err="1"/>
              <a:t>forms</a:t>
            </a:r>
            <a:r>
              <a:rPr lang="pl-PL" dirty="0"/>
              <a:t> of </a:t>
            </a:r>
            <a:r>
              <a:rPr lang="pl-PL" dirty="0" err="1"/>
              <a:t>self</a:t>
            </a:r>
            <a:r>
              <a:rPr lang="pl-PL" dirty="0"/>
              <a:t> </a:t>
            </a:r>
            <a:r>
              <a:rPr lang="pl-PL" dirty="0" err="1"/>
              <a:t>fulfillment</a:t>
            </a:r>
            <a:r>
              <a:rPr lang="pl-PL" dirty="0"/>
              <a:t>;</a:t>
            </a:r>
          </a:p>
          <a:p>
            <a:r>
              <a:rPr lang="pl-PL" dirty="0"/>
              <a:t>It </a:t>
            </a:r>
            <a:r>
              <a:rPr lang="pl-PL" dirty="0" err="1"/>
              <a:t>does</a:t>
            </a:r>
            <a:r>
              <a:rPr lang="pl-PL" dirty="0"/>
              <a:t> not </a:t>
            </a:r>
            <a:r>
              <a:rPr lang="pl-PL" dirty="0" err="1"/>
              <a:t>allow</a:t>
            </a:r>
            <a:r>
              <a:rPr lang="pl-PL" dirty="0"/>
              <a:t> to limit the </a:t>
            </a:r>
            <a:r>
              <a:rPr lang="pl-PL" dirty="0" err="1"/>
              <a:t>freedom</a:t>
            </a:r>
            <a:r>
              <a:rPr lang="pl-PL" dirty="0"/>
              <a:t> of </a:t>
            </a:r>
            <a:r>
              <a:rPr lang="pl-PL" dirty="0" err="1"/>
              <a:t>expression</a:t>
            </a:r>
            <a:r>
              <a:rPr lang="pl-PL" dirty="0"/>
              <a:t>, as </a:t>
            </a:r>
            <a:r>
              <a:rPr lang="pl-PL" dirty="0" err="1"/>
              <a:t>long</a:t>
            </a:r>
            <a:r>
              <a:rPr lang="pl-PL" dirty="0"/>
              <a:t> as the </a:t>
            </a:r>
            <a:r>
              <a:rPr lang="pl-PL" dirty="0" err="1"/>
              <a:t>latter</a:t>
            </a:r>
            <a:r>
              <a:rPr lang="pl-PL" dirty="0"/>
              <a:t> </a:t>
            </a:r>
            <a:r>
              <a:rPr lang="pl-PL" dirty="0" err="1"/>
              <a:t>serves</a:t>
            </a:r>
            <a:r>
              <a:rPr lang="pl-PL" dirty="0"/>
              <a:t> to </a:t>
            </a:r>
            <a:r>
              <a:rPr lang="pl-PL" dirty="0" err="1"/>
              <a:t>self</a:t>
            </a:r>
            <a:r>
              <a:rPr lang="pl-PL" dirty="0"/>
              <a:t> </a:t>
            </a:r>
            <a:r>
              <a:rPr lang="pl-PL" dirty="0" err="1"/>
              <a:t>fulfillment</a:t>
            </a:r>
            <a:r>
              <a:rPr lang="pl-PL" dirty="0"/>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Argument </a:t>
            </a:r>
            <a:r>
              <a:rPr lang="pl-PL" dirty="0" err="1"/>
              <a:t>from</a:t>
            </a:r>
            <a:r>
              <a:rPr lang="pl-PL" dirty="0"/>
              <a:t> </a:t>
            </a:r>
            <a:r>
              <a:rPr lang="pl-PL" dirty="0" err="1"/>
              <a:t>democracy</a:t>
            </a:r>
            <a:endParaRPr lang="pl-PL" dirty="0"/>
          </a:p>
        </p:txBody>
      </p:sp>
      <p:sp>
        <p:nvSpPr>
          <p:cNvPr id="3" name="Symbol zastępczy zawartości 2"/>
          <p:cNvSpPr>
            <a:spLocks noGrp="1"/>
          </p:cNvSpPr>
          <p:nvPr>
            <p:ph idx="1"/>
          </p:nvPr>
        </p:nvSpPr>
        <p:spPr/>
        <p:txBody>
          <a:bodyPr/>
          <a:lstStyle/>
          <a:p>
            <a:endParaRPr lang="pl-PL" dirty="0"/>
          </a:p>
          <a:p>
            <a:r>
              <a:rPr lang="pl-PL" dirty="0"/>
              <a:t>W</a:t>
            </a:r>
            <a:r>
              <a:rPr lang="en-GB" dirty="0"/>
              <a:t>e need freedom of expression because it makes the participation of citizens in democracy</a:t>
            </a:r>
            <a:r>
              <a:rPr lang="pl-PL" dirty="0"/>
              <a:t> </a:t>
            </a:r>
            <a:r>
              <a:rPr lang="en-GB" dirty="0"/>
              <a:t>possible</a:t>
            </a:r>
            <a:endParaRPr lang="pl-PL" dirty="0"/>
          </a:p>
          <a:p>
            <a:pPr>
              <a:buNone/>
            </a:pPr>
            <a:endParaRPr lang="pl-PL" dirty="0"/>
          </a:p>
          <a:p>
            <a:pPr>
              <a:buNone/>
            </a:pPr>
            <a:endParaRPr lang="pl-PL"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Argument </a:t>
            </a:r>
            <a:r>
              <a:rPr lang="pl-PL" dirty="0" err="1"/>
              <a:t>from</a:t>
            </a:r>
            <a:r>
              <a:rPr lang="pl-PL" dirty="0"/>
              <a:t> </a:t>
            </a:r>
            <a:r>
              <a:rPr lang="pl-PL" dirty="0" err="1"/>
              <a:t>suspicion</a:t>
            </a:r>
            <a:endParaRPr lang="pl-PL" dirty="0"/>
          </a:p>
        </p:txBody>
      </p:sp>
      <p:sp>
        <p:nvSpPr>
          <p:cNvPr id="3" name="Symbol zastępczy zawartości 2"/>
          <p:cNvSpPr>
            <a:spLocks noGrp="1"/>
          </p:cNvSpPr>
          <p:nvPr>
            <p:ph idx="1"/>
          </p:nvPr>
        </p:nvSpPr>
        <p:spPr/>
        <p:txBody>
          <a:bodyPr/>
          <a:lstStyle/>
          <a:p>
            <a:r>
              <a:rPr lang="pl-PL" dirty="0"/>
              <a:t>T</a:t>
            </a:r>
            <a:r>
              <a:rPr lang="en-GB" dirty="0"/>
              <a:t>he most important reason for the protection of freedom of expression is a need to protect the public from government abuse</a:t>
            </a:r>
            <a:endParaRPr lang="pl-PL" dirty="0"/>
          </a:p>
          <a:p>
            <a:pPr>
              <a:buNone/>
            </a:pPr>
            <a:endParaRPr lang="pl-PL"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a:t>Argument from </a:t>
            </a:r>
            <a:r>
              <a:rPr lang="pl-PL" sz="3600" dirty="0" err="1"/>
              <a:t>democracy</a:t>
            </a:r>
            <a:r>
              <a:rPr lang="pl-PL" sz="3600" dirty="0"/>
              <a:t> </a:t>
            </a:r>
            <a:br>
              <a:rPr lang="pl-PL" sz="3600" dirty="0"/>
            </a:br>
            <a:r>
              <a:rPr lang="pl-PL" sz="3600" dirty="0"/>
              <a:t>and </a:t>
            </a:r>
            <a:r>
              <a:rPr lang="pl-PL" sz="3600" dirty="0" err="1"/>
              <a:t>self-government</a:t>
            </a:r>
            <a:endParaRPr lang="pl-PL" dirty="0"/>
          </a:p>
        </p:txBody>
      </p:sp>
      <p:sp>
        <p:nvSpPr>
          <p:cNvPr id="3" name="Symbol zastępczy zawartości 2"/>
          <p:cNvSpPr>
            <a:spLocks noGrp="1"/>
          </p:cNvSpPr>
          <p:nvPr>
            <p:ph idx="1"/>
          </p:nvPr>
        </p:nvSpPr>
        <p:spPr/>
        <p:txBody>
          <a:bodyPr>
            <a:normAutofit fontScale="92500" lnSpcReduction="20000"/>
          </a:bodyPr>
          <a:lstStyle/>
          <a:p>
            <a:pPr marL="118872" indent="0">
              <a:buNone/>
            </a:pPr>
            <a:r>
              <a:rPr lang="pl-PL" dirty="0"/>
              <a:t>The argument of </a:t>
            </a:r>
            <a:r>
              <a:rPr lang="en-GB" dirty="0"/>
              <a:t>Alexander </a:t>
            </a:r>
            <a:r>
              <a:rPr lang="en-GB" dirty="0" err="1"/>
              <a:t>Meiklejohn</a:t>
            </a:r>
            <a:r>
              <a:rPr lang="pl-PL" dirty="0"/>
              <a:t>:</a:t>
            </a:r>
          </a:p>
          <a:p>
            <a:pPr marL="118872" indent="0">
              <a:buNone/>
            </a:pPr>
            <a:endParaRPr lang="pl-PL" dirty="0"/>
          </a:p>
          <a:p>
            <a:pPr marL="118872" indent="0">
              <a:buNone/>
            </a:pPr>
            <a:r>
              <a:rPr lang="pl-PL" dirty="0"/>
              <a:t>„D</a:t>
            </a:r>
            <a:r>
              <a:rPr lang="en-GB" dirty="0" err="1"/>
              <a:t>emocracy</a:t>
            </a:r>
            <a:r>
              <a:rPr lang="en-GB" dirty="0"/>
              <a:t> requires that citizens be free to receive all information which may affect their choices in the process of collective decision-making and, in particular, in the voting process. After all, the legitimacy of a democratic state is based on the free decisions taken by its citizens regarding all collective action. Consequently, all speech that is related to this collective self-determination by free people must enjoy absolute (or near-absolute) protection</a:t>
            </a:r>
            <a:r>
              <a:rPr lang="pl-PL" dirty="0"/>
              <a:t>.</a:t>
            </a:r>
            <a:r>
              <a:rPr lang="en-GB" dirty="0"/>
              <a:t>”</a:t>
            </a:r>
            <a:endParaRPr lang="pl-PL"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err="1"/>
              <a:t>Introduction</a:t>
            </a:r>
            <a:r>
              <a:rPr lang="pl-PL" dirty="0"/>
              <a:t>: </a:t>
            </a:r>
            <a:br>
              <a:rPr lang="pl-PL" dirty="0"/>
            </a:br>
            <a:r>
              <a:rPr lang="pl-PL" dirty="0" err="1"/>
              <a:t>Free</a:t>
            </a:r>
            <a:r>
              <a:rPr lang="pl-PL" dirty="0"/>
              <a:t> speech in a </a:t>
            </a:r>
            <a:r>
              <a:rPr lang="pl-PL" dirty="0" err="1"/>
              <a:t>Connected</a:t>
            </a:r>
            <a:r>
              <a:rPr lang="pl-PL" dirty="0"/>
              <a:t> World</a:t>
            </a:r>
          </a:p>
        </p:txBody>
      </p:sp>
      <p:sp>
        <p:nvSpPr>
          <p:cNvPr id="3" name="Symbol zastępczy zawartości 2"/>
          <p:cNvSpPr>
            <a:spLocks noGrp="1"/>
          </p:cNvSpPr>
          <p:nvPr>
            <p:ph idx="1"/>
          </p:nvPr>
        </p:nvSpPr>
        <p:spPr>
          <a:xfrm>
            <a:off x="179512" y="1775191"/>
            <a:ext cx="8712968" cy="5254209"/>
          </a:xfrm>
        </p:spPr>
        <p:txBody>
          <a:bodyPr>
            <a:noAutofit/>
          </a:bodyPr>
          <a:lstStyle/>
          <a:p>
            <a:pPr marL="179388" indent="-60325" algn="just">
              <a:buNone/>
            </a:pPr>
            <a:r>
              <a:rPr lang="en-GB" sz="2400" dirty="0">
                <a:cs typeface="Times New Roman" pitchFamily="18" charset="0"/>
              </a:rPr>
              <a:t>We are all neighbours now. There are more</a:t>
            </a:r>
            <a:r>
              <a:rPr lang="pl-PL" sz="2400" dirty="0">
                <a:cs typeface="Times New Roman" pitchFamily="18" charset="0"/>
              </a:rPr>
              <a:t> </a:t>
            </a:r>
            <a:r>
              <a:rPr lang="en-GB" sz="2400" dirty="0">
                <a:cs typeface="Times New Roman" pitchFamily="18" charset="0"/>
              </a:rPr>
              <a:t>phones than there are human beings and close</a:t>
            </a:r>
            <a:r>
              <a:rPr lang="pl-PL" sz="2400" dirty="0">
                <a:cs typeface="Times New Roman" pitchFamily="18" charset="0"/>
              </a:rPr>
              <a:t> </a:t>
            </a:r>
            <a:r>
              <a:rPr lang="en-GB" sz="2400" dirty="0">
                <a:cs typeface="Times New Roman" pitchFamily="18" charset="0"/>
              </a:rPr>
              <a:t>to</a:t>
            </a:r>
            <a:r>
              <a:rPr lang="pl-PL" sz="2400" dirty="0">
                <a:cs typeface="Times New Roman" pitchFamily="18" charset="0"/>
              </a:rPr>
              <a:t> </a:t>
            </a:r>
            <a:r>
              <a:rPr lang="en-GB" sz="2400" dirty="0">
                <a:cs typeface="Times New Roman" pitchFamily="18" charset="0"/>
              </a:rPr>
              <a:t>half of humankind has access to</a:t>
            </a:r>
            <a:r>
              <a:rPr lang="pl-PL" sz="2400" dirty="0">
                <a:cs typeface="Times New Roman" pitchFamily="18" charset="0"/>
              </a:rPr>
              <a:t> </a:t>
            </a:r>
            <a:r>
              <a:rPr lang="en-GB" sz="2400" dirty="0">
                <a:cs typeface="Times New Roman" pitchFamily="18" charset="0"/>
              </a:rPr>
              <a:t>the</a:t>
            </a:r>
            <a:r>
              <a:rPr lang="pl-PL" sz="2400" dirty="0">
                <a:cs typeface="Times New Roman" pitchFamily="18" charset="0"/>
              </a:rPr>
              <a:t> I</a:t>
            </a:r>
            <a:r>
              <a:rPr lang="en-GB" sz="2400" dirty="0" err="1">
                <a:cs typeface="Times New Roman" pitchFamily="18" charset="0"/>
              </a:rPr>
              <a:t>nternet</a:t>
            </a:r>
            <a:r>
              <a:rPr lang="en-GB" sz="2400" dirty="0">
                <a:cs typeface="Times New Roman" pitchFamily="18" charset="0"/>
              </a:rPr>
              <a:t>.</a:t>
            </a:r>
            <a:r>
              <a:rPr lang="pl-PL" sz="2400" dirty="0">
                <a:cs typeface="Times New Roman" pitchFamily="18" charset="0"/>
              </a:rPr>
              <a:t> </a:t>
            </a:r>
            <a:r>
              <a:rPr lang="en-GB" sz="2400" dirty="0">
                <a:cs typeface="Times New Roman" pitchFamily="18" charset="0"/>
              </a:rPr>
              <a:t>In</a:t>
            </a:r>
            <a:r>
              <a:rPr lang="pl-PL" sz="2400" dirty="0">
                <a:cs typeface="Times New Roman" pitchFamily="18" charset="0"/>
              </a:rPr>
              <a:t> </a:t>
            </a:r>
            <a:r>
              <a:rPr lang="en-GB" sz="2400" dirty="0">
                <a:cs typeface="Times New Roman" pitchFamily="18" charset="0"/>
              </a:rPr>
              <a:t>our</a:t>
            </a:r>
            <a:r>
              <a:rPr lang="pl-PL" sz="2400" dirty="0">
                <a:cs typeface="Times New Roman" pitchFamily="18" charset="0"/>
              </a:rPr>
              <a:t> </a:t>
            </a:r>
            <a:r>
              <a:rPr lang="en-GB" sz="2400" dirty="0">
                <a:cs typeface="Times New Roman" pitchFamily="18" charset="0"/>
              </a:rPr>
              <a:t>cities,</a:t>
            </a:r>
            <a:r>
              <a:rPr lang="pl-PL" sz="2400" dirty="0">
                <a:cs typeface="Times New Roman" pitchFamily="18" charset="0"/>
              </a:rPr>
              <a:t> </a:t>
            </a:r>
            <a:r>
              <a:rPr lang="en-GB" sz="2400" dirty="0">
                <a:cs typeface="Times New Roman" pitchFamily="18" charset="0"/>
              </a:rPr>
              <a:t>we</a:t>
            </a:r>
            <a:r>
              <a:rPr lang="pl-PL" sz="2400" dirty="0">
                <a:cs typeface="Times New Roman" pitchFamily="18" charset="0"/>
              </a:rPr>
              <a:t> </a:t>
            </a:r>
            <a:r>
              <a:rPr lang="en-GB" sz="2400" dirty="0">
                <a:cs typeface="Times New Roman" pitchFamily="18" charset="0"/>
              </a:rPr>
              <a:t>rub</a:t>
            </a:r>
            <a:r>
              <a:rPr lang="pl-PL" sz="2400" dirty="0">
                <a:cs typeface="Times New Roman" pitchFamily="18" charset="0"/>
              </a:rPr>
              <a:t> </a:t>
            </a:r>
            <a:r>
              <a:rPr lang="en-GB" sz="2400" dirty="0">
                <a:cs typeface="Times New Roman" pitchFamily="18" charset="0"/>
              </a:rPr>
              <a:t>shoulders</a:t>
            </a:r>
            <a:r>
              <a:rPr lang="pl-PL" sz="2400" dirty="0">
                <a:cs typeface="Times New Roman" pitchFamily="18" charset="0"/>
              </a:rPr>
              <a:t> </a:t>
            </a:r>
            <a:r>
              <a:rPr lang="en-GB" sz="2400" dirty="0">
                <a:cs typeface="Times New Roman" pitchFamily="18" charset="0"/>
              </a:rPr>
              <a:t>with</a:t>
            </a:r>
            <a:r>
              <a:rPr lang="pl-PL" sz="2400" dirty="0">
                <a:cs typeface="Times New Roman" pitchFamily="18" charset="0"/>
              </a:rPr>
              <a:t> </a:t>
            </a:r>
            <a:r>
              <a:rPr lang="en-GB" sz="2400" dirty="0">
                <a:cs typeface="Times New Roman" pitchFamily="18" charset="0"/>
              </a:rPr>
              <a:t>strangers</a:t>
            </a:r>
            <a:r>
              <a:rPr lang="pl-PL" sz="2400" dirty="0">
                <a:cs typeface="Times New Roman" pitchFamily="18" charset="0"/>
              </a:rPr>
              <a:t> </a:t>
            </a:r>
            <a:r>
              <a:rPr lang="en-GB" sz="2400" dirty="0">
                <a:cs typeface="Times New Roman" pitchFamily="18" charset="0"/>
              </a:rPr>
              <a:t>from</a:t>
            </a:r>
            <a:r>
              <a:rPr lang="pl-PL" sz="2400" dirty="0">
                <a:cs typeface="Times New Roman" pitchFamily="18" charset="0"/>
              </a:rPr>
              <a:t> </a:t>
            </a:r>
            <a:r>
              <a:rPr lang="en-GB" sz="2400" dirty="0">
                <a:cs typeface="Times New Roman" pitchFamily="18" charset="0"/>
              </a:rPr>
              <a:t>every</a:t>
            </a:r>
            <a:r>
              <a:rPr lang="pl-PL" sz="2400" dirty="0">
                <a:cs typeface="Times New Roman" pitchFamily="18" charset="0"/>
              </a:rPr>
              <a:t> </a:t>
            </a:r>
            <a:r>
              <a:rPr lang="en-GB" sz="2400" dirty="0">
                <a:cs typeface="Times New Roman" pitchFamily="18" charset="0"/>
              </a:rPr>
              <a:t>country, culture and</a:t>
            </a:r>
            <a:r>
              <a:rPr lang="pl-PL" sz="2400" dirty="0">
                <a:cs typeface="Times New Roman" pitchFamily="18" charset="0"/>
              </a:rPr>
              <a:t> </a:t>
            </a:r>
            <a:r>
              <a:rPr lang="en-GB" sz="2400" dirty="0">
                <a:cs typeface="Times New Roman" pitchFamily="18" charset="0"/>
              </a:rPr>
              <a:t>faith.</a:t>
            </a:r>
            <a:r>
              <a:rPr lang="pl-PL" sz="2400" dirty="0">
                <a:cs typeface="Times New Roman" pitchFamily="18" charset="0"/>
              </a:rPr>
              <a:t> </a:t>
            </a:r>
            <a:r>
              <a:rPr lang="en-GB" sz="2400" dirty="0">
                <a:cs typeface="Times New Roman" pitchFamily="18" charset="0"/>
              </a:rPr>
              <a:t>The</a:t>
            </a:r>
            <a:r>
              <a:rPr lang="pl-PL" sz="2400" dirty="0">
                <a:cs typeface="Times New Roman" pitchFamily="18" charset="0"/>
              </a:rPr>
              <a:t> </a:t>
            </a:r>
            <a:r>
              <a:rPr lang="en-GB" sz="2400" dirty="0">
                <a:cs typeface="Times New Roman" pitchFamily="18" charset="0"/>
              </a:rPr>
              <a:t>world</a:t>
            </a:r>
            <a:r>
              <a:rPr lang="pl-PL" sz="2400" dirty="0">
                <a:cs typeface="Times New Roman" pitchFamily="18" charset="0"/>
              </a:rPr>
              <a:t> </a:t>
            </a:r>
            <a:r>
              <a:rPr lang="en-GB" sz="2400" dirty="0">
                <a:cs typeface="Times New Roman" pitchFamily="18" charset="0"/>
              </a:rPr>
              <a:t>is not</a:t>
            </a:r>
            <a:r>
              <a:rPr lang="pl-PL" sz="2400" dirty="0">
                <a:cs typeface="Times New Roman" pitchFamily="18" charset="0"/>
              </a:rPr>
              <a:t> </a:t>
            </a:r>
            <a:r>
              <a:rPr lang="en-GB" sz="2400" dirty="0">
                <a:cs typeface="Times New Roman" pitchFamily="18" charset="0"/>
              </a:rPr>
              <a:t>a</a:t>
            </a:r>
            <a:r>
              <a:rPr lang="pl-PL" sz="2400" dirty="0">
                <a:cs typeface="Times New Roman" pitchFamily="18" charset="0"/>
              </a:rPr>
              <a:t> </a:t>
            </a:r>
            <a:r>
              <a:rPr lang="en-GB" sz="2400" dirty="0">
                <a:cs typeface="Times New Roman" pitchFamily="18" charset="0"/>
              </a:rPr>
              <a:t>global</a:t>
            </a:r>
            <a:r>
              <a:rPr lang="pl-PL" sz="2400" dirty="0">
                <a:cs typeface="Times New Roman" pitchFamily="18" charset="0"/>
              </a:rPr>
              <a:t> </a:t>
            </a:r>
            <a:r>
              <a:rPr lang="en-GB" sz="2400" dirty="0">
                <a:cs typeface="Times New Roman" pitchFamily="18" charset="0"/>
              </a:rPr>
              <a:t>village</a:t>
            </a:r>
            <a:r>
              <a:rPr lang="pl-PL" sz="2400" dirty="0">
                <a:cs typeface="Times New Roman" pitchFamily="18" charset="0"/>
              </a:rPr>
              <a:t> </a:t>
            </a:r>
            <a:r>
              <a:rPr lang="en-GB" sz="2400" dirty="0">
                <a:cs typeface="Times New Roman" pitchFamily="18" charset="0"/>
              </a:rPr>
              <a:t>but a global</a:t>
            </a:r>
            <a:r>
              <a:rPr lang="pl-PL" sz="2400" dirty="0">
                <a:cs typeface="Times New Roman" pitchFamily="18" charset="0"/>
              </a:rPr>
              <a:t> </a:t>
            </a:r>
            <a:r>
              <a:rPr lang="en-GB" sz="2400" dirty="0">
                <a:cs typeface="Times New Roman" pitchFamily="18" charset="0"/>
              </a:rPr>
              <a:t>city,</a:t>
            </a:r>
            <a:r>
              <a:rPr lang="pl-PL" sz="2400" dirty="0">
                <a:cs typeface="Times New Roman" pitchFamily="18" charset="0"/>
              </a:rPr>
              <a:t> </a:t>
            </a:r>
            <a:r>
              <a:rPr lang="en-GB" sz="2400" dirty="0">
                <a:cs typeface="Times New Roman" pitchFamily="18" charset="0"/>
              </a:rPr>
              <a:t>a virtual cosmopolis.</a:t>
            </a:r>
            <a:r>
              <a:rPr lang="pl-PL" sz="2400" dirty="0">
                <a:cs typeface="Times New Roman" pitchFamily="18" charset="0"/>
              </a:rPr>
              <a:t> </a:t>
            </a:r>
            <a:r>
              <a:rPr lang="en-GB" sz="2400" dirty="0">
                <a:cs typeface="Times New Roman" pitchFamily="18" charset="0"/>
              </a:rPr>
              <a:t>Most</a:t>
            </a:r>
            <a:r>
              <a:rPr lang="pl-PL" sz="2400" dirty="0">
                <a:cs typeface="Times New Roman" pitchFamily="18" charset="0"/>
              </a:rPr>
              <a:t> </a:t>
            </a:r>
            <a:r>
              <a:rPr lang="en-GB" sz="2400" dirty="0">
                <a:cs typeface="Times New Roman" pitchFamily="18" charset="0"/>
              </a:rPr>
              <a:t>of us can also</a:t>
            </a:r>
            <a:r>
              <a:rPr lang="pl-PL" sz="2400" dirty="0">
                <a:cs typeface="Times New Roman" pitchFamily="18" charset="0"/>
              </a:rPr>
              <a:t> </a:t>
            </a:r>
            <a:r>
              <a:rPr lang="en-GB" sz="2400" dirty="0">
                <a:cs typeface="Times New Roman" pitchFamily="18" charset="0"/>
              </a:rPr>
              <a:t>be publishers now. We can post our</a:t>
            </a:r>
            <a:r>
              <a:rPr lang="pl-PL" sz="2400" dirty="0">
                <a:cs typeface="Times New Roman" pitchFamily="18" charset="0"/>
              </a:rPr>
              <a:t> </a:t>
            </a:r>
            <a:r>
              <a:rPr lang="en-GB" sz="2400" dirty="0">
                <a:cs typeface="Times New Roman" pitchFamily="18" charset="0"/>
              </a:rPr>
              <a:t>thoughts and</a:t>
            </a:r>
            <a:r>
              <a:rPr lang="pl-PL" sz="2400" dirty="0">
                <a:cs typeface="Times New Roman" pitchFamily="18" charset="0"/>
              </a:rPr>
              <a:t> </a:t>
            </a:r>
            <a:r>
              <a:rPr lang="en-GB" sz="2400" dirty="0">
                <a:cs typeface="Times New Roman" pitchFamily="18" charset="0"/>
              </a:rPr>
              <a:t>photos</a:t>
            </a:r>
            <a:r>
              <a:rPr lang="pl-PL" sz="2400" dirty="0">
                <a:cs typeface="Times New Roman" pitchFamily="18" charset="0"/>
              </a:rPr>
              <a:t> </a:t>
            </a:r>
            <a:r>
              <a:rPr lang="en-GB" sz="2400" dirty="0">
                <a:cs typeface="Times New Roman" pitchFamily="18" charset="0"/>
              </a:rPr>
              <a:t>online,</a:t>
            </a:r>
            <a:r>
              <a:rPr lang="pl-PL" sz="2400" dirty="0">
                <a:cs typeface="Times New Roman" pitchFamily="18" charset="0"/>
              </a:rPr>
              <a:t> </a:t>
            </a:r>
            <a:r>
              <a:rPr lang="en-GB" sz="2400" dirty="0">
                <a:cs typeface="Times New Roman" pitchFamily="18" charset="0"/>
              </a:rPr>
              <a:t>where</a:t>
            </a:r>
            <a:r>
              <a:rPr lang="pl-PL" sz="2400" dirty="0">
                <a:cs typeface="Times New Roman" pitchFamily="18" charset="0"/>
              </a:rPr>
              <a:t> </a:t>
            </a:r>
            <a:r>
              <a:rPr lang="en-GB" sz="2400" dirty="0">
                <a:cs typeface="Times New Roman" pitchFamily="18" charset="0"/>
              </a:rPr>
              <a:t>in</a:t>
            </a:r>
            <a:r>
              <a:rPr lang="pl-PL" sz="2400" dirty="0">
                <a:cs typeface="Times New Roman" pitchFamily="18" charset="0"/>
              </a:rPr>
              <a:t> </a:t>
            </a:r>
            <a:r>
              <a:rPr lang="en-GB" sz="2400" dirty="0">
                <a:cs typeface="Times New Roman" pitchFamily="18" charset="0"/>
              </a:rPr>
              <a:t>theory</a:t>
            </a:r>
            <a:r>
              <a:rPr lang="pl-PL" sz="2400" dirty="0">
                <a:cs typeface="Times New Roman" pitchFamily="18" charset="0"/>
              </a:rPr>
              <a:t> </a:t>
            </a:r>
            <a:r>
              <a:rPr lang="en-GB" sz="2400" dirty="0">
                <a:cs typeface="Times New Roman" pitchFamily="18" charset="0"/>
              </a:rPr>
              <a:t>any one of billions of</a:t>
            </a:r>
            <a:r>
              <a:rPr lang="pl-PL" sz="2400" dirty="0">
                <a:cs typeface="Times New Roman" pitchFamily="18" charset="0"/>
              </a:rPr>
              <a:t> </a:t>
            </a:r>
            <a:r>
              <a:rPr lang="en-GB" sz="2400" dirty="0">
                <a:cs typeface="Times New Roman" pitchFamily="18" charset="0"/>
              </a:rPr>
              <a:t>other</a:t>
            </a:r>
            <a:r>
              <a:rPr lang="pl-PL" sz="2400" dirty="0">
                <a:cs typeface="Times New Roman" pitchFamily="18" charset="0"/>
              </a:rPr>
              <a:t> </a:t>
            </a:r>
            <a:r>
              <a:rPr lang="en-GB" sz="2400" dirty="0">
                <a:cs typeface="Times New Roman" pitchFamily="18" charset="0"/>
              </a:rPr>
              <a:t>people</a:t>
            </a:r>
            <a:r>
              <a:rPr lang="pl-PL" sz="2400" dirty="0">
                <a:cs typeface="Times New Roman" pitchFamily="18" charset="0"/>
              </a:rPr>
              <a:t> </a:t>
            </a:r>
            <a:r>
              <a:rPr lang="en-GB" sz="2400" dirty="0">
                <a:cs typeface="Times New Roman" pitchFamily="18" charset="0"/>
              </a:rPr>
              <a:t>might</a:t>
            </a:r>
            <a:r>
              <a:rPr lang="pl-PL" sz="2400" dirty="0">
                <a:cs typeface="Times New Roman" pitchFamily="18" charset="0"/>
              </a:rPr>
              <a:t> </a:t>
            </a:r>
            <a:r>
              <a:rPr lang="en-GB" sz="2400" dirty="0">
                <a:cs typeface="Times New Roman" pitchFamily="18" charset="0"/>
              </a:rPr>
              <a:t>encounter them. Never</a:t>
            </a:r>
            <a:r>
              <a:rPr lang="pl-PL" sz="2400" dirty="0">
                <a:cs typeface="Times New Roman" pitchFamily="18" charset="0"/>
              </a:rPr>
              <a:t> </a:t>
            </a:r>
            <a:r>
              <a:rPr lang="en-GB" sz="2400" dirty="0">
                <a:cs typeface="Times New Roman" pitchFamily="18" charset="0"/>
              </a:rPr>
              <a:t>in</a:t>
            </a:r>
            <a:r>
              <a:rPr lang="pl-PL" sz="2400" dirty="0">
                <a:cs typeface="Times New Roman" pitchFamily="18" charset="0"/>
              </a:rPr>
              <a:t> </a:t>
            </a:r>
            <a:r>
              <a:rPr lang="en-GB" sz="2400" dirty="0">
                <a:cs typeface="Times New Roman" pitchFamily="18" charset="0"/>
              </a:rPr>
              <a:t>human</a:t>
            </a:r>
            <a:r>
              <a:rPr lang="pl-PL" sz="2400" dirty="0">
                <a:cs typeface="Times New Roman" pitchFamily="18" charset="0"/>
              </a:rPr>
              <a:t> </a:t>
            </a:r>
            <a:r>
              <a:rPr lang="en-GB" sz="2400" dirty="0">
                <a:cs typeface="Times New Roman" pitchFamily="18" charset="0"/>
              </a:rPr>
              <a:t>history</a:t>
            </a:r>
            <a:r>
              <a:rPr lang="pl-PL" sz="2400" dirty="0">
                <a:cs typeface="Times New Roman" pitchFamily="18" charset="0"/>
              </a:rPr>
              <a:t> </a:t>
            </a:r>
            <a:r>
              <a:rPr lang="en-GB" sz="2400" dirty="0">
                <a:cs typeface="Times New Roman" pitchFamily="18" charset="0"/>
              </a:rPr>
              <a:t>was</a:t>
            </a:r>
            <a:r>
              <a:rPr lang="pl-PL" sz="2400" dirty="0">
                <a:cs typeface="Times New Roman" pitchFamily="18" charset="0"/>
              </a:rPr>
              <a:t> </a:t>
            </a:r>
            <a:r>
              <a:rPr lang="en-GB" sz="2400" dirty="0">
                <a:cs typeface="Times New Roman" pitchFamily="18" charset="0"/>
              </a:rPr>
              <a:t>there</a:t>
            </a:r>
            <a:r>
              <a:rPr lang="pl-PL" sz="2400" dirty="0">
                <a:cs typeface="Times New Roman" pitchFamily="18" charset="0"/>
              </a:rPr>
              <a:t> </a:t>
            </a:r>
            <a:r>
              <a:rPr lang="en-GB" sz="2400" dirty="0">
                <a:cs typeface="Times New Roman" pitchFamily="18" charset="0"/>
              </a:rPr>
              <a:t>such</a:t>
            </a:r>
            <a:r>
              <a:rPr lang="pl-PL" sz="2400" dirty="0">
                <a:cs typeface="Times New Roman" pitchFamily="18" charset="0"/>
              </a:rPr>
              <a:t> a c</a:t>
            </a:r>
            <a:r>
              <a:rPr lang="en-GB" sz="2400" dirty="0" err="1">
                <a:cs typeface="Times New Roman" pitchFamily="18" charset="0"/>
              </a:rPr>
              <a:t>hance</a:t>
            </a:r>
            <a:r>
              <a:rPr lang="pl-PL" sz="2400" dirty="0">
                <a:cs typeface="Times New Roman" pitchFamily="18" charset="0"/>
              </a:rPr>
              <a:t> </a:t>
            </a:r>
            <a:r>
              <a:rPr lang="en-GB" sz="2400" dirty="0">
                <a:cs typeface="Times New Roman" pitchFamily="18" charset="0"/>
              </a:rPr>
              <a:t>for</a:t>
            </a:r>
            <a:r>
              <a:rPr lang="pl-PL" sz="2400" dirty="0">
                <a:cs typeface="Times New Roman" pitchFamily="18" charset="0"/>
              </a:rPr>
              <a:t> </a:t>
            </a:r>
            <a:r>
              <a:rPr lang="pl-PL" sz="2400" dirty="0" err="1">
                <a:cs typeface="Times New Roman" pitchFamily="18" charset="0"/>
              </a:rPr>
              <a:t>freedom</a:t>
            </a:r>
            <a:r>
              <a:rPr lang="pl-PL" sz="2400" dirty="0">
                <a:cs typeface="Times New Roman" pitchFamily="18" charset="0"/>
              </a:rPr>
              <a:t> </a:t>
            </a:r>
            <a:r>
              <a:rPr lang="en-GB" sz="2400" dirty="0">
                <a:cs typeface="Times New Roman" pitchFamily="18" charset="0"/>
              </a:rPr>
              <a:t>of expression</a:t>
            </a:r>
            <a:r>
              <a:rPr lang="pl-PL" sz="2400" dirty="0">
                <a:cs typeface="Times New Roman" pitchFamily="18" charset="0"/>
              </a:rPr>
              <a:t> </a:t>
            </a:r>
            <a:r>
              <a:rPr lang="en-GB" sz="2400" dirty="0">
                <a:cs typeface="Times New Roman" pitchFamily="18" charset="0"/>
              </a:rPr>
              <a:t>as</a:t>
            </a:r>
            <a:r>
              <a:rPr lang="pl-PL" sz="2400" dirty="0">
                <a:cs typeface="Times New Roman" pitchFamily="18" charset="0"/>
              </a:rPr>
              <a:t> </a:t>
            </a:r>
            <a:r>
              <a:rPr lang="en-GB" sz="2400" dirty="0">
                <a:cs typeface="Times New Roman" pitchFamily="18" charset="0"/>
              </a:rPr>
              <a:t>this.</a:t>
            </a:r>
            <a:r>
              <a:rPr lang="pl-PL" sz="2400" dirty="0">
                <a:cs typeface="Times New Roman" pitchFamily="18" charset="0"/>
              </a:rPr>
              <a:t> </a:t>
            </a:r>
            <a:r>
              <a:rPr lang="en-GB" sz="2400" dirty="0">
                <a:cs typeface="Times New Roman" pitchFamily="18" charset="0"/>
              </a:rPr>
              <a:t>And</a:t>
            </a:r>
            <a:r>
              <a:rPr lang="pl-PL" sz="2400" dirty="0">
                <a:cs typeface="Times New Roman" pitchFamily="18" charset="0"/>
              </a:rPr>
              <a:t> </a:t>
            </a:r>
            <a:r>
              <a:rPr lang="en-GB" sz="2400" dirty="0">
                <a:cs typeface="Times New Roman" pitchFamily="18" charset="0"/>
              </a:rPr>
              <a:t>never</a:t>
            </a:r>
            <a:r>
              <a:rPr lang="pl-PL" sz="2400" dirty="0">
                <a:cs typeface="Times New Roman" pitchFamily="18" charset="0"/>
              </a:rPr>
              <a:t> </a:t>
            </a:r>
            <a:r>
              <a:rPr lang="en-GB" sz="2400" dirty="0">
                <a:cs typeface="Times New Roman" pitchFamily="18" charset="0"/>
              </a:rPr>
              <a:t>have</a:t>
            </a:r>
            <a:r>
              <a:rPr lang="pl-PL" sz="2400" dirty="0">
                <a:cs typeface="Times New Roman" pitchFamily="18" charset="0"/>
              </a:rPr>
              <a:t> </a:t>
            </a:r>
            <a:r>
              <a:rPr lang="en-GB" sz="2400" dirty="0">
                <a:cs typeface="Times New Roman" pitchFamily="18" charset="0"/>
              </a:rPr>
              <a:t>the</a:t>
            </a:r>
            <a:r>
              <a:rPr lang="pl-PL" sz="2400" dirty="0">
                <a:cs typeface="Times New Roman" pitchFamily="18" charset="0"/>
              </a:rPr>
              <a:t> </a:t>
            </a:r>
            <a:r>
              <a:rPr lang="en-GB" sz="2400" dirty="0">
                <a:cs typeface="Times New Roman" pitchFamily="18" charset="0"/>
              </a:rPr>
              <a:t>evils</a:t>
            </a:r>
            <a:r>
              <a:rPr lang="pl-PL" sz="2400" dirty="0">
                <a:cs typeface="Times New Roman" pitchFamily="18" charset="0"/>
              </a:rPr>
              <a:t> </a:t>
            </a:r>
            <a:r>
              <a:rPr lang="en-GB" sz="2400" dirty="0">
                <a:cs typeface="Times New Roman" pitchFamily="18" charset="0"/>
              </a:rPr>
              <a:t>of</a:t>
            </a:r>
            <a:r>
              <a:rPr lang="pl-PL" sz="2400" dirty="0">
                <a:cs typeface="Times New Roman" pitchFamily="18" charset="0"/>
              </a:rPr>
              <a:t> </a:t>
            </a:r>
            <a:r>
              <a:rPr lang="en-GB" sz="2400" dirty="0">
                <a:cs typeface="Times New Roman" pitchFamily="18" charset="0"/>
              </a:rPr>
              <a:t>unlimited</a:t>
            </a:r>
            <a:r>
              <a:rPr lang="pl-PL" sz="2400" dirty="0">
                <a:cs typeface="Times New Roman" pitchFamily="18" charset="0"/>
              </a:rPr>
              <a:t> </a:t>
            </a:r>
            <a:r>
              <a:rPr lang="en-GB" sz="2400" dirty="0">
                <a:cs typeface="Times New Roman" pitchFamily="18" charset="0"/>
              </a:rPr>
              <a:t>free</a:t>
            </a:r>
            <a:r>
              <a:rPr lang="pl-PL" sz="2400" dirty="0">
                <a:cs typeface="Times New Roman" pitchFamily="18" charset="0"/>
              </a:rPr>
              <a:t> </a:t>
            </a:r>
            <a:r>
              <a:rPr lang="en-GB" sz="2400" dirty="0">
                <a:cs typeface="Times New Roman" pitchFamily="18" charset="0"/>
              </a:rPr>
              <a:t>expression</a:t>
            </a:r>
            <a:r>
              <a:rPr lang="pl-PL" sz="2400" dirty="0">
                <a:cs typeface="Times New Roman" pitchFamily="18" charset="0"/>
              </a:rPr>
              <a:t> – </a:t>
            </a:r>
            <a:r>
              <a:rPr lang="en-GB" sz="2400" dirty="0">
                <a:cs typeface="Times New Roman" pitchFamily="18" charset="0"/>
              </a:rPr>
              <a:t>death threats,</a:t>
            </a:r>
            <a:r>
              <a:rPr lang="pl-PL" sz="2400" dirty="0">
                <a:cs typeface="Times New Roman" pitchFamily="18" charset="0"/>
              </a:rPr>
              <a:t> </a:t>
            </a:r>
            <a:r>
              <a:rPr lang="en-GB" sz="2400" dirty="0">
                <a:cs typeface="Times New Roman" pitchFamily="18" charset="0"/>
              </a:rPr>
              <a:t>paedophile images,</a:t>
            </a:r>
            <a:r>
              <a:rPr lang="pl-PL" sz="2400" dirty="0">
                <a:cs typeface="Times New Roman" pitchFamily="18" charset="0"/>
              </a:rPr>
              <a:t> </a:t>
            </a:r>
            <a:r>
              <a:rPr lang="en-GB" sz="2400" dirty="0">
                <a:cs typeface="Times New Roman" pitchFamily="18" charset="0"/>
              </a:rPr>
              <a:t>sewage-tides of</a:t>
            </a:r>
            <a:r>
              <a:rPr lang="pl-PL" sz="2400" dirty="0">
                <a:cs typeface="Times New Roman" pitchFamily="18" charset="0"/>
              </a:rPr>
              <a:t> </a:t>
            </a:r>
            <a:r>
              <a:rPr lang="en-GB" sz="2400" dirty="0">
                <a:cs typeface="Times New Roman" pitchFamily="18" charset="0"/>
              </a:rPr>
              <a:t>abuse</a:t>
            </a:r>
            <a:r>
              <a:rPr lang="pl-PL" sz="2400" dirty="0">
                <a:cs typeface="Times New Roman" pitchFamily="18" charset="0"/>
              </a:rPr>
              <a:t> – </a:t>
            </a:r>
            <a:r>
              <a:rPr lang="en-GB" sz="2400" dirty="0">
                <a:cs typeface="Times New Roman" pitchFamily="18" charset="0"/>
              </a:rPr>
              <a:t>flowed so easily across frontiers”.</a:t>
            </a:r>
            <a:r>
              <a:rPr lang="pl-PL" sz="2400" dirty="0">
                <a:cs typeface="Times New Roman" pitchFamily="18" charset="0"/>
              </a:rPr>
              <a:t> </a:t>
            </a:r>
          </a:p>
          <a:p>
            <a:pPr algn="just">
              <a:buNone/>
            </a:pPr>
            <a:endParaRPr lang="pl-PL" sz="2400" dirty="0">
              <a:cs typeface="Times New Roman" pitchFamily="18" charset="0"/>
            </a:endParaRPr>
          </a:p>
          <a:p>
            <a:pPr algn="just">
              <a:buNone/>
            </a:pPr>
            <a:r>
              <a:rPr lang="en-GB" sz="1800" dirty="0">
                <a:cs typeface="Times New Roman" pitchFamily="18" charset="0"/>
              </a:rPr>
              <a:t>Timothy Garton Ash</a:t>
            </a:r>
            <a:r>
              <a:rPr lang="pl-PL" sz="1800" dirty="0">
                <a:cs typeface="Times New Roman" pitchFamily="18" charset="0"/>
              </a:rPr>
              <a:t>, </a:t>
            </a:r>
            <a:r>
              <a:rPr lang="en-GB" sz="1800" i="1" dirty="0">
                <a:cs typeface="Times New Roman" pitchFamily="18" charset="0"/>
              </a:rPr>
              <a:t>Free Speech. Ten Principles for a Connected</a:t>
            </a:r>
            <a:r>
              <a:rPr lang="pl-PL" sz="1800" i="1" dirty="0">
                <a:cs typeface="Times New Roman" pitchFamily="18" charset="0"/>
              </a:rPr>
              <a:t> </a:t>
            </a:r>
            <a:r>
              <a:rPr lang="en-GB" sz="1800" i="1" dirty="0">
                <a:cs typeface="Times New Roman" pitchFamily="18" charset="0"/>
              </a:rPr>
              <a:t> World</a:t>
            </a:r>
            <a:r>
              <a:rPr lang="pl-PL" sz="1800" dirty="0">
                <a:cs typeface="Times New Roman" pitchFamily="18" charset="0"/>
              </a:rPr>
              <a:t>  </a:t>
            </a:r>
            <a:endParaRPr lang="pl-PL" altLang="pl-PL" sz="1800" dirty="0">
              <a:hlinkClick r:id="rId3"/>
            </a:endParaRPr>
          </a:p>
          <a:p>
            <a:pPr algn="just">
              <a:buNone/>
            </a:pPr>
            <a:r>
              <a:rPr lang="pl-PL" altLang="pl-PL" sz="1800" dirty="0">
                <a:hlinkClick r:id="rId3"/>
              </a:rPr>
              <a:t>https://www.youtube.com/watch?v=w08IWhVsIRs</a:t>
            </a:r>
            <a:r>
              <a:rPr lang="pl-PL" altLang="pl-PL" sz="1800" dirty="0"/>
              <a:t> </a:t>
            </a:r>
            <a:endParaRPr lang="pl-PL" altLang="pl-PL" sz="24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a:t>Argument from </a:t>
            </a:r>
            <a:r>
              <a:rPr lang="pl-PL" sz="3600" dirty="0" err="1"/>
              <a:t>democracy</a:t>
            </a:r>
            <a:r>
              <a:rPr lang="pl-PL" sz="3600" dirty="0"/>
              <a:t> </a:t>
            </a:r>
            <a:br>
              <a:rPr lang="pl-PL" sz="3600" dirty="0"/>
            </a:br>
            <a:r>
              <a:rPr lang="pl-PL" sz="3600" dirty="0"/>
              <a:t>and </a:t>
            </a:r>
            <a:r>
              <a:rPr lang="pl-PL" sz="3600" dirty="0" err="1"/>
              <a:t>self-government</a:t>
            </a:r>
            <a:endParaRPr lang="pl-PL" dirty="0"/>
          </a:p>
        </p:txBody>
      </p:sp>
      <p:sp>
        <p:nvSpPr>
          <p:cNvPr id="3" name="Symbol zastępczy zawartości 2"/>
          <p:cNvSpPr>
            <a:spLocks noGrp="1"/>
          </p:cNvSpPr>
          <p:nvPr>
            <p:ph idx="1"/>
          </p:nvPr>
        </p:nvSpPr>
        <p:spPr/>
        <p:txBody>
          <a:bodyPr>
            <a:normAutofit/>
          </a:bodyPr>
          <a:lstStyle/>
          <a:p>
            <a:pPr marL="118872" indent="0">
              <a:buNone/>
            </a:pPr>
            <a:r>
              <a:rPr lang="pl-PL" dirty="0" err="1"/>
              <a:t>Objection</a:t>
            </a:r>
            <a:r>
              <a:rPr lang="pl-PL" dirty="0"/>
              <a:t>: </a:t>
            </a:r>
          </a:p>
          <a:p>
            <a:pPr marL="118872" indent="0">
              <a:buNone/>
            </a:pPr>
            <a:endParaRPr lang="pl-PL" dirty="0"/>
          </a:p>
          <a:p>
            <a:pPr marL="118872" indent="0">
              <a:buNone/>
            </a:pPr>
            <a:r>
              <a:rPr lang="en-GB" dirty="0"/>
              <a:t>“Others have observed that self-government is not necessarily linked to the principle of strong protection of freedom of speech; indeed, one may perhaps argue for restricting free speech on the basis of self-government”.</a:t>
            </a:r>
            <a:endParaRPr lang="pl-PL" dirty="0"/>
          </a:p>
        </p:txBody>
      </p:sp>
    </p:spTree>
    <p:extLst>
      <p:ext uri="{BB962C8B-B14F-4D97-AF65-F5344CB8AC3E}">
        <p14:creationId xmlns:p14="http://schemas.microsoft.com/office/powerpoint/2010/main" val="2536092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Argument from </a:t>
            </a:r>
            <a:r>
              <a:rPr lang="pl-PL" dirty="0" err="1"/>
              <a:t>tolerance</a:t>
            </a:r>
            <a:endParaRPr lang="pl-PL" dirty="0"/>
          </a:p>
        </p:txBody>
      </p:sp>
      <p:sp>
        <p:nvSpPr>
          <p:cNvPr id="3" name="Symbol zastępczy zawartości 2"/>
          <p:cNvSpPr>
            <a:spLocks noGrp="1"/>
          </p:cNvSpPr>
          <p:nvPr>
            <p:ph idx="1"/>
          </p:nvPr>
        </p:nvSpPr>
        <p:spPr/>
        <p:txBody>
          <a:bodyPr>
            <a:normAutofit lnSpcReduction="10000"/>
          </a:bodyPr>
          <a:lstStyle/>
          <a:p>
            <a:pPr marL="118872" indent="0">
              <a:buNone/>
            </a:pPr>
            <a:r>
              <a:rPr lang="pl-PL" dirty="0"/>
              <a:t>We </a:t>
            </a:r>
            <a:r>
              <a:rPr lang="pl-PL" dirty="0" err="1"/>
              <a:t>move</a:t>
            </a:r>
            <a:r>
              <a:rPr lang="pl-PL" dirty="0"/>
              <a:t> a point of </a:t>
            </a:r>
            <a:r>
              <a:rPr lang="pl-PL" dirty="0" err="1"/>
              <a:t>argumentation</a:t>
            </a:r>
            <a:r>
              <a:rPr lang="pl-PL" dirty="0"/>
              <a:t> from a speaker to </a:t>
            </a:r>
            <a:r>
              <a:rPr lang="pl-PL" dirty="0" err="1"/>
              <a:t>an</a:t>
            </a:r>
            <a:r>
              <a:rPr lang="pl-PL" dirty="0"/>
              <a:t> auditor.</a:t>
            </a:r>
          </a:p>
          <a:p>
            <a:pPr marL="118872" indent="0">
              <a:buNone/>
            </a:pPr>
            <a:r>
              <a:rPr lang="pl-PL" dirty="0" err="1"/>
              <a:t>Freedom</a:t>
            </a:r>
            <a:r>
              <a:rPr lang="pl-PL" dirty="0"/>
              <a:t> of </a:t>
            </a:r>
            <a:r>
              <a:rPr lang="pl-PL" dirty="0" err="1"/>
              <a:t>expression</a:t>
            </a:r>
            <a:r>
              <a:rPr lang="pl-PL" dirty="0"/>
              <a:t> </a:t>
            </a:r>
            <a:r>
              <a:rPr lang="pl-PL" dirty="0" err="1"/>
              <a:t>serves</a:t>
            </a:r>
            <a:r>
              <a:rPr lang="pl-PL" dirty="0"/>
              <a:t> </a:t>
            </a:r>
            <a:r>
              <a:rPr lang="pl-PL" dirty="0" err="1"/>
              <a:t>here</a:t>
            </a:r>
            <a:r>
              <a:rPr lang="pl-PL" dirty="0"/>
              <a:t> to </a:t>
            </a:r>
            <a:r>
              <a:rPr lang="pl-PL" dirty="0" err="1"/>
              <a:t>teach</a:t>
            </a:r>
            <a:r>
              <a:rPr lang="pl-PL" dirty="0"/>
              <a:t> </a:t>
            </a:r>
            <a:r>
              <a:rPr lang="pl-PL" dirty="0" err="1"/>
              <a:t>us</a:t>
            </a:r>
            <a:r>
              <a:rPr lang="pl-PL" dirty="0"/>
              <a:t> </a:t>
            </a:r>
            <a:r>
              <a:rPr lang="pl-PL" dirty="0" err="1"/>
              <a:t>tolerance</a:t>
            </a:r>
            <a:r>
              <a:rPr lang="pl-PL" dirty="0"/>
              <a:t> </a:t>
            </a:r>
            <a:r>
              <a:rPr lang="pl-PL" dirty="0" err="1"/>
              <a:t>towards</a:t>
            </a:r>
            <a:r>
              <a:rPr lang="pl-PL" dirty="0"/>
              <a:t> a </a:t>
            </a:r>
            <a:r>
              <a:rPr lang="pl-PL" dirty="0" err="1"/>
              <a:t>variety</a:t>
            </a:r>
            <a:r>
              <a:rPr lang="pl-PL" dirty="0"/>
              <a:t> of </a:t>
            </a:r>
            <a:r>
              <a:rPr lang="pl-PL" dirty="0" err="1"/>
              <a:t>existing</a:t>
            </a:r>
            <a:r>
              <a:rPr lang="pl-PL" dirty="0"/>
              <a:t> </a:t>
            </a:r>
            <a:r>
              <a:rPr lang="pl-PL" dirty="0" err="1"/>
              <a:t>opinions</a:t>
            </a:r>
            <a:r>
              <a:rPr lang="pl-PL" dirty="0"/>
              <a:t>.</a:t>
            </a:r>
          </a:p>
          <a:p>
            <a:pPr marL="118872" indent="0">
              <a:buNone/>
            </a:pPr>
            <a:endParaRPr lang="pl-PL" dirty="0"/>
          </a:p>
          <a:p>
            <a:pPr marL="118872" indent="0">
              <a:buNone/>
            </a:pPr>
            <a:r>
              <a:rPr lang="pl-PL" dirty="0" err="1"/>
              <a:t>Objection</a:t>
            </a:r>
            <a:r>
              <a:rPr lang="pl-PL" dirty="0"/>
              <a:t>:</a:t>
            </a:r>
          </a:p>
          <a:p>
            <a:pPr marL="118872" indent="0">
              <a:buNone/>
            </a:pPr>
            <a:r>
              <a:rPr lang="pl-PL" dirty="0" err="1"/>
              <a:t>Are</a:t>
            </a:r>
            <a:r>
              <a:rPr lang="pl-PL" dirty="0"/>
              <a:t> </a:t>
            </a:r>
            <a:r>
              <a:rPr lang="pl-PL" dirty="0" err="1"/>
              <a:t>there</a:t>
            </a:r>
            <a:r>
              <a:rPr lang="pl-PL" dirty="0"/>
              <a:t> </a:t>
            </a:r>
            <a:r>
              <a:rPr lang="pl-PL" dirty="0" err="1"/>
              <a:t>any</a:t>
            </a:r>
            <a:r>
              <a:rPr lang="pl-PL" dirty="0"/>
              <a:t> </a:t>
            </a:r>
            <a:r>
              <a:rPr lang="pl-PL" dirty="0" err="1"/>
              <a:t>limits</a:t>
            </a:r>
            <a:r>
              <a:rPr lang="pl-PL" dirty="0"/>
              <a:t> of </a:t>
            </a:r>
            <a:r>
              <a:rPr lang="pl-PL" dirty="0" err="1"/>
              <a:t>tolerance</a:t>
            </a:r>
            <a:r>
              <a:rPr lang="pl-PL" dirty="0"/>
              <a:t>? </a:t>
            </a:r>
            <a:r>
              <a:rPr lang="pl-PL" dirty="0" err="1"/>
              <a:t>Should</a:t>
            </a:r>
            <a:r>
              <a:rPr lang="pl-PL" dirty="0"/>
              <a:t> we </a:t>
            </a:r>
            <a:r>
              <a:rPr lang="pl-PL" dirty="0" err="1"/>
              <a:t>practice</a:t>
            </a:r>
            <a:r>
              <a:rPr lang="pl-PL" dirty="0"/>
              <a:t> </a:t>
            </a:r>
            <a:r>
              <a:rPr lang="pl-PL" dirty="0" err="1"/>
              <a:t>tolerance</a:t>
            </a:r>
            <a:r>
              <a:rPr lang="pl-PL" dirty="0"/>
              <a:t> for </a:t>
            </a:r>
            <a:r>
              <a:rPr lang="pl-PL" dirty="0" err="1"/>
              <a:t>intolerance</a:t>
            </a:r>
            <a:r>
              <a:rPr lang="pl-PL" dirty="0"/>
              <a:t> (</a:t>
            </a:r>
            <a:r>
              <a:rPr lang="pl-PL" dirty="0" err="1"/>
              <a:t>e.g</a:t>
            </a:r>
            <a:r>
              <a:rPr lang="pl-PL" dirty="0"/>
              <a:t>. to </a:t>
            </a:r>
            <a:r>
              <a:rPr lang="pl-PL" dirty="0" err="1"/>
              <a:t>hate</a:t>
            </a:r>
            <a:r>
              <a:rPr lang="pl-PL" dirty="0"/>
              <a:t> speech)?</a:t>
            </a:r>
          </a:p>
        </p:txBody>
      </p:sp>
    </p:spTree>
    <p:extLst>
      <p:ext uri="{BB962C8B-B14F-4D97-AF65-F5344CB8AC3E}">
        <p14:creationId xmlns:p14="http://schemas.microsoft.com/office/powerpoint/2010/main" val="4593202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Three levels of </a:t>
            </a:r>
            <a:r>
              <a:rPr lang="pl-PL" dirty="0" err="1"/>
              <a:t>analysis</a:t>
            </a:r>
            <a:endParaRPr lang="pl-PL" dirty="0"/>
          </a:p>
        </p:txBody>
      </p:sp>
      <p:sp>
        <p:nvSpPr>
          <p:cNvPr id="3" name="Symbol zastępczy zawartości 2"/>
          <p:cNvSpPr>
            <a:spLocks noGrp="1"/>
          </p:cNvSpPr>
          <p:nvPr>
            <p:ph idx="1"/>
          </p:nvPr>
        </p:nvSpPr>
        <p:spPr>
          <a:xfrm>
            <a:off x="457200" y="2420888"/>
            <a:ext cx="8229600" cy="3979912"/>
          </a:xfrm>
        </p:spPr>
        <p:txBody>
          <a:bodyPr/>
          <a:lstStyle/>
          <a:p>
            <a:r>
              <a:rPr lang="pl-PL" dirty="0" err="1"/>
              <a:t>legal</a:t>
            </a:r>
            <a:r>
              <a:rPr lang="pl-PL" dirty="0"/>
              <a:t>  </a:t>
            </a:r>
            <a:r>
              <a:rPr lang="pl-PL" dirty="0" err="1"/>
              <a:t>level</a:t>
            </a:r>
            <a:endParaRPr lang="pl-PL" dirty="0"/>
          </a:p>
          <a:p>
            <a:endParaRPr lang="pl-PL" dirty="0"/>
          </a:p>
          <a:p>
            <a:r>
              <a:rPr lang="pl-PL" dirty="0" err="1"/>
              <a:t>sociological</a:t>
            </a:r>
            <a:r>
              <a:rPr lang="pl-PL" dirty="0"/>
              <a:t>  </a:t>
            </a:r>
            <a:r>
              <a:rPr lang="pl-PL" dirty="0" err="1"/>
              <a:t>level</a:t>
            </a:r>
            <a:endParaRPr lang="pl-PL" dirty="0"/>
          </a:p>
          <a:p>
            <a:endParaRPr lang="pl-PL" dirty="0"/>
          </a:p>
          <a:p>
            <a:r>
              <a:rPr lang="pl-PL" dirty="0" err="1"/>
              <a:t>philosophical</a:t>
            </a:r>
            <a:r>
              <a:rPr lang="pl-PL" dirty="0"/>
              <a:t>  </a:t>
            </a:r>
            <a:r>
              <a:rPr lang="pl-PL" dirty="0" err="1"/>
              <a:t>level</a:t>
            </a:r>
            <a:endParaRPr lang="pl-PL" dirty="0"/>
          </a:p>
          <a:p>
            <a:pPr>
              <a:buNone/>
            </a:pPr>
            <a:endParaRPr lang="pl-PL"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err="1"/>
              <a:t>Philosophical</a:t>
            </a:r>
            <a:r>
              <a:rPr lang="pl-PL" dirty="0"/>
              <a:t> </a:t>
            </a:r>
            <a:r>
              <a:rPr lang="pl-PL" dirty="0" err="1"/>
              <a:t>level</a:t>
            </a:r>
            <a:r>
              <a:rPr lang="pl-PL" dirty="0"/>
              <a:t>: </a:t>
            </a:r>
            <a:br>
              <a:rPr lang="pl-PL" dirty="0"/>
            </a:br>
            <a:r>
              <a:rPr lang="pl-PL" dirty="0" err="1"/>
              <a:t>selected</a:t>
            </a:r>
            <a:r>
              <a:rPr lang="pl-PL" dirty="0"/>
              <a:t> </a:t>
            </a:r>
            <a:r>
              <a:rPr lang="pl-PL" dirty="0" err="1"/>
              <a:t>reading</a:t>
            </a:r>
            <a:endParaRPr lang="pl-PL" dirty="0"/>
          </a:p>
        </p:txBody>
      </p:sp>
      <p:sp>
        <p:nvSpPr>
          <p:cNvPr id="3" name="Symbol zastępczy zawartości 2"/>
          <p:cNvSpPr>
            <a:spLocks noGrp="1"/>
          </p:cNvSpPr>
          <p:nvPr>
            <p:ph idx="1"/>
          </p:nvPr>
        </p:nvSpPr>
        <p:spPr>
          <a:xfrm>
            <a:off x="457200" y="2492896"/>
            <a:ext cx="8229600" cy="3907904"/>
          </a:xfrm>
        </p:spPr>
        <p:txBody>
          <a:bodyPr/>
          <a:lstStyle/>
          <a:p>
            <a:r>
              <a:rPr lang="en-GB" dirty="0"/>
              <a:t>John Austin, </a:t>
            </a:r>
            <a:r>
              <a:rPr lang="en-GB" i="1" dirty="0"/>
              <a:t>How to do Things with Words?</a:t>
            </a:r>
            <a:endParaRPr lang="pl-PL" dirty="0"/>
          </a:p>
          <a:p>
            <a:r>
              <a:rPr lang="en-GB" dirty="0"/>
              <a:t>Paul Ricoeur, </a:t>
            </a:r>
            <a:r>
              <a:rPr lang="en-GB" i="1" dirty="0"/>
              <a:t>Oneself as Another, The Course of Recognition.</a:t>
            </a:r>
            <a:endParaRPr lang="pl-PL" dirty="0"/>
          </a:p>
          <a:p>
            <a:r>
              <a:rPr lang="en-GB" dirty="0"/>
              <a:t>Judith Butler, </a:t>
            </a:r>
            <a:r>
              <a:rPr lang="en-GB" i="1" dirty="0"/>
              <a:t>Excitable Speech: A politics of the Performative</a:t>
            </a:r>
            <a:r>
              <a:rPr lang="en-GB" dirty="0"/>
              <a:t>.</a:t>
            </a:r>
            <a:endParaRPr lang="pl-PL" dirty="0"/>
          </a:p>
          <a:p>
            <a:endParaRPr lang="pl-PL"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a:t>
            </a:r>
            <a:r>
              <a:rPr lang="en-US" dirty="0"/>
              <a:t>Why</a:t>
            </a:r>
            <a:r>
              <a:rPr lang="pl-PL" dirty="0"/>
              <a:t> Must Speech Be Free?”</a:t>
            </a:r>
            <a:r>
              <a:rPr lang="en-US" dirty="0"/>
              <a:t> </a:t>
            </a:r>
            <a:endParaRPr lang="pl-PL" dirty="0"/>
          </a:p>
        </p:txBody>
      </p:sp>
      <p:sp>
        <p:nvSpPr>
          <p:cNvPr id="3" name="Podtytuł 2"/>
          <p:cNvSpPr>
            <a:spLocks noGrp="1"/>
          </p:cNvSpPr>
          <p:nvPr>
            <p:ph type="subTitle" idx="1"/>
          </p:nvPr>
        </p:nvSpPr>
        <p:spPr/>
        <p:txBody>
          <a:bodyPr>
            <a:normAutofit/>
          </a:bodyPr>
          <a:lstStyle/>
          <a:p>
            <a:r>
              <a:rPr lang="pl-PL" sz="3600" dirty="0"/>
              <a:t>Lecture 2</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dirty="0"/>
              <a:t>Arguments  for a Free Speech Principle -  introduction</a:t>
            </a:r>
            <a:endParaRPr lang="pl-PL" dirty="0"/>
          </a:p>
        </p:txBody>
      </p:sp>
      <p:sp>
        <p:nvSpPr>
          <p:cNvPr id="3" name="Symbol zastępczy zawartości 2"/>
          <p:cNvSpPr>
            <a:spLocks noGrp="1"/>
          </p:cNvSpPr>
          <p:nvPr>
            <p:ph idx="1"/>
          </p:nvPr>
        </p:nvSpPr>
        <p:spPr/>
        <p:txBody>
          <a:bodyPr>
            <a:normAutofit lnSpcReduction="10000"/>
          </a:bodyPr>
          <a:lstStyle/>
          <a:p>
            <a:pPr algn="just"/>
            <a:r>
              <a:rPr lang="en-GB" dirty="0"/>
              <a:t>we must distinguish between the</a:t>
            </a:r>
            <a:r>
              <a:rPr lang="pl-PL" dirty="0"/>
              <a:t> </a:t>
            </a:r>
            <a:r>
              <a:rPr lang="en-GB" dirty="0" err="1"/>
              <a:t>defen</a:t>
            </a:r>
            <a:r>
              <a:rPr lang="pl-PL" dirty="0"/>
              <a:t>c</a:t>
            </a:r>
            <a:r>
              <a:rPr lang="en-GB" dirty="0"/>
              <a:t>e</a:t>
            </a:r>
            <a:r>
              <a:rPr lang="pl-PL" dirty="0"/>
              <a:t> </a:t>
            </a:r>
            <a:r>
              <a:rPr lang="en-GB" dirty="0"/>
              <a:t>of freedom of expression as a particular, essential freedom, and the defence of democracy in general</a:t>
            </a:r>
            <a:endParaRPr lang="pl-PL" dirty="0"/>
          </a:p>
          <a:p>
            <a:pPr algn="just"/>
            <a:r>
              <a:rPr lang="en-GB" dirty="0"/>
              <a:t>free speech doesn’t entail absolute  protection of any manifestation of freedom of expression</a:t>
            </a:r>
            <a:endParaRPr lang="pl-PL" dirty="0"/>
          </a:p>
          <a:p>
            <a:pPr algn="just"/>
            <a:r>
              <a:rPr lang="en-GB" dirty="0"/>
              <a:t>two opposing positions on the issue of relationship between philosophical justification and a judicial decision</a:t>
            </a:r>
            <a:endParaRPr lang="pl-PL"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32656"/>
            <a:ext cx="8229600" cy="1008112"/>
          </a:xfrm>
        </p:spPr>
        <p:txBody>
          <a:bodyPr>
            <a:normAutofit fontScale="90000"/>
          </a:bodyPr>
          <a:lstStyle/>
          <a:p>
            <a:pPr algn="just"/>
            <a:r>
              <a:rPr lang="pl-PL" sz="3600" dirty="0"/>
              <a:t>Ronald Dworkin: </a:t>
            </a:r>
            <a:r>
              <a:rPr lang="en-GB" sz="3600" dirty="0"/>
              <a:t>Instrumental and constitutive justifications of free speech</a:t>
            </a:r>
            <a:endParaRPr lang="pl-PL" sz="3600" dirty="0"/>
          </a:p>
        </p:txBody>
      </p:sp>
      <p:sp>
        <p:nvSpPr>
          <p:cNvPr id="3" name="Symbol zastępczy zawartości 2"/>
          <p:cNvSpPr>
            <a:spLocks noGrp="1"/>
          </p:cNvSpPr>
          <p:nvPr>
            <p:ph idx="1"/>
          </p:nvPr>
        </p:nvSpPr>
        <p:spPr/>
        <p:txBody>
          <a:bodyPr>
            <a:normAutofit/>
          </a:bodyPr>
          <a:lstStyle/>
          <a:p>
            <a:pPr algn="just"/>
            <a:r>
              <a:rPr lang="pl-PL" sz="2200" dirty="0"/>
              <a:t>The first </a:t>
            </a:r>
            <a:r>
              <a:rPr lang="pl-PL" sz="2200" dirty="0" err="1"/>
              <a:t>treats</a:t>
            </a:r>
            <a:r>
              <a:rPr lang="pl-PL" sz="2200" dirty="0"/>
              <a:t> </a:t>
            </a:r>
            <a:r>
              <a:rPr lang="pl-PL" sz="2200" dirty="0" err="1"/>
              <a:t>free</a:t>
            </a:r>
            <a:r>
              <a:rPr lang="pl-PL" sz="2200" dirty="0"/>
              <a:t> speech </a:t>
            </a:r>
            <a:r>
              <a:rPr lang="pl-PL" sz="2200" dirty="0" err="1"/>
              <a:t>instrumentally</a:t>
            </a:r>
            <a:r>
              <a:rPr lang="pl-PL" sz="2200" dirty="0"/>
              <a:t> </a:t>
            </a:r>
            <a:r>
              <a:rPr lang="en-GB" sz="2200" dirty="0"/>
              <a:t>– “that is, not because people have any intrinsic moral right to say what they wish, but because  allowing them to do so, will produce good effects for the rest of us”.</a:t>
            </a:r>
            <a:r>
              <a:rPr lang="pl-PL" sz="2200" dirty="0"/>
              <a:t> (R. Dworkin)</a:t>
            </a:r>
          </a:p>
          <a:p>
            <a:pPr algn="just"/>
            <a:endParaRPr lang="pl-PL" sz="2200" dirty="0"/>
          </a:p>
          <a:p>
            <a:pPr algn="just"/>
            <a:endParaRPr lang="pl-PL" sz="2200" dirty="0"/>
          </a:p>
          <a:p>
            <a:pPr algn="just"/>
            <a:r>
              <a:rPr lang="en-GB" sz="2200" dirty="0"/>
              <a:t>“The second kind of justification of free speech supposes that freedom of speech is valuable, not just in virtue of the consequences it has, but because it is an essential and “constitutive” feature of a just political society, that government treat all it adults members, ex</a:t>
            </a:r>
            <a:r>
              <a:rPr lang="pl-PL" sz="2200" dirty="0"/>
              <a:t>cep</a:t>
            </a:r>
            <a:r>
              <a:rPr lang="en-GB" sz="2200" dirty="0"/>
              <a:t>t those who are incompetent, as responsible moral agents”</a:t>
            </a:r>
            <a:r>
              <a:rPr lang="pl-PL" sz="2200" dirty="0"/>
              <a:t> (R. Dworkin)</a:t>
            </a:r>
          </a:p>
          <a:p>
            <a:endParaRPr lang="pl-PL"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5448"/>
            <a:ext cx="8229600" cy="1545360"/>
          </a:xfrm>
        </p:spPr>
        <p:txBody>
          <a:bodyPr>
            <a:normAutofit/>
          </a:bodyPr>
          <a:lstStyle/>
          <a:p>
            <a:r>
              <a:rPr lang="pl-PL" sz="3600" dirty="0"/>
              <a:t>R</a:t>
            </a:r>
            <a:r>
              <a:rPr lang="en-GB" sz="3600" dirty="0"/>
              <a:t>elation between the instrumental and constitutive justifications of free speech</a:t>
            </a:r>
            <a:endParaRPr lang="pl-PL" sz="3600" dirty="0"/>
          </a:p>
        </p:txBody>
      </p:sp>
      <p:sp>
        <p:nvSpPr>
          <p:cNvPr id="3" name="Symbol zastępczy zawartości 2"/>
          <p:cNvSpPr>
            <a:spLocks noGrp="1"/>
          </p:cNvSpPr>
          <p:nvPr>
            <p:ph idx="1"/>
          </p:nvPr>
        </p:nvSpPr>
        <p:spPr/>
        <p:txBody>
          <a:bodyPr/>
          <a:lstStyle/>
          <a:p>
            <a:endParaRPr lang="pl-PL" dirty="0"/>
          </a:p>
          <a:p>
            <a:r>
              <a:rPr lang="pl-PL" dirty="0" err="1"/>
              <a:t>Both</a:t>
            </a:r>
            <a:r>
              <a:rPr lang="pl-PL" dirty="0"/>
              <a:t> </a:t>
            </a:r>
            <a:r>
              <a:rPr lang="pl-PL" dirty="0" err="1"/>
              <a:t>allow</a:t>
            </a:r>
            <a:r>
              <a:rPr lang="pl-PL" dirty="0"/>
              <a:t> </a:t>
            </a:r>
            <a:r>
              <a:rPr lang="pl-PL" dirty="0" err="1"/>
              <a:t>exceptions</a:t>
            </a:r>
            <a:endParaRPr lang="pl-PL" dirty="0"/>
          </a:p>
          <a:p>
            <a:endParaRPr lang="pl-PL" dirty="0"/>
          </a:p>
          <a:p>
            <a:r>
              <a:rPr lang="pl-PL" dirty="0"/>
              <a:t>T</a:t>
            </a:r>
            <a:r>
              <a:rPr lang="en-GB" dirty="0"/>
              <a:t>hey are not mutually exclusive</a:t>
            </a:r>
            <a:endParaRPr lang="pl-PL" dirty="0"/>
          </a:p>
          <a:p>
            <a:endParaRPr lang="pl-PL" dirty="0"/>
          </a:p>
          <a:p>
            <a:r>
              <a:rPr lang="pl-PL" dirty="0"/>
              <a:t>The </a:t>
            </a:r>
            <a:r>
              <a:rPr lang="pl-PL" dirty="0" err="1"/>
              <a:t>instrumental</a:t>
            </a:r>
            <a:r>
              <a:rPr lang="pl-PL" dirty="0"/>
              <a:t> </a:t>
            </a:r>
            <a:r>
              <a:rPr lang="pl-PL" dirty="0" err="1"/>
              <a:t>justification</a:t>
            </a:r>
            <a:r>
              <a:rPr lang="pl-PL" dirty="0"/>
              <a:t> </a:t>
            </a:r>
            <a:r>
              <a:rPr lang="pl-PL" dirty="0" err="1"/>
              <a:t>is</a:t>
            </a:r>
            <a:r>
              <a:rPr lang="pl-PL" dirty="0"/>
              <a:t> </a:t>
            </a:r>
            <a:r>
              <a:rPr lang="pl-PL" dirty="0" err="1"/>
              <a:t>both</a:t>
            </a:r>
            <a:r>
              <a:rPr lang="pl-PL" dirty="0"/>
              <a:t> </a:t>
            </a:r>
            <a:r>
              <a:rPr lang="pl-PL" dirty="0" err="1"/>
              <a:t>more</a:t>
            </a:r>
            <a:r>
              <a:rPr lang="pl-PL" dirty="0"/>
              <a:t> </a:t>
            </a:r>
            <a:r>
              <a:rPr lang="pl-PL" dirty="0" err="1"/>
              <a:t>fragile</a:t>
            </a:r>
            <a:r>
              <a:rPr lang="pl-PL" dirty="0"/>
              <a:t> and </a:t>
            </a:r>
            <a:r>
              <a:rPr lang="pl-PL" dirty="0" err="1"/>
              <a:t>more</a:t>
            </a:r>
            <a:r>
              <a:rPr lang="pl-PL" dirty="0"/>
              <a:t> limited</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dirty="0"/>
              <a:t>Four types of arguments according to Eric Barendt</a:t>
            </a:r>
            <a:endParaRPr lang="pl-PL" dirty="0"/>
          </a:p>
        </p:txBody>
      </p:sp>
      <p:sp>
        <p:nvSpPr>
          <p:cNvPr id="3" name="Symbol zastępczy zawartości 2"/>
          <p:cNvSpPr>
            <a:spLocks noGrp="1"/>
          </p:cNvSpPr>
          <p:nvPr>
            <p:ph idx="1"/>
          </p:nvPr>
        </p:nvSpPr>
        <p:spPr/>
        <p:txBody>
          <a:bodyPr>
            <a:normAutofit/>
          </a:bodyPr>
          <a:lstStyle/>
          <a:p>
            <a:pPr algn="just">
              <a:lnSpc>
                <a:spcPct val="150000"/>
              </a:lnSpc>
            </a:pPr>
            <a:r>
              <a:rPr lang="pl-PL" dirty="0"/>
              <a:t>Argument </a:t>
            </a:r>
            <a:r>
              <a:rPr lang="pl-PL" dirty="0" err="1"/>
              <a:t>from</a:t>
            </a:r>
            <a:r>
              <a:rPr lang="pl-PL" dirty="0"/>
              <a:t> </a:t>
            </a:r>
            <a:r>
              <a:rPr lang="pl-PL" dirty="0" err="1"/>
              <a:t>truth</a:t>
            </a:r>
            <a:endParaRPr lang="pl-PL" dirty="0"/>
          </a:p>
          <a:p>
            <a:pPr algn="just">
              <a:lnSpc>
                <a:spcPct val="150000"/>
              </a:lnSpc>
            </a:pPr>
            <a:r>
              <a:rPr lang="pl-PL" dirty="0"/>
              <a:t>Argument </a:t>
            </a:r>
            <a:r>
              <a:rPr lang="pl-PL" dirty="0" err="1"/>
              <a:t>from</a:t>
            </a:r>
            <a:r>
              <a:rPr lang="pl-PL" dirty="0"/>
              <a:t> </a:t>
            </a:r>
            <a:r>
              <a:rPr lang="pl-PL" dirty="0" err="1"/>
              <a:t>self-fulfilment</a:t>
            </a:r>
            <a:endParaRPr lang="pl-PL" dirty="0"/>
          </a:p>
          <a:p>
            <a:pPr algn="just">
              <a:lnSpc>
                <a:spcPct val="150000"/>
              </a:lnSpc>
            </a:pPr>
            <a:r>
              <a:rPr lang="pl-PL" dirty="0"/>
              <a:t>Argument </a:t>
            </a:r>
            <a:r>
              <a:rPr lang="pl-PL" dirty="0" err="1"/>
              <a:t>from</a:t>
            </a:r>
            <a:r>
              <a:rPr lang="pl-PL" dirty="0"/>
              <a:t> </a:t>
            </a:r>
            <a:r>
              <a:rPr lang="pl-PL" dirty="0" err="1"/>
              <a:t>democracy</a:t>
            </a:r>
            <a:endParaRPr lang="pl-PL" dirty="0"/>
          </a:p>
          <a:p>
            <a:pPr algn="just">
              <a:lnSpc>
                <a:spcPct val="150000"/>
              </a:lnSpc>
            </a:pPr>
            <a:r>
              <a:rPr lang="en-US" dirty="0"/>
              <a:t>A</a:t>
            </a:r>
            <a:r>
              <a:rPr lang="pl-PL" dirty="0" err="1"/>
              <a:t>rgument</a:t>
            </a:r>
            <a:r>
              <a:rPr lang="pl-PL" dirty="0"/>
              <a:t> from </a:t>
            </a:r>
            <a:r>
              <a:rPr lang="pl-PL" dirty="0" err="1"/>
              <a:t>suspicion</a:t>
            </a:r>
            <a:endParaRPr lang="pl-PL" dirty="0"/>
          </a:p>
          <a:p>
            <a:pPr>
              <a:lnSpc>
                <a:spcPct val="150000"/>
              </a:lnSpc>
            </a:pPr>
            <a:endParaRPr lang="pl-PL"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ł">
  <a:themeElements>
    <a:clrScheme name="Moduł">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ł">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ł">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3092</TotalTime>
  <Words>1066</Words>
  <Application>Microsoft Office PowerPoint</Application>
  <PresentationFormat>Pokaz na ekranie (4:3)</PresentationFormat>
  <Paragraphs>121</Paragraphs>
  <Slides>21</Slides>
  <Notes>21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21</vt:i4>
      </vt:variant>
    </vt:vector>
  </HeadingPairs>
  <TitlesOfParts>
    <vt:vector size="28" baseType="lpstr">
      <vt:lpstr>Arial</vt:lpstr>
      <vt:lpstr>Calibri</vt:lpstr>
      <vt:lpstr>Corbel</vt:lpstr>
      <vt:lpstr>Wingdings</vt:lpstr>
      <vt:lpstr>Wingdings 2</vt:lpstr>
      <vt:lpstr>Wingdings 3</vt:lpstr>
      <vt:lpstr>Moduł</vt:lpstr>
      <vt:lpstr>Free Speech and Media Law </vt:lpstr>
      <vt:lpstr>Introduction:  Free speech in a Connected World</vt:lpstr>
      <vt:lpstr>Three levels of analysis</vt:lpstr>
      <vt:lpstr>Philosophical level:  selected reading</vt:lpstr>
      <vt:lpstr>„Why Must Speech Be Free?” </vt:lpstr>
      <vt:lpstr>Arguments  for a Free Speech Principle -  introduction</vt:lpstr>
      <vt:lpstr>Ronald Dworkin: Instrumental and constitutive justifications of free speech</vt:lpstr>
      <vt:lpstr>Relation between the instrumental and constitutive justifications of free speech</vt:lpstr>
      <vt:lpstr>Four types of arguments according to Eric Barendt</vt:lpstr>
      <vt:lpstr>Four types of arguments according to Wojciech Sadurski</vt:lpstr>
      <vt:lpstr>Argument from truth </vt:lpstr>
      <vt:lpstr>Argument fr0m truth – a problem of opinion</vt:lpstr>
      <vt:lpstr>Argument fr0m truth - the "chilling effect"</vt:lpstr>
      <vt:lpstr>Argument from truth – a sceptic interpretation</vt:lpstr>
      <vt:lpstr>Argument from self-fulfilment</vt:lpstr>
      <vt:lpstr>Argument from autonomy </vt:lpstr>
      <vt:lpstr>Argument from democracy</vt:lpstr>
      <vt:lpstr>Argument from suspicion</vt:lpstr>
      <vt:lpstr>Argument from democracy  and self-government</vt:lpstr>
      <vt:lpstr>Argument from democracy  and self-government</vt:lpstr>
      <vt:lpstr>Argument from tolerance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Speech and Media Law</dc:title>
  <dc:creator>asus1</dc:creator>
  <cp:lastModifiedBy>Maciej Pichlak</cp:lastModifiedBy>
  <cp:revision>60</cp:revision>
  <cp:lastPrinted>2019-03-13T09:37:57Z</cp:lastPrinted>
  <dcterms:created xsi:type="dcterms:W3CDTF">2017-03-06T09:30:46Z</dcterms:created>
  <dcterms:modified xsi:type="dcterms:W3CDTF">2019-03-13T10:29:20Z</dcterms:modified>
</cp:coreProperties>
</file>