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312" r:id="rId30"/>
    <p:sldId id="313" r:id="rId31"/>
    <p:sldId id="314" r:id="rId32"/>
    <p:sldId id="315" r:id="rId33"/>
    <p:sldId id="316" r:id="rId34"/>
    <p:sldId id="317" r:id="rId35"/>
    <p:sldId id="318" r:id="rId36"/>
    <p:sldId id="319" r:id="rId37"/>
    <p:sldId id="320" r:id="rId38"/>
    <p:sldId id="321" r:id="rId39"/>
    <p:sldId id="322" r:id="rId40"/>
    <p:sldId id="323" r:id="rId41"/>
    <p:sldId id="324" r:id="rId42"/>
    <p:sldId id="263" r:id="rId43"/>
    <p:sldId id="265" r:id="rId44"/>
    <p:sldId id="266" r:id="rId45"/>
    <p:sldId id="267" r:id="rId46"/>
    <p:sldId id="268" r:id="rId47"/>
    <p:sldId id="269" r:id="rId48"/>
    <p:sldId id="270" r:id="rId49"/>
    <p:sldId id="271" r:id="rId50"/>
    <p:sldId id="272" r:id="rId51"/>
    <p:sldId id="275" r:id="rId52"/>
    <p:sldId id="273" r:id="rId53"/>
    <p:sldId id="274" r:id="rId54"/>
    <p:sldId id="276" r:id="rId55"/>
    <p:sldId id="277" r:id="rId56"/>
    <p:sldId id="278" r:id="rId57"/>
    <p:sldId id="279" r:id="rId58"/>
    <p:sldId id="280" r:id="rId59"/>
    <p:sldId id="281" r:id="rId60"/>
    <p:sldId id="282" r:id="rId61"/>
    <p:sldId id="283" r:id="rId62"/>
    <p:sldId id="284" r:id="rId63"/>
    <p:sldId id="285" r:id="rId64"/>
    <p:sldId id="286" r:id="rId65"/>
    <p:sldId id="287" r:id="rId66"/>
    <p:sldId id="288" r:id="rId67"/>
    <p:sldId id="289" r:id="rId68"/>
    <p:sldId id="290" r:id="rId69"/>
    <p:sldId id="291" r:id="rId7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5" d="100"/>
          <a:sy n="95" d="100"/>
        </p:scale>
        <p:origin x="13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pl-PL"/>
              <a:t>Kliknij, aby edytować styl</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pl-PL"/>
              <a:t>Kliknij ikonę, aby dodać obraz</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18C79C5D-2A6F-F04D-97DA-BEF2467B64E4}" type="datetimeFigureOut">
              <a:rPr lang="en-US" dirty="0"/>
              <a:pPr/>
              <a:t>10/24/2019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pl-PL"/>
              <a:t>Kliknij, aby edytować styl</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pl-PL"/>
              <a:t>Edytuj style wzorca tekstu</a:t>
            </a:r>
          </a:p>
        </p:txBody>
      </p:sp>
      <p:sp>
        <p:nvSpPr>
          <p:cNvPr id="4" name="Date Placeholder 3"/>
          <p:cNvSpPr>
            <a:spLocks noGrp="1"/>
          </p:cNvSpPr>
          <p:nvPr>
            <p:ph type="dt" sz="half" idx="10"/>
          </p:nvPr>
        </p:nvSpPr>
        <p:spPr/>
        <p:txBody>
          <a:bodyPr/>
          <a:lstStyle/>
          <a:p>
            <a:fld id="{8DFA1846-DA80-1C48-A609-854EA85C59AD}"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pl-PL"/>
              <a:t>Kliknij, aby edytować styl</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pl-PL"/>
              <a:t>Edytuj style wzorca tekstu</a:t>
            </a:r>
          </a:p>
        </p:txBody>
      </p:sp>
      <p:sp>
        <p:nvSpPr>
          <p:cNvPr id="2" name="Date Placeholder 1"/>
          <p:cNvSpPr>
            <a:spLocks noGrp="1"/>
          </p:cNvSpPr>
          <p:nvPr>
            <p:ph type="dt" sz="half" idx="10"/>
          </p:nvPr>
        </p:nvSpPr>
        <p:spPr/>
        <p:txBody>
          <a:bodyPr/>
          <a:lstStyle/>
          <a:p>
            <a:fld id="{FBF54567-0DE4-3F47-BF90-CB84690072F9}" type="datetimeFigureOut">
              <a:rPr lang="en-US" dirty="0"/>
              <a:pPr/>
              <a:t>10/24/2019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pl-PL"/>
              <a:t>Kliknij, aby edytować styl</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pl-PL"/>
              <a:t>Kliknij, aby edytować styl</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DFA1846-DA80-1C48-A609-854EA85C59AD}"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pl-PL"/>
              <a:t>Kliknij, aby edytować styl</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0DF5E60-9974-AC48-9591-99C2BB44B7CF}" type="datetimeFigureOut">
              <a:rPr lang="en-US" dirty="0"/>
              <a:pPr/>
              <a:t>10/24/2019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pl-PL"/>
              <a:t>Kliknij, aby edytować styl</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pl-PL"/>
              <a:t>Kliknij ikonę, aby dodać obraz</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10/24/2019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10/24/2019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E2706A-9B96-4DC3-85DC-FFD82D0E6657}"/>
              </a:ext>
            </a:extLst>
          </p:cNvPr>
          <p:cNvSpPr>
            <a:spLocks noGrp="1"/>
          </p:cNvSpPr>
          <p:nvPr>
            <p:ph type="ctrTitle"/>
          </p:nvPr>
        </p:nvSpPr>
        <p:spPr/>
        <p:txBody>
          <a:bodyPr/>
          <a:lstStyle/>
          <a:p>
            <a:r>
              <a:rPr lang="pl-PL" dirty="0"/>
              <a:t>Finansowanie ochrony zdrowia</a:t>
            </a:r>
          </a:p>
        </p:txBody>
      </p:sp>
      <p:sp>
        <p:nvSpPr>
          <p:cNvPr id="3" name="Podtytuł 2">
            <a:extLst>
              <a:ext uri="{FF2B5EF4-FFF2-40B4-BE49-F238E27FC236}">
                <a16:creationId xmlns:a16="http://schemas.microsoft.com/office/drawing/2014/main" id="{6E72C711-E278-4934-94FC-D32BB99B535C}"/>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2278894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A100C2-B644-4638-964A-B784EBA61CE6}"/>
              </a:ext>
            </a:extLst>
          </p:cNvPr>
          <p:cNvSpPr>
            <a:spLocks noGrp="1"/>
          </p:cNvSpPr>
          <p:nvPr>
            <p:ph type="title"/>
          </p:nvPr>
        </p:nvSpPr>
        <p:spPr/>
        <p:txBody>
          <a:bodyPr/>
          <a:lstStyle/>
          <a:p>
            <a:r>
              <a:rPr lang="pl-PL" dirty="0"/>
              <a:t>Konstrukcja prawna składki na ubezpieczenie zdrowotne</a:t>
            </a:r>
          </a:p>
        </p:txBody>
      </p:sp>
      <p:sp>
        <p:nvSpPr>
          <p:cNvPr id="3" name="Symbol zastępczy zawartości 2">
            <a:extLst>
              <a:ext uri="{FF2B5EF4-FFF2-40B4-BE49-F238E27FC236}">
                <a16:creationId xmlns:a16="http://schemas.microsoft.com/office/drawing/2014/main" id="{F2F395E9-09BE-4345-B3DB-B6EBBE53AB6C}"/>
              </a:ext>
            </a:extLst>
          </p:cNvPr>
          <p:cNvSpPr>
            <a:spLocks noGrp="1"/>
          </p:cNvSpPr>
          <p:nvPr>
            <p:ph idx="1"/>
          </p:nvPr>
        </p:nvSpPr>
        <p:spPr/>
        <p:txBody>
          <a:bodyPr/>
          <a:lstStyle/>
          <a:p>
            <a:pPr marL="0" indent="0">
              <a:buNone/>
            </a:pPr>
            <a:r>
              <a:rPr lang="pl-PL" dirty="0"/>
              <a:t>Składka na ubezpieczenie zdrowotne </a:t>
            </a:r>
          </a:p>
        </p:txBody>
      </p:sp>
      <p:sp>
        <p:nvSpPr>
          <p:cNvPr id="6" name="pole tekstowe 5">
            <a:extLst>
              <a:ext uri="{FF2B5EF4-FFF2-40B4-BE49-F238E27FC236}">
                <a16:creationId xmlns:a16="http://schemas.microsoft.com/office/drawing/2014/main" id="{DA810EBF-0D1A-4577-9DEC-B395415BE8AF}"/>
              </a:ext>
            </a:extLst>
          </p:cNvPr>
          <p:cNvSpPr txBox="1"/>
          <p:nvPr/>
        </p:nvSpPr>
        <p:spPr>
          <a:xfrm>
            <a:off x="7462982" y="3251200"/>
            <a:ext cx="2050473" cy="646331"/>
          </a:xfrm>
          <a:prstGeom prst="rect">
            <a:avLst/>
          </a:prstGeom>
          <a:noFill/>
        </p:spPr>
        <p:txBody>
          <a:bodyPr wrap="square" rtlCol="0">
            <a:spAutoFit/>
          </a:bodyPr>
          <a:lstStyle/>
          <a:p>
            <a:r>
              <a:rPr lang="pl-PL" dirty="0"/>
              <a:t>podstawa wymiaru</a:t>
            </a:r>
          </a:p>
        </p:txBody>
      </p:sp>
      <p:cxnSp>
        <p:nvCxnSpPr>
          <p:cNvPr id="10" name="Łącznik prosty ze strzałką 9">
            <a:extLst>
              <a:ext uri="{FF2B5EF4-FFF2-40B4-BE49-F238E27FC236}">
                <a16:creationId xmlns:a16="http://schemas.microsoft.com/office/drawing/2014/main" id="{0949A7D6-E2A3-4273-A936-2875B8C96AA8}"/>
              </a:ext>
            </a:extLst>
          </p:cNvPr>
          <p:cNvCxnSpPr>
            <a:cxnSpLocks/>
          </p:cNvCxnSpPr>
          <p:nvPr/>
        </p:nvCxnSpPr>
        <p:spPr>
          <a:xfrm flipV="1">
            <a:off x="5652655" y="3731491"/>
            <a:ext cx="1477819" cy="166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a:extLst>
              <a:ext uri="{FF2B5EF4-FFF2-40B4-BE49-F238E27FC236}">
                <a16:creationId xmlns:a16="http://schemas.microsoft.com/office/drawing/2014/main" id="{BEADE689-8AE7-4941-BAB7-52AF338C3137}"/>
              </a:ext>
            </a:extLst>
          </p:cNvPr>
          <p:cNvCxnSpPr/>
          <p:nvPr/>
        </p:nvCxnSpPr>
        <p:spPr>
          <a:xfrm>
            <a:off x="5652655" y="4304145"/>
            <a:ext cx="1228436" cy="508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pole tekstowe 13">
            <a:extLst>
              <a:ext uri="{FF2B5EF4-FFF2-40B4-BE49-F238E27FC236}">
                <a16:creationId xmlns:a16="http://schemas.microsoft.com/office/drawing/2014/main" id="{73F2CDE2-5B3D-4778-87D2-799317E40517}"/>
              </a:ext>
            </a:extLst>
          </p:cNvPr>
          <p:cNvSpPr txBox="1"/>
          <p:nvPr/>
        </p:nvSpPr>
        <p:spPr>
          <a:xfrm>
            <a:off x="7462983" y="4812145"/>
            <a:ext cx="1519892" cy="369332"/>
          </a:xfrm>
          <a:prstGeom prst="rect">
            <a:avLst/>
          </a:prstGeom>
          <a:noFill/>
        </p:spPr>
        <p:txBody>
          <a:bodyPr wrap="square" rtlCol="0">
            <a:spAutoFit/>
          </a:bodyPr>
          <a:lstStyle/>
          <a:p>
            <a:r>
              <a:rPr lang="pl-PL" dirty="0"/>
              <a:t>stawka</a:t>
            </a:r>
          </a:p>
        </p:txBody>
      </p:sp>
    </p:spTree>
    <p:extLst>
      <p:ext uri="{BB962C8B-B14F-4D97-AF65-F5344CB8AC3E}">
        <p14:creationId xmlns:p14="http://schemas.microsoft.com/office/powerpoint/2010/main" val="1899591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499A25-0776-4675-B0FD-A83E4C7EA780}"/>
              </a:ext>
            </a:extLst>
          </p:cNvPr>
          <p:cNvSpPr>
            <a:spLocks noGrp="1"/>
          </p:cNvSpPr>
          <p:nvPr>
            <p:ph type="title"/>
          </p:nvPr>
        </p:nvSpPr>
        <p:spPr/>
        <p:txBody>
          <a:bodyPr/>
          <a:lstStyle/>
          <a:p>
            <a:r>
              <a:rPr lang="pl-PL" sz="2800" dirty="0"/>
              <a:t>Podstawa wymiaru składki na ubezpieczenie zdrowotne wybranych kategorii świadczeniobiorców</a:t>
            </a:r>
          </a:p>
        </p:txBody>
      </p:sp>
      <p:sp>
        <p:nvSpPr>
          <p:cNvPr id="3" name="Symbol zastępczy zawartości 2">
            <a:extLst>
              <a:ext uri="{FF2B5EF4-FFF2-40B4-BE49-F238E27FC236}">
                <a16:creationId xmlns:a16="http://schemas.microsoft.com/office/drawing/2014/main" id="{D9739E7E-97B5-4B91-A4D7-061F58BE2A1F}"/>
              </a:ext>
            </a:extLst>
          </p:cNvPr>
          <p:cNvSpPr>
            <a:spLocks noGrp="1"/>
          </p:cNvSpPr>
          <p:nvPr>
            <p:ph idx="1"/>
          </p:nvPr>
        </p:nvSpPr>
        <p:spPr/>
        <p:txBody>
          <a:bodyPr/>
          <a:lstStyle/>
          <a:p>
            <a:r>
              <a:rPr lang="pl-PL" dirty="0"/>
              <a:t>Sposób ustalania podstawy składki na ubezpieczenie zdrowotne dla:</a:t>
            </a:r>
          </a:p>
          <a:p>
            <a:pPr>
              <a:buFontTx/>
              <a:buChar char="-"/>
            </a:pPr>
            <a:r>
              <a:rPr lang="pl-PL" dirty="0"/>
              <a:t>pracowników w rozumieniu ustawy o </a:t>
            </a:r>
            <a:r>
              <a:rPr lang="pl-PL" dirty="0" err="1"/>
              <a:t>s.u.s</a:t>
            </a:r>
            <a:r>
              <a:rPr lang="pl-PL" dirty="0"/>
              <a:t>,</a:t>
            </a:r>
          </a:p>
          <a:p>
            <a:pPr>
              <a:buFontTx/>
              <a:buChar char="-"/>
            </a:pPr>
            <a:r>
              <a:rPr lang="pl-PL" dirty="0"/>
              <a:t>osób wykonujących pracę nakładczą,</a:t>
            </a:r>
          </a:p>
          <a:p>
            <a:pPr>
              <a:buFontTx/>
              <a:buChar char="-"/>
            </a:pPr>
            <a:r>
              <a:rPr lang="pl-PL" dirty="0"/>
              <a:t>członków rolniczych spółdzielni produkcyjnych i spółdzielni kółek rolniczych </a:t>
            </a:r>
          </a:p>
          <a:p>
            <a:pPr marL="0" indent="0">
              <a:buNone/>
            </a:pPr>
            <a:r>
              <a:rPr lang="pl-PL" dirty="0"/>
              <a:t>Określa art. 18 ustawy o </a:t>
            </a:r>
            <a:r>
              <a:rPr lang="pl-PL" dirty="0" err="1"/>
              <a:t>s.u.s</a:t>
            </a:r>
            <a:r>
              <a:rPr lang="pl-PL" dirty="0"/>
              <a:t>.</a:t>
            </a:r>
          </a:p>
        </p:txBody>
      </p:sp>
    </p:spTree>
    <p:extLst>
      <p:ext uri="{BB962C8B-B14F-4D97-AF65-F5344CB8AC3E}">
        <p14:creationId xmlns:p14="http://schemas.microsoft.com/office/powerpoint/2010/main" val="652766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B07A29-C5DA-46BC-A38D-623EB8C7DFCF}"/>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F86A2C5D-C6BD-4FE6-994D-6FB8F13599C9}"/>
              </a:ext>
            </a:extLst>
          </p:cNvPr>
          <p:cNvSpPr>
            <a:spLocks noGrp="1"/>
          </p:cNvSpPr>
          <p:nvPr>
            <p:ph idx="1"/>
          </p:nvPr>
        </p:nvSpPr>
        <p:spPr/>
        <p:txBody>
          <a:bodyPr/>
          <a:lstStyle/>
          <a:p>
            <a:r>
              <a:rPr lang="pl-PL" dirty="0"/>
              <a:t>Podstawę wymiaru składki na ubezpieczenie emerytalne i rentowe wskazanych osób stanowi </a:t>
            </a:r>
            <a:r>
              <a:rPr lang="pl-PL" u="sng" dirty="0"/>
              <a:t>przychód.</a:t>
            </a:r>
          </a:p>
        </p:txBody>
      </p:sp>
    </p:spTree>
    <p:extLst>
      <p:ext uri="{BB962C8B-B14F-4D97-AF65-F5344CB8AC3E}">
        <p14:creationId xmlns:p14="http://schemas.microsoft.com/office/powerpoint/2010/main" val="149516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4BBBFB-7162-4FF5-94D8-3B908120DFBF}"/>
              </a:ext>
            </a:extLst>
          </p:cNvPr>
          <p:cNvSpPr>
            <a:spLocks noGrp="1"/>
          </p:cNvSpPr>
          <p:nvPr>
            <p:ph type="title"/>
          </p:nvPr>
        </p:nvSpPr>
        <p:spPr/>
        <p:txBody>
          <a:bodyPr/>
          <a:lstStyle/>
          <a:p>
            <a:r>
              <a:rPr lang="pl-PL" dirty="0"/>
              <a:t>Pojęcie przychodu</a:t>
            </a:r>
          </a:p>
        </p:txBody>
      </p:sp>
      <p:sp>
        <p:nvSpPr>
          <p:cNvPr id="3" name="Symbol zastępczy zawartości 2">
            <a:extLst>
              <a:ext uri="{FF2B5EF4-FFF2-40B4-BE49-F238E27FC236}">
                <a16:creationId xmlns:a16="http://schemas.microsoft.com/office/drawing/2014/main" id="{E378E63D-26F2-4647-AC38-3ACBBDE2BA03}"/>
              </a:ext>
            </a:extLst>
          </p:cNvPr>
          <p:cNvSpPr>
            <a:spLocks noGrp="1"/>
          </p:cNvSpPr>
          <p:nvPr>
            <p:ph idx="1"/>
          </p:nvPr>
        </p:nvSpPr>
        <p:spPr/>
        <p:txBody>
          <a:bodyPr/>
          <a:lstStyle/>
          <a:p>
            <a:pPr algn="just"/>
            <a:r>
              <a:rPr lang="pl-PL" dirty="0"/>
              <a:t>przychód – </a:t>
            </a:r>
            <a:r>
              <a:rPr lang="pl-PL" b="1" u="sng" dirty="0"/>
              <a:t>przychody w rozumieniu przepisów o podatku dochodowym od osób fizycznych </a:t>
            </a:r>
            <a:r>
              <a:rPr lang="pl-PL" dirty="0"/>
              <a:t>z tytułu: zatrudnienia w ramach stosunku pracy, pracy nakładczej, służby, wykonywania mandatu posła lub senatora, wykonywania pracy w czasie odbywania kary pozbawienia wolności lub tymczasowego aresztowania, pobierania zasiłku dla bezrobotnych, świadczenia integracyjnego i stypendium wypłacanych bezrobotnym oraz stypendium sportowego, a także z tytułu prowadzenia pozarolniczej działalności oraz umowy agencyjnej lub umowy zlecenia, jak również z tytułu współpracy przy tej działalności lub współpracy przy wykonywaniu umowy oraz przychody z działalności wykonywanej osobiście przez osoby należące do składu rad nadzorczych, niezależnie od sposobu ich powoływania (art. 4 pkt 9 </a:t>
            </a:r>
            <a:r>
              <a:rPr lang="pl-PL" dirty="0" err="1"/>
              <a:t>u.s.u.s</a:t>
            </a:r>
            <a:r>
              <a:rPr lang="pl-PL" dirty="0"/>
              <a:t>.)</a:t>
            </a:r>
          </a:p>
        </p:txBody>
      </p:sp>
    </p:spTree>
    <p:extLst>
      <p:ext uri="{BB962C8B-B14F-4D97-AF65-F5344CB8AC3E}">
        <p14:creationId xmlns:p14="http://schemas.microsoft.com/office/powerpoint/2010/main" val="4052197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308386-0301-431B-84C2-B972051CE9F8}"/>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3B0DF956-4BFC-46EE-9294-89C03F906364}"/>
              </a:ext>
            </a:extLst>
          </p:cNvPr>
          <p:cNvSpPr>
            <a:spLocks noGrp="1"/>
          </p:cNvSpPr>
          <p:nvPr>
            <p:ph idx="1"/>
          </p:nvPr>
        </p:nvSpPr>
        <p:spPr/>
        <p:txBody>
          <a:bodyPr/>
          <a:lstStyle/>
          <a:p>
            <a:pPr algn="just"/>
            <a:r>
              <a:rPr lang="pl-PL" dirty="0"/>
              <a:t>W przypadku członków rad nadzorczych podstawę wymiaru stanowi </a:t>
            </a:r>
            <a:r>
              <a:rPr lang="pl-PL" u="sng" dirty="0"/>
              <a:t>przychód łącznie z kosztami jego uzyskania  i kwotą podatku,</a:t>
            </a:r>
            <a:r>
              <a:rPr lang="pl-PL" dirty="0"/>
              <a:t> o których mowa w ustawie o podatku dochodowym od osób fizycznych</a:t>
            </a:r>
          </a:p>
          <a:p>
            <a:pPr algn="just"/>
            <a:r>
              <a:rPr lang="pl-PL" dirty="0"/>
              <a:t>Podstawę wymiaru składek na ubezpieczenie emerytalne i rentowe zleceniobiorców ustala się </a:t>
            </a:r>
            <a:r>
              <a:rPr lang="pl-PL" u="sng" dirty="0"/>
              <a:t>tak jak w przypadku pracowników</a:t>
            </a:r>
            <a:r>
              <a:rPr lang="pl-PL" dirty="0"/>
              <a:t>, jeżeli w umowie określono odpłatność za jej wykonywanie kwotowo, w kwotowej stawce godzinowej lub akordowej albo prowizyjnej. W pozostałych przypadkach podstawę wymiaru będzie stanowiła </a:t>
            </a:r>
            <a:r>
              <a:rPr lang="pl-PL" u="sng" dirty="0"/>
              <a:t>zadeklarowana kwota nie niższa niż kwota minimalnego wynagrodzenia za pracę.</a:t>
            </a:r>
          </a:p>
        </p:txBody>
      </p:sp>
    </p:spTree>
    <p:extLst>
      <p:ext uri="{BB962C8B-B14F-4D97-AF65-F5344CB8AC3E}">
        <p14:creationId xmlns:p14="http://schemas.microsoft.com/office/powerpoint/2010/main" val="1461104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99255E-BF7B-4232-A4DB-8FD2F3A75596}"/>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C39DEE62-945D-4D4A-BF01-73EEDED9B125}"/>
              </a:ext>
            </a:extLst>
          </p:cNvPr>
          <p:cNvSpPr>
            <a:spLocks noGrp="1"/>
          </p:cNvSpPr>
          <p:nvPr>
            <p:ph idx="1"/>
          </p:nvPr>
        </p:nvSpPr>
        <p:spPr/>
        <p:txBody>
          <a:bodyPr/>
          <a:lstStyle/>
          <a:p>
            <a:pPr algn="just"/>
            <a:r>
              <a:rPr lang="pl-PL" dirty="0"/>
              <a:t>Artykuł 81 ustawy o. </a:t>
            </a:r>
            <a:r>
              <a:rPr lang="pl-PL" dirty="0" err="1"/>
              <a:t>ś.o.z</a:t>
            </a:r>
            <a:r>
              <a:rPr lang="pl-PL" dirty="0"/>
              <a:t>. wskazuje, że dla ustalenia podstawy wymiaru składki na ubezpieczenie zdrowotne właściwe są reguły ustalania podstawy wymiaru składki na ubezpieczenia emerytalne i rentowe ustanawiając jednak </a:t>
            </a:r>
            <a:r>
              <a:rPr lang="pl-PL" b="1" u="sng" dirty="0"/>
              <a:t>w ust. 5,6 i 10  </a:t>
            </a:r>
            <a:r>
              <a:rPr lang="pl-PL" dirty="0"/>
              <a:t>pewne odmienności w tym zakresie.</a:t>
            </a:r>
          </a:p>
        </p:txBody>
      </p:sp>
    </p:spTree>
    <p:extLst>
      <p:ext uri="{BB962C8B-B14F-4D97-AF65-F5344CB8AC3E}">
        <p14:creationId xmlns:p14="http://schemas.microsoft.com/office/powerpoint/2010/main" val="1145222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FD5CA5-6FA1-47C2-8B50-6669776FD0DE}"/>
              </a:ext>
            </a:extLst>
          </p:cNvPr>
          <p:cNvSpPr>
            <a:spLocks noGrp="1"/>
          </p:cNvSpPr>
          <p:nvPr>
            <p:ph type="title"/>
          </p:nvPr>
        </p:nvSpPr>
        <p:spPr/>
        <p:txBody>
          <a:bodyPr/>
          <a:lstStyle/>
          <a:p>
            <a:r>
              <a:rPr lang="pl-PL" dirty="0"/>
              <a:t>Kazus 1</a:t>
            </a:r>
          </a:p>
        </p:txBody>
      </p:sp>
      <p:sp>
        <p:nvSpPr>
          <p:cNvPr id="3" name="Symbol zastępczy zawartości 2">
            <a:extLst>
              <a:ext uri="{FF2B5EF4-FFF2-40B4-BE49-F238E27FC236}">
                <a16:creationId xmlns:a16="http://schemas.microsoft.com/office/drawing/2014/main" id="{A94FBAF8-1008-4651-AA0C-58D3F520C2E0}"/>
              </a:ext>
            </a:extLst>
          </p:cNvPr>
          <p:cNvSpPr>
            <a:spLocks noGrp="1"/>
          </p:cNvSpPr>
          <p:nvPr>
            <p:ph idx="1"/>
          </p:nvPr>
        </p:nvSpPr>
        <p:spPr/>
        <p:txBody>
          <a:bodyPr/>
          <a:lstStyle/>
          <a:p>
            <a:pPr marL="0" indent="0" algn="just">
              <a:buNone/>
            </a:pPr>
            <a:r>
              <a:rPr lang="pl-PL" dirty="0"/>
              <a:t>Anna Dociekliwa jest pracownicą w spółce ABC spółka z o.o. Ze względu na fakt, że jej zaufanie do pracodawcy jest dość ograniczone postanowiła sprawdzić czy prawidłowo ustala on wysokość podstawy wymiaru składki na jej ubezpieczenie zdrowotne. Kobieta dowiedziała się, że podstawę wymiaru składki na ubezpieczenie zdrowotne ustala się według zasad przewidzianych dla ubezpieczenia emerytalnego i rentowego. Anna Dociekliwa uważa, że jej pracodawca popełnił błąd uwzględniając w podstawie wymiaru składki wynagrodzenie z tytułu niezdolności do pracy z powodu choroby, a nadto nie uwzględnił ograniczenia wynikającego z art. 19 ustawy o </a:t>
            </a:r>
            <a:r>
              <a:rPr lang="pl-PL" dirty="0" err="1"/>
              <a:t>s.u.s</a:t>
            </a:r>
            <a:r>
              <a:rPr lang="pl-PL" dirty="0"/>
              <a:t>. </a:t>
            </a:r>
          </a:p>
          <a:p>
            <a:pPr marL="0" indent="0" algn="just">
              <a:buNone/>
            </a:pPr>
            <a:endParaRPr lang="pl-PL" dirty="0"/>
          </a:p>
          <a:p>
            <a:pPr marL="0" indent="0" algn="just">
              <a:buNone/>
            </a:pPr>
            <a:r>
              <a:rPr lang="pl-PL" dirty="0"/>
              <a:t>Proszę wskazać czy zarzuty Anny Dociekliwej są uzasadnione.</a:t>
            </a:r>
          </a:p>
        </p:txBody>
      </p:sp>
    </p:spTree>
    <p:extLst>
      <p:ext uri="{BB962C8B-B14F-4D97-AF65-F5344CB8AC3E}">
        <p14:creationId xmlns:p14="http://schemas.microsoft.com/office/powerpoint/2010/main" val="130980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B246A8-8CA5-4B8E-A15E-A4EF5A430CBE}"/>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5A404C44-4402-4C08-BDAA-8EC125F8D3C0}"/>
              </a:ext>
            </a:extLst>
          </p:cNvPr>
          <p:cNvSpPr>
            <a:spLocks noGrp="1"/>
          </p:cNvSpPr>
          <p:nvPr>
            <p:ph idx="1"/>
          </p:nvPr>
        </p:nvSpPr>
        <p:spPr/>
        <p:txBody>
          <a:bodyPr/>
          <a:lstStyle/>
          <a:p>
            <a:pPr algn="just"/>
            <a:r>
              <a:rPr lang="pl-PL" dirty="0"/>
              <a:t>Zadeklarowana kwota stanowi podstawę wymiaru składki na ubezpieczenie zdrowotne przede wszystkim:</a:t>
            </a:r>
          </a:p>
          <a:p>
            <a:pPr algn="just">
              <a:buFontTx/>
              <a:buChar char="-"/>
            </a:pPr>
            <a:r>
              <a:rPr lang="pl-PL" dirty="0"/>
              <a:t>osób dobrowolnie objętych ubezpieczeniem zdrowotnym,</a:t>
            </a:r>
          </a:p>
          <a:p>
            <a:pPr algn="just">
              <a:buFontTx/>
              <a:buChar char="-"/>
            </a:pPr>
            <a:r>
              <a:rPr lang="pl-PL" dirty="0"/>
              <a:t>osób prowadzących działalność pozarolniczą lub osób z nimi współpracujących  z wyłączeniem osób, które zawiesiły wykonywanie działalności gospodarczej</a:t>
            </a:r>
          </a:p>
        </p:txBody>
      </p:sp>
    </p:spTree>
    <p:extLst>
      <p:ext uri="{BB962C8B-B14F-4D97-AF65-F5344CB8AC3E}">
        <p14:creationId xmlns:p14="http://schemas.microsoft.com/office/powerpoint/2010/main" val="403991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0C1C93-641F-4D6C-91A6-0FB7BDBBE6A8}"/>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138392BA-3238-427F-920E-26775095E5E4}"/>
              </a:ext>
            </a:extLst>
          </p:cNvPr>
          <p:cNvSpPr>
            <a:spLocks noGrp="1"/>
          </p:cNvSpPr>
          <p:nvPr>
            <p:ph idx="1"/>
          </p:nvPr>
        </p:nvSpPr>
        <p:spPr/>
        <p:txBody>
          <a:bodyPr/>
          <a:lstStyle/>
          <a:p>
            <a:pPr algn="just"/>
            <a:r>
              <a:rPr lang="pl-PL" dirty="0"/>
              <a:t>Podstawę wymiaru składki zdrowotnej dla wszystkich ubezpieczonych dobrowolnie stanowi </a:t>
            </a:r>
            <a:r>
              <a:rPr lang="pl-PL" u="sng" dirty="0"/>
              <a:t>stała kwota obliczana na podstawie odrębnych przepisów </a:t>
            </a:r>
            <a:r>
              <a:rPr lang="pl-PL" dirty="0"/>
              <a:t>i niezwiązana  z działalnością lub statusem ubezpieczonego z wyjątkiem osób wymienionych w art. 68 ust. 1 </a:t>
            </a:r>
            <a:r>
              <a:rPr lang="pl-PL" dirty="0" err="1"/>
              <a:t>u.ś.o.z</a:t>
            </a:r>
            <a:r>
              <a:rPr lang="pl-PL" dirty="0"/>
              <a:t>. (tj. pracowników przebywających na urlopach bezpłatnych, posłów do Parlamentu Europejskiego wybranych  w RP lub osób  niewymienionych w art. 66 ust. 1 </a:t>
            </a:r>
            <a:r>
              <a:rPr lang="pl-PL" dirty="0" err="1"/>
              <a:t>u.ś.o.z</a:t>
            </a:r>
            <a:r>
              <a:rPr lang="pl-PL" dirty="0"/>
              <a:t>. , do których ma zastosowanie art. 11ust. 3 lit. e rozporządzenia nr 883/2004 w sprawie koordynacji systemów zabezpieczenia społecznego)</a:t>
            </a:r>
          </a:p>
        </p:txBody>
      </p:sp>
    </p:spTree>
    <p:extLst>
      <p:ext uri="{BB962C8B-B14F-4D97-AF65-F5344CB8AC3E}">
        <p14:creationId xmlns:p14="http://schemas.microsoft.com/office/powerpoint/2010/main" val="2335261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580CA3-CA90-4A31-96BC-EF36DAAD80C4}"/>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F7B5A2E8-E8A6-46BC-B343-98F1B41FC4A3}"/>
              </a:ext>
            </a:extLst>
          </p:cNvPr>
          <p:cNvSpPr>
            <a:spLocks noGrp="1"/>
          </p:cNvSpPr>
          <p:nvPr>
            <p:ph idx="1"/>
          </p:nvPr>
        </p:nvSpPr>
        <p:spPr/>
        <p:txBody>
          <a:bodyPr/>
          <a:lstStyle/>
          <a:p>
            <a:pPr algn="just"/>
            <a:r>
              <a:rPr lang="pl-PL" dirty="0"/>
              <a:t>Podstawę wymiaru składki dla tych ostatnich stanowi kwota </a:t>
            </a:r>
            <a:r>
              <a:rPr lang="pl-PL" u="sng" dirty="0"/>
              <a:t>deklarowanego miesięcznego dochodu</a:t>
            </a:r>
            <a:r>
              <a:rPr lang="pl-PL" dirty="0"/>
              <a:t>, nie niższa jednak od kwoty odpowiadającej </a:t>
            </a:r>
            <a:r>
              <a:rPr lang="pl-PL" u="sng" dirty="0"/>
              <a:t>przeciętnemu miesięcznemu wynagrodzeniu</a:t>
            </a:r>
            <a:r>
              <a:rPr lang="pl-PL" dirty="0"/>
              <a:t>, włącznie z wypłatami z zysku ogłaszanemu przez Prezesa Głównego Urzędu Statystycznego   w Dzienniku Urzędowym Rzeczypospolitej Polskiej ,,Monitor Polski”</a:t>
            </a:r>
          </a:p>
          <a:p>
            <a:pPr algn="just"/>
            <a:r>
              <a:rPr lang="pl-PL" dirty="0"/>
              <a:t>W przypadku składki uiszczanej przez korzystającego za wolontariusza jej podstawę wymiaru stanowi </a:t>
            </a:r>
            <a:r>
              <a:rPr lang="pl-PL" u="sng" dirty="0"/>
              <a:t>minimalne wynagrodzenie za pracę</a:t>
            </a:r>
          </a:p>
        </p:txBody>
      </p:sp>
    </p:spTree>
    <p:extLst>
      <p:ext uri="{BB962C8B-B14F-4D97-AF65-F5344CB8AC3E}">
        <p14:creationId xmlns:p14="http://schemas.microsoft.com/office/powerpoint/2010/main" val="928745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EE7EFF-4F96-4771-BEA2-D9D57748D319}"/>
              </a:ext>
            </a:extLst>
          </p:cNvPr>
          <p:cNvSpPr>
            <a:spLocks noGrp="1"/>
          </p:cNvSpPr>
          <p:nvPr>
            <p:ph type="title"/>
          </p:nvPr>
        </p:nvSpPr>
        <p:spPr/>
        <p:txBody>
          <a:bodyPr/>
          <a:lstStyle/>
          <a:p>
            <a:r>
              <a:rPr lang="pl-PL" dirty="0"/>
              <a:t>Modele systemu zdrowotnego</a:t>
            </a:r>
          </a:p>
        </p:txBody>
      </p:sp>
      <p:sp>
        <p:nvSpPr>
          <p:cNvPr id="3" name="Symbol zastępczy zawartości 2">
            <a:extLst>
              <a:ext uri="{FF2B5EF4-FFF2-40B4-BE49-F238E27FC236}">
                <a16:creationId xmlns:a16="http://schemas.microsoft.com/office/drawing/2014/main" id="{ACFF9FC8-4271-43EF-9925-164D2AD14657}"/>
              </a:ext>
            </a:extLst>
          </p:cNvPr>
          <p:cNvSpPr>
            <a:spLocks noGrp="1"/>
          </p:cNvSpPr>
          <p:nvPr>
            <p:ph idx="1"/>
          </p:nvPr>
        </p:nvSpPr>
        <p:spPr/>
        <p:txBody>
          <a:bodyPr/>
          <a:lstStyle/>
          <a:p>
            <a:r>
              <a:rPr lang="pl-PL" dirty="0"/>
              <a:t>Bismarcka</a:t>
            </a:r>
          </a:p>
          <a:p>
            <a:r>
              <a:rPr lang="pl-PL" dirty="0" err="1"/>
              <a:t>Beveridge’a</a:t>
            </a:r>
            <a:endParaRPr lang="pl-PL" dirty="0"/>
          </a:p>
          <a:p>
            <a:r>
              <a:rPr lang="pl-PL" dirty="0"/>
              <a:t>Rezydualny (rynkowy)</a:t>
            </a:r>
          </a:p>
          <a:p>
            <a:r>
              <a:rPr lang="pl-PL" dirty="0"/>
              <a:t>Siemaszki</a:t>
            </a:r>
          </a:p>
        </p:txBody>
      </p:sp>
    </p:spTree>
    <p:extLst>
      <p:ext uri="{BB962C8B-B14F-4D97-AF65-F5344CB8AC3E}">
        <p14:creationId xmlns:p14="http://schemas.microsoft.com/office/powerpoint/2010/main" val="2242072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BAFDE9-DAF3-406B-8BC5-255838ED6B09}"/>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830E816C-020E-44AC-A75B-E5BBB57B1A4E}"/>
              </a:ext>
            </a:extLst>
          </p:cNvPr>
          <p:cNvSpPr>
            <a:spLocks noGrp="1"/>
          </p:cNvSpPr>
          <p:nvPr>
            <p:ph idx="1"/>
          </p:nvPr>
        </p:nvSpPr>
        <p:spPr/>
        <p:txBody>
          <a:bodyPr/>
          <a:lstStyle/>
          <a:p>
            <a:pPr algn="just"/>
            <a:r>
              <a:rPr lang="pl-PL" dirty="0"/>
              <a:t>Dla osób prowadzących pozarolniczą działalność lub osób z nimi współpracujących podstawę wymiaru składki stanowi </a:t>
            </a:r>
            <a:r>
              <a:rPr lang="pl-PL" u="sng" dirty="0"/>
              <a:t>zadeklarowana kwota, nie niższa niż 75% wysokości przeciętnego miesięcznego wynagrodzenia </a:t>
            </a:r>
            <a:r>
              <a:rPr lang="pl-PL" dirty="0"/>
              <a:t>w sektorze przedsiębiorstw w czwartym kwartale roku poprzedniego, włącznie z wypłatami z zysku. </a:t>
            </a:r>
          </a:p>
        </p:txBody>
      </p:sp>
    </p:spTree>
    <p:extLst>
      <p:ext uri="{BB962C8B-B14F-4D97-AF65-F5344CB8AC3E}">
        <p14:creationId xmlns:p14="http://schemas.microsoft.com/office/powerpoint/2010/main" val="3070651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429CE4-D72B-4109-BE74-5B89E5A670CC}"/>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42D5AEAE-7D24-4C8F-B3AC-E11A2451389B}"/>
              </a:ext>
            </a:extLst>
          </p:cNvPr>
          <p:cNvSpPr>
            <a:spLocks noGrp="1"/>
          </p:cNvSpPr>
          <p:nvPr>
            <p:ph idx="1"/>
          </p:nvPr>
        </p:nvSpPr>
        <p:spPr/>
        <p:txBody>
          <a:bodyPr>
            <a:normAutofit fontScale="92500" lnSpcReduction="20000"/>
          </a:bodyPr>
          <a:lstStyle/>
          <a:p>
            <a:pPr marL="0" indent="0" algn="just">
              <a:buNone/>
            </a:pPr>
            <a:r>
              <a:rPr lang="pl-PL" dirty="0"/>
              <a:t>Składka na ubezpieczenie zdrowotne rolników i ich domowników w rozumieniu ustawy o ubezpieczeniu społecznym rolników, rolników i ich domowników, którzy nie podlegają ubezpieczeniu społecznemu rolników z mocy ustawy z dnia 20 grudnia 1990 r. o ubezpieczeniu społecznym rolników, niepodlegający obowiązkowi ubezpieczenia zdrowotnego na podstawie pkt 1-33 i 35-37 oraz domowników rolników, którzy prowadzą działalność w zakresie działów specjalnych w rozumieniu art. 6 pkt 5 ustawy z dnia 20 grudnia 1990 r. o ubezpieczeniu społecznym rolników, zwanych dalej „działami specjalnymi”, i dodatkowo w gospodarstwie rolnym, z wyłączeniem rolników prowadzących działalność:</a:t>
            </a:r>
          </a:p>
          <a:p>
            <a:pPr algn="just">
              <a:buAutoNum type="arabicParenR"/>
            </a:pPr>
            <a:r>
              <a:rPr lang="pl-PL" dirty="0"/>
              <a:t>wyłącznie w zakresie działów specjalnych i ich domowników,</a:t>
            </a:r>
          </a:p>
          <a:p>
            <a:pPr algn="just">
              <a:buAutoNum type="arabicParenR"/>
            </a:pPr>
            <a:r>
              <a:rPr lang="pl-PL" dirty="0"/>
              <a:t>w zakresie działów specjalnych i dodatkowo w gospodarstwie rolnym</a:t>
            </a:r>
          </a:p>
          <a:p>
            <a:pPr marL="0" indent="0" algn="just">
              <a:buNone/>
            </a:pPr>
            <a:r>
              <a:rPr lang="pl-PL" dirty="0"/>
              <a:t>- </a:t>
            </a:r>
            <a:r>
              <a:rPr lang="pl-PL" u="sng" dirty="0"/>
              <a:t>za każdą osobę podlegającą ubezpieczeniu wynosi 1 zł za każdy pełny hektar przeliczeniowy użytków rolnych w gospodarstwie rolnym, przyjęty dla celów ustalenia wymiaru składek na ubezpieczenie społeczne rolników. W gospodarstwach rolnych o powierzchni poniżej 1 hektara przeliczeniowego użytków rolnych składka wynosi 1 zł.</a:t>
            </a:r>
          </a:p>
        </p:txBody>
      </p:sp>
    </p:spTree>
    <p:extLst>
      <p:ext uri="{BB962C8B-B14F-4D97-AF65-F5344CB8AC3E}">
        <p14:creationId xmlns:p14="http://schemas.microsoft.com/office/powerpoint/2010/main" val="3975972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9C980A-6CBD-4695-8A14-63A0AB6361E2}"/>
              </a:ext>
            </a:extLst>
          </p:cNvPr>
          <p:cNvSpPr>
            <a:spLocks noGrp="1"/>
          </p:cNvSpPr>
          <p:nvPr>
            <p:ph type="title"/>
          </p:nvPr>
        </p:nvSpPr>
        <p:spPr/>
        <p:txBody>
          <a:bodyPr/>
          <a:lstStyle/>
          <a:p>
            <a:pPr algn="just"/>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1480E9DF-ECC1-4054-9F76-7391C84B1389}"/>
              </a:ext>
            </a:extLst>
          </p:cNvPr>
          <p:cNvSpPr>
            <a:spLocks noGrp="1"/>
          </p:cNvSpPr>
          <p:nvPr>
            <p:ph idx="1"/>
          </p:nvPr>
        </p:nvSpPr>
        <p:spPr/>
        <p:txBody>
          <a:bodyPr/>
          <a:lstStyle/>
          <a:p>
            <a:pPr marL="0" indent="0" algn="just">
              <a:buNone/>
            </a:pPr>
            <a:r>
              <a:rPr lang="pl-PL" dirty="0"/>
              <a:t>Rolnik prowadzący działalność w zakresie działów specjalnych opłaca składki na ubezpieczenie zdrowotne od deklarowanej podstawy wymiaru składki odpowiadającej:</a:t>
            </a:r>
          </a:p>
          <a:p>
            <a:pPr marL="0" indent="0" algn="just">
              <a:buNone/>
            </a:pPr>
            <a:r>
              <a:rPr lang="pl-PL" b="1" dirty="0"/>
              <a:t>1)</a:t>
            </a:r>
            <a:r>
              <a:rPr lang="pl-PL" dirty="0"/>
              <a:t> dochodowi ustalonemu dla opodatkowania podatkiem dochodowym od osób fizycznych, w kwocie nie niższej jednak niż kwota odpowiadająca wysokości minimalnego wynagrodzenia;</a:t>
            </a:r>
          </a:p>
          <a:p>
            <a:pPr marL="0" indent="0" algn="just">
              <a:buNone/>
            </a:pPr>
            <a:r>
              <a:rPr lang="pl-PL" b="1" dirty="0"/>
              <a:t>2) </a:t>
            </a:r>
            <a:r>
              <a:rPr lang="pl-PL" dirty="0"/>
              <a:t>minimalnemu wynagrodzeniu, w przypadku prowadzenia działalności niepodlegającej opodatkowaniu podatkiem dochodowym od osób fizycznych.</a:t>
            </a:r>
          </a:p>
          <a:p>
            <a:endParaRPr lang="pl-PL" dirty="0"/>
          </a:p>
        </p:txBody>
      </p:sp>
    </p:spTree>
    <p:extLst>
      <p:ext uri="{BB962C8B-B14F-4D97-AF65-F5344CB8AC3E}">
        <p14:creationId xmlns:p14="http://schemas.microsoft.com/office/powerpoint/2010/main" val="1280816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1FB339-CBCA-4D99-8FD1-1CFFBEBC448B}"/>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FB08F1CD-0459-4973-8D8F-D081DDAAF83B}"/>
              </a:ext>
            </a:extLst>
          </p:cNvPr>
          <p:cNvSpPr>
            <a:spLocks noGrp="1"/>
          </p:cNvSpPr>
          <p:nvPr>
            <p:ph idx="1"/>
          </p:nvPr>
        </p:nvSpPr>
        <p:spPr/>
        <p:txBody>
          <a:bodyPr/>
          <a:lstStyle/>
          <a:p>
            <a:pPr marL="0" indent="0" algn="just">
              <a:buNone/>
            </a:pPr>
            <a:r>
              <a:rPr lang="pl-PL" dirty="0"/>
              <a:t>Podstawę wymiaru składki na ubezpieczenie zdrowotne domowników rolników prowadzących działalność wyłącznie w zakresie działów specjalnych oraz pomocników rolników w rozumieniu przepisów o ubezpieczeniu społecznym rolników stanowi kwota </a:t>
            </a:r>
            <a:r>
              <a:rPr lang="pl-PL" u="sng" dirty="0"/>
              <a:t>33,4% przeciętnego miesięcznego wynagrodzenia w sektorze przedsiębiorstw w czwartym kwartale roku poprzedniego, włącznie z wypłatami z zysku</a:t>
            </a:r>
            <a:r>
              <a:rPr lang="pl-PL" dirty="0"/>
              <a:t>, ogłaszanego przez Prezesa Głównego Urzędu Statystycznego w Dzienniku Urzędowym Rzeczypospolitej Polskiej „Monitor Polski”. Składka od nowej podstawy wymiaru obowiązuje od dnia 1 kwietnia danego roku.</a:t>
            </a:r>
          </a:p>
        </p:txBody>
      </p:sp>
    </p:spTree>
    <p:extLst>
      <p:ext uri="{BB962C8B-B14F-4D97-AF65-F5344CB8AC3E}">
        <p14:creationId xmlns:p14="http://schemas.microsoft.com/office/powerpoint/2010/main" val="242280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F6D4DA-A4D3-481B-86D8-A24686EF6F1D}"/>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A896A607-67B2-45FF-AB7A-7DF0452FBC6C}"/>
              </a:ext>
            </a:extLst>
          </p:cNvPr>
          <p:cNvSpPr>
            <a:spLocks noGrp="1"/>
          </p:cNvSpPr>
          <p:nvPr>
            <p:ph idx="1"/>
          </p:nvPr>
        </p:nvSpPr>
        <p:spPr/>
        <p:txBody>
          <a:bodyPr/>
          <a:lstStyle/>
          <a:p>
            <a:pPr marL="0" indent="0" algn="just">
              <a:buNone/>
            </a:pPr>
            <a:r>
              <a:rPr lang="pl-PL" dirty="0"/>
              <a:t>Podstawę wymiaru składki dla:</a:t>
            </a:r>
          </a:p>
          <a:p>
            <a:pPr marL="0" indent="0" algn="just">
              <a:buNone/>
            </a:pPr>
            <a:r>
              <a:rPr lang="pl-PL" dirty="0"/>
              <a:t> - ławników sądowych stanowi kwota przyznanej diety,</a:t>
            </a:r>
          </a:p>
          <a:p>
            <a:pPr marL="0" indent="0" algn="just">
              <a:buNone/>
            </a:pPr>
            <a:r>
              <a:rPr lang="pl-PL" dirty="0"/>
              <a:t>-  osób pobierających zasiłek stały z opieki społecznej stawowi kwota tego zasiłku,</a:t>
            </a:r>
          </a:p>
          <a:p>
            <a:pPr marL="0" indent="0" algn="just">
              <a:buNone/>
            </a:pPr>
            <a:r>
              <a:rPr lang="pl-PL" dirty="0"/>
              <a:t>-  uczniów i słuchaczy zakładów kształcenia nauczycieli stanowi kwota specjalnego zasiłku opiekuńczego</a:t>
            </a:r>
          </a:p>
        </p:txBody>
      </p:sp>
    </p:spTree>
    <p:extLst>
      <p:ext uri="{BB962C8B-B14F-4D97-AF65-F5344CB8AC3E}">
        <p14:creationId xmlns:p14="http://schemas.microsoft.com/office/powerpoint/2010/main" val="1371902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32AD7-C46F-428F-B3A3-DCAC6D24EB6B}"/>
              </a:ext>
            </a:extLst>
          </p:cNvPr>
          <p:cNvSpPr>
            <a:spLocks noGrp="1"/>
          </p:cNvSpPr>
          <p:nvPr>
            <p:ph type="title"/>
          </p:nvPr>
        </p:nvSpPr>
        <p:spPr/>
        <p:txBody>
          <a:bodyPr/>
          <a:lstStyle/>
          <a:p>
            <a:r>
              <a:rPr lang="pl-PL" dirty="0"/>
              <a:t>Stawka składki zdrowotnej</a:t>
            </a:r>
          </a:p>
        </p:txBody>
      </p:sp>
      <p:sp>
        <p:nvSpPr>
          <p:cNvPr id="3" name="Symbol zastępczy zawartości 2">
            <a:extLst>
              <a:ext uri="{FF2B5EF4-FFF2-40B4-BE49-F238E27FC236}">
                <a16:creationId xmlns:a16="http://schemas.microsoft.com/office/drawing/2014/main" id="{86B61563-E0F3-4E92-8465-D02107962CEE}"/>
              </a:ext>
            </a:extLst>
          </p:cNvPr>
          <p:cNvSpPr>
            <a:spLocks noGrp="1"/>
          </p:cNvSpPr>
          <p:nvPr>
            <p:ph idx="1"/>
          </p:nvPr>
        </p:nvSpPr>
        <p:spPr/>
        <p:txBody>
          <a:bodyPr/>
          <a:lstStyle/>
          <a:p>
            <a:r>
              <a:rPr lang="pl-PL" dirty="0"/>
              <a:t>Stawka składki zdrowotnej stanowi 9% podstawy jej wymiaru</a:t>
            </a:r>
          </a:p>
          <a:p>
            <a:r>
              <a:rPr lang="pl-PL" dirty="0"/>
              <a:t>W przypadku rolników i ich domowników, o których mowa w art. 80 ust. 1a </a:t>
            </a:r>
            <a:r>
              <a:rPr lang="pl-PL" dirty="0" err="1"/>
              <a:t>u.ś.o.z</a:t>
            </a:r>
            <a:r>
              <a:rPr lang="pl-PL" dirty="0"/>
              <a:t>. stawka wynosi 1 zł od hektara przeliczeniowego użytków rolnych w gospodarstwie rolnym. </a:t>
            </a:r>
          </a:p>
        </p:txBody>
      </p:sp>
    </p:spTree>
    <p:extLst>
      <p:ext uri="{BB962C8B-B14F-4D97-AF65-F5344CB8AC3E}">
        <p14:creationId xmlns:p14="http://schemas.microsoft.com/office/powerpoint/2010/main" val="1208905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787B1F-452E-4405-ADEA-E490FDE059D2}"/>
              </a:ext>
            </a:extLst>
          </p:cNvPr>
          <p:cNvSpPr>
            <a:spLocks noGrp="1"/>
          </p:cNvSpPr>
          <p:nvPr>
            <p:ph type="title"/>
          </p:nvPr>
        </p:nvSpPr>
        <p:spPr/>
        <p:txBody>
          <a:bodyPr/>
          <a:lstStyle/>
          <a:p>
            <a:r>
              <a:rPr lang="pl-PL" dirty="0"/>
              <a:t>Stawka składki zdrowotnej</a:t>
            </a:r>
          </a:p>
        </p:txBody>
      </p:sp>
      <p:sp>
        <p:nvSpPr>
          <p:cNvPr id="3" name="Symbol zastępczy zawartości 2">
            <a:extLst>
              <a:ext uri="{FF2B5EF4-FFF2-40B4-BE49-F238E27FC236}">
                <a16:creationId xmlns:a16="http://schemas.microsoft.com/office/drawing/2014/main" id="{B32BDA3B-335E-4BEB-8ED5-F190A0CCDC54}"/>
              </a:ext>
            </a:extLst>
          </p:cNvPr>
          <p:cNvSpPr>
            <a:spLocks noGrp="1"/>
          </p:cNvSpPr>
          <p:nvPr>
            <p:ph idx="1"/>
          </p:nvPr>
        </p:nvSpPr>
        <p:spPr/>
        <p:txBody>
          <a:bodyPr/>
          <a:lstStyle/>
          <a:p>
            <a:r>
              <a:rPr lang="pl-PL" dirty="0"/>
              <a:t>Zgodnie z art. 79 ust. 2 </a:t>
            </a:r>
            <a:r>
              <a:rPr lang="pl-PL" dirty="0" err="1"/>
              <a:t>u.ś.o.z</a:t>
            </a:r>
            <a:r>
              <a:rPr lang="pl-PL" dirty="0"/>
              <a:t>. składka zdrowotna jest:</a:t>
            </a:r>
          </a:p>
          <a:p>
            <a:pPr>
              <a:buFontTx/>
              <a:buChar char="-"/>
            </a:pPr>
            <a:r>
              <a:rPr lang="pl-PL" b="1" dirty="0"/>
              <a:t>miesięczna </a:t>
            </a:r>
          </a:p>
          <a:p>
            <a:pPr>
              <a:buFontTx/>
              <a:buChar char="-"/>
            </a:pPr>
            <a:r>
              <a:rPr lang="pl-PL" b="1" dirty="0"/>
              <a:t>niepodzielna</a:t>
            </a:r>
          </a:p>
        </p:txBody>
      </p:sp>
    </p:spTree>
    <p:extLst>
      <p:ext uri="{BB962C8B-B14F-4D97-AF65-F5344CB8AC3E}">
        <p14:creationId xmlns:p14="http://schemas.microsoft.com/office/powerpoint/2010/main" val="36740668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40E518-1640-40EA-822D-47058C69F6B0}"/>
              </a:ext>
            </a:extLst>
          </p:cNvPr>
          <p:cNvSpPr>
            <a:spLocks noGrp="1"/>
          </p:cNvSpPr>
          <p:nvPr>
            <p:ph type="title"/>
          </p:nvPr>
        </p:nvSpPr>
        <p:spPr/>
        <p:txBody>
          <a:bodyPr/>
          <a:lstStyle/>
          <a:p>
            <a:r>
              <a:rPr lang="pl-PL" dirty="0"/>
              <a:t>Termin opłacania składki zdrowotnej</a:t>
            </a:r>
          </a:p>
        </p:txBody>
      </p:sp>
      <p:sp>
        <p:nvSpPr>
          <p:cNvPr id="3" name="Symbol zastępczy zawartości 2">
            <a:extLst>
              <a:ext uri="{FF2B5EF4-FFF2-40B4-BE49-F238E27FC236}">
                <a16:creationId xmlns:a16="http://schemas.microsoft.com/office/drawing/2014/main" id="{0840BAE6-3304-4E59-B47B-6464FAAAF172}"/>
              </a:ext>
            </a:extLst>
          </p:cNvPr>
          <p:cNvSpPr>
            <a:spLocks noGrp="1"/>
          </p:cNvSpPr>
          <p:nvPr>
            <p:ph idx="1"/>
          </p:nvPr>
        </p:nvSpPr>
        <p:spPr/>
        <p:txBody>
          <a:bodyPr/>
          <a:lstStyle/>
          <a:p>
            <a:pPr algn="just"/>
            <a:r>
              <a:rPr lang="pl-PL" dirty="0"/>
              <a:t>Osoby fizyczne odprowadzające składkę wyłącznie za siebie są zobowiązane opłacić ją do </a:t>
            </a:r>
            <a:r>
              <a:rPr lang="pl-PL" u="sng" dirty="0"/>
              <a:t>10 dnia następnego miesiąca</a:t>
            </a:r>
            <a:r>
              <a:rPr lang="pl-PL" dirty="0"/>
              <a:t>,</a:t>
            </a:r>
          </a:p>
          <a:p>
            <a:pPr algn="just"/>
            <a:r>
              <a:rPr lang="pl-PL" dirty="0"/>
              <a:t>Jednostki budżetowe i samorządowe zakłady budżetowe opłacają składkę  </a:t>
            </a:r>
            <a:r>
              <a:rPr lang="pl-PL" u="sng" dirty="0"/>
              <a:t>do 5 dnia następnego miesiąca</a:t>
            </a:r>
          </a:p>
          <a:p>
            <a:pPr algn="just"/>
            <a:r>
              <a:rPr lang="pl-PL" dirty="0"/>
              <a:t>Pozostali płatnicy opłacają składkę nie później niż do </a:t>
            </a:r>
            <a:r>
              <a:rPr lang="pl-PL" u="sng" dirty="0"/>
              <a:t>15 dnia następnego miesiąca</a:t>
            </a:r>
          </a:p>
        </p:txBody>
      </p:sp>
    </p:spTree>
    <p:extLst>
      <p:ext uri="{BB962C8B-B14F-4D97-AF65-F5344CB8AC3E}">
        <p14:creationId xmlns:p14="http://schemas.microsoft.com/office/powerpoint/2010/main" val="3339058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A19909-DE00-4072-B559-7C0C90F12EE4}"/>
              </a:ext>
            </a:extLst>
          </p:cNvPr>
          <p:cNvSpPr>
            <a:spLocks noGrp="1"/>
          </p:cNvSpPr>
          <p:nvPr>
            <p:ph type="title"/>
          </p:nvPr>
        </p:nvSpPr>
        <p:spPr/>
        <p:txBody>
          <a:bodyPr/>
          <a:lstStyle/>
          <a:p>
            <a:r>
              <a:rPr lang="pl-PL" dirty="0"/>
              <a:t>Składka zdrowotna</a:t>
            </a:r>
          </a:p>
        </p:txBody>
      </p:sp>
      <p:sp>
        <p:nvSpPr>
          <p:cNvPr id="3" name="Symbol zastępczy zawartości 2">
            <a:extLst>
              <a:ext uri="{FF2B5EF4-FFF2-40B4-BE49-F238E27FC236}">
                <a16:creationId xmlns:a16="http://schemas.microsoft.com/office/drawing/2014/main" id="{64EEBDD0-406C-46F7-946F-CD3F07043380}"/>
              </a:ext>
            </a:extLst>
          </p:cNvPr>
          <p:cNvSpPr>
            <a:spLocks noGrp="1"/>
          </p:cNvSpPr>
          <p:nvPr>
            <p:ph idx="1"/>
          </p:nvPr>
        </p:nvSpPr>
        <p:spPr/>
        <p:txBody>
          <a:bodyPr/>
          <a:lstStyle/>
          <a:p>
            <a:pPr algn="just"/>
            <a:r>
              <a:rPr lang="pl-PL" dirty="0"/>
              <a:t>W odniesieniu do większości ubezpieczonych składki zdrowotne są opłacane i ewidencjonowane w ZUS (art. 87 ust. 4 pkt 1 i 3 </a:t>
            </a:r>
            <a:r>
              <a:rPr lang="pl-PL" dirty="0" err="1"/>
              <a:t>u.ś.o.z</a:t>
            </a:r>
            <a:r>
              <a:rPr lang="pl-PL" dirty="0"/>
              <a:t>.)</a:t>
            </a:r>
          </a:p>
          <a:p>
            <a:pPr algn="just"/>
            <a:r>
              <a:rPr lang="pl-PL" dirty="0"/>
              <a:t>W przypadku rolników i ich domowników w rozumieniu przepisów o ubezpieczeniu społecznym rolników, w tym rolników o których mowa w art. 66 ust. 1 pkt 16 </a:t>
            </a:r>
            <a:r>
              <a:rPr lang="pl-PL" dirty="0" err="1"/>
              <a:t>u.ś.o.z</a:t>
            </a:r>
            <a:r>
              <a:rPr lang="pl-PL" dirty="0"/>
              <a:t>., pobierających świadczenia emerytalne i rentowe KRUS, a także rolników i ich domowników, którzy nie podlegają ubezpieczeniu społecznemu rolników i jednocześnie nie podlegają ubezpieczeniu zdrowotnemu z innych tytułów, składki zdrowotne są opłacane i ewidencjonowane w KRUS.</a:t>
            </a:r>
          </a:p>
        </p:txBody>
      </p:sp>
    </p:spTree>
    <p:extLst>
      <p:ext uri="{BB962C8B-B14F-4D97-AF65-F5344CB8AC3E}">
        <p14:creationId xmlns:p14="http://schemas.microsoft.com/office/powerpoint/2010/main" val="1963604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710CDE-3592-437B-856B-403BBACE8B87}"/>
              </a:ext>
            </a:extLst>
          </p:cNvPr>
          <p:cNvSpPr>
            <a:spLocks noGrp="1"/>
          </p:cNvSpPr>
          <p:nvPr>
            <p:ph type="title"/>
          </p:nvPr>
        </p:nvSpPr>
        <p:spPr/>
        <p:txBody>
          <a:bodyPr/>
          <a:lstStyle/>
          <a:p>
            <a:r>
              <a:rPr lang="pl-PL" dirty="0"/>
              <a:t>Kazus 2</a:t>
            </a:r>
          </a:p>
        </p:txBody>
      </p:sp>
      <p:sp>
        <p:nvSpPr>
          <p:cNvPr id="3" name="Symbol zastępczy zawartości 2">
            <a:extLst>
              <a:ext uri="{FF2B5EF4-FFF2-40B4-BE49-F238E27FC236}">
                <a16:creationId xmlns:a16="http://schemas.microsoft.com/office/drawing/2014/main" id="{C266DF9E-7B0A-478B-A9E1-871D003A2685}"/>
              </a:ext>
            </a:extLst>
          </p:cNvPr>
          <p:cNvSpPr>
            <a:spLocks noGrp="1"/>
          </p:cNvSpPr>
          <p:nvPr>
            <p:ph idx="1"/>
          </p:nvPr>
        </p:nvSpPr>
        <p:spPr/>
        <p:txBody>
          <a:bodyPr/>
          <a:lstStyle/>
          <a:p>
            <a:pPr marL="0" indent="0" algn="just">
              <a:buNone/>
            </a:pPr>
            <a:r>
              <a:rPr lang="pl-PL" dirty="0"/>
              <a:t>Jan Przedsiębiorczy rozpoczął prowadzenie pozarolniczej działalności w dniu 20 października 2018 roku. Mężczyzna doszedł do wniosku, że wysokość jego składki za październik powinna być pomniejszona proporcjonalnie do liczby dni, w których istniał obowiązek ubezpieczeniowy.</a:t>
            </a:r>
          </a:p>
          <a:p>
            <a:pPr marL="0" indent="0" algn="just">
              <a:buNone/>
            </a:pPr>
            <a:r>
              <a:rPr lang="pl-PL" dirty="0"/>
              <a:t>Proszę ocenić zasadność stanowiska Jana Przedsiębiorczego. </a:t>
            </a:r>
          </a:p>
        </p:txBody>
      </p:sp>
    </p:spTree>
    <p:extLst>
      <p:ext uri="{BB962C8B-B14F-4D97-AF65-F5344CB8AC3E}">
        <p14:creationId xmlns:p14="http://schemas.microsoft.com/office/powerpoint/2010/main" val="545682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A38FC1-C1AA-4DBC-BCE2-6743FBCBE90A}"/>
              </a:ext>
            </a:extLst>
          </p:cNvPr>
          <p:cNvSpPr>
            <a:spLocks noGrp="1"/>
          </p:cNvSpPr>
          <p:nvPr>
            <p:ph type="title"/>
          </p:nvPr>
        </p:nvSpPr>
        <p:spPr/>
        <p:txBody>
          <a:bodyPr/>
          <a:lstStyle/>
          <a:p>
            <a:r>
              <a:rPr lang="pl-PL" dirty="0"/>
              <a:t>Model Bismarcka</a:t>
            </a:r>
          </a:p>
        </p:txBody>
      </p:sp>
      <p:sp>
        <p:nvSpPr>
          <p:cNvPr id="3" name="Symbol zastępczy zawartości 2">
            <a:extLst>
              <a:ext uri="{FF2B5EF4-FFF2-40B4-BE49-F238E27FC236}">
                <a16:creationId xmlns:a16="http://schemas.microsoft.com/office/drawing/2014/main" id="{842ABF5F-EA5E-457A-90C3-2D2BC73D42B7}"/>
              </a:ext>
            </a:extLst>
          </p:cNvPr>
          <p:cNvSpPr>
            <a:spLocks noGrp="1"/>
          </p:cNvSpPr>
          <p:nvPr>
            <p:ph idx="1"/>
          </p:nvPr>
        </p:nvSpPr>
        <p:spPr/>
        <p:txBody>
          <a:bodyPr/>
          <a:lstStyle/>
          <a:p>
            <a:r>
              <a:rPr lang="pl-PL" dirty="0"/>
              <a:t>Powołanie ustawowych instytucji ubezpieczeniowych – kas chorych</a:t>
            </a:r>
          </a:p>
          <a:p>
            <a:r>
              <a:rPr lang="pl-PL" u="sng" dirty="0"/>
              <a:t>Utworzenie ze składek na ubezpieczenie, funduszy przeznaczonych na finansowanie określonych świadczeń przysługujących ubezpieczonym</a:t>
            </a:r>
          </a:p>
          <a:p>
            <a:r>
              <a:rPr lang="pl-PL" u="sng" dirty="0" err="1"/>
              <a:t>Współopłacenie</a:t>
            </a:r>
            <a:r>
              <a:rPr lang="pl-PL" u="sng" dirty="0"/>
              <a:t> składek  przez pracownika i pracodawcę</a:t>
            </a:r>
          </a:p>
          <a:p>
            <a:r>
              <a:rPr lang="pl-PL" dirty="0"/>
              <a:t>Zawieranie umów ze świadczeniodawcami ochrony zdrowia na realizację świadczeń dla ubezpieczonych</a:t>
            </a:r>
          </a:p>
          <a:p>
            <a:r>
              <a:rPr lang="pl-PL" dirty="0"/>
              <a:t>Swobodna możliwość wyboru ubezpieczyciela z wielu funkcjonujących</a:t>
            </a:r>
          </a:p>
          <a:p>
            <a:r>
              <a:rPr lang="pl-PL" u="sng" dirty="0"/>
              <a:t>Zwrot kosztów uzyskanych  świadczeń zdrowotnych lub finansowanie zrealizowanych świadczeń na rzecz ubezpieczonych</a:t>
            </a:r>
          </a:p>
          <a:p>
            <a:pPr marL="0" indent="0">
              <a:buNone/>
            </a:pPr>
            <a:r>
              <a:rPr lang="pl-PL" dirty="0"/>
              <a:t>Model ten występuje w Niemczech</a:t>
            </a:r>
          </a:p>
        </p:txBody>
      </p:sp>
    </p:spTree>
    <p:extLst>
      <p:ext uri="{BB962C8B-B14F-4D97-AF65-F5344CB8AC3E}">
        <p14:creationId xmlns:p14="http://schemas.microsoft.com/office/powerpoint/2010/main" val="30198251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2F02C4-392E-4BBD-816F-498D75C15608}"/>
              </a:ext>
            </a:extLst>
          </p:cNvPr>
          <p:cNvSpPr>
            <a:spLocks noGrp="1"/>
          </p:cNvSpPr>
          <p:nvPr>
            <p:ph type="title"/>
          </p:nvPr>
        </p:nvSpPr>
        <p:spPr/>
        <p:txBody>
          <a:bodyPr/>
          <a:lstStyle/>
          <a:p>
            <a:r>
              <a:rPr lang="pl-PL" dirty="0"/>
              <a:t>Składka na ubezpieczenie zdrowotne</a:t>
            </a:r>
          </a:p>
        </p:txBody>
      </p:sp>
      <p:sp>
        <p:nvSpPr>
          <p:cNvPr id="3" name="Symbol zastępczy zawartości 2">
            <a:extLst>
              <a:ext uri="{FF2B5EF4-FFF2-40B4-BE49-F238E27FC236}">
                <a16:creationId xmlns:a16="http://schemas.microsoft.com/office/drawing/2014/main" id="{5005C84C-9D03-4D2C-86CA-771078D42697}"/>
              </a:ext>
            </a:extLst>
          </p:cNvPr>
          <p:cNvSpPr>
            <a:spLocks noGrp="1"/>
          </p:cNvSpPr>
          <p:nvPr>
            <p:ph idx="1"/>
          </p:nvPr>
        </p:nvSpPr>
        <p:spPr/>
        <p:txBody>
          <a:bodyPr/>
          <a:lstStyle/>
          <a:p>
            <a:pPr algn="just"/>
            <a:r>
              <a:rPr lang="pl-PL" dirty="0"/>
              <a:t>Niepodzielność składki oznacza, że bez względu na liczbę dni w miesiącu objętych danym tytułem ubezpieczeniowym składka zdrowotna powinna być opłacona w pełnej wysokości.</a:t>
            </a:r>
          </a:p>
        </p:txBody>
      </p:sp>
    </p:spTree>
    <p:extLst>
      <p:ext uri="{BB962C8B-B14F-4D97-AF65-F5344CB8AC3E}">
        <p14:creationId xmlns:p14="http://schemas.microsoft.com/office/powerpoint/2010/main" val="33418804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11C9C5-6651-4AF5-AE46-389B364BE5BD}"/>
              </a:ext>
            </a:extLst>
          </p:cNvPr>
          <p:cNvSpPr>
            <a:spLocks noGrp="1"/>
          </p:cNvSpPr>
          <p:nvPr>
            <p:ph type="title"/>
          </p:nvPr>
        </p:nvSpPr>
        <p:spPr/>
        <p:txBody>
          <a:bodyPr/>
          <a:lstStyle/>
          <a:p>
            <a:r>
              <a:rPr lang="pl-PL" dirty="0"/>
              <a:t>Kazus 3 </a:t>
            </a:r>
          </a:p>
        </p:txBody>
      </p:sp>
      <p:sp>
        <p:nvSpPr>
          <p:cNvPr id="3" name="Symbol zastępczy zawartości 2">
            <a:extLst>
              <a:ext uri="{FF2B5EF4-FFF2-40B4-BE49-F238E27FC236}">
                <a16:creationId xmlns:a16="http://schemas.microsoft.com/office/drawing/2014/main" id="{21FDD8AB-2845-4A9F-A061-22556F64E700}"/>
              </a:ext>
            </a:extLst>
          </p:cNvPr>
          <p:cNvSpPr>
            <a:spLocks noGrp="1"/>
          </p:cNvSpPr>
          <p:nvPr>
            <p:ph idx="1"/>
          </p:nvPr>
        </p:nvSpPr>
        <p:spPr/>
        <p:txBody>
          <a:bodyPr/>
          <a:lstStyle/>
          <a:p>
            <a:pPr marL="0" indent="0" algn="just">
              <a:buNone/>
            </a:pPr>
            <a:r>
              <a:rPr lang="pl-PL" dirty="0"/>
              <a:t>Jan Kowalski zawarł umowę o pracę z Elwirą Zaradną. Kobieta została zgłoszona do ubezpieczenia zdrowotnego a Jan Kowalski rzetelnie opłacał składki na jej ubezpieczenie zdrowotne. Zatrudnienie nie było jednak realizowane.</a:t>
            </a:r>
          </a:p>
          <a:p>
            <a:pPr marL="0" indent="0" algn="just">
              <a:buNone/>
            </a:pPr>
            <a:r>
              <a:rPr lang="pl-PL" dirty="0"/>
              <a:t>Proszę ocenić czy Elwira Zaradna  jest objęta obowiązkowym ubezpieczeniem zdrowotnym oraz określić jaki charakter mają składki opłacone przez Jana Kowalskiego na jej ubezpieczenie zdrowotne.</a:t>
            </a:r>
          </a:p>
        </p:txBody>
      </p:sp>
    </p:spTree>
    <p:extLst>
      <p:ext uri="{BB962C8B-B14F-4D97-AF65-F5344CB8AC3E}">
        <p14:creationId xmlns:p14="http://schemas.microsoft.com/office/powerpoint/2010/main" val="2877318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8BC967-45BF-433F-84E9-E9700E1275EC}"/>
              </a:ext>
            </a:extLst>
          </p:cNvPr>
          <p:cNvSpPr>
            <a:spLocks noGrp="1"/>
          </p:cNvSpPr>
          <p:nvPr>
            <p:ph type="title"/>
          </p:nvPr>
        </p:nvSpPr>
        <p:spPr/>
        <p:txBody>
          <a:bodyPr/>
          <a:lstStyle/>
          <a:p>
            <a:r>
              <a:rPr lang="pl-PL" dirty="0"/>
              <a:t>Wydatki na ochronę zdrowia ponoszone z budżetu państwa</a:t>
            </a:r>
          </a:p>
        </p:txBody>
      </p:sp>
      <p:sp>
        <p:nvSpPr>
          <p:cNvPr id="3" name="Symbol zastępczy zawartości 2">
            <a:extLst>
              <a:ext uri="{FF2B5EF4-FFF2-40B4-BE49-F238E27FC236}">
                <a16:creationId xmlns:a16="http://schemas.microsoft.com/office/drawing/2014/main" id="{86516C8A-269A-4580-BEB6-7558191E5039}"/>
              </a:ext>
            </a:extLst>
          </p:cNvPr>
          <p:cNvSpPr>
            <a:spLocks noGrp="1"/>
          </p:cNvSpPr>
          <p:nvPr>
            <p:ph idx="1"/>
          </p:nvPr>
        </p:nvSpPr>
        <p:spPr/>
        <p:txBody>
          <a:bodyPr/>
          <a:lstStyle/>
          <a:p>
            <a:pPr marL="0" indent="0" algn="just">
              <a:buNone/>
            </a:pPr>
            <a:r>
              <a:rPr lang="pl-PL" dirty="0"/>
              <a:t>Wydatki związane z tworzeniem i prowadzeniem podmiotów leczniczych oraz finansowaniem działalności realizowanej przez podmioty lecznicze:</a:t>
            </a:r>
          </a:p>
          <a:p>
            <a:pPr marL="0" indent="0" algn="just">
              <a:buNone/>
            </a:pPr>
            <a:r>
              <a:rPr lang="pl-PL" dirty="0"/>
              <a:t>- Skarb Państwa reprezentowany przez </a:t>
            </a:r>
            <a:r>
              <a:rPr lang="pl-PL" i="1" dirty="0" err="1"/>
              <a:t>stationes</a:t>
            </a:r>
            <a:r>
              <a:rPr lang="pl-PL" i="1" dirty="0"/>
              <a:t> </a:t>
            </a:r>
            <a:r>
              <a:rPr lang="pl-PL" i="1" dirty="0" err="1"/>
              <a:t>fisci</a:t>
            </a:r>
            <a:r>
              <a:rPr lang="pl-PL" i="1" dirty="0"/>
              <a:t> </a:t>
            </a:r>
            <a:r>
              <a:rPr lang="pl-PL" dirty="0"/>
              <a:t>może tworzyć samodzielne publiczne zakłady opieki zdrowotnej,</a:t>
            </a:r>
          </a:p>
          <a:p>
            <a:pPr marL="0" indent="0" algn="just">
              <a:buNone/>
            </a:pPr>
            <a:r>
              <a:rPr lang="pl-PL" dirty="0"/>
              <a:t>- Skarb Państwa reprezentowany przez ministra, centralny organ administracji rządowej albo wojewodę może tworzyć i prowadzić podmioty lecznicze w formie spółek kapitałowych</a:t>
            </a:r>
          </a:p>
        </p:txBody>
      </p:sp>
    </p:spTree>
    <p:extLst>
      <p:ext uri="{BB962C8B-B14F-4D97-AF65-F5344CB8AC3E}">
        <p14:creationId xmlns:p14="http://schemas.microsoft.com/office/powerpoint/2010/main" val="2672936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E38A64-0212-43CE-A789-0B4F5A78C318}"/>
              </a:ext>
            </a:extLst>
          </p:cNvPr>
          <p:cNvSpPr>
            <a:spLocks noGrp="1"/>
          </p:cNvSpPr>
          <p:nvPr>
            <p:ph type="title"/>
          </p:nvPr>
        </p:nvSpPr>
        <p:spPr/>
        <p:txBody>
          <a:bodyPr/>
          <a:lstStyle/>
          <a:p>
            <a:r>
              <a:rPr lang="pl-PL" dirty="0"/>
              <a:t>Wydatki na ochronę zdrowia ponoszone z budżetu państwa</a:t>
            </a:r>
          </a:p>
        </p:txBody>
      </p:sp>
      <p:sp>
        <p:nvSpPr>
          <p:cNvPr id="3" name="Symbol zastępczy zawartości 2">
            <a:extLst>
              <a:ext uri="{FF2B5EF4-FFF2-40B4-BE49-F238E27FC236}">
                <a16:creationId xmlns:a16="http://schemas.microsoft.com/office/drawing/2014/main" id="{20B1CFE8-D398-420E-8772-62D43EED20C6}"/>
              </a:ext>
            </a:extLst>
          </p:cNvPr>
          <p:cNvSpPr>
            <a:spLocks noGrp="1"/>
          </p:cNvSpPr>
          <p:nvPr>
            <p:ph idx="1"/>
          </p:nvPr>
        </p:nvSpPr>
        <p:spPr/>
        <p:txBody>
          <a:bodyPr/>
          <a:lstStyle/>
          <a:p>
            <a:pPr marL="0" indent="0" algn="just">
              <a:buNone/>
            </a:pPr>
            <a:r>
              <a:rPr lang="pl-PL" dirty="0"/>
              <a:t>Zadania zespołów ratownictwa medycznego, z wyłączeniem lotniczych zespołów ratownictwa medycznego, w tym wynikające z umów międzynarodowych, są finansowane z budżetu państwa z części, których dysponentami są poszczególni wojewodowie (art. 46 ustawy </a:t>
            </a:r>
            <a:r>
              <a:rPr lang="pl-PL" dirty="0" err="1"/>
              <a:t>o.p.r.m</a:t>
            </a:r>
            <a:r>
              <a:rPr lang="pl-PL" dirty="0"/>
              <a:t>.)</a:t>
            </a:r>
          </a:p>
        </p:txBody>
      </p:sp>
    </p:spTree>
    <p:extLst>
      <p:ext uri="{BB962C8B-B14F-4D97-AF65-F5344CB8AC3E}">
        <p14:creationId xmlns:p14="http://schemas.microsoft.com/office/powerpoint/2010/main" val="16672723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AEAE1A-C7EE-47AC-9559-F7CE8A70CFA6}"/>
              </a:ext>
            </a:extLst>
          </p:cNvPr>
          <p:cNvSpPr>
            <a:spLocks noGrp="1"/>
          </p:cNvSpPr>
          <p:nvPr>
            <p:ph type="title"/>
          </p:nvPr>
        </p:nvSpPr>
        <p:spPr/>
        <p:txBody>
          <a:bodyPr/>
          <a:lstStyle/>
          <a:p>
            <a:r>
              <a:rPr lang="pl-PL" dirty="0"/>
              <a:t>Wydatki na ochronę zdrowia ponoszone z budżetu państwa</a:t>
            </a:r>
          </a:p>
        </p:txBody>
      </p:sp>
      <p:sp>
        <p:nvSpPr>
          <p:cNvPr id="3" name="Symbol zastępczy zawartości 2">
            <a:extLst>
              <a:ext uri="{FF2B5EF4-FFF2-40B4-BE49-F238E27FC236}">
                <a16:creationId xmlns:a16="http://schemas.microsoft.com/office/drawing/2014/main" id="{36F7092F-4228-460E-9B60-EE70EA746822}"/>
              </a:ext>
            </a:extLst>
          </p:cNvPr>
          <p:cNvSpPr>
            <a:spLocks noGrp="1"/>
          </p:cNvSpPr>
          <p:nvPr>
            <p:ph idx="1"/>
          </p:nvPr>
        </p:nvSpPr>
        <p:spPr/>
        <p:txBody>
          <a:bodyPr>
            <a:normAutofit lnSpcReduction="10000"/>
          </a:bodyPr>
          <a:lstStyle/>
          <a:p>
            <a:pPr marL="0" indent="0" algn="just">
              <a:buNone/>
            </a:pPr>
            <a:r>
              <a:rPr lang="pl-PL" dirty="0"/>
              <a:t>Wydatki na finansowanie świadczeń zdrowotnych:</a:t>
            </a:r>
          </a:p>
          <a:p>
            <a:pPr marL="0" indent="0" algn="just">
              <a:buNone/>
            </a:pPr>
            <a:r>
              <a:rPr lang="pl-PL" dirty="0"/>
              <a:t>- świadczenia opieki zdrowotnej udzielane innym niż ubezpieczeni świadczeniobiorcom w ujęciu art. 2 </a:t>
            </a:r>
            <a:r>
              <a:rPr lang="pl-PL" dirty="0" err="1"/>
              <a:t>u.ś.o.z</a:t>
            </a:r>
            <a:r>
              <a:rPr lang="pl-PL" dirty="0"/>
              <a:t>,</a:t>
            </a:r>
          </a:p>
          <a:p>
            <a:pPr marL="0" indent="0" algn="just">
              <a:buNone/>
            </a:pPr>
            <a:r>
              <a:rPr lang="pl-PL" dirty="0"/>
              <a:t>- świadczenia opieki zdrowotnej w zakresie leczenia odwykowego udzielane przez zakłady lecznicze osobom uzależnionym od alkoholu,</a:t>
            </a:r>
          </a:p>
          <a:p>
            <a:pPr marL="0" indent="0" algn="just">
              <a:buNone/>
            </a:pPr>
            <a:r>
              <a:rPr lang="pl-PL" dirty="0"/>
              <a:t>- leczenie, rehabilitacja, reintegracja osób uzależnionych od środków odurzających, substancji psychotropowych, środków zastępczych lub nowych substancji psychoaktywnych, </a:t>
            </a:r>
          </a:p>
          <a:p>
            <a:pPr marL="0" indent="0" algn="just">
              <a:buNone/>
            </a:pPr>
            <a:r>
              <a:rPr lang="pl-PL" dirty="0"/>
              <a:t>- świadczenia zdrowotne  w zakresie psychiatrycznej opieki zdrowotnej udzielane przez świadczeniobiorcę, który zawarł umowę o udzielanie świadczeń opieki zdrowotnej</a:t>
            </a:r>
          </a:p>
          <a:p>
            <a:pPr marL="0" indent="0" algn="just">
              <a:buNone/>
            </a:pPr>
            <a:r>
              <a:rPr lang="pl-PL" b="1" u="sng" dirty="0"/>
              <a:t>świadczenia powyższe finansowane są z dotacji celowej udzielonej Narodowemu Funduszowi Zdrowia</a:t>
            </a:r>
            <a:r>
              <a:rPr lang="pl-PL" dirty="0"/>
              <a:t>.</a:t>
            </a:r>
          </a:p>
        </p:txBody>
      </p:sp>
    </p:spTree>
    <p:extLst>
      <p:ext uri="{BB962C8B-B14F-4D97-AF65-F5344CB8AC3E}">
        <p14:creationId xmlns:p14="http://schemas.microsoft.com/office/powerpoint/2010/main" val="20054639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2373E8-E340-47B5-8A99-94F6C9A542D9}"/>
              </a:ext>
            </a:extLst>
          </p:cNvPr>
          <p:cNvSpPr>
            <a:spLocks noGrp="1"/>
          </p:cNvSpPr>
          <p:nvPr>
            <p:ph type="title"/>
          </p:nvPr>
        </p:nvSpPr>
        <p:spPr/>
        <p:txBody>
          <a:bodyPr/>
          <a:lstStyle/>
          <a:p>
            <a:r>
              <a:rPr lang="pl-PL" dirty="0"/>
              <a:t>Wydatki na ochronę zdrowia ponoszone z budżetu państwa</a:t>
            </a:r>
          </a:p>
        </p:txBody>
      </p:sp>
      <p:sp>
        <p:nvSpPr>
          <p:cNvPr id="3" name="Symbol zastępczy zawartości 2">
            <a:extLst>
              <a:ext uri="{FF2B5EF4-FFF2-40B4-BE49-F238E27FC236}">
                <a16:creationId xmlns:a16="http://schemas.microsoft.com/office/drawing/2014/main" id="{AF43760E-2590-4853-BB3D-46C761E105EF}"/>
              </a:ext>
            </a:extLst>
          </p:cNvPr>
          <p:cNvSpPr>
            <a:spLocks noGrp="1"/>
          </p:cNvSpPr>
          <p:nvPr>
            <p:ph idx="1"/>
          </p:nvPr>
        </p:nvSpPr>
        <p:spPr/>
        <p:txBody>
          <a:bodyPr/>
          <a:lstStyle/>
          <a:p>
            <a:pPr algn="just"/>
            <a:r>
              <a:rPr lang="pl-PL" dirty="0"/>
              <a:t>korzystanie z opieki medycznej i pobyt w szpitalu lub podmiocie leczniczym wykonującym działalność leczniczą w rodzaju stacjonarne i całodobowe świadczenia zdrowotne przez cudzoziemca umieszczonego w strzeżonym ośrodku lub przebywającego w areszcie dla cudzoziemców jest finansowane przez ministra właściwego dla spraw wewnętrznych ze środków z budżetu państwa z części której jest on dysponentem</a:t>
            </a:r>
          </a:p>
          <a:p>
            <a:pPr algn="just"/>
            <a:r>
              <a:rPr lang="pl-PL" dirty="0"/>
              <a:t>postępowanie terapeutyczne wobec osób, o których mowa w ustawie o postępowaniu wobec osób z zaburzeniami psychicznymi stwarzających zagrożenie życia, zdrowia lub wolności seksualnej innych osób jest finansowane przez ministra zdrowia z budżetu państwa, z części której jest on dysponentem</a:t>
            </a:r>
          </a:p>
        </p:txBody>
      </p:sp>
    </p:spTree>
    <p:extLst>
      <p:ext uri="{BB962C8B-B14F-4D97-AF65-F5344CB8AC3E}">
        <p14:creationId xmlns:p14="http://schemas.microsoft.com/office/powerpoint/2010/main" val="10650091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1E3393-A107-4F2D-AA15-AAA9A0D48A62}"/>
              </a:ext>
            </a:extLst>
          </p:cNvPr>
          <p:cNvSpPr>
            <a:spLocks noGrp="1"/>
          </p:cNvSpPr>
          <p:nvPr>
            <p:ph type="title"/>
          </p:nvPr>
        </p:nvSpPr>
        <p:spPr/>
        <p:txBody>
          <a:bodyPr/>
          <a:lstStyle/>
          <a:p>
            <a:r>
              <a:rPr lang="pl-PL" dirty="0"/>
              <a:t>Wydatki na ochronę zdrowia samorządu terytorialnego</a:t>
            </a:r>
          </a:p>
        </p:txBody>
      </p:sp>
      <p:sp>
        <p:nvSpPr>
          <p:cNvPr id="3" name="Symbol zastępczy zawartości 2">
            <a:extLst>
              <a:ext uri="{FF2B5EF4-FFF2-40B4-BE49-F238E27FC236}">
                <a16:creationId xmlns:a16="http://schemas.microsoft.com/office/drawing/2014/main" id="{DFC8AAAB-FD5E-40BF-B8E4-6472DCC5F9DC}"/>
              </a:ext>
            </a:extLst>
          </p:cNvPr>
          <p:cNvSpPr>
            <a:spLocks noGrp="1"/>
          </p:cNvSpPr>
          <p:nvPr>
            <p:ph idx="1"/>
          </p:nvPr>
        </p:nvSpPr>
        <p:spPr/>
        <p:txBody>
          <a:bodyPr/>
          <a:lstStyle/>
          <a:p>
            <a:pPr algn="just"/>
            <a:r>
              <a:rPr lang="pl-PL" dirty="0"/>
              <a:t>Wydatki jednostki samorządu terytorialnego  jako podmiotu tworzącego podmioty lecznicze,</a:t>
            </a:r>
          </a:p>
          <a:p>
            <a:pPr algn="just"/>
            <a:r>
              <a:rPr lang="pl-PL" dirty="0"/>
              <a:t>Przekazywanie środków publicznych podmiotom wykonującym działalność leczniczą na podstawie zasad uregulowanych w dziale V ustawy o działalności leczniczej tj.:</a:t>
            </a:r>
          </a:p>
          <a:p>
            <a:pPr algn="just">
              <a:buFontTx/>
              <a:buChar char="-"/>
            </a:pPr>
            <a:r>
              <a:rPr lang="pl-PL" dirty="0"/>
              <a:t>przekazanie środków na podstawie umowy,</a:t>
            </a:r>
          </a:p>
          <a:p>
            <a:pPr algn="just">
              <a:buFontTx/>
              <a:buChar char="-"/>
            </a:pPr>
            <a:r>
              <a:rPr lang="pl-PL" dirty="0"/>
              <a:t>przekazanie dotacji celowej</a:t>
            </a:r>
          </a:p>
          <a:p>
            <a:pPr marL="0" indent="0">
              <a:buNone/>
            </a:pPr>
            <a:endParaRPr lang="pl-PL" dirty="0"/>
          </a:p>
          <a:p>
            <a:endParaRPr lang="pl-PL" dirty="0"/>
          </a:p>
        </p:txBody>
      </p:sp>
    </p:spTree>
    <p:extLst>
      <p:ext uri="{BB962C8B-B14F-4D97-AF65-F5344CB8AC3E}">
        <p14:creationId xmlns:p14="http://schemas.microsoft.com/office/powerpoint/2010/main" val="1955005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806864-59E7-4C9C-9368-BB707CAEA7AB}"/>
              </a:ext>
            </a:extLst>
          </p:cNvPr>
          <p:cNvSpPr>
            <a:spLocks noGrp="1"/>
          </p:cNvSpPr>
          <p:nvPr>
            <p:ph type="title"/>
          </p:nvPr>
        </p:nvSpPr>
        <p:spPr/>
        <p:txBody>
          <a:bodyPr/>
          <a:lstStyle/>
          <a:p>
            <a:r>
              <a:rPr lang="pl-PL" dirty="0"/>
              <a:t>Wydatki na ochronę zdrowia samorządu terytorialnego</a:t>
            </a:r>
          </a:p>
        </p:txBody>
      </p:sp>
      <p:sp>
        <p:nvSpPr>
          <p:cNvPr id="3" name="Symbol zastępczy zawartości 2">
            <a:extLst>
              <a:ext uri="{FF2B5EF4-FFF2-40B4-BE49-F238E27FC236}">
                <a16:creationId xmlns:a16="http://schemas.microsoft.com/office/drawing/2014/main" id="{17F4B59B-86C4-4D2D-B940-4B344F79B250}"/>
              </a:ext>
            </a:extLst>
          </p:cNvPr>
          <p:cNvSpPr>
            <a:spLocks noGrp="1"/>
          </p:cNvSpPr>
          <p:nvPr>
            <p:ph idx="1"/>
          </p:nvPr>
        </p:nvSpPr>
        <p:spPr/>
        <p:txBody>
          <a:bodyPr/>
          <a:lstStyle/>
          <a:p>
            <a:pPr marL="0" indent="0" algn="just">
              <a:buNone/>
            </a:pPr>
            <a:r>
              <a:rPr lang="pl-PL" dirty="0"/>
              <a:t>Na realizację zadań, o których mowa w art. 114 ust. 1 pkt 1 i 4–7, podmioty wykonujące działalność leczniczą mogą uzyskać środki finansowe na podstawie umowy zawartej: </a:t>
            </a:r>
          </a:p>
          <a:p>
            <a:pPr algn="just">
              <a:buAutoNum type="arabicParenR"/>
            </a:pPr>
            <a:r>
              <a:rPr lang="pl-PL" dirty="0"/>
              <a:t>ze Skarbem Państwa, reprezentowanym przez ministra, centralny organ administracji rządowej, wojewodę, a także z jednostką samorządu terytorialnego lub z uczelnią medyczną;</a:t>
            </a:r>
          </a:p>
          <a:p>
            <a:pPr algn="just">
              <a:buAutoNum type="arabicParenR"/>
            </a:pPr>
            <a:r>
              <a:rPr lang="pl-PL" dirty="0"/>
              <a:t> z innym podmiotem uprawnionym do finansowania tych zadań na podstawie odrębnych przepisów. </a:t>
            </a:r>
          </a:p>
          <a:p>
            <a:pPr marL="0" indent="0" algn="just">
              <a:buNone/>
            </a:pPr>
            <a:r>
              <a:rPr lang="pl-PL" dirty="0"/>
              <a:t>Art. 115 </a:t>
            </a:r>
            <a:r>
              <a:rPr lang="pl-PL" dirty="0" err="1"/>
              <a:t>u.d.l</a:t>
            </a:r>
            <a:r>
              <a:rPr lang="pl-PL" dirty="0"/>
              <a:t>.</a:t>
            </a:r>
          </a:p>
        </p:txBody>
      </p:sp>
    </p:spTree>
    <p:extLst>
      <p:ext uri="{BB962C8B-B14F-4D97-AF65-F5344CB8AC3E}">
        <p14:creationId xmlns:p14="http://schemas.microsoft.com/office/powerpoint/2010/main" val="2667637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0C7E31-A968-48D2-8935-44E3402B47F2}"/>
              </a:ext>
            </a:extLst>
          </p:cNvPr>
          <p:cNvSpPr>
            <a:spLocks noGrp="1"/>
          </p:cNvSpPr>
          <p:nvPr>
            <p:ph type="title"/>
          </p:nvPr>
        </p:nvSpPr>
        <p:spPr/>
        <p:txBody>
          <a:bodyPr/>
          <a:lstStyle/>
          <a:p>
            <a:r>
              <a:rPr lang="pl-PL" dirty="0"/>
              <a:t>Wydatki na ochronę zdrowia samorządu terytorialnego </a:t>
            </a:r>
          </a:p>
        </p:txBody>
      </p:sp>
      <p:sp>
        <p:nvSpPr>
          <p:cNvPr id="3" name="Symbol zastępczy zawartości 2">
            <a:extLst>
              <a:ext uri="{FF2B5EF4-FFF2-40B4-BE49-F238E27FC236}">
                <a16:creationId xmlns:a16="http://schemas.microsoft.com/office/drawing/2014/main" id="{CDEF5994-6358-41F3-8163-0B58573300F7}"/>
              </a:ext>
            </a:extLst>
          </p:cNvPr>
          <p:cNvSpPr>
            <a:spLocks noGrp="1"/>
          </p:cNvSpPr>
          <p:nvPr>
            <p:ph idx="1"/>
          </p:nvPr>
        </p:nvSpPr>
        <p:spPr/>
        <p:txBody>
          <a:bodyPr>
            <a:normAutofit fontScale="92500" lnSpcReduction="10000"/>
          </a:bodyPr>
          <a:lstStyle/>
          <a:p>
            <a:pPr algn="just"/>
            <a:r>
              <a:rPr lang="pl-PL" dirty="0"/>
              <a:t>Wskazane środki mogą zostać przekazane na:</a:t>
            </a:r>
          </a:p>
          <a:p>
            <a:pPr algn="just">
              <a:buFontTx/>
              <a:buChar char="-"/>
            </a:pPr>
            <a:r>
              <a:rPr lang="pl-PL" dirty="0"/>
              <a:t>realizację zadań w zakresie programów polityki zdrowotnej, programów zdrowotnych i promocji zdrowia, w tym na zakup aparatury i sprzętu medycznego oraz wykonanie innych inwestycji koniecznych do realizacji tych zadań</a:t>
            </a:r>
          </a:p>
          <a:p>
            <a:pPr algn="just">
              <a:buFontTx/>
              <a:buChar char="-"/>
            </a:pPr>
            <a:r>
              <a:rPr lang="pl-PL" dirty="0"/>
              <a:t>realizację projektów finansowanych z udziałem środków pochodzących z budżetu Unii Europejskiej lub niepodlegających zwrotowi środków z pomocy udzielanej przez państwa członkowskie Europejskiego Porozumienia o Wolnym Handlu (EFTA), lub innych niż wymienione środków pochodzących ze źródeł zagranicznych niepodlegających zwrotowi na zasadach określonych w odrębnych przepisach;</a:t>
            </a:r>
          </a:p>
          <a:p>
            <a:pPr algn="just">
              <a:buFontTx/>
              <a:buChar char="-"/>
            </a:pPr>
            <a:r>
              <a:rPr lang="pl-PL" dirty="0"/>
              <a:t> cele określone w odrębnych przepisach oraz umowach międzynarodowych;</a:t>
            </a:r>
          </a:p>
          <a:p>
            <a:pPr algn="just">
              <a:buFontTx/>
              <a:buChar char="-"/>
            </a:pPr>
            <a:r>
              <a:rPr lang="pl-PL" dirty="0"/>
              <a:t>realizację programów wieloletnich;</a:t>
            </a:r>
          </a:p>
          <a:p>
            <a:pPr algn="just">
              <a:buFontTx/>
              <a:buChar char="-"/>
            </a:pPr>
            <a:r>
              <a:rPr lang="pl-PL" dirty="0"/>
              <a:t> pokrycie kosztów kształcenia i podnoszenia kwalifikacji osób wykonujących zawody medyczne</a:t>
            </a:r>
          </a:p>
        </p:txBody>
      </p:sp>
    </p:spTree>
    <p:extLst>
      <p:ext uri="{BB962C8B-B14F-4D97-AF65-F5344CB8AC3E}">
        <p14:creationId xmlns:p14="http://schemas.microsoft.com/office/powerpoint/2010/main" val="33313382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CF56B1-7834-456E-BB6D-1669AD184DD6}"/>
              </a:ext>
            </a:extLst>
          </p:cNvPr>
          <p:cNvSpPr>
            <a:spLocks noGrp="1"/>
          </p:cNvSpPr>
          <p:nvPr>
            <p:ph type="title"/>
          </p:nvPr>
        </p:nvSpPr>
        <p:spPr/>
        <p:txBody>
          <a:bodyPr/>
          <a:lstStyle/>
          <a:p>
            <a:r>
              <a:rPr lang="pl-PL" dirty="0"/>
              <a:t>Ćwiczenie praktyczne</a:t>
            </a:r>
          </a:p>
        </p:txBody>
      </p:sp>
      <p:sp>
        <p:nvSpPr>
          <p:cNvPr id="3" name="Symbol zastępczy zawartości 2">
            <a:extLst>
              <a:ext uri="{FF2B5EF4-FFF2-40B4-BE49-F238E27FC236}">
                <a16:creationId xmlns:a16="http://schemas.microsoft.com/office/drawing/2014/main" id="{0CF90CA9-9E86-4BBD-9B09-EF8609AC1BFE}"/>
              </a:ext>
            </a:extLst>
          </p:cNvPr>
          <p:cNvSpPr>
            <a:spLocks noGrp="1"/>
          </p:cNvSpPr>
          <p:nvPr>
            <p:ph idx="1"/>
          </p:nvPr>
        </p:nvSpPr>
        <p:spPr/>
        <p:txBody>
          <a:bodyPr/>
          <a:lstStyle/>
          <a:p>
            <a:pPr marL="0" indent="0" algn="just">
              <a:buNone/>
            </a:pPr>
            <a:r>
              <a:rPr lang="pl-PL" dirty="0"/>
              <a:t>Proszę zaprojektować umowę pomiędzy Gminą Wrocław a podmiotem wykonującym działalność leczniczą, na podstawie której Gmina przekaże środki na jedno z zadań, o których mowa w. art. 114 ust. 1 pkt 1 i 4–7 ustawy o działalności leczniczej. Umowa powinna zawierać wszelkie elementy, o których mowa w art. 116 ustawy o </a:t>
            </a:r>
            <a:r>
              <a:rPr lang="pl-PL" dirty="0" err="1"/>
              <a:t>d.l</a:t>
            </a:r>
            <a:r>
              <a:rPr lang="pl-PL" dirty="0"/>
              <a:t>.</a:t>
            </a:r>
          </a:p>
        </p:txBody>
      </p:sp>
    </p:spTree>
    <p:extLst>
      <p:ext uri="{BB962C8B-B14F-4D97-AF65-F5344CB8AC3E}">
        <p14:creationId xmlns:p14="http://schemas.microsoft.com/office/powerpoint/2010/main" val="817672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D5BEAA-ACF8-45F1-B104-1778C41FEF12}"/>
              </a:ext>
            </a:extLst>
          </p:cNvPr>
          <p:cNvSpPr>
            <a:spLocks noGrp="1"/>
          </p:cNvSpPr>
          <p:nvPr>
            <p:ph type="title"/>
          </p:nvPr>
        </p:nvSpPr>
        <p:spPr/>
        <p:txBody>
          <a:bodyPr/>
          <a:lstStyle/>
          <a:p>
            <a:r>
              <a:rPr lang="pl-PL" dirty="0"/>
              <a:t>Model </a:t>
            </a:r>
            <a:r>
              <a:rPr lang="pl-PL" dirty="0" err="1"/>
              <a:t>Beveridge’a</a:t>
            </a:r>
            <a:endParaRPr lang="pl-PL" dirty="0"/>
          </a:p>
        </p:txBody>
      </p:sp>
      <p:sp>
        <p:nvSpPr>
          <p:cNvPr id="3" name="Symbol zastępczy zawartości 2">
            <a:extLst>
              <a:ext uri="{FF2B5EF4-FFF2-40B4-BE49-F238E27FC236}">
                <a16:creationId xmlns:a16="http://schemas.microsoft.com/office/drawing/2014/main" id="{F3F82B10-880A-4515-8C9E-B33C400E5D92}"/>
              </a:ext>
            </a:extLst>
          </p:cNvPr>
          <p:cNvSpPr>
            <a:spLocks noGrp="1"/>
          </p:cNvSpPr>
          <p:nvPr>
            <p:ph idx="1"/>
          </p:nvPr>
        </p:nvSpPr>
        <p:spPr/>
        <p:txBody>
          <a:bodyPr/>
          <a:lstStyle/>
          <a:p>
            <a:r>
              <a:rPr lang="pl-PL" u="sng" dirty="0"/>
              <a:t>Wydzielenie i określenie wielkości środków finansowych budżetu państwa, przeznaczonych na finansowanie opieki zdrowotnej,</a:t>
            </a:r>
          </a:p>
          <a:p>
            <a:r>
              <a:rPr lang="pl-PL" dirty="0"/>
              <a:t>Państwowa organizacja udzielania świadczeń (publiczni świadczeniodawcy)</a:t>
            </a:r>
          </a:p>
          <a:p>
            <a:r>
              <a:rPr lang="pl-PL" dirty="0"/>
              <a:t>Nadzór i kontrola administracji państwowej nad systemem ochrony zdrowia,</a:t>
            </a:r>
          </a:p>
          <a:p>
            <a:r>
              <a:rPr lang="pl-PL" dirty="0"/>
              <a:t>Uprawnieni do świadczeń są wszyscy obywatele lub mieszkańcy kraju</a:t>
            </a:r>
          </a:p>
          <a:p>
            <a:r>
              <a:rPr lang="pl-PL" dirty="0"/>
              <a:t>Brak instytucji ubezpieczyciela</a:t>
            </a:r>
          </a:p>
          <a:p>
            <a:r>
              <a:rPr lang="pl-PL" dirty="0"/>
              <a:t>Kontrakty z dysponentem środków publicznych</a:t>
            </a:r>
          </a:p>
          <a:p>
            <a:pPr marL="0" indent="0">
              <a:buNone/>
            </a:pPr>
            <a:r>
              <a:rPr lang="pl-PL" dirty="0"/>
              <a:t>Model ten występuje w Wielkiej Brytanii</a:t>
            </a:r>
          </a:p>
          <a:p>
            <a:endParaRPr lang="pl-PL" dirty="0"/>
          </a:p>
        </p:txBody>
      </p:sp>
    </p:spTree>
    <p:extLst>
      <p:ext uri="{BB962C8B-B14F-4D97-AF65-F5344CB8AC3E}">
        <p14:creationId xmlns:p14="http://schemas.microsoft.com/office/powerpoint/2010/main" val="795347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B2D823-C6B2-4B39-8426-BEECD542EE37}"/>
              </a:ext>
            </a:extLst>
          </p:cNvPr>
          <p:cNvSpPr>
            <a:spLocks noGrp="1"/>
          </p:cNvSpPr>
          <p:nvPr>
            <p:ph type="title"/>
          </p:nvPr>
        </p:nvSpPr>
        <p:spPr/>
        <p:txBody>
          <a:bodyPr/>
          <a:lstStyle/>
          <a:p>
            <a:r>
              <a:rPr lang="pl-PL" dirty="0"/>
              <a:t>Dotacja celowa</a:t>
            </a:r>
          </a:p>
        </p:txBody>
      </p:sp>
      <p:sp>
        <p:nvSpPr>
          <p:cNvPr id="3" name="Symbol zastępczy zawartości 2">
            <a:extLst>
              <a:ext uri="{FF2B5EF4-FFF2-40B4-BE49-F238E27FC236}">
                <a16:creationId xmlns:a16="http://schemas.microsoft.com/office/drawing/2014/main" id="{A5A67C6C-B797-4A6C-9F0B-6A8E9FB80E20}"/>
              </a:ext>
            </a:extLst>
          </p:cNvPr>
          <p:cNvSpPr>
            <a:spLocks noGrp="1"/>
          </p:cNvSpPr>
          <p:nvPr>
            <p:ph idx="1"/>
          </p:nvPr>
        </p:nvSpPr>
        <p:spPr/>
        <p:txBody>
          <a:bodyPr>
            <a:normAutofit fontScale="85000" lnSpcReduction="10000"/>
          </a:bodyPr>
          <a:lstStyle/>
          <a:p>
            <a:pPr algn="just"/>
            <a:r>
              <a:rPr lang="pl-PL" dirty="0"/>
              <a:t>Podmiot wykonujący działalność leczniczą może otrzymać od jednostki samorządu terytorialnego dotację na:</a:t>
            </a:r>
          </a:p>
          <a:p>
            <a:pPr marL="0" indent="0" algn="just">
              <a:buNone/>
            </a:pPr>
            <a:r>
              <a:rPr lang="pl-PL" dirty="0"/>
              <a:t>1)  realizację zadań w zakresie programów polityki zdrowotnej, programów zdrowotnych i promocji zdrowia, w tym na zakup aparatury i sprzętu medycznego oraz wykonanie innych inwestycji koniecznych do realizacji tych zadań;</a:t>
            </a:r>
          </a:p>
          <a:p>
            <a:pPr marL="0" indent="0" algn="just">
              <a:buNone/>
            </a:pPr>
            <a:r>
              <a:rPr lang="pl-PL" dirty="0"/>
              <a:t>2)  remonty;</a:t>
            </a:r>
          </a:p>
          <a:p>
            <a:pPr marL="0" indent="0" algn="just">
              <a:buNone/>
            </a:pPr>
            <a:r>
              <a:rPr lang="pl-PL" dirty="0"/>
              <a:t>3)  inne niż określone w pkt 1 inwestycje, w tym zakup aparatury i sprzętu medycznego;</a:t>
            </a:r>
          </a:p>
          <a:p>
            <a:pPr marL="0" indent="0" algn="just">
              <a:buNone/>
            </a:pPr>
            <a:r>
              <a:rPr lang="pl-PL" dirty="0"/>
              <a:t>4)  realizację projektów finansowanych z udziałem środków pochodzących z budżetu Unii Europejskiej lub niepodlegających zwrotowi środków z pomocy udzielanej przez państwa członkowskie Europejskiego Porozumienia o Wolnym Handlu (EFTA), lub innych niż wymienione środków pochodzących ze źródeł zagranicznych niepodlegających zwrotowi na zasadach określonych w odrębnych przepisach;</a:t>
            </a:r>
          </a:p>
          <a:p>
            <a:pPr marL="0" indent="0" algn="just">
              <a:buNone/>
            </a:pPr>
            <a:r>
              <a:rPr lang="pl-PL" dirty="0"/>
              <a:t>5)  cele określone w odrębnych przepisach oraz umowach międzynarodowych;</a:t>
            </a:r>
          </a:p>
          <a:p>
            <a:pPr marL="0" indent="0" algn="just">
              <a:buNone/>
            </a:pPr>
            <a:r>
              <a:rPr lang="pl-PL" dirty="0"/>
              <a:t>6)  realizację programów wieloletnich </a:t>
            </a:r>
          </a:p>
        </p:txBody>
      </p:sp>
    </p:spTree>
    <p:extLst>
      <p:ext uri="{BB962C8B-B14F-4D97-AF65-F5344CB8AC3E}">
        <p14:creationId xmlns:p14="http://schemas.microsoft.com/office/powerpoint/2010/main" val="29265735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04A1E1-8016-4BD9-B183-91BEE3781ED6}"/>
              </a:ext>
            </a:extLst>
          </p:cNvPr>
          <p:cNvSpPr>
            <a:spLocks noGrp="1"/>
          </p:cNvSpPr>
          <p:nvPr>
            <p:ph type="title"/>
          </p:nvPr>
        </p:nvSpPr>
        <p:spPr/>
        <p:txBody>
          <a:bodyPr/>
          <a:lstStyle/>
          <a:p>
            <a:r>
              <a:rPr lang="pl-PL" dirty="0"/>
              <a:t>Wydatki na ochronę zdrowia samorządu terytorialnego</a:t>
            </a:r>
          </a:p>
        </p:txBody>
      </p:sp>
      <p:sp>
        <p:nvSpPr>
          <p:cNvPr id="3" name="Symbol zastępczy zawartości 2">
            <a:extLst>
              <a:ext uri="{FF2B5EF4-FFF2-40B4-BE49-F238E27FC236}">
                <a16:creationId xmlns:a16="http://schemas.microsoft.com/office/drawing/2014/main" id="{B6F392BF-55D6-4D0E-97C7-1C5B87DE839A}"/>
              </a:ext>
            </a:extLst>
          </p:cNvPr>
          <p:cNvSpPr>
            <a:spLocks noGrp="1"/>
          </p:cNvSpPr>
          <p:nvPr>
            <p:ph idx="1"/>
          </p:nvPr>
        </p:nvSpPr>
        <p:spPr/>
        <p:txBody>
          <a:bodyPr/>
          <a:lstStyle/>
          <a:p>
            <a:pPr algn="just"/>
            <a:r>
              <a:rPr lang="pl-PL" dirty="0"/>
              <a:t>W celu zaspokajania potrzeb wspólnoty samorządowej w zakresie ochrony zdrowia, jednostka samorządu terytorialnego, uwzględniając w szczególności regionalną mapę potrzeb zdrowotnych, priorytety dla regionalnej polityki zdrowotnej oraz stan dostępności do świadczeń opieki zdrowotnej na obszarze województwa, może finansować dla mieszkańców tej wspólnoty świadczenia gwarantowane (art. 9a ustawy o </a:t>
            </a:r>
            <a:r>
              <a:rPr lang="pl-PL" dirty="0" err="1"/>
              <a:t>ś.o.z</a:t>
            </a:r>
            <a:r>
              <a:rPr lang="pl-PL" dirty="0"/>
              <a:t>)</a:t>
            </a:r>
          </a:p>
          <a:p>
            <a:pPr algn="just"/>
            <a:r>
              <a:rPr lang="pl-PL" dirty="0"/>
              <a:t>Elementy konieczne takiej umowy zawarto w art. 9b ustawy o </a:t>
            </a:r>
            <a:r>
              <a:rPr lang="pl-PL" dirty="0" err="1"/>
              <a:t>ś.o.z</a:t>
            </a:r>
            <a:endParaRPr lang="pl-PL" dirty="0"/>
          </a:p>
        </p:txBody>
      </p:sp>
    </p:spTree>
    <p:extLst>
      <p:ext uri="{BB962C8B-B14F-4D97-AF65-F5344CB8AC3E}">
        <p14:creationId xmlns:p14="http://schemas.microsoft.com/office/powerpoint/2010/main" val="20457190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DBFBEE-23D6-4D42-8538-268C5F1D5F6E}"/>
              </a:ext>
            </a:extLst>
          </p:cNvPr>
          <p:cNvSpPr>
            <a:spLocks noGrp="1"/>
          </p:cNvSpPr>
          <p:nvPr>
            <p:ph type="title"/>
          </p:nvPr>
        </p:nvSpPr>
        <p:spPr>
          <a:xfrm>
            <a:off x="588327" y="594970"/>
            <a:ext cx="10571998" cy="970450"/>
          </a:xfrm>
        </p:spPr>
        <p:txBody>
          <a:bodyPr/>
          <a:lstStyle/>
          <a:p>
            <a:r>
              <a:rPr lang="pl-PL" dirty="0"/>
              <a:t>Struktura wydatków publicznych na ochronę zdrowia w 2016 roku</a:t>
            </a:r>
          </a:p>
        </p:txBody>
      </p:sp>
      <p:sp>
        <p:nvSpPr>
          <p:cNvPr id="3" name="Symbol zastępczy zawartości 2">
            <a:extLst>
              <a:ext uri="{FF2B5EF4-FFF2-40B4-BE49-F238E27FC236}">
                <a16:creationId xmlns:a16="http://schemas.microsoft.com/office/drawing/2014/main" id="{7597777F-A62B-48FC-8D55-E1D1913169E3}"/>
              </a:ext>
            </a:extLst>
          </p:cNvPr>
          <p:cNvSpPr>
            <a:spLocks noGrp="1"/>
          </p:cNvSpPr>
          <p:nvPr>
            <p:ph idx="1"/>
          </p:nvPr>
        </p:nvSpPr>
        <p:spPr/>
        <p:txBody>
          <a:bodyPr/>
          <a:lstStyle/>
          <a:p>
            <a:r>
              <a:rPr lang="pl-PL" dirty="0"/>
              <a:t>NFZ – 86%</a:t>
            </a:r>
          </a:p>
          <a:p>
            <a:r>
              <a:rPr lang="pl-PL" dirty="0"/>
              <a:t>Budżet państwa- 10%</a:t>
            </a:r>
          </a:p>
          <a:p>
            <a:r>
              <a:rPr lang="pl-PL" dirty="0"/>
              <a:t>Jednostki samorządu terytorialnego – 4%</a:t>
            </a:r>
          </a:p>
          <a:p>
            <a:pPr marL="0" indent="0">
              <a:buNone/>
            </a:pPr>
            <a:endParaRPr lang="pl-PL" dirty="0"/>
          </a:p>
          <a:p>
            <a:pPr marL="0" indent="0">
              <a:buNone/>
            </a:pPr>
            <a:r>
              <a:rPr lang="pl-PL" dirty="0" err="1"/>
              <a:t>Żródło:GUS</a:t>
            </a:r>
            <a:r>
              <a:rPr lang="pl-PL" dirty="0"/>
              <a:t>, </a:t>
            </a:r>
            <a:r>
              <a:rPr lang="pl-PL" i="1" dirty="0"/>
              <a:t>Zdrowie i ochrona zdrowia w 2016, </a:t>
            </a:r>
            <a:r>
              <a:rPr lang="pl-PL" dirty="0"/>
              <a:t>https://stat.gov.pl/obszary-tematyczne/zdrowie/zdrowie/zdrowie-i-ochrona-zdrowia-w-2016-r-,1,7.html (14.10.2018 r.)</a:t>
            </a:r>
          </a:p>
        </p:txBody>
      </p:sp>
    </p:spTree>
    <p:extLst>
      <p:ext uri="{BB962C8B-B14F-4D97-AF65-F5344CB8AC3E}">
        <p14:creationId xmlns:p14="http://schemas.microsoft.com/office/powerpoint/2010/main" val="10102051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4DE8DA-D3BE-4B5C-B786-CE3A969376F6}"/>
              </a:ext>
            </a:extLst>
          </p:cNvPr>
          <p:cNvSpPr>
            <a:spLocks noGrp="1"/>
          </p:cNvSpPr>
          <p:nvPr>
            <p:ph type="title"/>
          </p:nvPr>
        </p:nvSpPr>
        <p:spPr/>
        <p:txBody>
          <a:bodyPr/>
          <a:lstStyle/>
          <a:p>
            <a:r>
              <a:rPr lang="pl-PL" sz="2000" dirty="0"/>
              <a:t>Cena jako kryterium wyboru oferty w postępowaniu w sprawie zawarcia umowy o udzielenie świadczeń opieki zdrowotnej</a:t>
            </a:r>
          </a:p>
        </p:txBody>
      </p:sp>
      <p:sp>
        <p:nvSpPr>
          <p:cNvPr id="3" name="Symbol zastępczy zawartości 2">
            <a:extLst>
              <a:ext uri="{FF2B5EF4-FFF2-40B4-BE49-F238E27FC236}">
                <a16:creationId xmlns:a16="http://schemas.microsoft.com/office/drawing/2014/main" id="{0D4FC372-5B3F-4A74-A94E-5B43A50D5C39}"/>
              </a:ext>
            </a:extLst>
          </p:cNvPr>
          <p:cNvSpPr>
            <a:spLocks noGrp="1"/>
          </p:cNvSpPr>
          <p:nvPr>
            <p:ph idx="1"/>
          </p:nvPr>
        </p:nvSpPr>
        <p:spPr/>
        <p:txBody>
          <a:bodyPr/>
          <a:lstStyle/>
          <a:p>
            <a:endParaRPr lang="pl-PL" dirty="0"/>
          </a:p>
          <a:p>
            <a:pPr marL="0" indent="0">
              <a:buNone/>
            </a:pPr>
            <a:r>
              <a:rPr lang="pl-PL" dirty="0"/>
              <a:t>Porównanie ofert w toku postępowania w sprawie zawarcia umowy o udzielanie świadczeń opieki zdrowotnej dokonuje się według kryteriów wyboru ofert:</a:t>
            </a:r>
          </a:p>
          <a:p>
            <a:pPr marL="0" indent="0">
              <a:buNone/>
            </a:pPr>
            <a:r>
              <a:rPr lang="pl-PL" dirty="0"/>
              <a:t>1)  jakości,</a:t>
            </a:r>
          </a:p>
          <a:p>
            <a:pPr marL="0" indent="0">
              <a:buNone/>
            </a:pPr>
            <a:r>
              <a:rPr lang="pl-PL" dirty="0"/>
              <a:t>2)  kompleksowości,</a:t>
            </a:r>
          </a:p>
          <a:p>
            <a:pPr marL="0" indent="0">
              <a:buNone/>
            </a:pPr>
            <a:r>
              <a:rPr lang="pl-PL" dirty="0"/>
              <a:t>3)  dostępności,</a:t>
            </a:r>
          </a:p>
          <a:p>
            <a:pPr marL="0" indent="0">
              <a:buNone/>
            </a:pPr>
            <a:r>
              <a:rPr lang="pl-PL" dirty="0"/>
              <a:t>4)  ciągłości,</a:t>
            </a:r>
          </a:p>
          <a:p>
            <a:pPr marL="0" indent="0">
              <a:buNone/>
            </a:pPr>
            <a:r>
              <a:rPr lang="pl-PL" b="1" u="sng" dirty="0"/>
              <a:t>5)  Ceny </a:t>
            </a:r>
            <a:r>
              <a:rPr lang="pl-PL" dirty="0"/>
              <a:t>(art.148 ust. 1 </a:t>
            </a:r>
            <a:r>
              <a:rPr lang="pl-PL" dirty="0" err="1"/>
              <a:t>u.ś.o.z</a:t>
            </a:r>
            <a:r>
              <a:rPr lang="pl-PL" dirty="0"/>
              <a:t>.)</a:t>
            </a:r>
            <a:endParaRPr lang="pl-PL" b="1" u="sng" dirty="0"/>
          </a:p>
        </p:txBody>
      </p:sp>
    </p:spTree>
    <p:extLst>
      <p:ext uri="{BB962C8B-B14F-4D97-AF65-F5344CB8AC3E}">
        <p14:creationId xmlns:p14="http://schemas.microsoft.com/office/powerpoint/2010/main" val="16104050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F17EDA-088B-48D6-A6F7-C261CA2E69F8}"/>
              </a:ext>
            </a:extLst>
          </p:cNvPr>
          <p:cNvSpPr>
            <a:spLocks noGrp="1"/>
          </p:cNvSpPr>
          <p:nvPr>
            <p:ph type="title"/>
          </p:nvPr>
        </p:nvSpPr>
        <p:spPr/>
        <p:txBody>
          <a:bodyPr/>
          <a:lstStyle/>
          <a:p>
            <a:r>
              <a:rPr lang="pl-PL" sz="2400" dirty="0"/>
              <a:t>Kwestia finansowania świadczeń jako przedmiotowo istotny element umowy o udzielanie świadczeń opieki zdrowotnej </a:t>
            </a:r>
          </a:p>
        </p:txBody>
      </p:sp>
      <p:sp>
        <p:nvSpPr>
          <p:cNvPr id="3" name="Symbol zastępczy zawartości 2">
            <a:extLst>
              <a:ext uri="{FF2B5EF4-FFF2-40B4-BE49-F238E27FC236}">
                <a16:creationId xmlns:a16="http://schemas.microsoft.com/office/drawing/2014/main" id="{2AC1B84F-2A2B-4E5E-8C16-9FF037AFBDBE}"/>
              </a:ext>
            </a:extLst>
          </p:cNvPr>
          <p:cNvSpPr>
            <a:spLocks noGrp="1"/>
          </p:cNvSpPr>
          <p:nvPr>
            <p:ph idx="1"/>
          </p:nvPr>
        </p:nvSpPr>
        <p:spPr/>
        <p:txBody>
          <a:bodyPr>
            <a:normAutofit fontScale="62500" lnSpcReduction="20000"/>
          </a:bodyPr>
          <a:lstStyle/>
          <a:p>
            <a:endParaRPr lang="pl-PL" dirty="0"/>
          </a:p>
          <a:p>
            <a:pPr marL="0" indent="0" algn="just">
              <a:buNone/>
            </a:pPr>
            <a:r>
              <a:rPr lang="pl-PL" dirty="0"/>
              <a:t>Umowa o udzielanie świadczeń opieki zdrowotnej określa w szczególności:</a:t>
            </a:r>
          </a:p>
          <a:p>
            <a:pPr marL="0" indent="0" algn="just">
              <a:buNone/>
            </a:pPr>
            <a:r>
              <a:rPr lang="pl-PL" dirty="0"/>
              <a:t>1)  rodzaj i zakres udzielanych świadczeń opieki zdrowotnej;</a:t>
            </a:r>
          </a:p>
          <a:p>
            <a:pPr marL="0" indent="0" algn="just">
              <a:buNone/>
            </a:pPr>
            <a:r>
              <a:rPr lang="pl-PL" dirty="0"/>
              <a:t>2)  warunki udzielania świadczeń opieki zdrowotnej;</a:t>
            </a:r>
          </a:p>
          <a:p>
            <a:pPr marL="0" indent="0" algn="just">
              <a:buNone/>
            </a:pPr>
            <a:r>
              <a:rPr lang="pl-PL" dirty="0"/>
              <a:t>2a)  sposób realizacji instrumentów dzielenia ryzyka, o których mowa w art. 11 ust. 5 ustawy o refundacji, dotyczących danego leku albo środka spożywczego specjalnego przeznaczenia żywieniowego - w przypadku umowy o udzielanie świadczeń opieki zdrowotnej z zakresu, o którym mowa w art. 15 ust. 2 pkt 15 i 16;</a:t>
            </a:r>
          </a:p>
          <a:p>
            <a:pPr marL="0" indent="0" algn="just">
              <a:buNone/>
            </a:pPr>
            <a:r>
              <a:rPr lang="pl-PL" dirty="0"/>
              <a:t>3)  wykaz podwykonawców oraz wymagania dla nich inne niż techniczne i sanitarne, określone w odrębnych przepisach;</a:t>
            </a:r>
          </a:p>
          <a:p>
            <a:pPr marL="0" indent="0" algn="just">
              <a:buNone/>
            </a:pPr>
            <a:r>
              <a:rPr lang="pl-PL" sz="2900" b="1" u="sng" dirty="0"/>
              <a:t>4)  zasady rozliczeń pomiędzy Funduszem a świadczeniodawcami;</a:t>
            </a:r>
          </a:p>
          <a:p>
            <a:pPr marL="0" indent="0" algn="just">
              <a:buNone/>
            </a:pPr>
            <a:r>
              <a:rPr lang="pl-PL" sz="2900" b="1" u="sng" dirty="0"/>
              <a:t>5)  kwotę zobowiązania Funduszu wobec świadczeniodawcy</a:t>
            </a:r>
            <a:r>
              <a:rPr lang="pl-PL" dirty="0"/>
              <a:t>;</a:t>
            </a:r>
          </a:p>
          <a:p>
            <a:pPr marL="0" indent="0" algn="just">
              <a:buNone/>
            </a:pPr>
            <a:r>
              <a:rPr lang="pl-PL" dirty="0"/>
              <a:t>6)  zasady rozpatrywania kwestii spornych;</a:t>
            </a:r>
          </a:p>
          <a:p>
            <a:pPr marL="0" indent="0" algn="just">
              <a:buNone/>
            </a:pPr>
            <a:r>
              <a:rPr lang="pl-PL" dirty="0"/>
              <a:t>7)  postanowienie o rozwiązaniu umowy, które może nastąpić za uprzednim nie krótszym niż 3 miesiące okresem wypowiedzenia, chyba że strony postanowią inaczej;</a:t>
            </a:r>
          </a:p>
          <a:p>
            <a:pPr marL="0" indent="0" algn="just">
              <a:buNone/>
            </a:pPr>
            <a:r>
              <a:rPr lang="pl-PL" dirty="0"/>
              <a:t>8)  postanowienie o karze umownej w przypadku niezastosowania terminu i trybu określonych w pkt 7.</a:t>
            </a:r>
          </a:p>
        </p:txBody>
      </p:sp>
    </p:spTree>
    <p:extLst>
      <p:ext uri="{BB962C8B-B14F-4D97-AF65-F5344CB8AC3E}">
        <p14:creationId xmlns:p14="http://schemas.microsoft.com/office/powerpoint/2010/main" val="25321955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A61386-9591-47EF-AC4C-7B28322D699E}"/>
              </a:ext>
            </a:extLst>
          </p:cNvPr>
          <p:cNvSpPr>
            <a:spLocks noGrp="1"/>
          </p:cNvSpPr>
          <p:nvPr>
            <p:ph type="title"/>
          </p:nvPr>
        </p:nvSpPr>
        <p:spPr/>
        <p:txBody>
          <a:bodyPr/>
          <a:lstStyle/>
          <a:p>
            <a:r>
              <a:rPr lang="pl-PL" dirty="0"/>
              <a:t>Finansowanie świadczeń</a:t>
            </a:r>
          </a:p>
        </p:txBody>
      </p:sp>
      <p:sp>
        <p:nvSpPr>
          <p:cNvPr id="3" name="Symbol zastępczy zawartości 2">
            <a:extLst>
              <a:ext uri="{FF2B5EF4-FFF2-40B4-BE49-F238E27FC236}">
                <a16:creationId xmlns:a16="http://schemas.microsoft.com/office/drawing/2014/main" id="{6A5EA794-B69C-4E65-8679-AB5E9B5FAEF7}"/>
              </a:ext>
            </a:extLst>
          </p:cNvPr>
          <p:cNvSpPr>
            <a:spLocks noGrp="1"/>
          </p:cNvSpPr>
          <p:nvPr>
            <p:ph idx="1"/>
          </p:nvPr>
        </p:nvSpPr>
        <p:spPr/>
        <p:txBody>
          <a:bodyPr/>
          <a:lstStyle/>
          <a:p>
            <a:pPr algn="just"/>
            <a:r>
              <a:rPr lang="pl-PL" dirty="0"/>
              <a:t>Fundusz jest zobowiązany do sfinansowania świadczeń udzielonych w okresie rozliczeniowym </a:t>
            </a:r>
            <a:r>
              <a:rPr lang="pl-PL" b="1" u="sng" dirty="0"/>
              <a:t>do kwoty zobowiązania Funduszu wobec świadczeniodawcy określonej w umowie,</a:t>
            </a:r>
          </a:p>
          <a:p>
            <a:pPr algn="just"/>
            <a:r>
              <a:rPr lang="pl-PL" dirty="0"/>
              <a:t>W umowie zawartej na więcej niż jeden zakres świadczeń dla danego rodzaju świadczeń kwota zobowiązania stanowi </a:t>
            </a:r>
            <a:r>
              <a:rPr lang="pl-PL" b="1" u="sng" dirty="0"/>
              <a:t>sumę kwot zobowiązania w poszczególnych zakresach</a:t>
            </a:r>
            <a:r>
              <a:rPr lang="pl-PL" dirty="0"/>
              <a:t>, po uwzględnieniu korekty wynikającej ze stosowania </a:t>
            </a:r>
            <a:r>
              <a:rPr lang="pl-PL" b="1" u="sng" dirty="0"/>
              <a:t>współczynników korygujących</a:t>
            </a:r>
            <a:r>
              <a:rPr lang="pl-PL" dirty="0"/>
              <a:t>,</a:t>
            </a:r>
          </a:p>
          <a:p>
            <a:pPr algn="just"/>
            <a:endParaRPr lang="pl-PL" dirty="0"/>
          </a:p>
        </p:txBody>
      </p:sp>
    </p:spTree>
    <p:extLst>
      <p:ext uri="{BB962C8B-B14F-4D97-AF65-F5344CB8AC3E}">
        <p14:creationId xmlns:p14="http://schemas.microsoft.com/office/powerpoint/2010/main" val="25979663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3BA5ED-FB45-4119-AD05-345AA08D8FBB}"/>
              </a:ext>
            </a:extLst>
          </p:cNvPr>
          <p:cNvSpPr>
            <a:spLocks noGrp="1"/>
          </p:cNvSpPr>
          <p:nvPr>
            <p:ph type="title"/>
          </p:nvPr>
        </p:nvSpPr>
        <p:spPr/>
        <p:txBody>
          <a:bodyPr/>
          <a:lstStyle/>
          <a:p>
            <a:r>
              <a:rPr lang="pl-PL" dirty="0"/>
              <a:t>Finansowanie świadczeń</a:t>
            </a:r>
          </a:p>
        </p:txBody>
      </p:sp>
      <p:sp>
        <p:nvSpPr>
          <p:cNvPr id="3" name="Symbol zastępczy zawartości 2">
            <a:extLst>
              <a:ext uri="{FF2B5EF4-FFF2-40B4-BE49-F238E27FC236}">
                <a16:creationId xmlns:a16="http://schemas.microsoft.com/office/drawing/2014/main" id="{567BD033-AC21-4038-8DD2-EC94BEF17FAB}"/>
              </a:ext>
            </a:extLst>
          </p:cNvPr>
          <p:cNvSpPr>
            <a:spLocks noGrp="1"/>
          </p:cNvSpPr>
          <p:nvPr>
            <p:ph idx="1"/>
          </p:nvPr>
        </p:nvSpPr>
        <p:spPr/>
        <p:txBody>
          <a:bodyPr/>
          <a:lstStyle/>
          <a:p>
            <a:pPr marL="0" indent="0" algn="just">
              <a:buNone/>
            </a:pPr>
            <a:r>
              <a:rPr lang="pl-PL" dirty="0"/>
              <a:t>Współczynniki korygujące to współczynniki ustalane przez Prezesa Funduszu, określające wysokość mnożników dla poszczególnych grup wiekowych świadczeniobiorców albo poszczególnych rodzajów świadczeń, za pomocą których jest wyliczana wysokość zobowiązania  Funduszu wobec świadczeniodawcy z tytułu świadczeń rozliczanych odpowiednio za pomocą </a:t>
            </a:r>
            <a:r>
              <a:rPr lang="pl-PL" b="1" u="sng" dirty="0" err="1">
                <a:solidFill>
                  <a:srgbClr val="FF0000"/>
                </a:solidFill>
              </a:rPr>
              <a:t>kapitacyjnej</a:t>
            </a:r>
            <a:r>
              <a:rPr lang="pl-PL" b="1" u="sng" dirty="0">
                <a:solidFill>
                  <a:srgbClr val="FF0000"/>
                </a:solidFill>
              </a:rPr>
              <a:t> stawki rocznej </a:t>
            </a:r>
            <a:r>
              <a:rPr lang="pl-PL" dirty="0"/>
              <a:t>albo </a:t>
            </a:r>
            <a:r>
              <a:rPr lang="pl-PL" b="1" u="sng" dirty="0">
                <a:solidFill>
                  <a:srgbClr val="FF0000"/>
                </a:solidFill>
              </a:rPr>
              <a:t>ceny jednostkowej jednostki rozliczeniowej.</a:t>
            </a:r>
          </a:p>
        </p:txBody>
      </p:sp>
    </p:spTree>
    <p:extLst>
      <p:ext uri="{BB962C8B-B14F-4D97-AF65-F5344CB8AC3E}">
        <p14:creationId xmlns:p14="http://schemas.microsoft.com/office/powerpoint/2010/main" val="6468649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7E2AB6-552D-4D01-A31A-E3FE59F49902}"/>
              </a:ext>
            </a:extLst>
          </p:cNvPr>
          <p:cNvSpPr>
            <a:spLocks noGrp="1"/>
          </p:cNvSpPr>
          <p:nvPr>
            <p:ph type="title"/>
          </p:nvPr>
        </p:nvSpPr>
        <p:spPr/>
        <p:txBody>
          <a:bodyPr/>
          <a:lstStyle/>
          <a:p>
            <a:r>
              <a:rPr lang="pl-PL" dirty="0"/>
              <a:t>Finansowanie świadczeń</a:t>
            </a:r>
          </a:p>
        </p:txBody>
      </p:sp>
      <p:sp>
        <p:nvSpPr>
          <p:cNvPr id="3" name="Symbol zastępczy zawartości 2">
            <a:extLst>
              <a:ext uri="{FF2B5EF4-FFF2-40B4-BE49-F238E27FC236}">
                <a16:creationId xmlns:a16="http://schemas.microsoft.com/office/drawing/2014/main" id="{07A010ED-7DB6-4609-96E1-2DBFB347E245}"/>
              </a:ext>
            </a:extLst>
          </p:cNvPr>
          <p:cNvSpPr>
            <a:spLocks noGrp="1"/>
          </p:cNvSpPr>
          <p:nvPr>
            <p:ph idx="1"/>
          </p:nvPr>
        </p:nvSpPr>
        <p:spPr/>
        <p:txBody>
          <a:bodyPr/>
          <a:lstStyle/>
          <a:p>
            <a:pPr algn="just"/>
            <a:r>
              <a:rPr lang="pl-PL" dirty="0"/>
              <a:t>Kwota zobowiązania Funduszu stanowi tzw. limit, czyli określa maksymalną wielkość, którą Fundusz zapłaci za świadczenia opieki zdrowotnej udzielone przez danego świadczeniobiorcę.</a:t>
            </a:r>
          </a:p>
          <a:p>
            <a:pPr algn="just"/>
            <a:r>
              <a:rPr lang="pl-PL" dirty="0"/>
              <a:t>Limity umowne są wiążące w zakresie udzielanych świadczeń poza sytuacjami nagłymi (Por. Wyrok SN z dnia 20 stycznia 2012 r., I CSK 187/11, </a:t>
            </a:r>
            <a:r>
              <a:rPr lang="pl-PL" dirty="0" err="1"/>
              <a:t>Legalis</a:t>
            </a:r>
            <a:r>
              <a:rPr lang="pl-PL" dirty="0"/>
              <a:t>) </a:t>
            </a:r>
          </a:p>
        </p:txBody>
      </p:sp>
    </p:spTree>
    <p:extLst>
      <p:ext uri="{BB962C8B-B14F-4D97-AF65-F5344CB8AC3E}">
        <p14:creationId xmlns:p14="http://schemas.microsoft.com/office/powerpoint/2010/main" val="35892180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6C7451-71C5-4301-BD62-E2BFAD94F6E8}"/>
              </a:ext>
            </a:extLst>
          </p:cNvPr>
          <p:cNvSpPr>
            <a:spLocks noGrp="1"/>
          </p:cNvSpPr>
          <p:nvPr>
            <p:ph type="title"/>
          </p:nvPr>
        </p:nvSpPr>
        <p:spPr/>
        <p:txBody>
          <a:bodyPr/>
          <a:lstStyle/>
          <a:p>
            <a:r>
              <a:rPr lang="pl-PL" dirty="0"/>
              <a:t>Finansowanie świadczeń</a:t>
            </a:r>
          </a:p>
        </p:txBody>
      </p:sp>
      <p:sp>
        <p:nvSpPr>
          <p:cNvPr id="3" name="Symbol zastępczy zawartości 2">
            <a:extLst>
              <a:ext uri="{FF2B5EF4-FFF2-40B4-BE49-F238E27FC236}">
                <a16:creationId xmlns:a16="http://schemas.microsoft.com/office/drawing/2014/main" id="{1E16AD22-3A7A-4BAC-B628-243D5BFB880B}"/>
              </a:ext>
            </a:extLst>
          </p:cNvPr>
          <p:cNvSpPr>
            <a:spLocks noGrp="1"/>
          </p:cNvSpPr>
          <p:nvPr>
            <p:ph idx="1"/>
          </p:nvPr>
        </p:nvSpPr>
        <p:spPr/>
        <p:txBody>
          <a:bodyPr/>
          <a:lstStyle/>
          <a:p>
            <a:r>
              <a:rPr lang="pl-PL" dirty="0"/>
              <a:t>Ceny poszczególnych świadczeń lub ceny odpowiadających im jednostek rozliczeniowych uzgadniają strony w trybie ustawowym (konkurs ofert lub rokowania)</a:t>
            </a:r>
          </a:p>
          <a:p>
            <a:r>
              <a:rPr lang="pl-PL" dirty="0"/>
              <a:t>Punktem wyjścia powyższych uzgodnień jest cena określona w ofercie złożonej przez podmiot ubiegający się o zawarcie umowy</a:t>
            </a:r>
          </a:p>
        </p:txBody>
      </p:sp>
    </p:spTree>
    <p:extLst>
      <p:ext uri="{BB962C8B-B14F-4D97-AF65-F5344CB8AC3E}">
        <p14:creationId xmlns:p14="http://schemas.microsoft.com/office/powerpoint/2010/main" val="18058652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DB9443-A1C0-4BF5-8FED-B2BF60A087EC}"/>
              </a:ext>
            </a:extLst>
          </p:cNvPr>
          <p:cNvSpPr>
            <a:spLocks noGrp="1"/>
          </p:cNvSpPr>
          <p:nvPr>
            <p:ph type="title"/>
          </p:nvPr>
        </p:nvSpPr>
        <p:spPr/>
        <p:txBody>
          <a:bodyPr/>
          <a:lstStyle/>
          <a:p>
            <a:r>
              <a:rPr lang="pl-PL" dirty="0"/>
              <a:t>Finansowanie świadczeń</a:t>
            </a:r>
          </a:p>
        </p:txBody>
      </p:sp>
      <p:sp>
        <p:nvSpPr>
          <p:cNvPr id="3" name="Symbol zastępczy zawartości 2">
            <a:extLst>
              <a:ext uri="{FF2B5EF4-FFF2-40B4-BE49-F238E27FC236}">
                <a16:creationId xmlns:a16="http://schemas.microsoft.com/office/drawing/2014/main" id="{0E646536-968F-45C1-991A-A161D0749F04}"/>
              </a:ext>
            </a:extLst>
          </p:cNvPr>
          <p:cNvSpPr>
            <a:spLocks noGrp="1"/>
          </p:cNvSpPr>
          <p:nvPr>
            <p:ph idx="1"/>
          </p:nvPr>
        </p:nvSpPr>
        <p:spPr/>
        <p:txBody>
          <a:bodyPr/>
          <a:lstStyle/>
          <a:p>
            <a:r>
              <a:rPr lang="pl-PL" dirty="0"/>
              <a:t>Prezes Funduszu określa jednostki rozliczeniowe dla poszczególnych zakresów świadczeń i ustala wycenę poszczególnych świadczeń w tych jednostkach</a:t>
            </a:r>
          </a:p>
          <a:p>
            <a:r>
              <a:rPr lang="pl-PL" dirty="0"/>
              <a:t>Świadczenia mogą być rozliczane poprzez :</a:t>
            </a:r>
          </a:p>
          <a:p>
            <a:pPr>
              <a:buFontTx/>
              <a:buChar char="-"/>
            </a:pPr>
            <a:r>
              <a:rPr lang="pl-PL" dirty="0" err="1"/>
              <a:t>kapitacyjną</a:t>
            </a:r>
            <a:r>
              <a:rPr lang="pl-PL" dirty="0"/>
              <a:t> stawkę roczną,</a:t>
            </a:r>
          </a:p>
          <a:p>
            <a:pPr>
              <a:buFontTx/>
              <a:buChar char="-"/>
            </a:pPr>
            <a:r>
              <a:rPr lang="pl-PL" dirty="0"/>
              <a:t>cenę jednostkową jednostki rozliczeniowej,</a:t>
            </a:r>
          </a:p>
          <a:p>
            <a:pPr>
              <a:buFontTx/>
              <a:buChar char="-"/>
            </a:pPr>
            <a:r>
              <a:rPr lang="pl-PL" dirty="0"/>
              <a:t>ryczałt</a:t>
            </a:r>
          </a:p>
          <a:p>
            <a:pPr marL="0" indent="0">
              <a:buNone/>
            </a:pPr>
            <a:endParaRPr lang="pl-PL" dirty="0"/>
          </a:p>
        </p:txBody>
      </p:sp>
    </p:spTree>
    <p:extLst>
      <p:ext uri="{BB962C8B-B14F-4D97-AF65-F5344CB8AC3E}">
        <p14:creationId xmlns:p14="http://schemas.microsoft.com/office/powerpoint/2010/main" val="4047167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24D08B-32F1-458D-86B2-3EA49AD2748F}"/>
              </a:ext>
            </a:extLst>
          </p:cNvPr>
          <p:cNvSpPr>
            <a:spLocks noGrp="1"/>
          </p:cNvSpPr>
          <p:nvPr>
            <p:ph type="title"/>
          </p:nvPr>
        </p:nvSpPr>
        <p:spPr/>
        <p:txBody>
          <a:bodyPr/>
          <a:lstStyle/>
          <a:p>
            <a:r>
              <a:rPr lang="pl-PL" dirty="0"/>
              <a:t>Model rezydualny</a:t>
            </a:r>
          </a:p>
        </p:txBody>
      </p:sp>
      <p:sp>
        <p:nvSpPr>
          <p:cNvPr id="3" name="Symbol zastępczy zawartości 2">
            <a:extLst>
              <a:ext uri="{FF2B5EF4-FFF2-40B4-BE49-F238E27FC236}">
                <a16:creationId xmlns:a16="http://schemas.microsoft.com/office/drawing/2014/main" id="{92605D00-736B-4BB0-A27B-79EC326CADE9}"/>
              </a:ext>
            </a:extLst>
          </p:cNvPr>
          <p:cNvSpPr>
            <a:spLocks noGrp="1"/>
          </p:cNvSpPr>
          <p:nvPr>
            <p:ph idx="1"/>
          </p:nvPr>
        </p:nvSpPr>
        <p:spPr/>
        <p:txBody>
          <a:bodyPr/>
          <a:lstStyle/>
          <a:p>
            <a:r>
              <a:rPr lang="pl-PL" dirty="0"/>
              <a:t>Zwolnienie państwa z obowiązku zapewnienia obywatelom dostępu do świadczeń zdrowotnych</a:t>
            </a:r>
          </a:p>
          <a:p>
            <a:r>
              <a:rPr lang="pl-PL" dirty="0"/>
              <a:t>Usługi zdrowotne obywateli finansowane są z ubezpieczeń dobrowolnych, a państwo zapewnia opiekę wyjątkowo osobom będącym w szczególnej potrzebie (biednym, starszym) </a:t>
            </a:r>
          </a:p>
          <a:p>
            <a:pPr marL="0" indent="0">
              <a:buNone/>
            </a:pPr>
            <a:r>
              <a:rPr lang="pl-PL" dirty="0"/>
              <a:t>Model ten występuje w USA oraz Kanadzie</a:t>
            </a:r>
          </a:p>
        </p:txBody>
      </p:sp>
    </p:spTree>
    <p:extLst>
      <p:ext uri="{BB962C8B-B14F-4D97-AF65-F5344CB8AC3E}">
        <p14:creationId xmlns:p14="http://schemas.microsoft.com/office/powerpoint/2010/main" val="28499339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962035-CCA3-44AB-9AB4-B909871821E0}"/>
              </a:ext>
            </a:extLst>
          </p:cNvPr>
          <p:cNvSpPr>
            <a:spLocks noGrp="1"/>
          </p:cNvSpPr>
          <p:nvPr>
            <p:ph type="title"/>
          </p:nvPr>
        </p:nvSpPr>
        <p:spPr/>
        <p:txBody>
          <a:bodyPr/>
          <a:lstStyle/>
          <a:p>
            <a:r>
              <a:rPr lang="pl-PL" dirty="0"/>
              <a:t>Finansowanie świadczeń – </a:t>
            </a:r>
            <a:r>
              <a:rPr lang="pl-PL" dirty="0" err="1"/>
              <a:t>kapitacyjna</a:t>
            </a:r>
            <a:r>
              <a:rPr lang="pl-PL" dirty="0"/>
              <a:t> stawka roczna</a:t>
            </a:r>
          </a:p>
        </p:txBody>
      </p:sp>
      <p:sp>
        <p:nvSpPr>
          <p:cNvPr id="3" name="Symbol zastępczy zawartości 2">
            <a:extLst>
              <a:ext uri="{FF2B5EF4-FFF2-40B4-BE49-F238E27FC236}">
                <a16:creationId xmlns:a16="http://schemas.microsoft.com/office/drawing/2014/main" id="{E7E8D151-C160-49D4-B43A-29A994656652}"/>
              </a:ext>
            </a:extLst>
          </p:cNvPr>
          <p:cNvSpPr>
            <a:spLocks noGrp="1"/>
          </p:cNvSpPr>
          <p:nvPr>
            <p:ph idx="1"/>
          </p:nvPr>
        </p:nvSpPr>
        <p:spPr/>
        <p:txBody>
          <a:bodyPr/>
          <a:lstStyle/>
          <a:p>
            <a:pPr algn="just"/>
            <a:r>
              <a:rPr lang="pl-PL" dirty="0" err="1"/>
              <a:t>Kapitacyjna</a:t>
            </a:r>
            <a:r>
              <a:rPr lang="pl-PL" dirty="0"/>
              <a:t> stawka roczna to kwota przeznaczona na objęcie opieką jednego świadczeniobiorcy w okresie jednego roku w ustalonym w umowie zakresie świadczeń </a:t>
            </a:r>
            <a:br>
              <a:rPr lang="pl-PL" dirty="0"/>
            </a:br>
            <a:r>
              <a:rPr lang="pl-PL" dirty="0"/>
              <a:t>(np. 100 zł)</a:t>
            </a:r>
          </a:p>
          <a:p>
            <a:pPr algn="just"/>
            <a:r>
              <a:rPr lang="pl-PL" dirty="0"/>
              <a:t>Ma ona zastosowanie w przypadku podstawowej opieki zdrowotnej i dotyczy świadczeń udzielanych w ramach gotowości lekarza, pielęgniarki, położnej lub jednostki transportu sanitarnego.</a:t>
            </a:r>
          </a:p>
          <a:p>
            <a:pPr algn="just"/>
            <a:r>
              <a:rPr lang="pl-PL" dirty="0"/>
              <a:t>Należność z tytułu udzielonych świadczeń finansowanych metodą </a:t>
            </a:r>
            <a:r>
              <a:rPr lang="pl-PL" dirty="0" err="1"/>
              <a:t>kapitacyjną</a:t>
            </a:r>
            <a:r>
              <a:rPr lang="pl-PL" dirty="0"/>
              <a:t> stanowi sumę iloczynów liczby świadczeniobiorców objętych opieką w poszczególnych grupach i stawki miesięcznej stanowiącej 1/12 </a:t>
            </a:r>
            <a:r>
              <a:rPr lang="pl-PL" dirty="0" err="1"/>
              <a:t>kapitacyjnej</a:t>
            </a:r>
            <a:r>
              <a:rPr lang="pl-PL" dirty="0"/>
              <a:t> stawki rocznej, z uwzględnieniem współczynników korygujących, jeżeli zostały określony dla danego zakresu świadczeń</a:t>
            </a:r>
          </a:p>
        </p:txBody>
      </p:sp>
    </p:spTree>
    <p:extLst>
      <p:ext uri="{BB962C8B-B14F-4D97-AF65-F5344CB8AC3E}">
        <p14:creationId xmlns:p14="http://schemas.microsoft.com/office/powerpoint/2010/main" val="34494265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19EAFC-F9AB-4E62-A892-DD3A580416D8}"/>
              </a:ext>
            </a:extLst>
          </p:cNvPr>
          <p:cNvSpPr>
            <a:spLocks noGrp="1"/>
          </p:cNvSpPr>
          <p:nvPr>
            <p:ph type="title"/>
          </p:nvPr>
        </p:nvSpPr>
        <p:spPr/>
        <p:txBody>
          <a:bodyPr/>
          <a:lstStyle/>
          <a:p>
            <a:r>
              <a:rPr lang="pl-PL" dirty="0"/>
              <a:t>Finansowanie świadczeń – </a:t>
            </a:r>
            <a:r>
              <a:rPr lang="pl-PL" dirty="0" err="1"/>
              <a:t>kapitacyjna</a:t>
            </a:r>
            <a:r>
              <a:rPr lang="pl-PL" dirty="0"/>
              <a:t> stawka roczna</a:t>
            </a:r>
          </a:p>
        </p:txBody>
      </p:sp>
      <p:sp>
        <p:nvSpPr>
          <p:cNvPr id="3" name="Symbol zastępczy zawartości 2">
            <a:extLst>
              <a:ext uri="{FF2B5EF4-FFF2-40B4-BE49-F238E27FC236}">
                <a16:creationId xmlns:a16="http://schemas.microsoft.com/office/drawing/2014/main" id="{3BDD1CE8-F984-4057-89F7-093760CE3D5F}"/>
              </a:ext>
            </a:extLst>
          </p:cNvPr>
          <p:cNvSpPr>
            <a:spLocks noGrp="1"/>
          </p:cNvSpPr>
          <p:nvPr>
            <p:ph idx="1"/>
          </p:nvPr>
        </p:nvSpPr>
        <p:spPr/>
        <p:txBody>
          <a:bodyPr/>
          <a:lstStyle/>
          <a:p>
            <a:pPr marL="0" indent="0" algn="just">
              <a:buNone/>
            </a:pPr>
            <a:r>
              <a:rPr lang="pl-PL" dirty="0"/>
              <a:t>Przykładowo od 1 lipca 2018 roku stawka </a:t>
            </a:r>
            <a:r>
              <a:rPr lang="pl-PL" dirty="0" err="1"/>
              <a:t>kapitacyjna</a:t>
            </a:r>
            <a:r>
              <a:rPr lang="pl-PL" dirty="0"/>
              <a:t> dla lekarza POZ wynosi 147 złotych. Ponadto występują wskaźniki korygujące związane z wiekiem pacjenta (np. dla grupy pacjentów do 6 lat stawka </a:t>
            </a:r>
            <a:r>
              <a:rPr lang="pl-PL" dirty="0" err="1"/>
              <a:t>kapitacyjna</a:t>
            </a:r>
            <a:r>
              <a:rPr lang="pl-PL" dirty="0"/>
              <a:t> x 2,4 , dla grupy od 7 do 19 roku życia x 1,2, a dla grupy powyżej 75 lat x 3,1) </a:t>
            </a:r>
          </a:p>
          <a:p>
            <a:pPr marL="0" indent="0" algn="just">
              <a:buNone/>
            </a:pPr>
            <a:r>
              <a:rPr lang="pl-PL" dirty="0"/>
              <a:t>ZARZĄDZENIE PREZESA NFZ  Nr 122/2017/DSOZ</a:t>
            </a:r>
          </a:p>
          <a:p>
            <a:pPr marL="0" indent="0">
              <a:buNone/>
            </a:pPr>
            <a:endParaRPr lang="pl-PL" dirty="0"/>
          </a:p>
        </p:txBody>
      </p:sp>
    </p:spTree>
    <p:extLst>
      <p:ext uri="{BB962C8B-B14F-4D97-AF65-F5344CB8AC3E}">
        <p14:creationId xmlns:p14="http://schemas.microsoft.com/office/powerpoint/2010/main" val="16596094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44D98A-C3D2-4F9B-B5DE-7F50C2FA48B3}"/>
              </a:ext>
            </a:extLst>
          </p:cNvPr>
          <p:cNvSpPr>
            <a:spLocks noGrp="1"/>
          </p:cNvSpPr>
          <p:nvPr>
            <p:ph type="title"/>
          </p:nvPr>
        </p:nvSpPr>
        <p:spPr/>
        <p:txBody>
          <a:bodyPr/>
          <a:lstStyle/>
          <a:p>
            <a:r>
              <a:rPr lang="pl-PL" dirty="0"/>
              <a:t>Finansowanie świadczeń – cena jednostkowa jednostki rozliczeniowej</a:t>
            </a:r>
          </a:p>
        </p:txBody>
      </p:sp>
      <p:sp>
        <p:nvSpPr>
          <p:cNvPr id="3" name="Symbol zastępczy zawartości 2">
            <a:extLst>
              <a:ext uri="{FF2B5EF4-FFF2-40B4-BE49-F238E27FC236}">
                <a16:creationId xmlns:a16="http://schemas.microsoft.com/office/drawing/2014/main" id="{95B15E65-535B-479A-B399-C804B241DD0B}"/>
              </a:ext>
            </a:extLst>
          </p:cNvPr>
          <p:cNvSpPr>
            <a:spLocks noGrp="1"/>
          </p:cNvSpPr>
          <p:nvPr>
            <p:ph idx="1"/>
          </p:nvPr>
        </p:nvSpPr>
        <p:spPr/>
        <p:txBody>
          <a:bodyPr/>
          <a:lstStyle/>
          <a:p>
            <a:pPr algn="just"/>
            <a:r>
              <a:rPr lang="pl-PL" dirty="0"/>
              <a:t>Cena jednostkowa to kwota określająca wartość jednostki rozliczeniowej przez którą należy rozumieć miarę przyjętą do określania wartości świadczeń opieki zdrowotnej w określonym zakresie lub rodzaju.</a:t>
            </a:r>
          </a:p>
          <a:p>
            <a:pPr algn="just"/>
            <a:r>
              <a:rPr lang="pl-PL" dirty="0"/>
              <a:t>Jest to typowy sposób rozliczeń w ambulatoryjnej opiece specjalistycznej</a:t>
            </a:r>
          </a:p>
        </p:txBody>
      </p:sp>
    </p:spTree>
    <p:extLst>
      <p:ext uri="{BB962C8B-B14F-4D97-AF65-F5344CB8AC3E}">
        <p14:creationId xmlns:p14="http://schemas.microsoft.com/office/powerpoint/2010/main" val="24391610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A25ECE-14C8-4391-AD01-1AB566A86B9A}"/>
              </a:ext>
            </a:extLst>
          </p:cNvPr>
          <p:cNvSpPr>
            <a:spLocks noGrp="1"/>
          </p:cNvSpPr>
          <p:nvPr>
            <p:ph type="title"/>
          </p:nvPr>
        </p:nvSpPr>
        <p:spPr/>
        <p:txBody>
          <a:bodyPr/>
          <a:lstStyle/>
          <a:p>
            <a:r>
              <a:rPr lang="pl-PL" dirty="0"/>
              <a:t>Finansowanie świadczeń – cena jednostkowa jednostki rozliczeniowej</a:t>
            </a:r>
          </a:p>
        </p:txBody>
      </p:sp>
      <p:sp>
        <p:nvSpPr>
          <p:cNvPr id="3" name="Symbol zastępczy zawartości 2">
            <a:extLst>
              <a:ext uri="{FF2B5EF4-FFF2-40B4-BE49-F238E27FC236}">
                <a16:creationId xmlns:a16="http://schemas.microsoft.com/office/drawing/2014/main" id="{C94A909C-FE88-434B-82B0-A4FF31F3C51B}"/>
              </a:ext>
            </a:extLst>
          </p:cNvPr>
          <p:cNvSpPr>
            <a:spLocks noGrp="1"/>
          </p:cNvSpPr>
          <p:nvPr>
            <p:ph idx="1"/>
          </p:nvPr>
        </p:nvSpPr>
        <p:spPr/>
        <p:txBody>
          <a:bodyPr/>
          <a:lstStyle/>
          <a:p>
            <a:pPr algn="just"/>
            <a:r>
              <a:rPr lang="pl-PL" dirty="0"/>
              <a:t>Rozliczanie porad czy zabiegów świadczonych w ramach AOS odbywa się na zasadzie ,,punktowej”. Każdej procedurze przypisana jest odpowiednia liczba punktów, a każdy punkt ma odpowiednią cenę (np. 8 zł za jeden punkt). Świadczenia specjalistyczne realizowane są w ramach: porady kompleksowej, porady zabiegowo-diagnostycznej, porady specjalistycznej, porady recepturowej.  </a:t>
            </a:r>
          </a:p>
        </p:txBody>
      </p:sp>
    </p:spTree>
    <p:extLst>
      <p:ext uri="{BB962C8B-B14F-4D97-AF65-F5344CB8AC3E}">
        <p14:creationId xmlns:p14="http://schemas.microsoft.com/office/powerpoint/2010/main" val="27901808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6C4B41-F078-4A4B-AF02-F16C75C8CF7D}"/>
              </a:ext>
            </a:extLst>
          </p:cNvPr>
          <p:cNvSpPr>
            <a:spLocks noGrp="1"/>
          </p:cNvSpPr>
          <p:nvPr>
            <p:ph type="title"/>
          </p:nvPr>
        </p:nvSpPr>
        <p:spPr/>
        <p:txBody>
          <a:bodyPr/>
          <a:lstStyle/>
          <a:p>
            <a:r>
              <a:rPr lang="pl-PL" dirty="0"/>
              <a:t>Finansowanie świadczeń - ryczałt</a:t>
            </a:r>
          </a:p>
        </p:txBody>
      </p:sp>
      <p:sp>
        <p:nvSpPr>
          <p:cNvPr id="3" name="Symbol zastępczy zawartości 2">
            <a:extLst>
              <a:ext uri="{FF2B5EF4-FFF2-40B4-BE49-F238E27FC236}">
                <a16:creationId xmlns:a16="http://schemas.microsoft.com/office/drawing/2014/main" id="{5B88D144-3E4C-49AA-B469-0A525EDAC7F1}"/>
              </a:ext>
            </a:extLst>
          </p:cNvPr>
          <p:cNvSpPr>
            <a:spLocks noGrp="1"/>
          </p:cNvSpPr>
          <p:nvPr>
            <p:ph idx="1"/>
          </p:nvPr>
        </p:nvSpPr>
        <p:spPr/>
        <p:txBody>
          <a:bodyPr/>
          <a:lstStyle/>
          <a:p>
            <a:r>
              <a:rPr lang="pl-PL" dirty="0"/>
              <a:t>Ryczałt oznacza określoną kwotę przeznaczoną na sfinansowanie świadczeń w danym zakresie albo rodzaju lub zapewnienie gotowości ich udzielenia w określonym czasie</a:t>
            </a:r>
          </a:p>
          <a:p>
            <a:r>
              <a:rPr lang="pl-PL" dirty="0"/>
              <a:t>Świadczenie transportu sanitarnego „dalekiego” w POZ – przewóz na odległość (tam i z powrotem) 121 - 400 km </a:t>
            </a:r>
            <a:r>
              <a:rPr lang="pl-PL" dirty="0">
                <a:sym typeface="Wingdings" panose="05000000000000000000" pitchFamily="2" charset="2"/>
              </a:rPr>
              <a:t> 210 złotych</a:t>
            </a:r>
            <a:endParaRPr lang="pl-PL" dirty="0"/>
          </a:p>
          <a:p>
            <a:endParaRPr lang="pl-PL" dirty="0"/>
          </a:p>
          <a:p>
            <a:pPr marL="0" indent="0">
              <a:buNone/>
            </a:pPr>
            <a:endParaRPr lang="pl-PL" dirty="0"/>
          </a:p>
        </p:txBody>
      </p:sp>
    </p:spTree>
    <p:extLst>
      <p:ext uri="{BB962C8B-B14F-4D97-AF65-F5344CB8AC3E}">
        <p14:creationId xmlns:p14="http://schemas.microsoft.com/office/powerpoint/2010/main" val="32738047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3BC274-73D7-4B99-946C-4441F40A7FD1}"/>
              </a:ext>
            </a:extLst>
          </p:cNvPr>
          <p:cNvSpPr>
            <a:spLocks noGrp="1"/>
          </p:cNvSpPr>
          <p:nvPr>
            <p:ph type="title"/>
          </p:nvPr>
        </p:nvSpPr>
        <p:spPr/>
        <p:txBody>
          <a:bodyPr/>
          <a:lstStyle/>
          <a:p>
            <a:r>
              <a:rPr lang="pl-PL" dirty="0"/>
              <a:t>Finansowanie świadczeń zdrowotnych</a:t>
            </a:r>
          </a:p>
        </p:txBody>
      </p:sp>
      <p:sp>
        <p:nvSpPr>
          <p:cNvPr id="3" name="Symbol zastępczy zawartości 2">
            <a:extLst>
              <a:ext uri="{FF2B5EF4-FFF2-40B4-BE49-F238E27FC236}">
                <a16:creationId xmlns:a16="http://schemas.microsoft.com/office/drawing/2014/main" id="{7F0FB450-E03A-48C0-8B23-3152E91CFF85}"/>
              </a:ext>
            </a:extLst>
          </p:cNvPr>
          <p:cNvSpPr>
            <a:spLocks noGrp="1"/>
          </p:cNvSpPr>
          <p:nvPr>
            <p:ph idx="1"/>
          </p:nvPr>
        </p:nvSpPr>
        <p:spPr/>
        <p:txBody>
          <a:bodyPr/>
          <a:lstStyle/>
          <a:p>
            <a:pPr algn="just"/>
            <a:r>
              <a:rPr lang="pl-PL" dirty="0"/>
              <a:t>W 2008 roku NFZ wprowadził nowe zasady realizacji i finansowania świadczeń szpitalnych – system jednorodnych grup pacjentów (JGP)</a:t>
            </a:r>
          </a:p>
          <a:p>
            <a:pPr algn="just"/>
            <a:r>
              <a:rPr lang="pl-PL" dirty="0"/>
              <a:t>System JGP oparty jest na sparametryzowanych danych wyjściowych: rozpoznanie, procedury, czas pobytu, wiek</a:t>
            </a:r>
          </a:p>
          <a:p>
            <a:pPr algn="just"/>
            <a:r>
              <a:rPr lang="pl-PL" dirty="0"/>
              <a:t>Rozliczenie leczenia pacjenta w szpitalu polega obecnie na przyporządkowaniu go do określonej grupy JGP na podstawie zbioru danych zawartych w rekordzie, przyporządkowanie następuje automatycznie przez zastosowanie algorytmu </a:t>
            </a:r>
            <a:r>
              <a:rPr lang="pl-PL" dirty="0" err="1"/>
              <a:t>grupera</a:t>
            </a:r>
            <a:r>
              <a:rPr lang="pl-PL" dirty="0"/>
              <a:t> JGP na zasadzie wyboru rozpoznania głównego i współistniejących</a:t>
            </a:r>
          </a:p>
          <a:p>
            <a:pPr algn="just"/>
            <a:r>
              <a:rPr lang="pl-PL" dirty="0"/>
              <a:t>Od 1 października 2010 roku system ten jest stosowany w stacjonarnej rehabilitacji leczniczej, natomiast od 1 lipca 2011 roku także w ambulatoryjnej opiece specjalistycznej</a:t>
            </a:r>
          </a:p>
        </p:txBody>
      </p:sp>
    </p:spTree>
    <p:extLst>
      <p:ext uri="{BB962C8B-B14F-4D97-AF65-F5344CB8AC3E}">
        <p14:creationId xmlns:p14="http://schemas.microsoft.com/office/powerpoint/2010/main" val="33669290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DCF90E-FEEA-405C-9F23-CEAD6CABF5BE}"/>
              </a:ext>
            </a:extLst>
          </p:cNvPr>
          <p:cNvSpPr>
            <a:spLocks noGrp="1"/>
          </p:cNvSpPr>
          <p:nvPr>
            <p:ph type="title"/>
          </p:nvPr>
        </p:nvSpPr>
        <p:spPr/>
        <p:txBody>
          <a:bodyPr/>
          <a:lstStyle/>
          <a:p>
            <a:r>
              <a:rPr lang="pl-PL" dirty="0" err="1"/>
              <a:t>Kapitacyjna</a:t>
            </a:r>
            <a:r>
              <a:rPr lang="pl-PL" dirty="0"/>
              <a:t> stawka roczna - rozliczanie</a:t>
            </a:r>
          </a:p>
        </p:txBody>
      </p:sp>
      <p:sp>
        <p:nvSpPr>
          <p:cNvPr id="3" name="Symbol zastępczy zawartości 2">
            <a:extLst>
              <a:ext uri="{FF2B5EF4-FFF2-40B4-BE49-F238E27FC236}">
                <a16:creationId xmlns:a16="http://schemas.microsoft.com/office/drawing/2014/main" id="{497B9FCF-AECB-4693-95D1-35C0701D826D}"/>
              </a:ext>
            </a:extLst>
          </p:cNvPr>
          <p:cNvSpPr>
            <a:spLocks noGrp="1"/>
          </p:cNvSpPr>
          <p:nvPr>
            <p:ph idx="1"/>
          </p:nvPr>
        </p:nvSpPr>
        <p:spPr/>
        <p:txBody>
          <a:bodyPr/>
          <a:lstStyle/>
          <a:p>
            <a:pPr algn="just"/>
            <a:r>
              <a:rPr lang="pl-PL" dirty="0"/>
              <a:t>W przypadku świadczeń rozliczanych na podstawie </a:t>
            </a:r>
            <a:r>
              <a:rPr lang="pl-PL" dirty="0" err="1"/>
              <a:t>kapitacyjnej</a:t>
            </a:r>
            <a:r>
              <a:rPr lang="pl-PL" dirty="0"/>
              <a:t> stawki rocznej należność z tytułu realizacji świadczeń za okres sprawozdawczy określona w rachunku przekazywanym przez świadczeniodawcę stanowi sumę dwunastych części iloczynów liczby świadczeniobiorców objętych opieką w poszczególnych grupach wiekowych i </a:t>
            </a:r>
            <a:r>
              <a:rPr lang="pl-PL" dirty="0" err="1"/>
              <a:t>kapitacyjnych</a:t>
            </a:r>
            <a:r>
              <a:rPr lang="pl-PL" dirty="0"/>
              <a:t> stawek rocznych, z uwzględnieniem współczynników korygujących.</a:t>
            </a:r>
          </a:p>
          <a:p>
            <a:pPr algn="just"/>
            <a:r>
              <a:rPr lang="pl-PL" dirty="0"/>
              <a:t>Liczba świadczeniobiorców ustalana jest przez Fundusz według stanu na pierwszy dzień miesiąca stanowiącego okres sprawozdawczy na podstawie posiadanych deklaracji wyboru</a:t>
            </a:r>
          </a:p>
        </p:txBody>
      </p:sp>
    </p:spTree>
    <p:extLst>
      <p:ext uri="{BB962C8B-B14F-4D97-AF65-F5344CB8AC3E}">
        <p14:creationId xmlns:p14="http://schemas.microsoft.com/office/powerpoint/2010/main" val="37675330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698E80-13F4-4D0D-B59A-73BFF0F14B5F}"/>
              </a:ext>
            </a:extLst>
          </p:cNvPr>
          <p:cNvSpPr>
            <a:spLocks noGrp="1"/>
          </p:cNvSpPr>
          <p:nvPr>
            <p:ph type="title"/>
          </p:nvPr>
        </p:nvSpPr>
        <p:spPr/>
        <p:txBody>
          <a:bodyPr/>
          <a:lstStyle/>
          <a:p>
            <a:r>
              <a:rPr lang="pl-PL" dirty="0"/>
              <a:t>Cena jednostkowa jednostki rozliczeniowej </a:t>
            </a:r>
          </a:p>
        </p:txBody>
      </p:sp>
      <p:sp>
        <p:nvSpPr>
          <p:cNvPr id="3" name="Symbol zastępczy zawartości 2">
            <a:extLst>
              <a:ext uri="{FF2B5EF4-FFF2-40B4-BE49-F238E27FC236}">
                <a16:creationId xmlns:a16="http://schemas.microsoft.com/office/drawing/2014/main" id="{E3BEA9C1-D389-4076-8DA5-D5F59755932D}"/>
              </a:ext>
            </a:extLst>
          </p:cNvPr>
          <p:cNvSpPr>
            <a:spLocks noGrp="1"/>
          </p:cNvSpPr>
          <p:nvPr>
            <p:ph idx="1"/>
          </p:nvPr>
        </p:nvSpPr>
        <p:spPr/>
        <p:txBody>
          <a:bodyPr/>
          <a:lstStyle/>
          <a:p>
            <a:pPr algn="just"/>
            <a:r>
              <a:rPr lang="pl-PL" dirty="0"/>
              <a:t>W przypadku tego sposobu rozliczania świadczeń należność z tytułu realizacji świadczeń za okres sprawozdawczy, określona w rachunku przekazywanym przez świadczeniodawcę, stanowi sumę należności odpowiadających poszczególnym zakresom świadczeń, uwzględniającą współczynniki korygujące. </a:t>
            </a:r>
          </a:p>
          <a:p>
            <a:pPr algn="just"/>
            <a:r>
              <a:rPr lang="pl-PL" dirty="0"/>
              <a:t>Należność dla danego zakresu świadczeń stanowi iloczyn liczby jednostek rozliczeniowych, odpowiadających udzielonym świadczeniom i ceny jednostkowej jednostki rozliczeniowej, uwzględniający współczynniki korygujące. Należność powyższa nie może być większa od iloczynu liczby jednostek rozliczeniowych i ceny jednostkowej, określonych w planie </a:t>
            </a:r>
            <a:r>
              <a:rPr lang="pl-PL" dirty="0" err="1"/>
              <a:t>rzeczowow</a:t>
            </a:r>
            <a:r>
              <a:rPr lang="pl-PL" dirty="0"/>
              <a:t>-finansowym dla danego zakresu świadczeń</a:t>
            </a:r>
          </a:p>
        </p:txBody>
      </p:sp>
    </p:spTree>
    <p:extLst>
      <p:ext uri="{BB962C8B-B14F-4D97-AF65-F5344CB8AC3E}">
        <p14:creationId xmlns:p14="http://schemas.microsoft.com/office/powerpoint/2010/main" val="34163257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2EB5E5-6235-435A-852B-CED0419478CE}"/>
              </a:ext>
            </a:extLst>
          </p:cNvPr>
          <p:cNvSpPr>
            <a:spLocks noGrp="1"/>
          </p:cNvSpPr>
          <p:nvPr>
            <p:ph type="title"/>
          </p:nvPr>
        </p:nvSpPr>
        <p:spPr/>
        <p:txBody>
          <a:bodyPr/>
          <a:lstStyle/>
          <a:p>
            <a:r>
              <a:rPr lang="pl-PL" dirty="0"/>
              <a:t>Ryczałt - rozliczanie</a:t>
            </a:r>
          </a:p>
        </p:txBody>
      </p:sp>
      <p:sp>
        <p:nvSpPr>
          <p:cNvPr id="3" name="Symbol zastępczy zawartości 2">
            <a:extLst>
              <a:ext uri="{FF2B5EF4-FFF2-40B4-BE49-F238E27FC236}">
                <a16:creationId xmlns:a16="http://schemas.microsoft.com/office/drawing/2014/main" id="{7A4A6FD2-186B-431A-904C-B4D0E5C3CEBE}"/>
              </a:ext>
            </a:extLst>
          </p:cNvPr>
          <p:cNvSpPr>
            <a:spLocks noGrp="1"/>
          </p:cNvSpPr>
          <p:nvPr>
            <p:ph idx="1"/>
          </p:nvPr>
        </p:nvSpPr>
        <p:spPr/>
        <p:txBody>
          <a:bodyPr/>
          <a:lstStyle/>
          <a:p>
            <a:pPr marL="0" indent="0" algn="just">
              <a:buNone/>
            </a:pPr>
            <a:r>
              <a:rPr lang="pl-PL" dirty="0"/>
              <a:t>W przypadku świadczeń rozliczanych ryczałtem należność z tytułu realizacji świadczeń za okres sprawozdawczy określona w rachunku przekazywanym przez świadczeniodawcę stanowi część kwoty zobowiązania za dany zakres świadczeń:</a:t>
            </a:r>
          </a:p>
          <a:p>
            <a:pPr algn="just">
              <a:buAutoNum type="arabicParenR"/>
            </a:pPr>
            <a:r>
              <a:rPr lang="pl-PL" dirty="0"/>
              <a:t>Proporcjonalną do liczby dni w miesiącu, który jest okresem sprawozdawczym – w przypadku ryczałtu dobowego;</a:t>
            </a:r>
          </a:p>
          <a:p>
            <a:pPr algn="just">
              <a:buAutoNum type="arabicParenR"/>
            </a:pPr>
            <a:r>
              <a:rPr lang="pl-PL" dirty="0"/>
              <a:t>Stanowiącą iloczyn odwrotności liczby okresów sprawozdawczych w okresie rozliczeniowym i kwoty zobowiązania – w przypadku ryczałtu miesięcznego</a:t>
            </a:r>
          </a:p>
        </p:txBody>
      </p:sp>
    </p:spTree>
    <p:extLst>
      <p:ext uri="{BB962C8B-B14F-4D97-AF65-F5344CB8AC3E}">
        <p14:creationId xmlns:p14="http://schemas.microsoft.com/office/powerpoint/2010/main" val="17805959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036851-CEA0-4B9D-8E44-58212D29B13E}"/>
              </a:ext>
            </a:extLst>
          </p:cNvPr>
          <p:cNvSpPr>
            <a:spLocks noGrp="1"/>
          </p:cNvSpPr>
          <p:nvPr>
            <p:ph type="title"/>
          </p:nvPr>
        </p:nvSpPr>
        <p:spPr/>
        <p:txBody>
          <a:bodyPr/>
          <a:lstStyle/>
          <a:p>
            <a:r>
              <a:rPr lang="pl-PL" dirty="0"/>
              <a:t>Finansowanie świadczeń zdrowotnych</a:t>
            </a:r>
          </a:p>
        </p:txBody>
      </p:sp>
      <p:sp>
        <p:nvSpPr>
          <p:cNvPr id="3" name="Symbol zastępczy zawartości 2">
            <a:extLst>
              <a:ext uri="{FF2B5EF4-FFF2-40B4-BE49-F238E27FC236}">
                <a16:creationId xmlns:a16="http://schemas.microsoft.com/office/drawing/2014/main" id="{3396C026-7A0C-4809-A714-64692A5E4C1E}"/>
              </a:ext>
            </a:extLst>
          </p:cNvPr>
          <p:cNvSpPr>
            <a:spLocks noGrp="1"/>
          </p:cNvSpPr>
          <p:nvPr>
            <p:ph idx="1"/>
          </p:nvPr>
        </p:nvSpPr>
        <p:spPr/>
        <p:txBody>
          <a:bodyPr/>
          <a:lstStyle/>
          <a:p>
            <a:r>
              <a:rPr lang="pl-PL" dirty="0"/>
              <a:t>Podstawą rozliczeń i płatności za świadczenia udzielone w okresie sprawozdawczym jest </a:t>
            </a:r>
            <a:r>
              <a:rPr lang="pl-PL" b="1" u="sng" dirty="0"/>
              <a:t>rachunek</a:t>
            </a:r>
            <a:r>
              <a:rPr lang="pl-PL" dirty="0"/>
              <a:t> wraz z </a:t>
            </a:r>
            <a:r>
              <a:rPr lang="pl-PL" b="1" u="sng" dirty="0"/>
              <a:t>raportem statystycznym </a:t>
            </a:r>
            <a:r>
              <a:rPr lang="pl-PL" dirty="0"/>
              <a:t>(dokumenty rozliczeniowe)</a:t>
            </a:r>
          </a:p>
          <a:p>
            <a:r>
              <a:rPr lang="pl-PL" dirty="0"/>
              <a:t>Świadczeniodawcy przysługuje prawo korygowania raportu będącego podstawą wystawienia rachunku najpóźniej w terminie </a:t>
            </a:r>
            <a:r>
              <a:rPr lang="pl-PL" b="1" u="sng" dirty="0"/>
              <a:t>45 dni po upływie okresu rozliczeniowego.</a:t>
            </a:r>
          </a:p>
        </p:txBody>
      </p:sp>
    </p:spTree>
    <p:extLst>
      <p:ext uri="{BB962C8B-B14F-4D97-AF65-F5344CB8AC3E}">
        <p14:creationId xmlns:p14="http://schemas.microsoft.com/office/powerpoint/2010/main" val="4293908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96C8F6-98C1-4D17-9839-50025FD4A70B}"/>
              </a:ext>
            </a:extLst>
          </p:cNvPr>
          <p:cNvSpPr>
            <a:spLocks noGrp="1"/>
          </p:cNvSpPr>
          <p:nvPr>
            <p:ph type="title"/>
          </p:nvPr>
        </p:nvSpPr>
        <p:spPr/>
        <p:txBody>
          <a:bodyPr/>
          <a:lstStyle/>
          <a:p>
            <a:r>
              <a:rPr lang="pl-PL" dirty="0"/>
              <a:t>Model Siemaszki (historyczny)</a:t>
            </a:r>
          </a:p>
        </p:txBody>
      </p:sp>
      <p:sp>
        <p:nvSpPr>
          <p:cNvPr id="3" name="Symbol zastępczy zawartości 2">
            <a:extLst>
              <a:ext uri="{FF2B5EF4-FFF2-40B4-BE49-F238E27FC236}">
                <a16:creationId xmlns:a16="http://schemas.microsoft.com/office/drawing/2014/main" id="{E7BBF5F5-5C31-4665-8160-5AACC4E07E3E}"/>
              </a:ext>
            </a:extLst>
          </p:cNvPr>
          <p:cNvSpPr>
            <a:spLocks noGrp="1"/>
          </p:cNvSpPr>
          <p:nvPr>
            <p:ph idx="1"/>
          </p:nvPr>
        </p:nvSpPr>
        <p:spPr/>
        <p:txBody>
          <a:bodyPr/>
          <a:lstStyle/>
          <a:p>
            <a:r>
              <a:rPr lang="pl-PL" dirty="0"/>
              <a:t>Finansowanie ochrony zdrowia z budżetu państwa oparte na centralnym planowaniu</a:t>
            </a:r>
          </a:p>
          <a:p>
            <a:r>
              <a:rPr lang="pl-PL" dirty="0"/>
              <a:t>Państwowa organizacja udzielania świadczeń</a:t>
            </a:r>
          </a:p>
          <a:p>
            <a:r>
              <a:rPr lang="pl-PL" dirty="0"/>
              <a:t>Brak sektora prywatnego w ochronie zdrowia</a:t>
            </a:r>
          </a:p>
          <a:p>
            <a:r>
              <a:rPr lang="pl-PL" dirty="0"/>
              <a:t>Wszyscy uprawnieni do świadczeń są pracownikami zarobkowymi</a:t>
            </a:r>
          </a:p>
        </p:txBody>
      </p:sp>
    </p:spTree>
    <p:extLst>
      <p:ext uri="{BB962C8B-B14F-4D97-AF65-F5344CB8AC3E}">
        <p14:creationId xmlns:p14="http://schemas.microsoft.com/office/powerpoint/2010/main" val="14643830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D98065-B33E-4FF9-9EF8-E6842B6FA57C}"/>
              </a:ext>
            </a:extLst>
          </p:cNvPr>
          <p:cNvSpPr>
            <a:spLocks noGrp="1"/>
          </p:cNvSpPr>
          <p:nvPr>
            <p:ph type="title"/>
          </p:nvPr>
        </p:nvSpPr>
        <p:spPr/>
        <p:txBody>
          <a:bodyPr/>
          <a:lstStyle/>
          <a:p>
            <a:r>
              <a:rPr lang="pl-PL" dirty="0"/>
              <a:t>Finansowanie świadczeń zdrowotnych</a:t>
            </a:r>
          </a:p>
        </p:txBody>
      </p:sp>
      <p:sp>
        <p:nvSpPr>
          <p:cNvPr id="3" name="Symbol zastępczy zawartości 2">
            <a:extLst>
              <a:ext uri="{FF2B5EF4-FFF2-40B4-BE49-F238E27FC236}">
                <a16:creationId xmlns:a16="http://schemas.microsoft.com/office/drawing/2014/main" id="{B2C0C3AD-0621-49B3-8B49-3F84E0FAA043}"/>
              </a:ext>
            </a:extLst>
          </p:cNvPr>
          <p:cNvSpPr>
            <a:spLocks noGrp="1"/>
          </p:cNvSpPr>
          <p:nvPr>
            <p:ph idx="1"/>
          </p:nvPr>
        </p:nvSpPr>
        <p:spPr/>
        <p:txBody>
          <a:bodyPr/>
          <a:lstStyle/>
          <a:p>
            <a:pPr algn="just"/>
            <a:r>
              <a:rPr lang="pl-PL" dirty="0"/>
              <a:t>Dokumenty rozliczeniowe świadczeniodawca składa oddziałowi wojewódzkiemu Funduszu w terminie </a:t>
            </a:r>
            <a:r>
              <a:rPr lang="pl-PL" b="1" u="sng" dirty="0"/>
              <a:t>do 10. dnia każdego miesiąca, za miesiąc poprzedni. </a:t>
            </a:r>
          </a:p>
          <a:p>
            <a:pPr algn="just"/>
            <a:r>
              <a:rPr lang="pl-PL" dirty="0"/>
              <a:t>W przypadku świadczeń leczenia uzdrowiskowego dokumenty rozliczeniowe świadczeniodawca składa </a:t>
            </a:r>
            <a:r>
              <a:rPr lang="pl-PL" b="1" u="sng" dirty="0"/>
              <a:t>w terminie 5 dni  po zakończeniu okresu sprawozdawczego</a:t>
            </a:r>
            <a:r>
              <a:rPr lang="pl-PL" dirty="0"/>
              <a:t>.</a:t>
            </a:r>
          </a:p>
        </p:txBody>
      </p:sp>
    </p:spTree>
    <p:extLst>
      <p:ext uri="{BB962C8B-B14F-4D97-AF65-F5344CB8AC3E}">
        <p14:creationId xmlns:p14="http://schemas.microsoft.com/office/powerpoint/2010/main" val="42147912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214A13-398E-43EA-B210-AF684BC2BC1B}"/>
              </a:ext>
            </a:extLst>
          </p:cNvPr>
          <p:cNvSpPr>
            <a:spLocks noGrp="1"/>
          </p:cNvSpPr>
          <p:nvPr>
            <p:ph type="title"/>
          </p:nvPr>
        </p:nvSpPr>
        <p:spPr/>
        <p:txBody>
          <a:bodyPr/>
          <a:lstStyle/>
          <a:p>
            <a:r>
              <a:rPr lang="pl-PL" dirty="0"/>
              <a:t>Finansowanie świadczeń zdrowotnych</a:t>
            </a:r>
          </a:p>
        </p:txBody>
      </p:sp>
      <p:sp>
        <p:nvSpPr>
          <p:cNvPr id="3" name="Symbol zastępczy zawartości 2">
            <a:extLst>
              <a:ext uri="{FF2B5EF4-FFF2-40B4-BE49-F238E27FC236}">
                <a16:creationId xmlns:a16="http://schemas.microsoft.com/office/drawing/2014/main" id="{44A3EB28-BA91-4F73-9E71-8601969EAAE6}"/>
              </a:ext>
            </a:extLst>
          </p:cNvPr>
          <p:cNvSpPr>
            <a:spLocks noGrp="1"/>
          </p:cNvSpPr>
          <p:nvPr>
            <p:ph idx="1"/>
          </p:nvPr>
        </p:nvSpPr>
        <p:spPr/>
        <p:txBody>
          <a:bodyPr/>
          <a:lstStyle/>
          <a:p>
            <a:pPr algn="just"/>
            <a:r>
              <a:rPr lang="pl-PL" dirty="0"/>
              <a:t>Raport statystyczny świadczeniodawca przekazuje w formie elektronicznej.</a:t>
            </a:r>
          </a:p>
          <a:p>
            <a:pPr algn="just"/>
            <a:r>
              <a:rPr lang="pl-PL" dirty="0"/>
              <a:t>Świadczeniodawca składa Funduszowi rachunek na piśmie. Dane zawarte w rachunku świadczeniodawca  przekazuje także w formie elektronicznej.</a:t>
            </a:r>
          </a:p>
        </p:txBody>
      </p:sp>
    </p:spTree>
    <p:extLst>
      <p:ext uri="{BB962C8B-B14F-4D97-AF65-F5344CB8AC3E}">
        <p14:creationId xmlns:p14="http://schemas.microsoft.com/office/powerpoint/2010/main" val="21202716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C3FFEB-F068-48DF-A3FE-D6D8C1FD3D34}"/>
              </a:ext>
            </a:extLst>
          </p:cNvPr>
          <p:cNvSpPr>
            <a:spLocks noGrp="1"/>
          </p:cNvSpPr>
          <p:nvPr>
            <p:ph type="title"/>
          </p:nvPr>
        </p:nvSpPr>
        <p:spPr/>
        <p:txBody>
          <a:bodyPr/>
          <a:lstStyle/>
          <a:p>
            <a:r>
              <a:rPr lang="pl-PL" dirty="0"/>
              <a:t>Finansowanie świadczeń zdrowotnych</a:t>
            </a:r>
          </a:p>
        </p:txBody>
      </p:sp>
      <p:sp>
        <p:nvSpPr>
          <p:cNvPr id="3" name="Symbol zastępczy zawartości 2">
            <a:extLst>
              <a:ext uri="{FF2B5EF4-FFF2-40B4-BE49-F238E27FC236}">
                <a16:creationId xmlns:a16="http://schemas.microsoft.com/office/drawing/2014/main" id="{11BDA6DC-993E-4E1F-8C40-DFC778751B4F}"/>
              </a:ext>
            </a:extLst>
          </p:cNvPr>
          <p:cNvSpPr>
            <a:spLocks noGrp="1"/>
          </p:cNvSpPr>
          <p:nvPr>
            <p:ph idx="1"/>
          </p:nvPr>
        </p:nvSpPr>
        <p:spPr/>
        <p:txBody>
          <a:bodyPr/>
          <a:lstStyle/>
          <a:p>
            <a:pPr algn="just"/>
            <a:r>
              <a:rPr lang="pl-PL" dirty="0"/>
              <a:t>Należności z tytułu realizacji umowy za okres sprawozdawczy oddział wojewódzki Funduszu wypłaca, za miesiąc poprzedni, w terminie 15 dni po dniu dostarczenia przez świadczeniodawcę dokumentów rozliczeniowych</a:t>
            </a:r>
          </a:p>
          <a:p>
            <a:pPr algn="just"/>
            <a:r>
              <a:rPr lang="pl-PL" dirty="0"/>
              <a:t>Płatności dokonuje się przelewem na rachunek bankowy określony w umowie,</a:t>
            </a:r>
            <a:br>
              <a:rPr lang="pl-PL" dirty="0"/>
            </a:br>
            <a:endParaRPr lang="pl-PL" dirty="0"/>
          </a:p>
          <a:p>
            <a:pPr algn="just"/>
            <a:r>
              <a:rPr lang="pl-PL" dirty="0"/>
              <a:t>Jeżeli oddział wojewódzki Funduszu nie dokona płatności należności terminowo to świadczeniodawcy przysługują odsetki ustawowe.</a:t>
            </a:r>
          </a:p>
        </p:txBody>
      </p:sp>
    </p:spTree>
    <p:extLst>
      <p:ext uri="{BB962C8B-B14F-4D97-AF65-F5344CB8AC3E}">
        <p14:creationId xmlns:p14="http://schemas.microsoft.com/office/powerpoint/2010/main" val="13547480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14C937-BC1F-41C4-B9D4-BFDD75841618}"/>
              </a:ext>
            </a:extLst>
          </p:cNvPr>
          <p:cNvSpPr>
            <a:spLocks noGrp="1"/>
          </p:cNvSpPr>
          <p:nvPr>
            <p:ph type="title"/>
          </p:nvPr>
        </p:nvSpPr>
        <p:spPr/>
        <p:txBody>
          <a:bodyPr/>
          <a:lstStyle/>
          <a:p>
            <a:r>
              <a:rPr lang="pl-PL" dirty="0"/>
              <a:t>Finansowanie świadczeń zdrowotnych</a:t>
            </a:r>
          </a:p>
        </p:txBody>
      </p:sp>
      <p:sp>
        <p:nvSpPr>
          <p:cNvPr id="3" name="Symbol zastępczy zawartości 2">
            <a:extLst>
              <a:ext uri="{FF2B5EF4-FFF2-40B4-BE49-F238E27FC236}">
                <a16:creationId xmlns:a16="http://schemas.microsoft.com/office/drawing/2014/main" id="{64A18EF1-AF08-4694-BEA6-819A17CD4832}"/>
              </a:ext>
            </a:extLst>
          </p:cNvPr>
          <p:cNvSpPr>
            <a:spLocks noGrp="1"/>
          </p:cNvSpPr>
          <p:nvPr>
            <p:ph idx="1"/>
          </p:nvPr>
        </p:nvSpPr>
        <p:spPr/>
        <p:txBody>
          <a:bodyPr/>
          <a:lstStyle/>
          <a:p>
            <a:pPr algn="just"/>
            <a:r>
              <a:rPr lang="pl-PL" dirty="0"/>
              <a:t>Oddział wojewódzki Funduszu, uwzględniając stan posiadanych środków finansowych i sytuację finansową świadczeniodawcy, może dokonać płatności należności za świadczenia udzielone w okresie krótszym niż sprawozdawczy, lecz </a:t>
            </a:r>
            <a:r>
              <a:rPr lang="pl-PL" b="1" u="sng" dirty="0"/>
              <a:t>nie krótszym niż 14 dni.</a:t>
            </a:r>
          </a:p>
          <a:p>
            <a:pPr algn="just"/>
            <a:r>
              <a:rPr lang="pl-PL" dirty="0"/>
              <a:t>Płatności uważa się za dokonane w dniu  uznania rachunku bankowego świadczeniodawcy. Rozliczenie wykonania umowy następuje najpóźniej w terminie 45 dni po upływie okresu rozliczeniowego.</a:t>
            </a:r>
          </a:p>
        </p:txBody>
      </p:sp>
    </p:spTree>
    <p:extLst>
      <p:ext uri="{BB962C8B-B14F-4D97-AF65-F5344CB8AC3E}">
        <p14:creationId xmlns:p14="http://schemas.microsoft.com/office/powerpoint/2010/main" val="28156691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A9E81B-A91A-4A93-A30E-C109695AEDFB}"/>
              </a:ext>
            </a:extLst>
          </p:cNvPr>
          <p:cNvSpPr>
            <a:spLocks noGrp="1"/>
          </p:cNvSpPr>
          <p:nvPr>
            <p:ph type="title"/>
          </p:nvPr>
        </p:nvSpPr>
        <p:spPr/>
        <p:txBody>
          <a:bodyPr/>
          <a:lstStyle/>
          <a:p>
            <a:r>
              <a:rPr lang="pl-PL" dirty="0"/>
              <a:t>Finansowanie świadczeń zdrowotnych</a:t>
            </a:r>
          </a:p>
        </p:txBody>
      </p:sp>
      <p:sp>
        <p:nvSpPr>
          <p:cNvPr id="3" name="Symbol zastępczy zawartości 2">
            <a:extLst>
              <a:ext uri="{FF2B5EF4-FFF2-40B4-BE49-F238E27FC236}">
                <a16:creationId xmlns:a16="http://schemas.microsoft.com/office/drawing/2014/main" id="{FA0B92F6-A8E5-479B-ACA1-A344651F93BE}"/>
              </a:ext>
            </a:extLst>
          </p:cNvPr>
          <p:cNvSpPr>
            <a:spLocks noGrp="1"/>
          </p:cNvSpPr>
          <p:nvPr>
            <p:ph idx="1"/>
          </p:nvPr>
        </p:nvSpPr>
        <p:spPr/>
        <p:txBody>
          <a:bodyPr/>
          <a:lstStyle/>
          <a:p>
            <a:pPr algn="just"/>
            <a:r>
              <a:rPr lang="pl-PL" dirty="0"/>
              <a:t>W przypadku stwierdzenia przez oddział wojewódzki Funduszu przekazania świadczeniodawcy nienależnych środków finansowych, kwota przekazanych środków podlega zwrotowi w terminie 14 dni od dnia otrzymania wezwania Funduszu do ich zwrotu.</a:t>
            </a:r>
          </a:p>
          <a:p>
            <a:pPr algn="just"/>
            <a:r>
              <a:rPr lang="pl-PL" dirty="0"/>
              <a:t>W przypadku gdy termin określony w wezwaniu do zapłaty przypada wcześniej niż termin dokonania następnej płatności przez Fundusz, świadczeniodawca jest zobowiązany do dokonania zlecenia przelewu w dniu dokonania płatności przez Fundusz.</a:t>
            </a:r>
          </a:p>
          <a:p>
            <a:pPr algn="just"/>
            <a:r>
              <a:rPr lang="pl-PL" dirty="0"/>
              <a:t>W przypadku gdy obowiązek zwrotu nienależnie pobranych środków finansowych wynika z zakwestionowania wykonanych świadczeń, świadczeniodawca jest zobowiązany do złożenia oddziałowi wojewódzkiemu Funduszu korygujących dokumentów rozliczeniowych.</a:t>
            </a:r>
          </a:p>
          <a:p>
            <a:endParaRPr lang="pl-PL" dirty="0"/>
          </a:p>
        </p:txBody>
      </p:sp>
    </p:spTree>
    <p:extLst>
      <p:ext uri="{BB962C8B-B14F-4D97-AF65-F5344CB8AC3E}">
        <p14:creationId xmlns:p14="http://schemas.microsoft.com/office/powerpoint/2010/main" val="21907830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7CF896-1B90-4B84-9D37-AB2E262E0DD5}"/>
              </a:ext>
            </a:extLst>
          </p:cNvPr>
          <p:cNvSpPr>
            <a:spLocks noGrp="1"/>
          </p:cNvSpPr>
          <p:nvPr>
            <p:ph type="title"/>
          </p:nvPr>
        </p:nvSpPr>
        <p:spPr/>
        <p:txBody>
          <a:bodyPr/>
          <a:lstStyle/>
          <a:p>
            <a:r>
              <a:rPr lang="pl-PL" dirty="0"/>
              <a:t>Finansowanie świadczeń zdrowotnych – problem ,,</a:t>
            </a:r>
            <a:r>
              <a:rPr lang="pl-PL" dirty="0" err="1"/>
              <a:t>nadwykonań</a:t>
            </a:r>
            <a:r>
              <a:rPr lang="pl-PL" dirty="0"/>
              <a:t>”</a:t>
            </a:r>
          </a:p>
        </p:txBody>
      </p:sp>
      <p:sp>
        <p:nvSpPr>
          <p:cNvPr id="3" name="Symbol zastępczy zawartości 2">
            <a:extLst>
              <a:ext uri="{FF2B5EF4-FFF2-40B4-BE49-F238E27FC236}">
                <a16:creationId xmlns:a16="http://schemas.microsoft.com/office/drawing/2014/main" id="{32051A46-9D64-4B7B-BECF-370AAB691E76}"/>
              </a:ext>
            </a:extLst>
          </p:cNvPr>
          <p:cNvSpPr>
            <a:spLocks noGrp="1"/>
          </p:cNvSpPr>
          <p:nvPr>
            <p:ph idx="1"/>
          </p:nvPr>
        </p:nvSpPr>
        <p:spPr/>
        <p:txBody>
          <a:bodyPr/>
          <a:lstStyle/>
          <a:p>
            <a:r>
              <a:rPr lang="pl-PL" dirty="0"/>
              <a:t>Świadczenia </a:t>
            </a:r>
            <a:r>
              <a:rPr lang="pl-PL" dirty="0" err="1"/>
              <a:t>ponadlimitowe</a:t>
            </a:r>
            <a:r>
              <a:rPr lang="pl-PL" dirty="0"/>
              <a:t> – świadczenia zdrowotne wykonane ponad przyznane, wynikające z umowy z NFZ limity </a:t>
            </a:r>
          </a:p>
        </p:txBody>
      </p:sp>
    </p:spTree>
    <p:extLst>
      <p:ext uri="{BB962C8B-B14F-4D97-AF65-F5344CB8AC3E}">
        <p14:creationId xmlns:p14="http://schemas.microsoft.com/office/powerpoint/2010/main" val="12781133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AE77AD-46A4-41DF-9699-DABECE46F5F4}"/>
              </a:ext>
            </a:extLst>
          </p:cNvPr>
          <p:cNvSpPr>
            <a:spLocks noGrp="1"/>
          </p:cNvSpPr>
          <p:nvPr>
            <p:ph type="title"/>
          </p:nvPr>
        </p:nvSpPr>
        <p:spPr/>
        <p:txBody>
          <a:bodyPr/>
          <a:lstStyle/>
          <a:p>
            <a:r>
              <a:rPr lang="pl-PL" dirty="0"/>
              <a:t>Problem zapłaty za ,,</a:t>
            </a:r>
            <a:r>
              <a:rPr lang="pl-PL" dirty="0" err="1"/>
              <a:t>ponadlimitowe</a:t>
            </a:r>
            <a:r>
              <a:rPr lang="pl-PL" dirty="0"/>
              <a:t>” świadczenia zdrowotne w orzecznictwie</a:t>
            </a:r>
          </a:p>
        </p:txBody>
      </p:sp>
      <p:sp>
        <p:nvSpPr>
          <p:cNvPr id="3" name="Symbol zastępczy zawartości 2">
            <a:extLst>
              <a:ext uri="{FF2B5EF4-FFF2-40B4-BE49-F238E27FC236}">
                <a16:creationId xmlns:a16="http://schemas.microsoft.com/office/drawing/2014/main" id="{6C8ACB8A-A6FA-4FB2-B27D-2EA73944AA71}"/>
              </a:ext>
            </a:extLst>
          </p:cNvPr>
          <p:cNvSpPr>
            <a:spLocks noGrp="1"/>
          </p:cNvSpPr>
          <p:nvPr>
            <p:ph idx="1"/>
          </p:nvPr>
        </p:nvSpPr>
        <p:spPr/>
        <p:txBody>
          <a:bodyPr/>
          <a:lstStyle/>
          <a:p>
            <a:pPr marL="0" indent="0" algn="just">
              <a:buNone/>
            </a:pPr>
            <a:r>
              <a:rPr lang="pl-PL" dirty="0"/>
              <a:t>,,Zakład opieki zdrowotnej, mając świadomość limitowanej puli środków na wykonanie określonych usług medycznych, powinien właściwie je wykorzystać, tworząc na przykład system określonej kolejności i rozkładania w czasie wykonania niektórych usług, do czego upoważniał go art. 19 ust. 1 pkt 1 ustawy </a:t>
            </a:r>
            <a:r>
              <a:rPr lang="pl-PL" dirty="0" err="1"/>
              <a:t>z.o.z</a:t>
            </a:r>
            <a:r>
              <a:rPr lang="pl-PL" dirty="0"/>
              <a:t>. Powinien tak gospodarować środkami przyznanymi w umowie, aby pozostała rezerwa na wypadki nagłe. Do wyczerpania maksymalnego limitu finansowania świadczeń  określonego w umowie, wydatki na świadczenia wynikające z art. 7 ustawy o </a:t>
            </a:r>
            <a:r>
              <a:rPr lang="pl-PL" dirty="0" err="1"/>
              <a:t>z.o.z</a:t>
            </a:r>
            <a:r>
              <a:rPr lang="pl-PL" dirty="0"/>
              <a:t>. i art. 30 ustawy o zawodzie lekarza nie podlegały odrębnemu, pozaumownemu finansowaniu. Natomiast w przypadku każdorazowego wyczerpania kwoty określonej w umowie, świadczenia wykonane w ramach przymusu ustawowego powinny być finansowane przez   kasę chorych, obecnie NFZ.”</a:t>
            </a:r>
          </a:p>
          <a:p>
            <a:pPr marL="0" indent="0" algn="just">
              <a:buNone/>
            </a:pPr>
            <a:r>
              <a:rPr lang="pl-PL" dirty="0"/>
              <a:t>Wyrok SN z dnia 13 października 2006 roku, III CSK 123/06</a:t>
            </a:r>
          </a:p>
        </p:txBody>
      </p:sp>
    </p:spTree>
    <p:extLst>
      <p:ext uri="{BB962C8B-B14F-4D97-AF65-F5344CB8AC3E}">
        <p14:creationId xmlns:p14="http://schemas.microsoft.com/office/powerpoint/2010/main" val="31870982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2F1090-0742-4534-8FB1-0917EEBF7E00}"/>
              </a:ext>
            </a:extLst>
          </p:cNvPr>
          <p:cNvSpPr>
            <a:spLocks noGrp="1"/>
          </p:cNvSpPr>
          <p:nvPr>
            <p:ph type="title"/>
          </p:nvPr>
        </p:nvSpPr>
        <p:spPr>
          <a:xfrm>
            <a:off x="542145" y="513977"/>
            <a:ext cx="10571998" cy="970450"/>
          </a:xfrm>
        </p:spPr>
        <p:txBody>
          <a:bodyPr/>
          <a:lstStyle/>
          <a:p>
            <a:r>
              <a:rPr lang="pl-PL" dirty="0"/>
              <a:t>Problem zapłaty za ,,</a:t>
            </a:r>
            <a:r>
              <a:rPr lang="pl-PL" dirty="0" err="1"/>
              <a:t>ponadlimitowe</a:t>
            </a:r>
            <a:r>
              <a:rPr lang="pl-PL" dirty="0"/>
              <a:t>” świadczenia zdrowotne w orzecznictwie</a:t>
            </a:r>
          </a:p>
        </p:txBody>
      </p:sp>
      <p:sp>
        <p:nvSpPr>
          <p:cNvPr id="3" name="Symbol zastępczy zawartości 2">
            <a:extLst>
              <a:ext uri="{FF2B5EF4-FFF2-40B4-BE49-F238E27FC236}">
                <a16:creationId xmlns:a16="http://schemas.microsoft.com/office/drawing/2014/main" id="{6F29B2F0-FDFA-480A-BE28-4D2631346A7B}"/>
              </a:ext>
            </a:extLst>
          </p:cNvPr>
          <p:cNvSpPr>
            <a:spLocks noGrp="1"/>
          </p:cNvSpPr>
          <p:nvPr>
            <p:ph idx="1"/>
          </p:nvPr>
        </p:nvSpPr>
        <p:spPr/>
        <p:txBody>
          <a:bodyPr/>
          <a:lstStyle/>
          <a:p>
            <a:pPr marL="0" indent="0" algn="just">
              <a:buNone/>
            </a:pPr>
            <a:r>
              <a:rPr lang="pl-PL" dirty="0"/>
              <a:t>Zakładowi opieki zdrowotnej przysługuje roszczenie o zapłatę za świadczenia zdrowotne udzielone w warunkach określonych w poprzednio obowiązującym art. 7 </a:t>
            </a:r>
            <a:r>
              <a:rPr lang="pl-PL" dirty="0" err="1"/>
              <a:t>u.z.o.z</a:t>
            </a:r>
            <a:r>
              <a:rPr lang="pl-PL" dirty="0"/>
              <a:t>., a obecnie art. 15 </a:t>
            </a:r>
            <a:r>
              <a:rPr lang="pl-PL" dirty="0" err="1"/>
              <a:t>u.d.l</a:t>
            </a:r>
            <a:r>
              <a:rPr lang="pl-PL" dirty="0"/>
              <a:t>. i to niezależnie od tego, czy zostały one udzielone w ramach umowy zawartej z Narodowym Funduszem Zdrowia oraz ustalonych w tej umowie limitów świadczeń, czy też stanowiły tzw. świadczenia </a:t>
            </a:r>
            <a:r>
              <a:rPr lang="pl-PL" dirty="0" err="1"/>
              <a:t>ponadlimitowe</a:t>
            </a:r>
            <a:r>
              <a:rPr lang="pl-PL" dirty="0"/>
              <a:t>.</a:t>
            </a:r>
          </a:p>
          <a:p>
            <a:pPr marL="0" indent="0" algn="just">
              <a:buNone/>
            </a:pPr>
            <a:r>
              <a:rPr lang="pl-PL" dirty="0"/>
              <a:t>Wyrok Sądu Apelacyjnego w Gdańsku z dnia 12 marca 2014 roku V </a:t>
            </a:r>
            <a:r>
              <a:rPr lang="pl-PL" dirty="0" err="1"/>
              <a:t>Aca</a:t>
            </a:r>
            <a:r>
              <a:rPr lang="pl-PL" dirty="0"/>
              <a:t> 48/14</a:t>
            </a:r>
          </a:p>
        </p:txBody>
      </p:sp>
    </p:spTree>
    <p:extLst>
      <p:ext uri="{BB962C8B-B14F-4D97-AF65-F5344CB8AC3E}">
        <p14:creationId xmlns:p14="http://schemas.microsoft.com/office/powerpoint/2010/main" val="30566309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6690AC-779B-43B3-AA86-87AB3FEAAD01}"/>
              </a:ext>
            </a:extLst>
          </p:cNvPr>
          <p:cNvSpPr>
            <a:spLocks noGrp="1"/>
          </p:cNvSpPr>
          <p:nvPr>
            <p:ph type="title"/>
          </p:nvPr>
        </p:nvSpPr>
        <p:spPr/>
        <p:txBody>
          <a:bodyPr/>
          <a:lstStyle/>
          <a:p>
            <a:r>
              <a:rPr lang="pl-PL" dirty="0"/>
              <a:t>Problem zapłaty za ,,</a:t>
            </a:r>
            <a:r>
              <a:rPr lang="pl-PL" dirty="0" err="1"/>
              <a:t>ponadlimitowe</a:t>
            </a:r>
            <a:r>
              <a:rPr lang="pl-PL" dirty="0"/>
              <a:t>” świadczenia zdrowotne w orzecznictwie</a:t>
            </a:r>
          </a:p>
        </p:txBody>
      </p:sp>
      <p:sp>
        <p:nvSpPr>
          <p:cNvPr id="3" name="Symbol zastępczy zawartości 2">
            <a:extLst>
              <a:ext uri="{FF2B5EF4-FFF2-40B4-BE49-F238E27FC236}">
                <a16:creationId xmlns:a16="http://schemas.microsoft.com/office/drawing/2014/main" id="{71548155-BA40-4CE2-A21C-449F314F13B6}"/>
              </a:ext>
            </a:extLst>
          </p:cNvPr>
          <p:cNvSpPr>
            <a:spLocks noGrp="1"/>
          </p:cNvSpPr>
          <p:nvPr>
            <p:ph idx="1"/>
          </p:nvPr>
        </p:nvSpPr>
        <p:spPr/>
        <p:txBody>
          <a:bodyPr/>
          <a:lstStyle/>
          <a:p>
            <a:pPr algn="just"/>
            <a:r>
              <a:rPr lang="pl-PL" dirty="0"/>
              <a:t>Obecnie za utrwalony należy uznać pogląd judykatury zakładający, że   zakładowi opieki zdrowotnej przysługuje roszczenie o zapłatę za świadczenie zdrowotne udzielone zgodnie z art. 15 ustawy o </a:t>
            </a:r>
            <a:r>
              <a:rPr lang="pl-PL" dirty="0" err="1"/>
              <a:t>d.l</a:t>
            </a:r>
            <a:r>
              <a:rPr lang="pl-PL" dirty="0"/>
              <a:t>. niezależnie od tego czy udzielone zostały w ramach limitów świadczeń wynikających z umowy z NFZ czy też stanowiły świadczenia </a:t>
            </a:r>
            <a:r>
              <a:rPr lang="pl-PL" dirty="0" err="1"/>
              <a:t>ponadlimitowe</a:t>
            </a:r>
            <a:r>
              <a:rPr lang="pl-PL" dirty="0"/>
              <a:t>.</a:t>
            </a:r>
          </a:p>
          <a:p>
            <a:pPr algn="just"/>
            <a:r>
              <a:rPr lang="pl-PL" dirty="0"/>
              <a:t>Podmiot leczniczy nie może odmówić udzielenia świadczenia zdrowotnego osobie, która potrzebuje natychmiastowego udzielenia takiego świadczenia ze względu na zagrożenie życia lub zdrowia (art. 15 </a:t>
            </a:r>
            <a:r>
              <a:rPr lang="pl-PL" dirty="0" err="1"/>
              <a:t>u.d.l</a:t>
            </a:r>
            <a:r>
              <a:rPr lang="pl-PL" dirty="0"/>
              <a:t>.)</a:t>
            </a:r>
          </a:p>
          <a:p>
            <a:pPr marL="0" indent="0">
              <a:buNone/>
            </a:pPr>
            <a:endParaRPr lang="pl-PL" dirty="0"/>
          </a:p>
        </p:txBody>
      </p:sp>
    </p:spTree>
    <p:extLst>
      <p:ext uri="{BB962C8B-B14F-4D97-AF65-F5344CB8AC3E}">
        <p14:creationId xmlns:p14="http://schemas.microsoft.com/office/powerpoint/2010/main" val="18818162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91389D-C042-4B7E-9418-9FC63D17F157}"/>
              </a:ext>
            </a:extLst>
          </p:cNvPr>
          <p:cNvSpPr>
            <a:spLocks noGrp="1"/>
          </p:cNvSpPr>
          <p:nvPr>
            <p:ph type="title"/>
          </p:nvPr>
        </p:nvSpPr>
        <p:spPr/>
        <p:txBody>
          <a:bodyPr/>
          <a:lstStyle/>
          <a:p>
            <a:r>
              <a:rPr lang="pl-PL" dirty="0"/>
              <a:t>Opracowano na podstawie</a:t>
            </a:r>
          </a:p>
        </p:txBody>
      </p:sp>
      <p:sp>
        <p:nvSpPr>
          <p:cNvPr id="3" name="Symbol zastępczy zawartości 2">
            <a:extLst>
              <a:ext uri="{FF2B5EF4-FFF2-40B4-BE49-F238E27FC236}">
                <a16:creationId xmlns:a16="http://schemas.microsoft.com/office/drawing/2014/main" id="{96E067AE-3716-4189-8D97-F3B4F2B82DB3}"/>
              </a:ext>
            </a:extLst>
          </p:cNvPr>
          <p:cNvSpPr>
            <a:spLocks noGrp="1"/>
          </p:cNvSpPr>
          <p:nvPr>
            <p:ph idx="1"/>
          </p:nvPr>
        </p:nvSpPr>
        <p:spPr/>
        <p:txBody>
          <a:bodyPr/>
          <a:lstStyle/>
          <a:p>
            <a:pPr algn="just"/>
            <a:r>
              <a:rPr lang="pl-PL" dirty="0"/>
              <a:t>M. Paszkowska, </a:t>
            </a:r>
            <a:r>
              <a:rPr lang="pl-PL" i="1" dirty="0"/>
              <a:t>System ubezpieczenia zdrowotnego w Polsce, </a:t>
            </a:r>
            <a:r>
              <a:rPr lang="pl-PL" dirty="0"/>
              <a:t>Warszawa 2015,</a:t>
            </a:r>
          </a:p>
          <a:p>
            <a:pPr algn="just"/>
            <a:r>
              <a:rPr lang="pl-PL" dirty="0"/>
              <a:t>P. </a:t>
            </a:r>
            <a:r>
              <a:rPr lang="pl-PL" dirty="0" err="1"/>
              <a:t>Lenio</a:t>
            </a:r>
            <a:r>
              <a:rPr lang="pl-PL" dirty="0"/>
              <a:t>, </a:t>
            </a:r>
            <a:r>
              <a:rPr lang="pl-PL" i="1" dirty="0"/>
              <a:t>Publicznoprawne źródła finansowania ochrony zdrowia, </a:t>
            </a:r>
            <a:r>
              <a:rPr lang="pl-PL" dirty="0"/>
              <a:t>Warszawa 2018,</a:t>
            </a:r>
          </a:p>
          <a:p>
            <a:pPr algn="just"/>
            <a:r>
              <a:rPr lang="pl-PL" dirty="0"/>
              <a:t>Ustawy z dnia 27 sierpnia 2004 roku o świadczeniach opieki zdrowotnej finansowanych ze środków publicznych (Dz.U. z 2018 r. poz. 1510)</a:t>
            </a:r>
          </a:p>
          <a:p>
            <a:pPr algn="just"/>
            <a:r>
              <a:rPr lang="pl-PL" dirty="0"/>
              <a:t>Ustawy z dnia 15 kwietnia 2011 roku o działalności leczniczej (Dz.U. z 2018 r. poz. 160)</a:t>
            </a:r>
          </a:p>
          <a:p>
            <a:endParaRPr lang="pl-PL" dirty="0"/>
          </a:p>
        </p:txBody>
      </p:sp>
    </p:spTree>
    <p:extLst>
      <p:ext uri="{BB962C8B-B14F-4D97-AF65-F5344CB8AC3E}">
        <p14:creationId xmlns:p14="http://schemas.microsoft.com/office/powerpoint/2010/main" val="3471230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BCED59-63D7-4327-A9C4-D6E540D722A7}"/>
              </a:ext>
            </a:extLst>
          </p:cNvPr>
          <p:cNvSpPr>
            <a:spLocks noGrp="1"/>
          </p:cNvSpPr>
          <p:nvPr>
            <p:ph type="title"/>
          </p:nvPr>
        </p:nvSpPr>
        <p:spPr/>
        <p:txBody>
          <a:bodyPr/>
          <a:lstStyle/>
          <a:p>
            <a:r>
              <a:rPr lang="pl-PL" dirty="0"/>
              <a:t>Ze względu na dominujące źródło finansowania można wyróżnić:</a:t>
            </a:r>
          </a:p>
        </p:txBody>
      </p:sp>
      <p:sp>
        <p:nvSpPr>
          <p:cNvPr id="3" name="Symbol zastępczy zawartości 2">
            <a:extLst>
              <a:ext uri="{FF2B5EF4-FFF2-40B4-BE49-F238E27FC236}">
                <a16:creationId xmlns:a16="http://schemas.microsoft.com/office/drawing/2014/main" id="{9049A990-CBBB-4B28-90E8-61749E2418D6}"/>
              </a:ext>
            </a:extLst>
          </p:cNvPr>
          <p:cNvSpPr>
            <a:spLocks noGrp="1"/>
          </p:cNvSpPr>
          <p:nvPr>
            <p:ph idx="1"/>
          </p:nvPr>
        </p:nvSpPr>
        <p:spPr/>
        <p:txBody>
          <a:bodyPr/>
          <a:lstStyle/>
          <a:p>
            <a:r>
              <a:rPr lang="pl-PL" dirty="0"/>
              <a:t>Model ubezpieczeniowy oparty na ubezpieczaniu zdrowotnym obywateli występujący m.in. we Francji i Niemczech,</a:t>
            </a:r>
          </a:p>
          <a:p>
            <a:r>
              <a:rPr lang="pl-PL" dirty="0"/>
              <a:t>Model budżetowy/podatkowy występujący m.in.  W  Szwecji i  Wielkiej Brytanii</a:t>
            </a:r>
          </a:p>
        </p:txBody>
      </p:sp>
    </p:spTree>
    <p:extLst>
      <p:ext uri="{BB962C8B-B14F-4D97-AF65-F5344CB8AC3E}">
        <p14:creationId xmlns:p14="http://schemas.microsoft.com/office/powerpoint/2010/main" val="361052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9A929A-A414-485E-BD87-8D790C5165D8}"/>
              </a:ext>
            </a:extLst>
          </p:cNvPr>
          <p:cNvSpPr>
            <a:spLocks noGrp="1"/>
          </p:cNvSpPr>
          <p:nvPr>
            <p:ph type="title"/>
          </p:nvPr>
        </p:nvSpPr>
        <p:spPr/>
        <p:txBody>
          <a:bodyPr/>
          <a:lstStyle/>
          <a:p>
            <a:r>
              <a:rPr lang="pl-PL" dirty="0"/>
              <a:t>Polski model systemu ochrony zdrowia</a:t>
            </a:r>
          </a:p>
        </p:txBody>
      </p:sp>
      <p:sp>
        <p:nvSpPr>
          <p:cNvPr id="3" name="Symbol zastępczy zawartości 2">
            <a:extLst>
              <a:ext uri="{FF2B5EF4-FFF2-40B4-BE49-F238E27FC236}">
                <a16:creationId xmlns:a16="http://schemas.microsoft.com/office/drawing/2014/main" id="{AE29085B-29F0-4012-B985-902A62C5000B}"/>
              </a:ext>
            </a:extLst>
          </p:cNvPr>
          <p:cNvSpPr>
            <a:spLocks noGrp="1"/>
          </p:cNvSpPr>
          <p:nvPr>
            <p:ph idx="1"/>
          </p:nvPr>
        </p:nvSpPr>
        <p:spPr/>
        <p:txBody>
          <a:bodyPr/>
          <a:lstStyle/>
          <a:p>
            <a:pPr algn="just"/>
            <a:r>
              <a:rPr lang="pl-PL" dirty="0"/>
              <a:t>Model obowiązujący w Polsce ma charakter co </a:t>
            </a:r>
            <a:r>
              <a:rPr lang="pl-PL" b="1" u="sng" dirty="0"/>
              <a:t>do zasady ubezpieczeniowy</a:t>
            </a:r>
            <a:r>
              <a:rPr lang="pl-PL" dirty="0"/>
              <a:t>, gdyż ubezpieczenie zdrowotne jest dominującym źródłem finansowania ochrony zdrowia (obowiązkowe ubezpieczenie zdrowotne obejmuje około 90% obywateli)</a:t>
            </a:r>
          </a:p>
          <a:p>
            <a:pPr algn="just"/>
            <a:r>
              <a:rPr lang="pl-PL" dirty="0"/>
              <a:t>Występują w nim jednak także elementy budżetowe, gdyż niektóre rodzaje świadczeń zdrowotnych (wysokospecjalistyczne, ratownictwa), a także dla niektórych grup pacjentów (np. osadzonych w zakładach karnych) finansowane są z budżetu państwa</a:t>
            </a:r>
          </a:p>
          <a:p>
            <a:pPr marL="0" indent="0">
              <a:buNone/>
            </a:pPr>
            <a:endParaRPr lang="pl-PL" dirty="0"/>
          </a:p>
        </p:txBody>
      </p:sp>
    </p:spTree>
    <p:extLst>
      <p:ext uri="{BB962C8B-B14F-4D97-AF65-F5344CB8AC3E}">
        <p14:creationId xmlns:p14="http://schemas.microsoft.com/office/powerpoint/2010/main" val="542905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B02C10-1F35-4CA1-B1F1-178298FC404C}"/>
              </a:ext>
            </a:extLst>
          </p:cNvPr>
          <p:cNvSpPr>
            <a:spLocks noGrp="1"/>
          </p:cNvSpPr>
          <p:nvPr>
            <p:ph type="title"/>
          </p:nvPr>
        </p:nvSpPr>
        <p:spPr/>
        <p:txBody>
          <a:bodyPr/>
          <a:lstStyle/>
          <a:p>
            <a:r>
              <a:rPr lang="pl-PL" dirty="0"/>
              <a:t>Publicznoprawne źródła finansowania ochrony zdrowia</a:t>
            </a:r>
          </a:p>
        </p:txBody>
      </p:sp>
      <p:sp>
        <p:nvSpPr>
          <p:cNvPr id="3" name="Symbol zastępczy zawartości 2">
            <a:extLst>
              <a:ext uri="{FF2B5EF4-FFF2-40B4-BE49-F238E27FC236}">
                <a16:creationId xmlns:a16="http://schemas.microsoft.com/office/drawing/2014/main" id="{1A774050-B517-41DD-8433-2FCD535973C5}"/>
              </a:ext>
            </a:extLst>
          </p:cNvPr>
          <p:cNvSpPr>
            <a:spLocks noGrp="1"/>
          </p:cNvSpPr>
          <p:nvPr>
            <p:ph idx="1"/>
          </p:nvPr>
        </p:nvSpPr>
        <p:spPr/>
        <p:txBody>
          <a:bodyPr/>
          <a:lstStyle/>
          <a:p>
            <a:r>
              <a:rPr lang="pl-PL" dirty="0"/>
              <a:t>Do publicznoprawnych źródeł finansowania ochrony zdrowia zaliczamy:</a:t>
            </a:r>
          </a:p>
          <a:p>
            <a:pPr>
              <a:buFontTx/>
              <a:buChar char="-"/>
            </a:pPr>
            <a:r>
              <a:rPr lang="pl-PL" dirty="0"/>
              <a:t>składkę na ubezpieczenie zdrowotne,</a:t>
            </a:r>
          </a:p>
          <a:p>
            <a:pPr>
              <a:buFontTx/>
              <a:buChar char="-"/>
            </a:pPr>
            <a:r>
              <a:rPr lang="pl-PL" dirty="0"/>
              <a:t>budżet państwa,</a:t>
            </a:r>
          </a:p>
          <a:p>
            <a:pPr>
              <a:buFontTx/>
              <a:buChar char="-"/>
            </a:pPr>
            <a:r>
              <a:rPr lang="pl-PL" dirty="0"/>
              <a:t>budżety jednostek samorządu terytorialnego</a:t>
            </a:r>
          </a:p>
          <a:p>
            <a:pPr>
              <a:buFontTx/>
              <a:buChar char="-"/>
            </a:pPr>
            <a:endParaRPr lang="pl-PL" dirty="0"/>
          </a:p>
        </p:txBody>
      </p:sp>
    </p:spTree>
    <p:extLst>
      <p:ext uri="{BB962C8B-B14F-4D97-AF65-F5344CB8AC3E}">
        <p14:creationId xmlns:p14="http://schemas.microsoft.com/office/powerpoint/2010/main" val="17231681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ytat">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TM03457503[[fn=Cytat]]</Template>
  <TotalTime>1178</TotalTime>
  <Words>4540</Words>
  <Application>Microsoft Office PowerPoint</Application>
  <PresentationFormat>Panoramiczny</PresentationFormat>
  <Paragraphs>270</Paragraphs>
  <Slides>69</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69</vt:i4>
      </vt:variant>
    </vt:vector>
  </HeadingPairs>
  <TitlesOfParts>
    <vt:vector size="72" baseType="lpstr">
      <vt:lpstr>Century Gothic</vt:lpstr>
      <vt:lpstr>Wingdings 2</vt:lpstr>
      <vt:lpstr>Cytat</vt:lpstr>
      <vt:lpstr>Finansowanie ochrony zdrowia</vt:lpstr>
      <vt:lpstr>Modele systemu zdrowotnego</vt:lpstr>
      <vt:lpstr>Model Bismarcka</vt:lpstr>
      <vt:lpstr>Model Beveridge’a</vt:lpstr>
      <vt:lpstr>Model rezydualny</vt:lpstr>
      <vt:lpstr>Model Siemaszki (historyczny)</vt:lpstr>
      <vt:lpstr>Ze względu na dominujące źródło finansowania można wyróżnić:</vt:lpstr>
      <vt:lpstr>Polski model systemu ochrony zdrowia</vt:lpstr>
      <vt:lpstr>Publicznoprawne źródła finansowania ochrony zdrowia</vt:lpstr>
      <vt:lpstr>Konstrukcja prawna składki na ubezpieczenie zdrowotne</vt:lpstr>
      <vt:lpstr>Podstawa wymiaru składki na ubezpieczenie zdrowotne wybranych kategorii świadczeniobiorców</vt:lpstr>
      <vt:lpstr>Podstawa wymiaru składki na ubezpieczenie zdrowotne wybranych kategorii świadczeniobiorców</vt:lpstr>
      <vt:lpstr>Pojęcie przychodu</vt:lpstr>
      <vt:lpstr>Podstawa wymiaru składki na ubezpieczenie zdrowotne wybranych kategorii świadczeniobiorców</vt:lpstr>
      <vt:lpstr>Podstawa wymiaru składki na ubezpieczenie zdrowotne wybranych kategorii świadczeniobiorców</vt:lpstr>
      <vt:lpstr>Kazus 1</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Stawka składki zdrowotnej</vt:lpstr>
      <vt:lpstr>Stawka składki zdrowotnej</vt:lpstr>
      <vt:lpstr>Termin opłacania składki zdrowotnej</vt:lpstr>
      <vt:lpstr>Składka zdrowotna</vt:lpstr>
      <vt:lpstr>Kazus 2</vt:lpstr>
      <vt:lpstr>Składka na ubezpieczenie zdrowotne</vt:lpstr>
      <vt:lpstr>Kazus 3 </vt:lpstr>
      <vt:lpstr>Wydatki na ochronę zdrowia ponoszone z budżetu państwa</vt:lpstr>
      <vt:lpstr>Wydatki na ochronę zdrowia ponoszone z budżetu państwa</vt:lpstr>
      <vt:lpstr>Wydatki na ochronę zdrowia ponoszone z budżetu państwa</vt:lpstr>
      <vt:lpstr>Wydatki na ochronę zdrowia ponoszone z budżetu państwa</vt:lpstr>
      <vt:lpstr>Wydatki na ochronę zdrowia samorządu terytorialnego</vt:lpstr>
      <vt:lpstr>Wydatki na ochronę zdrowia samorządu terytorialnego</vt:lpstr>
      <vt:lpstr>Wydatki na ochronę zdrowia samorządu terytorialnego </vt:lpstr>
      <vt:lpstr>Ćwiczenie praktyczne</vt:lpstr>
      <vt:lpstr>Dotacja celowa</vt:lpstr>
      <vt:lpstr>Wydatki na ochronę zdrowia samorządu terytorialnego</vt:lpstr>
      <vt:lpstr>Struktura wydatków publicznych na ochronę zdrowia w 2016 roku</vt:lpstr>
      <vt:lpstr>Cena jako kryterium wyboru oferty w postępowaniu w sprawie zawarcia umowy o udzielenie świadczeń opieki zdrowotnej</vt:lpstr>
      <vt:lpstr>Kwestia finansowania świadczeń jako przedmiotowo istotny element umowy o udzielanie świadczeń opieki zdrowotnej </vt:lpstr>
      <vt:lpstr>Finansowanie świadczeń</vt:lpstr>
      <vt:lpstr>Finansowanie świadczeń</vt:lpstr>
      <vt:lpstr>Finansowanie świadczeń</vt:lpstr>
      <vt:lpstr>Finansowanie świadczeń</vt:lpstr>
      <vt:lpstr>Finansowanie świadczeń</vt:lpstr>
      <vt:lpstr>Finansowanie świadczeń – kapitacyjna stawka roczna</vt:lpstr>
      <vt:lpstr>Finansowanie świadczeń – kapitacyjna stawka roczna</vt:lpstr>
      <vt:lpstr>Finansowanie świadczeń – cena jednostkowa jednostki rozliczeniowej</vt:lpstr>
      <vt:lpstr>Finansowanie świadczeń – cena jednostkowa jednostki rozliczeniowej</vt:lpstr>
      <vt:lpstr>Finansowanie świadczeń - ryczałt</vt:lpstr>
      <vt:lpstr>Finansowanie świadczeń zdrowotnych</vt:lpstr>
      <vt:lpstr>Kapitacyjna stawka roczna - rozliczanie</vt:lpstr>
      <vt:lpstr>Cena jednostkowa jednostki rozliczeniowej </vt:lpstr>
      <vt:lpstr>Ryczałt - rozliczanie</vt:lpstr>
      <vt:lpstr>Finansowanie świadczeń zdrowotnych</vt:lpstr>
      <vt:lpstr>Finansowanie świadczeń zdrowotnych</vt:lpstr>
      <vt:lpstr>Finansowanie świadczeń zdrowotnych</vt:lpstr>
      <vt:lpstr>Finansowanie świadczeń zdrowotnych</vt:lpstr>
      <vt:lpstr>Finansowanie świadczeń zdrowotnych</vt:lpstr>
      <vt:lpstr>Finansowanie świadczeń zdrowotnych</vt:lpstr>
      <vt:lpstr>Finansowanie świadczeń zdrowotnych – problem ,,nadwykonań”</vt:lpstr>
      <vt:lpstr>Problem zapłaty za ,,ponadlimitowe” świadczenia zdrowotne w orzecznictwie</vt:lpstr>
      <vt:lpstr>Problem zapłaty za ,,ponadlimitowe” świadczenia zdrowotne w orzecznictwie</vt:lpstr>
      <vt:lpstr>Problem zapłaty za ,,ponadlimitowe” świadczenia zdrowotne w orzecznictwie</vt:lpstr>
      <vt:lpstr>Opracowano na podstawie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Finansowanie ochrony zdrowia</dc:title>
  <dc:creator>Sabina Pochopien</dc:creator>
  <cp:lastModifiedBy>Sabina Pochopien</cp:lastModifiedBy>
  <cp:revision>78</cp:revision>
  <dcterms:created xsi:type="dcterms:W3CDTF">2018-10-14T15:35:36Z</dcterms:created>
  <dcterms:modified xsi:type="dcterms:W3CDTF">2019-10-24T17:42:16Z</dcterms:modified>
</cp:coreProperties>
</file>