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70" r:id="rId7"/>
    <p:sldId id="261" r:id="rId8"/>
    <p:sldId id="262" r:id="rId9"/>
    <p:sldId id="265" r:id="rId10"/>
    <p:sldId id="266" r:id="rId11"/>
    <p:sldId id="267" r:id="rId12"/>
    <p:sldId id="268" r:id="rId13"/>
    <p:sldId id="269" r:id="rId14"/>
    <p:sldId id="271" r:id="rId15"/>
    <p:sldId id="272" r:id="rId1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60"/>
  </p:normalViewPr>
  <p:slideViewPr>
    <p:cSldViewPr>
      <p:cViewPr varScale="1">
        <p:scale>
          <a:sx n="81" d="100"/>
          <a:sy n="81" d="100"/>
        </p:scale>
        <p:origin x="15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28F7E0AA-4225-40DC-8E4E-9EE3AA97EC91}" type="datetimeFigureOut">
              <a:rPr lang="pl-PL" smtClean="0"/>
              <a:pPr/>
              <a:t>15.03.2020</a:t>
            </a:fld>
            <a:endParaRPr lang="pl-PL"/>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3467CA9-452B-4BE7-9444-E07E02012E7E}"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8F7E0AA-4225-40DC-8E4E-9EE3AA97EC91}" type="datetimeFigureOut">
              <a:rPr lang="pl-PL" smtClean="0"/>
              <a:pPr/>
              <a:t>15.03.2020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3467CA9-452B-4BE7-9444-E07E02012E7E}"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8F7E0AA-4225-40DC-8E4E-9EE3AA97EC91}" type="datetimeFigureOut">
              <a:rPr lang="pl-PL" smtClean="0"/>
              <a:pPr/>
              <a:t>15.03.2020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3467CA9-452B-4BE7-9444-E07E02012E7E}"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28F7E0AA-4225-40DC-8E4E-9EE3AA97EC91}" type="datetimeFigureOut">
              <a:rPr lang="pl-PL" smtClean="0"/>
              <a:pPr/>
              <a:t>15.03.2020</a:t>
            </a:fld>
            <a:endParaRPr lang="pl-PL"/>
          </a:p>
        </p:txBody>
      </p:sp>
      <p:sp>
        <p:nvSpPr>
          <p:cNvPr id="5" name="Footer Placeholder 4"/>
          <p:cNvSpPr>
            <a:spLocks noGrp="1"/>
          </p:cNvSpPr>
          <p:nvPr>
            <p:ph type="ftr" sz="quarter" idx="11"/>
          </p:nvPr>
        </p:nvSpPr>
        <p:spPr>
          <a:xfrm>
            <a:off x="457200" y="6480969"/>
            <a:ext cx="4260056" cy="300831"/>
          </a:xfrm>
        </p:spPr>
        <p:txBody>
          <a:bodyPr/>
          <a:lstStyle/>
          <a:p>
            <a:endParaRPr lang="pl-PL"/>
          </a:p>
        </p:txBody>
      </p:sp>
      <p:sp>
        <p:nvSpPr>
          <p:cNvPr id="6" name="Slide Number Placeholder 5"/>
          <p:cNvSpPr>
            <a:spLocks noGrp="1"/>
          </p:cNvSpPr>
          <p:nvPr>
            <p:ph type="sldNum" sz="quarter" idx="12"/>
          </p:nvPr>
        </p:nvSpPr>
        <p:spPr/>
        <p:txBody>
          <a:bodyPr/>
          <a:lstStyle/>
          <a:p>
            <a:fld id="{D3467CA9-452B-4BE7-9444-E07E02012E7E}"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28F7E0AA-4225-40DC-8E4E-9EE3AA97EC91}" type="datetimeFigureOut">
              <a:rPr lang="pl-PL" smtClean="0"/>
              <a:pPr/>
              <a:t>15.03.2020</a:t>
            </a:fld>
            <a:endParaRPr lang="pl-PL"/>
          </a:p>
        </p:txBody>
      </p:sp>
      <p:sp>
        <p:nvSpPr>
          <p:cNvPr id="5" name="Footer Placeholder 4"/>
          <p:cNvSpPr>
            <a:spLocks noGrp="1"/>
          </p:cNvSpPr>
          <p:nvPr>
            <p:ph type="ftr" sz="quarter" idx="11"/>
          </p:nvPr>
        </p:nvSpPr>
        <p:spPr>
          <a:xfrm>
            <a:off x="2619376" y="6480969"/>
            <a:ext cx="4260056" cy="300831"/>
          </a:xfrm>
        </p:spPr>
        <p:txBody>
          <a:bodyPr/>
          <a:lstStyle/>
          <a:p>
            <a:endParaRPr lang="pl-PL"/>
          </a:p>
        </p:txBody>
      </p:sp>
      <p:sp>
        <p:nvSpPr>
          <p:cNvPr id="6" name="Slide Number Placeholder 5"/>
          <p:cNvSpPr>
            <a:spLocks noGrp="1"/>
          </p:cNvSpPr>
          <p:nvPr>
            <p:ph type="sldNum" sz="quarter" idx="12"/>
          </p:nvPr>
        </p:nvSpPr>
        <p:spPr>
          <a:xfrm>
            <a:off x="8451056" y="809624"/>
            <a:ext cx="502920" cy="300831"/>
          </a:xfrm>
        </p:spPr>
        <p:txBody>
          <a:bodyPr/>
          <a:lstStyle/>
          <a:p>
            <a:fld id="{D3467CA9-452B-4BE7-9444-E07E02012E7E}" type="slidenum">
              <a:rPr lang="pl-PL" smtClean="0"/>
              <a:pPr/>
              <a:t>‹#›</a:t>
            </a:fld>
            <a:endParaRPr lang="pl-PL"/>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28F7E0AA-4225-40DC-8E4E-9EE3AA97EC91}" type="datetimeFigureOut">
              <a:rPr lang="pl-PL" smtClean="0"/>
              <a:pPr/>
              <a:t>15.03.2020</a:t>
            </a:fld>
            <a:endParaRPr lang="pl-PL"/>
          </a:p>
        </p:txBody>
      </p:sp>
      <p:sp>
        <p:nvSpPr>
          <p:cNvPr id="6" name="Footer Placeholder 5"/>
          <p:cNvSpPr>
            <a:spLocks noGrp="1"/>
          </p:cNvSpPr>
          <p:nvPr>
            <p:ph type="ftr" sz="quarter" idx="11"/>
          </p:nvPr>
        </p:nvSpPr>
        <p:spPr>
          <a:xfrm>
            <a:off x="457200" y="6480969"/>
            <a:ext cx="4260056" cy="301752"/>
          </a:xfrm>
        </p:spPr>
        <p:txBody>
          <a:bodyPr/>
          <a:lstStyle/>
          <a:p>
            <a:endParaRPr lang="pl-PL"/>
          </a:p>
        </p:txBody>
      </p:sp>
      <p:sp>
        <p:nvSpPr>
          <p:cNvPr id="7" name="Slide Number Placeholder 6"/>
          <p:cNvSpPr>
            <a:spLocks noGrp="1"/>
          </p:cNvSpPr>
          <p:nvPr>
            <p:ph type="sldNum" sz="quarter" idx="12"/>
          </p:nvPr>
        </p:nvSpPr>
        <p:spPr>
          <a:xfrm>
            <a:off x="7589520" y="6480969"/>
            <a:ext cx="502920" cy="301752"/>
          </a:xfrm>
        </p:spPr>
        <p:txBody>
          <a:bodyPr/>
          <a:lstStyle/>
          <a:p>
            <a:fld id="{D3467CA9-452B-4BE7-9444-E07E02012E7E}"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28F7E0AA-4225-40DC-8E4E-9EE3AA97EC91}" type="datetimeFigureOut">
              <a:rPr lang="pl-PL" smtClean="0"/>
              <a:pPr/>
              <a:t>15.03.2020</a:t>
            </a:fld>
            <a:endParaRPr lang="pl-PL"/>
          </a:p>
        </p:txBody>
      </p:sp>
      <p:sp>
        <p:nvSpPr>
          <p:cNvPr id="8" name="Footer Placeholder 7"/>
          <p:cNvSpPr>
            <a:spLocks noGrp="1"/>
          </p:cNvSpPr>
          <p:nvPr>
            <p:ph type="ftr" sz="quarter" idx="11"/>
          </p:nvPr>
        </p:nvSpPr>
        <p:spPr>
          <a:xfrm>
            <a:off x="457200" y="6480969"/>
            <a:ext cx="4261104" cy="301752"/>
          </a:xfrm>
        </p:spPr>
        <p:txBody>
          <a:bodyPr/>
          <a:lstStyle/>
          <a:p>
            <a:endParaRPr lang="pl-PL"/>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D3467CA9-452B-4BE7-9444-E07E02012E7E}"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28F7E0AA-4225-40DC-8E4E-9EE3AA97EC91}" type="datetimeFigureOut">
              <a:rPr lang="pl-PL" smtClean="0"/>
              <a:pPr/>
              <a:t>15.03.2020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3467CA9-452B-4BE7-9444-E07E02012E7E}"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28F7E0AA-4225-40DC-8E4E-9EE3AA97EC91}" type="datetimeFigureOut">
              <a:rPr lang="pl-PL" smtClean="0"/>
              <a:pPr/>
              <a:t>15.03.2020</a:t>
            </a:fld>
            <a:endParaRPr lang="pl-PL"/>
          </a:p>
        </p:txBody>
      </p:sp>
      <p:sp>
        <p:nvSpPr>
          <p:cNvPr id="3" name="Footer Placeholder 2"/>
          <p:cNvSpPr>
            <a:spLocks noGrp="1"/>
          </p:cNvSpPr>
          <p:nvPr>
            <p:ph type="ftr" sz="quarter" idx="11"/>
          </p:nvPr>
        </p:nvSpPr>
        <p:spPr>
          <a:xfrm>
            <a:off x="457200" y="6481890"/>
            <a:ext cx="4260056" cy="300831"/>
          </a:xfrm>
        </p:spPr>
        <p:txBody>
          <a:bodyPr/>
          <a:lstStyle/>
          <a:p>
            <a:endParaRPr lang="pl-PL"/>
          </a:p>
        </p:txBody>
      </p:sp>
      <p:sp>
        <p:nvSpPr>
          <p:cNvPr id="4" name="Slide Number Placeholder 3"/>
          <p:cNvSpPr>
            <a:spLocks noGrp="1"/>
          </p:cNvSpPr>
          <p:nvPr>
            <p:ph type="sldNum" sz="quarter" idx="12"/>
          </p:nvPr>
        </p:nvSpPr>
        <p:spPr>
          <a:xfrm>
            <a:off x="7589520" y="6480969"/>
            <a:ext cx="502920" cy="301752"/>
          </a:xfrm>
        </p:spPr>
        <p:txBody>
          <a:bodyPr/>
          <a:lstStyle/>
          <a:p>
            <a:fld id="{D3467CA9-452B-4BE7-9444-E07E02012E7E}"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28F7E0AA-4225-40DC-8E4E-9EE3AA97EC91}" type="datetimeFigureOut">
              <a:rPr lang="pl-PL" smtClean="0"/>
              <a:pPr/>
              <a:t>15.03.2020</a:t>
            </a:fld>
            <a:endParaRPr lang="pl-PL"/>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D3467CA9-452B-4BE7-9444-E07E02012E7E}"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28F7E0AA-4225-40DC-8E4E-9EE3AA97EC91}" type="datetimeFigureOut">
              <a:rPr lang="pl-PL" smtClean="0"/>
              <a:pPr/>
              <a:t>15.03.2020</a:t>
            </a:fld>
            <a:endParaRPr lang="pl-PL"/>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D3467CA9-452B-4BE7-9444-E07E02012E7E}"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8F7E0AA-4225-40DC-8E4E-9EE3AA97EC91}" type="datetimeFigureOut">
              <a:rPr lang="pl-PL" smtClean="0"/>
              <a:pPr/>
              <a:t>15.03.2020</a:t>
            </a:fld>
            <a:endParaRPr lang="pl-PL"/>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3467CA9-452B-4BE7-9444-E07E02012E7E}"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m.i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3948856"/>
          </a:xfrm>
        </p:spPr>
        <p:txBody>
          <a:bodyPr>
            <a:noAutofit/>
          </a:bodyPr>
          <a:lstStyle/>
          <a:p>
            <a:pPr algn="ctr"/>
            <a:br>
              <a:rPr lang="pl-PL" sz="5400" b="1" dirty="0"/>
            </a:br>
            <a:br>
              <a:rPr lang="pl-PL" sz="5400" b="1" dirty="0"/>
            </a:br>
            <a:r>
              <a:rPr lang="pl-PL" sz="5400" b="1" dirty="0"/>
              <a:t>Forma i treść </a:t>
            </a:r>
            <a:br>
              <a:rPr lang="pl-PL" sz="5400" b="1" dirty="0"/>
            </a:br>
            <a:r>
              <a:rPr lang="pl-PL" sz="5400" b="1" dirty="0"/>
              <a:t>umowy o pracę.</a:t>
            </a:r>
            <a:br>
              <a:rPr lang="pl-PL" sz="5400" b="1" dirty="0"/>
            </a:br>
            <a:br>
              <a:rPr lang="pl-PL" sz="5400" b="1" dirty="0"/>
            </a:br>
            <a:r>
              <a:rPr lang="pl-PL" sz="5400" b="1" dirty="0"/>
              <a:t>Błędy w umowach </a:t>
            </a:r>
            <a:br>
              <a:rPr lang="pl-PL" sz="5400" b="1" dirty="0"/>
            </a:br>
            <a:r>
              <a:rPr lang="pl-PL" sz="5400" b="1"/>
              <a:t>o pracę</a:t>
            </a:r>
            <a:endParaRPr lang="pl-PL" sz="5400" b="1" dirty="0"/>
          </a:p>
        </p:txBody>
      </p:sp>
      <p:sp>
        <p:nvSpPr>
          <p:cNvPr id="3" name="Subtitle 2"/>
          <p:cNvSpPr>
            <a:spLocks noGrp="1"/>
          </p:cNvSpPr>
          <p:nvPr>
            <p:ph type="subTitle" idx="1"/>
          </p:nvPr>
        </p:nvSpPr>
        <p:spPr>
          <a:xfrm>
            <a:off x="323528" y="4725144"/>
            <a:ext cx="7486848" cy="1752600"/>
          </a:xfrm>
        </p:spPr>
        <p:txBody>
          <a:bodyPr/>
          <a:lstStyle/>
          <a:p>
            <a:endParaRPr lang="pl-PL" b="1" dirty="0"/>
          </a:p>
          <a:p>
            <a:endParaRPr lang="pl-PL" b="1" dirty="0"/>
          </a:p>
          <a:p>
            <a:r>
              <a:rPr lang="pl-PL" b="1" dirty="0"/>
              <a:t>mgr Marta Wasil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217290"/>
          </a:xfrm>
        </p:spPr>
        <p:txBody>
          <a:bodyPr>
            <a:normAutofit fontScale="90000"/>
          </a:bodyPr>
          <a:lstStyle/>
          <a:p>
            <a:pPr algn="ctr"/>
            <a:r>
              <a:rPr lang="pl-PL" b="1" dirty="0"/>
              <a:t>Drugi błąd, dotyczący daty pierwszego dnia w pracy</a:t>
            </a:r>
          </a:p>
        </p:txBody>
      </p:sp>
      <p:sp>
        <p:nvSpPr>
          <p:cNvPr id="3" name="Content Placeholder 2"/>
          <p:cNvSpPr>
            <a:spLocks noGrp="1"/>
          </p:cNvSpPr>
          <p:nvPr>
            <p:ph idx="1"/>
          </p:nvPr>
        </p:nvSpPr>
        <p:spPr>
          <a:xfrm>
            <a:off x="467544" y="1340768"/>
            <a:ext cx="8229600" cy="5373216"/>
          </a:xfrm>
        </p:spPr>
        <p:txBody>
          <a:bodyPr>
            <a:normAutofit fontScale="25000" lnSpcReduction="20000"/>
          </a:bodyPr>
          <a:lstStyle/>
          <a:p>
            <a:pPr algn="just"/>
            <a:r>
              <a:rPr lang="pl-PL" sz="7200" dirty="0"/>
              <a:t>W umowach o pracę znajduje się często rubryka „termin rozpoczęcia pracy” jest bardzo często wypełniana poprzez umieszczenie w niej daty pierwszego dnia świadczenia obowiązkówpracowniczych. Co prawda, rzeczywiście może się zdarzyć, że wspomniane daty pokryją się, jednak nie są one tożsame.Stosunek pracy nawiązuje się w terminie określonym </a:t>
            </a:r>
            <a:br>
              <a:rPr lang="pl-PL" sz="7200" dirty="0"/>
            </a:br>
            <a:r>
              <a:rPr lang="pl-PL" sz="7200" dirty="0"/>
              <a:t>w umowie jako dzień rozpoczęcia pracy (art. 26 Kodeksu pracy). Zatem termin (dzień) rozpoczęcia pracy to data, w której między pracodawcą a pracownikiem nawiązuje się stosunek pracy. Od tej daty kandydat do pracy staje się pełnoprawnym pracownikiem, co oznacza </a:t>
            </a:r>
            <a:r>
              <a:rPr lang="pl-PL" sz="7200" u="sng" dirty="0">
                <a:hlinkClick r:id="rId2"/>
              </a:rPr>
              <a:t>m.in</a:t>
            </a:r>
            <a:r>
              <a:rPr lang="pl-PL" sz="7200" dirty="0"/>
              <a:t>. konieczność zgłoszenia go do ubezpieczeń społecznych i rozpoczęcie biegu zakładowego stażu pracy. Okres trwania stosunkupracy nie utożsamia się jednak </a:t>
            </a:r>
            <a:br>
              <a:rPr lang="pl-PL" sz="7200" dirty="0"/>
            </a:br>
            <a:r>
              <a:rPr lang="pl-PL" sz="7200" dirty="0"/>
              <a:t>z czasem wykonywania obowiązków pracowniczych. Nie ma przeszkód, aby stosunek pracy nawiązał się w dniu wolnym od pracy.</a:t>
            </a:r>
          </a:p>
          <a:p>
            <a:pPr algn="just"/>
            <a:endParaRPr lang="pl-PL" sz="7200" dirty="0"/>
          </a:p>
          <a:p>
            <a:pPr algn="just"/>
            <a:r>
              <a:rPr lang="pl-PL" sz="7200" dirty="0"/>
              <a:t>Błędne wypełnienie rubryki „termin rozpoczęcia pracy” niekiedy skutkuje nakazaniem przez ZUS wykonania korekt w deklaracjach ubezpieczeniowych w zakresie zmiany daty zatrudnienia.Bywa również, że nieprawidłowo określony w umowie o pracę termin rozpoczęcia pracy jest kwestionowany przez inspektorów PIP </a:t>
            </a:r>
            <a:br>
              <a:rPr lang="pl-PL" sz="7200" dirty="0"/>
            </a:br>
            <a:r>
              <a:rPr lang="pl-PL" sz="7200" dirty="0"/>
              <a:t>w wystąpieniach. Z tego tytułu jednak pracodawca nie jest karany grzywną.</a:t>
            </a:r>
          </a:p>
          <a:p>
            <a:pPr algn="just">
              <a:buNone/>
            </a:pPr>
            <a:endParaRPr lang="pl-PL" dirty="0"/>
          </a:p>
          <a:p>
            <a:pPr algn="just">
              <a:buNone/>
            </a:pPr>
            <a:endParaRPr lang="pl-PL" dirty="0"/>
          </a:p>
          <a:p>
            <a:pPr algn="just">
              <a:buNone/>
            </a:pPr>
            <a:br>
              <a:rPr lang="pl-PL" dirty="0"/>
            </a:b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073274"/>
          </a:xfrm>
        </p:spPr>
        <p:txBody>
          <a:bodyPr>
            <a:noAutofit/>
          </a:bodyPr>
          <a:lstStyle/>
          <a:p>
            <a:pPr algn="ctr"/>
            <a:r>
              <a:rPr lang="pl-PL" sz="2400" b="1" dirty="0"/>
              <a:t>Trzecim błędem jest podanie daty końcowej </a:t>
            </a:r>
            <a:br>
              <a:rPr lang="pl-PL" sz="2400" b="1" dirty="0"/>
            </a:br>
            <a:r>
              <a:rPr lang="pl-PL" sz="2400" b="1" dirty="0"/>
              <a:t>w umowie o pracę na zastępstwo</a:t>
            </a:r>
          </a:p>
        </p:txBody>
      </p:sp>
      <p:sp>
        <p:nvSpPr>
          <p:cNvPr id="3" name="Content Placeholder 2"/>
          <p:cNvSpPr>
            <a:spLocks noGrp="1"/>
          </p:cNvSpPr>
          <p:nvPr>
            <p:ph idx="1"/>
          </p:nvPr>
        </p:nvSpPr>
        <p:spPr>
          <a:xfrm>
            <a:off x="539552" y="1124744"/>
            <a:ext cx="8229600" cy="5733256"/>
          </a:xfrm>
        </p:spPr>
        <p:txBody>
          <a:bodyPr>
            <a:noAutofit/>
          </a:bodyPr>
          <a:lstStyle/>
          <a:p>
            <a:pPr algn="just"/>
            <a:r>
              <a:rPr lang="pl-PL" sz="1800" dirty="0"/>
              <a:t>Na okres nieobecności pracownika spowodowanej usprawiedliwionymi przyczynami można zawrzeć umowę o pracę na zastępstwo. Ten rodzaj umowy jest o tyle wygodny dla pracodawców, że stosunek pracy rozwiązuje się automatycznie z momentem ustania nieobecności zastępowanego pracownika.</a:t>
            </a:r>
          </a:p>
          <a:p>
            <a:pPr algn="just">
              <a:buNone/>
            </a:pPr>
            <a:endParaRPr lang="pl-PL" sz="1800" dirty="0"/>
          </a:p>
          <a:p>
            <a:pPr algn="just"/>
            <a:r>
              <a:rPr lang="pl-PL" sz="1800" dirty="0"/>
              <a:t>Ustawodawca nie określił, w jaki konkretnie sposób sformułować czas trwania umowy na zastępstwo. Niekiedy można spotkać się </a:t>
            </a:r>
            <a:br>
              <a:rPr lang="pl-PL" sz="1800" dirty="0"/>
            </a:br>
            <a:r>
              <a:rPr lang="pl-PL" sz="1800" dirty="0"/>
              <a:t>z określeniem tego okresu przez wskazanie imienia i nazwiska nieobecnej osoby wraz z podaniem przewidywanej daty jej powrotu do pracy. Ten sposób wyznaczania okresu trwania umowy na zastępstwo należy jednak zdecydowanie odradzać. Przez podanie daty końcowej umowa na zastępstwo upodabnia się do innego rodzaju umowy, tj. umowy na czas określony. W przypadku ewentualnego sporu sądowego może to utrudnić pracodawcy wykazanie, że zawarł umowę na zastępstwo,  a nie inny rodzaj umowy. Zalecany sposób formułowania okresu trwania umowy na zastępstwo to podanie wyłącznie danych pozwalających na identyfikację osoby zastępowanej, z zaznaczeniem, że umowa dotyczy wyłącznie okresu nieobecności tej osoby.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80728"/>
          </a:xfrm>
        </p:spPr>
        <p:txBody>
          <a:bodyPr>
            <a:normAutofit/>
          </a:bodyPr>
          <a:lstStyle/>
          <a:p>
            <a:pPr algn="ctr"/>
            <a:r>
              <a:rPr lang="pl-PL" sz="2800" b="1" dirty="0"/>
              <a:t>Czwarty błąd, dotyczący definiowania miejsca pracy</a:t>
            </a:r>
          </a:p>
        </p:txBody>
      </p:sp>
      <p:sp>
        <p:nvSpPr>
          <p:cNvPr id="3" name="Content Placeholder 2"/>
          <p:cNvSpPr>
            <a:spLocks noGrp="1"/>
          </p:cNvSpPr>
          <p:nvPr>
            <p:ph idx="1"/>
          </p:nvPr>
        </p:nvSpPr>
        <p:spPr>
          <a:xfrm>
            <a:off x="457200" y="836712"/>
            <a:ext cx="8229600" cy="6021288"/>
          </a:xfrm>
        </p:spPr>
        <p:txBody>
          <a:bodyPr>
            <a:noAutofit/>
          </a:bodyPr>
          <a:lstStyle/>
          <a:p>
            <a:pPr algn="just"/>
            <a:r>
              <a:rPr lang="pl-PL" sz="2000" dirty="0"/>
              <a:t>Jak już było wspomniane, miejsce wykonywania pracy można określić jako pewien stały punkt w znaczeniu geograficznym, a także jako pewien obszar, strefę określoną granicami jednostki administracyjnej podziału kraju lub w inny dostatecznie wyraźny sposób, w którym ma nastąpić dopełnienie świadczenia pracy.</a:t>
            </a:r>
          </a:p>
          <a:p>
            <a:pPr algn="just"/>
            <a:r>
              <a:rPr lang="pl-PL" sz="2000" dirty="0"/>
              <a:t>Jeśli pracownik wykonuje pracę w biurze czy w fabryce, jako miejsce pracy wpisujemy konkretny adres, pod którym praca jest wykonywana. Natomiast gdy pracownik wykonuje swoje</a:t>
            </a:r>
            <a:br>
              <a:rPr lang="pl-PL" sz="2000" dirty="0"/>
            </a:br>
            <a:r>
              <a:rPr lang="pl-PL" sz="2000" dirty="0"/>
              <a:t>zadania na pewnym obszarze geograficznym (np. jest przedstawicielem handlowym), należy wskazać teren, na którym pracownik świadczy pracę, np. obszar województwa dolnośląskiego. Możliwość ukształtowania miejsca pracy jako określonego punktu w znaczeniu geograficznym lub jako określonego obszaru nie oznacza jednak dla pracodawcy dowolności w tym zakresie. W szczególności nie można miejsca pracy pracownika stacjonarnego określać jako obszaru – na wypadek, gdyby incydentalnie zaszła konieczność świadczenia pracy w innym miejscu.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85242"/>
          </a:xfrm>
        </p:spPr>
        <p:txBody>
          <a:bodyPr>
            <a:noAutofit/>
          </a:bodyPr>
          <a:lstStyle/>
          <a:p>
            <a:pPr algn="ctr"/>
            <a:r>
              <a:rPr lang="pl-PL" sz="2400" b="1" dirty="0"/>
              <a:t>Piąty błąd jest związany z pominięciem dodatkowych składników wynagrodzenia</a:t>
            </a:r>
          </a:p>
        </p:txBody>
      </p:sp>
      <p:sp>
        <p:nvSpPr>
          <p:cNvPr id="3" name="Content Placeholder 2"/>
          <p:cNvSpPr>
            <a:spLocks noGrp="1"/>
          </p:cNvSpPr>
          <p:nvPr>
            <p:ph idx="1"/>
          </p:nvPr>
        </p:nvSpPr>
        <p:spPr>
          <a:xfrm>
            <a:off x="457200" y="1196752"/>
            <a:ext cx="8229600" cy="5661248"/>
          </a:xfrm>
        </p:spPr>
        <p:txBody>
          <a:bodyPr>
            <a:noAutofit/>
          </a:bodyPr>
          <a:lstStyle/>
          <a:p>
            <a:pPr algn="just"/>
            <a:r>
              <a:rPr lang="pl-PL" sz="1600" dirty="0"/>
              <a:t>Struktura wynagrodzenia pracownika może mieć postać prostą, ograniczając się do wynagrodzenia zasadniczego; może przybrać również formę złożoną, zawierając np. takie składniki, jak premia, prowizja, dodatek stażowy czy funkcyjny. W drugim przypadku, formułując zapis </a:t>
            </a:r>
            <a:br>
              <a:rPr lang="pl-PL" sz="1600" dirty="0"/>
            </a:br>
            <a:r>
              <a:rPr lang="pl-PL" sz="1600" dirty="0"/>
              <a:t>o wynagrodzeniu w umowie o pracę należy mieć na uwadze wynikający </a:t>
            </a:r>
            <a:br>
              <a:rPr lang="pl-PL" sz="1600" dirty="0"/>
            </a:br>
            <a:r>
              <a:rPr lang="pl-PL" sz="1600" dirty="0"/>
              <a:t>z Kodeksu pracy wymóg wskazania poszczególnych składników wynagrodzenia. W sytuacji wypłacania wynagrodzenia wieloskładnikowego nie będzie więc działaniem poprawnym określenie wyłącznie wysokości wynagrodzenia zasadniczego. Nie zawsze oznacza to konieczność szczegółowego opisania wszystkich zasad naliczania i wypłaty każdego ze składników wynagrodzenia. W tym zakresie sytuacja pracodawców objętych układem zbiorowym lub regulaminem wynagradzania różni się od sytuacji mniejszych pracodawców, nieobjętych wymienionymi przepisami zakładowymi. U pracodawców posiadających wewnątrzzakładowe przepisy płacowe wystarczające będzie wymienienie w umowach składników wynagrodzenia, z jednoczesnym odesłaniem do treści odpowiedniego przepisu zakładowego. Natomiast pracodawcy nieposiadający przepisów płacowych powinni albo podać konkretną kwotę każdego składnika, albo </a:t>
            </a:r>
            <a:br>
              <a:rPr lang="pl-PL" sz="1600" dirty="0"/>
            </a:br>
            <a:r>
              <a:rPr lang="pl-PL" sz="1600" dirty="0"/>
              <a:t>w sposób precyzyjny określić stosowane w zakładzie pracy zasady naliczania i wypłaty poszczególnych składników (z wyjątkiem sytuacji, gdy dany składnik ma charakter uznaniowy – wówczas wystarczy wymienienie nazwy składnika).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45282"/>
          </a:xfrm>
        </p:spPr>
        <p:txBody>
          <a:bodyPr>
            <a:normAutofit fontScale="90000"/>
          </a:bodyPr>
          <a:lstStyle/>
          <a:p>
            <a:pPr algn="ctr"/>
            <a:r>
              <a:rPr lang="pl-PL" sz="2400" b="1" dirty="0">
                <a:effectLst/>
              </a:rPr>
              <a:t>Szósty błąd, dotyczy sposobu określenia w umowie o pracę (zawartej nie na pełen etat) godzin nadliczbowych</a:t>
            </a:r>
            <a:br>
              <a:rPr lang="pl-PL" sz="2000" dirty="0"/>
            </a:br>
            <a:endParaRPr lang="pl-PL" sz="2000" dirty="0"/>
          </a:p>
        </p:txBody>
      </p:sp>
      <p:sp>
        <p:nvSpPr>
          <p:cNvPr id="3" name="Content Placeholder 2"/>
          <p:cNvSpPr>
            <a:spLocks noGrp="1"/>
          </p:cNvSpPr>
          <p:nvPr>
            <p:ph idx="1"/>
          </p:nvPr>
        </p:nvSpPr>
        <p:spPr>
          <a:xfrm>
            <a:off x="457200" y="1484784"/>
            <a:ext cx="8229600" cy="4970024"/>
          </a:xfrm>
        </p:spPr>
        <p:txBody>
          <a:bodyPr>
            <a:normAutofit fontScale="77500" lnSpcReduction="20000"/>
          </a:bodyPr>
          <a:lstStyle/>
          <a:p>
            <a:pPr algn="just"/>
            <a:r>
              <a:rPr lang="pl-PL" dirty="0"/>
              <a:t>Zatrudniając pracownika na część etatu pracodawca ma obowiązek określenia </a:t>
            </a:r>
            <a:br>
              <a:rPr lang="pl-PL" dirty="0"/>
            </a:br>
            <a:r>
              <a:rPr lang="pl-PL" dirty="0"/>
              <a:t>w jego umowie o pracę dopuszczalnej liczby godzin pracy ponad określony w umowie wymiar czasu pracy, których przekroczenie uprawnia pracownika, oprócz normalnego wynagrodzenia, do dodatku do wynagrodzenia (art. 151 § 5 Kodeksu pracy).</a:t>
            </a:r>
          </a:p>
          <a:p>
            <a:pPr algn="just"/>
            <a:endParaRPr lang="pl-PL" dirty="0"/>
          </a:p>
          <a:p>
            <a:pPr algn="just"/>
            <a:r>
              <a:rPr lang="pl-PL" dirty="0"/>
              <a:t>W przepisach prawa pracy nie ma żadnej konkretnej metody formułowania zapisu na temat limitu godzin ponadwymiarowych. W związku z tym zapis można odnieść np. do dobowego wymiaru czasu pracy, do normy średniotygodniowej, wymiaru zatrudnienia czy łącznej liczby godzin w miesiącu lub w okresie rozliczeniowym.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l-PL"/>
          </a:p>
        </p:txBody>
      </p:sp>
      <p:sp>
        <p:nvSpPr>
          <p:cNvPr id="3" name="Content Placeholder 2"/>
          <p:cNvSpPr>
            <a:spLocks noGrp="1"/>
          </p:cNvSpPr>
          <p:nvPr>
            <p:ph idx="1"/>
          </p:nvPr>
        </p:nvSpPr>
        <p:spPr/>
        <p:txBody>
          <a:bodyPr>
            <a:normAutofit/>
          </a:bodyPr>
          <a:lstStyle/>
          <a:p>
            <a:pPr algn="ctr">
              <a:buNone/>
            </a:pPr>
            <a:r>
              <a:rPr lang="pl-PL" sz="3600" b="1" dirty="0">
                <a:solidFill>
                  <a:schemeClr val="accent2">
                    <a:lumMod val="60000"/>
                    <a:lumOff val="40000"/>
                  </a:schemeClr>
                </a:solidFill>
              </a:rPr>
              <a:t>Dziękuję za uwagę!</a:t>
            </a:r>
          </a:p>
          <a:p>
            <a:pPr algn="ctr">
              <a:buNone/>
            </a:pPr>
            <a:r>
              <a:rPr lang="pl-PL" sz="3600" b="1" dirty="0">
                <a:solidFill>
                  <a:schemeClr val="accent2">
                    <a:lumMod val="60000"/>
                    <a:lumOff val="40000"/>
                  </a:schemeClr>
                </a:solidFill>
              </a:rPr>
              <a:t>mgr Marta Wasil</a:t>
            </a:r>
          </a:p>
          <a:p>
            <a:pPr algn="ctr">
              <a:buNone/>
            </a:pPr>
            <a:endParaRPr lang="pl-PL" sz="3600" b="1" dirty="0">
              <a:solidFill>
                <a:schemeClr val="accent2">
                  <a:lumMod val="60000"/>
                  <a:lumOff val="40000"/>
                </a:schemeClr>
              </a:solidFill>
            </a:endParaRPr>
          </a:p>
          <a:p>
            <a:pPr algn="ctr">
              <a:buNone/>
            </a:pPr>
            <a:endParaRPr lang="pl-PL" sz="3600" b="1" dirty="0">
              <a:solidFill>
                <a:schemeClr val="accent2">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b="1" dirty="0"/>
              <a:t>Forma umowy o pracę </a:t>
            </a:r>
            <a:endParaRPr lang="pl-PL" dirty="0"/>
          </a:p>
        </p:txBody>
      </p:sp>
      <p:sp>
        <p:nvSpPr>
          <p:cNvPr id="3" name="Content Placeholder 2"/>
          <p:cNvSpPr>
            <a:spLocks noGrp="1"/>
          </p:cNvSpPr>
          <p:nvPr>
            <p:ph idx="1"/>
          </p:nvPr>
        </p:nvSpPr>
        <p:spPr>
          <a:xfrm>
            <a:off x="457200" y="1484784"/>
            <a:ext cx="8229600" cy="4680520"/>
          </a:xfrm>
        </p:spPr>
        <p:txBody>
          <a:bodyPr>
            <a:normAutofit fontScale="70000" lnSpcReduction="20000"/>
          </a:bodyPr>
          <a:lstStyle/>
          <a:p>
            <a:pPr algn="just"/>
            <a:r>
              <a:rPr lang="pl-PL" b="1" dirty="0"/>
              <a:t>Forma </a:t>
            </a:r>
            <a:r>
              <a:rPr lang="pl-PL" dirty="0"/>
              <a:t>– umowę o pracę zawiera się na piśmie. Jeżeli nie została zawarta na piśmie, pracodawca ma obowiązek, najpóźniej w dniu </a:t>
            </a:r>
            <a:r>
              <a:rPr lang="pl-PL" b="1" dirty="0"/>
              <a:t>rozpoczęcia pracy, potwierdzenia na piśmie jej warunków oraz rodzaju. Forma pisemna nie ma tu jednak rygoru nieważności ani celu dowodowego </a:t>
            </a:r>
            <a:br>
              <a:rPr lang="pl-PL" b="1" dirty="0"/>
            </a:br>
            <a:r>
              <a:rPr lang="pl-PL" b="1" dirty="0"/>
              <a:t>w rozumieniu art. 74 KC</a:t>
            </a:r>
            <a:r>
              <a:rPr lang="pl-PL" dirty="0"/>
              <a:t>, a więc zastrzeżoną pod rygorem ograniczenia dopuszczalności korzystania w sporze </a:t>
            </a:r>
            <a:br>
              <a:rPr lang="pl-PL" dirty="0"/>
            </a:br>
            <a:r>
              <a:rPr lang="pl-PL" dirty="0"/>
              <a:t>z dowodu ze świadków oraz z dowodu z przesłuchania stron. Powoduje jedynie obowiązek potwierdzenia.</a:t>
            </a:r>
          </a:p>
          <a:p>
            <a:pPr algn="just"/>
            <a:endParaRPr lang="pl-PL" dirty="0"/>
          </a:p>
          <a:p>
            <a:pPr algn="just"/>
            <a:r>
              <a:rPr lang="pl-PL" dirty="0"/>
              <a:t>Umowa może zostać skutecznie zawarta ustnie lub poprzez czynności dorozumiane np. dopuszczenie pracownika do pracy i wypłatę mu wynagrodzenia. Zgodnie z art. 60 KC, który ma zastosowanie do stosunków pracy przez art. 300 KP, wola osoby dokonującej czynności prawnej może być wyrażona przez każde zachowanie się tej osoby, które ujawnia jej wolę w sposób dostateczny.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b="1" dirty="0"/>
              <a:t>Treść umowy o pracę</a:t>
            </a:r>
          </a:p>
        </p:txBody>
      </p:sp>
      <p:sp>
        <p:nvSpPr>
          <p:cNvPr id="3" name="Content Placeholder 2"/>
          <p:cNvSpPr>
            <a:spLocks noGrp="1"/>
          </p:cNvSpPr>
          <p:nvPr>
            <p:ph idx="1"/>
          </p:nvPr>
        </p:nvSpPr>
        <p:spPr>
          <a:xfrm>
            <a:off x="457200" y="1412776"/>
            <a:ext cx="8229600" cy="5256584"/>
          </a:xfrm>
        </p:spPr>
        <p:txBody>
          <a:bodyPr>
            <a:normAutofit fontScale="62500" lnSpcReduction="20000"/>
          </a:bodyPr>
          <a:lstStyle/>
          <a:p>
            <a:r>
              <a:rPr lang="pl-PL" b="1" dirty="0"/>
              <a:t>Treść </a:t>
            </a:r>
            <a:r>
              <a:rPr lang="pl-PL" dirty="0"/>
              <a:t>– powinna określać: </a:t>
            </a:r>
          </a:p>
          <a:p>
            <a:pPr>
              <a:buNone/>
            </a:pPr>
            <a:r>
              <a:rPr lang="pl-PL" dirty="0"/>
              <a:t>a) strony umowy, </a:t>
            </a:r>
          </a:p>
          <a:p>
            <a:pPr>
              <a:buNone/>
            </a:pPr>
            <a:r>
              <a:rPr lang="pl-PL" dirty="0"/>
              <a:t>b) rodzaj umowy </a:t>
            </a:r>
          </a:p>
          <a:p>
            <a:pPr>
              <a:buNone/>
            </a:pPr>
            <a:r>
              <a:rPr lang="pl-PL" dirty="0"/>
              <a:t>c) datę zawarcia, </a:t>
            </a:r>
          </a:p>
          <a:p>
            <a:pPr>
              <a:buNone/>
            </a:pPr>
            <a:r>
              <a:rPr lang="pl-PL" dirty="0"/>
              <a:t>d) warunki pracy i płacy, a w szczególności: </a:t>
            </a:r>
          </a:p>
          <a:p>
            <a:pPr algn="just"/>
            <a:r>
              <a:rPr lang="pl-PL" b="1" dirty="0"/>
              <a:t>rodzaj pracy </a:t>
            </a:r>
            <a:r>
              <a:rPr lang="pl-PL" dirty="0"/>
              <a:t>– jest to </a:t>
            </a:r>
            <a:r>
              <a:rPr lang="pl-PL" b="1" dirty="0"/>
              <a:t>jedyny przedmiotowo istotny składnik umowy</a:t>
            </a:r>
            <a:r>
              <a:rPr lang="pl-PL" dirty="0"/>
              <a:t>, kodeks nie dopuszcza możliwości dopuszczenia pracownika do bliżej nieokreślonej pracy, strony mają jednak swobodę ustalenia rodzaju pracy. Nie musi pokrywać się on </a:t>
            </a:r>
            <a:br>
              <a:rPr lang="pl-PL" dirty="0"/>
            </a:br>
            <a:r>
              <a:rPr lang="pl-PL" dirty="0"/>
              <a:t>z zawodem lub specjalnością, może być określony przez wskazanie konkretnych czynności. Zakres wskazany w umowie może być doprecyzowany w zakresie czynności pracownika, który jednak musi się mieścić w umownym. Zakres czynności może stanowić integralną część umowy o pracę, jak też mieć charakter polecenie pracodawcy. Umownego zakresu czynności pracodawca nie może zmieniać jednostronnie, gdyż oznaczałoby to jednostronną zmianę treści umowy o pracę. Zakres czynności ustalony poleceniem pracodawcy może być przez niego jednostronnie zmieniany. Zmiana zakresu czynności pracownika nie stanowi tu zmiany treści umowy o pracę, jeżeli nie wykracza poza ustalony w umowie o pracę rodzaj pracy;</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b="1" dirty="0"/>
              <a:t>Treść umowy o pracę c.d.</a:t>
            </a:r>
          </a:p>
        </p:txBody>
      </p:sp>
      <p:sp>
        <p:nvSpPr>
          <p:cNvPr id="3" name="Content Placeholder 2"/>
          <p:cNvSpPr>
            <a:spLocks noGrp="1"/>
          </p:cNvSpPr>
          <p:nvPr>
            <p:ph idx="1"/>
          </p:nvPr>
        </p:nvSpPr>
        <p:spPr>
          <a:xfrm>
            <a:off x="457200" y="1484784"/>
            <a:ext cx="8229600" cy="4970024"/>
          </a:xfrm>
        </p:spPr>
        <p:txBody>
          <a:bodyPr>
            <a:normAutofit fontScale="70000" lnSpcReduction="20000"/>
          </a:bodyPr>
          <a:lstStyle/>
          <a:p>
            <a:pPr algn="just"/>
            <a:r>
              <a:rPr lang="pl-PL" b="1" dirty="0"/>
              <a:t>miejsce wykonywania pracy </a:t>
            </a:r>
            <a:r>
              <a:rPr lang="pl-PL" dirty="0"/>
              <a:t>– obligatoryjny składnik umowy o pracę; nie może być jednostronnie zmieniane przez któregokolwiek z kontrahentów tej umowy. Strony zwierające umowę o pracę mają dużą swobodę </a:t>
            </a:r>
            <a:br>
              <a:rPr lang="pl-PL" dirty="0"/>
            </a:br>
            <a:r>
              <a:rPr lang="pl-PL" dirty="0"/>
              <a:t>w określeniu miejsca wykonywania pracy. Może być stałe lub zmienne. Oznacza jednostkę przestrzeni, gdzie pracownik zazwyczaj stale rozpoczyna i kończy codzienną pracę. Nie musi to być jednak jakiś stały adres, powinno być tak ustalone, by pracownik miał możliwość wykonywania działań w czasie pracy. Czym innym jest miejsce wypełniania obowiązków pracownika, czyli poszczególnych czynności składających się na dany rodzaj pracy. Są to określone punkty lub obszary </a:t>
            </a:r>
            <a:br>
              <a:rPr lang="pl-PL" dirty="0"/>
            </a:br>
            <a:r>
              <a:rPr lang="pl-PL" dirty="0"/>
              <a:t>w zakładzie pracy lub poza nim, które mogą być wskazywane przez pracodawcę. Pracodawca może polecić pracownikowi wykonywanie pracy </a:t>
            </a:r>
            <a:br>
              <a:rPr lang="pl-PL" dirty="0"/>
            </a:br>
            <a:r>
              <a:rPr lang="pl-PL" dirty="0"/>
              <a:t>w wyznaczonym miejscu, jeżeli nie narusza to przepisów prawa pracy oraz postanowień umowy o pracę;</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b="1" dirty="0"/>
              <a:t>Treść </a:t>
            </a:r>
            <a:r>
              <a:rPr lang="pl-PL" b="1" dirty="0">
                <a:solidFill>
                  <a:schemeClr val="accent2">
                    <a:lumMod val="60000"/>
                    <a:lumOff val="40000"/>
                  </a:schemeClr>
                </a:solidFill>
              </a:rPr>
              <a:t>umowy</a:t>
            </a:r>
            <a:r>
              <a:rPr lang="pl-PL" b="1" dirty="0"/>
              <a:t> o pracę c.d.</a:t>
            </a:r>
            <a:endParaRPr lang="pl-PL" dirty="0"/>
          </a:p>
        </p:txBody>
      </p:sp>
      <p:sp>
        <p:nvSpPr>
          <p:cNvPr id="3" name="Content Placeholder 2"/>
          <p:cNvSpPr>
            <a:spLocks noGrp="1"/>
          </p:cNvSpPr>
          <p:nvPr>
            <p:ph idx="1"/>
          </p:nvPr>
        </p:nvSpPr>
        <p:spPr>
          <a:xfrm>
            <a:off x="457200" y="1340768"/>
            <a:ext cx="8229600" cy="5517232"/>
          </a:xfrm>
        </p:spPr>
        <p:txBody>
          <a:bodyPr>
            <a:normAutofit fontScale="70000" lnSpcReduction="20000"/>
          </a:bodyPr>
          <a:lstStyle/>
          <a:p>
            <a:pPr algn="just"/>
            <a:r>
              <a:rPr lang="pl-PL" b="1" dirty="0"/>
              <a:t>wynagrodzenie </a:t>
            </a:r>
            <a:r>
              <a:rPr lang="pl-PL" dirty="0"/>
              <a:t>za pracę odpowiadające rodzajowi pracy, ze wskazaniem składników wynagrodzenia – strony mogą określić je bezpośrednio (ustalone w umowie) lub pośrednio (odesłanie do konkretnych przepisów płacowych). Kodeks pracy ani inne akt tego prawa nie zawierają definicji wynagrodzenia za pracę. Pojęcie wynagrodzenia za pracę jest definiowane jako obowiązkowe majątkowe świadczenie przysparzające pracodawcy na rzecz pracownika, przypadające </a:t>
            </a:r>
            <a:br>
              <a:rPr lang="pl-PL" dirty="0"/>
            </a:br>
            <a:r>
              <a:rPr lang="pl-PL" dirty="0"/>
              <a:t>w zamian za wykonaną pracę oraz okoliczności prawnie równoważne świadczeniu pracy, względnie-określone przepisami okresy niewykonywania pracy. </a:t>
            </a:r>
          </a:p>
          <a:p>
            <a:pPr algn="just"/>
            <a:endParaRPr lang="pl-PL" dirty="0"/>
          </a:p>
          <a:p>
            <a:pPr algn="just"/>
            <a:r>
              <a:rPr lang="pl-PL" dirty="0"/>
              <a:t>Wynagrodzenie stanowi istotny element zatrudnienia </a:t>
            </a:r>
            <a:br>
              <a:rPr lang="pl-PL" dirty="0"/>
            </a:br>
            <a:r>
              <a:rPr lang="pl-PL" dirty="0"/>
              <a:t>w ramach stosunku pracy; zobowiązanie do świadczenia pracy nieodpłatnie nie rodzi stosunku pracy. Pracownik ma prawo do wynagrodzenia, ma ono charakter roszczeniowy. Prawo do wynagrodzenia ma charakter bezwzględny i nie jest zależne od sytuacji majątkowej pracodawcy. </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41226"/>
          </a:xfrm>
        </p:spPr>
        <p:txBody>
          <a:bodyPr>
            <a:normAutofit fontScale="90000"/>
          </a:bodyPr>
          <a:lstStyle/>
          <a:p>
            <a:pPr algn="ctr"/>
            <a:r>
              <a:rPr lang="pl-PL" b="1" dirty="0"/>
              <a:t>Treść </a:t>
            </a:r>
            <a:r>
              <a:rPr lang="pl-PL" b="1" dirty="0">
                <a:solidFill>
                  <a:schemeClr val="accent2">
                    <a:lumMod val="60000"/>
                    <a:lumOff val="40000"/>
                  </a:schemeClr>
                </a:solidFill>
              </a:rPr>
              <a:t>umowy</a:t>
            </a:r>
            <a:r>
              <a:rPr lang="pl-PL" b="1" dirty="0"/>
              <a:t> o pracę c.d</a:t>
            </a:r>
            <a:endParaRPr lang="pl-PL" dirty="0"/>
          </a:p>
        </p:txBody>
      </p:sp>
      <p:sp>
        <p:nvSpPr>
          <p:cNvPr id="3" name="Content Placeholder 2"/>
          <p:cNvSpPr>
            <a:spLocks noGrp="1"/>
          </p:cNvSpPr>
          <p:nvPr>
            <p:ph idx="1"/>
          </p:nvPr>
        </p:nvSpPr>
        <p:spPr>
          <a:xfrm>
            <a:off x="457200" y="908720"/>
            <a:ext cx="8229600" cy="5760640"/>
          </a:xfrm>
        </p:spPr>
        <p:txBody>
          <a:bodyPr>
            <a:normAutofit fontScale="25000" lnSpcReduction="20000"/>
          </a:bodyPr>
          <a:lstStyle/>
          <a:p>
            <a:pPr algn="just"/>
            <a:r>
              <a:rPr lang="pl-PL" sz="5600" dirty="0"/>
              <a:t>Składniki wynagrodzenia: </a:t>
            </a:r>
          </a:p>
          <a:p>
            <a:pPr algn="just"/>
            <a:endParaRPr lang="pl-PL" sz="5600" dirty="0"/>
          </a:p>
          <a:p>
            <a:pPr algn="just"/>
            <a:r>
              <a:rPr lang="pl-PL" sz="5600" b="1" dirty="0"/>
              <a:t>wynagrodzenie zasadnicze </a:t>
            </a:r>
            <a:r>
              <a:rPr lang="pl-PL" sz="5600" dirty="0"/>
              <a:t>– określane w zł za godzinę lub w kwocie za miesiąc, przy użyciu systemu taryfowego. Składa się z tabeli płac i taryfikatora kwalifikacyjnego. Tabela wymienia kategorie zaszeregowania i odpowiadające jej stawki, klucz do jej stosowania stanowi taryfikator. Możliwe są też inne metody; w przypadku niewielkich pracodawców, taryfikacja nie jest niezbędna, ale wynagrodzenie musi być ustalone tak, aby odpowiadało rodzajowi wykonywanej pracy i niezbędnych kwalifikacji,</a:t>
            </a:r>
          </a:p>
          <a:p>
            <a:pPr algn="just"/>
            <a:endParaRPr lang="pl-PL" sz="5600" dirty="0"/>
          </a:p>
          <a:p>
            <a:pPr algn="just"/>
            <a:r>
              <a:rPr lang="pl-PL" sz="5600" b="1" dirty="0"/>
              <a:t>dodatki stawkowe </a:t>
            </a:r>
            <a:r>
              <a:rPr lang="pl-PL" sz="5600" dirty="0"/>
              <a:t>– określane jako ścisła kwota lub odsetek od stawki osobistego zaszeregowania, np. funkcyjne, stażowy, za pracę w warunkach szkodliwych. Mogą wynikać z przepisów, regulaminu wynagradzania, układów zbiorowych pracy,</a:t>
            </a:r>
          </a:p>
          <a:p>
            <a:pPr algn="just"/>
            <a:endParaRPr lang="pl-PL" sz="5600" dirty="0"/>
          </a:p>
          <a:p>
            <a:pPr algn="just"/>
            <a:r>
              <a:rPr lang="pl-PL" sz="5600" b="1" dirty="0"/>
              <a:t>dopłaty </a:t>
            </a:r>
            <a:r>
              <a:rPr lang="pl-PL" sz="5600" dirty="0"/>
              <a:t>– przysługują za zadania dodatkowe lub zwiększone w porównaniu do normy,</a:t>
            </a:r>
          </a:p>
          <a:p>
            <a:pPr algn="just">
              <a:buNone/>
            </a:pPr>
            <a:endParaRPr lang="pl-PL" sz="5600" dirty="0"/>
          </a:p>
          <a:p>
            <a:pPr algn="just"/>
            <a:r>
              <a:rPr lang="pl-PL" sz="5600" b="1" dirty="0"/>
              <a:t>premie </a:t>
            </a:r>
            <a:r>
              <a:rPr lang="pl-PL" sz="5600" dirty="0"/>
              <a:t>– zagwarantowanie pracownikowi dodatkowego wynagrodzenia, określonego zwykle w odsetku podstawowego, za osiągnięcie określonych z góry rezultatów </a:t>
            </a:r>
            <a:br>
              <a:rPr lang="pl-PL" sz="5600" dirty="0"/>
            </a:br>
            <a:r>
              <a:rPr lang="pl-PL" sz="5600" dirty="0"/>
              <a:t>w zakresie wyników jego pracy: ilościowych, jakościowych, oszczędności, terminowości, a nawet postawy pracownika w określonym, zwykle rocznym przedziale okresu zatrudnienia. Możliwe są indywidualne, zespołowe. Warunki uzyskania określa układ zbiorowy lub regulamin wynagradzania. Spełnienie wymogów rodzi prawo do premii, pracodawca tylko stwierdza ich wypełnienie i przyznanie. Warunki otrzymania tego świadczenia muszą być ustalone na tyle konkretnie, żeby była możliwa kontrola ich spełnienia i to jest zasadnicza różnica między premią a </a:t>
            </a:r>
            <a:r>
              <a:rPr lang="pl-PL" sz="5600" b="1" dirty="0"/>
              <a:t>nagrodą. </a:t>
            </a:r>
            <a:r>
              <a:rPr lang="pl-PL" sz="5600" dirty="0"/>
              <a:t>Nie jest ważna nazwa instytucji,</a:t>
            </a:r>
          </a:p>
          <a:p>
            <a:pPr algn="just"/>
            <a:endParaRPr lang="pl-PL" sz="5600" dirty="0"/>
          </a:p>
          <a:p>
            <a:pPr algn="just"/>
            <a:r>
              <a:rPr lang="pl-PL" sz="5600" b="1" dirty="0"/>
              <a:t>deputaty </a:t>
            </a:r>
            <a:r>
              <a:rPr lang="pl-PL" sz="5600" dirty="0"/>
              <a:t>(np. pewna ilość wyrobów mięsnych/mies. w przypadku pracy w zakładzie mięsnym),</a:t>
            </a:r>
          </a:p>
          <a:p>
            <a:pPr algn="just"/>
            <a:endParaRPr lang="pl-PL" sz="5600" dirty="0"/>
          </a:p>
          <a:p>
            <a:pPr algn="just"/>
            <a:r>
              <a:rPr lang="pl-PL" sz="5600" b="1" dirty="0"/>
              <a:t>ekwiwalenty</a:t>
            </a:r>
            <a:r>
              <a:rPr lang="pl-PL" sz="5600" dirty="0"/>
              <a:t> (deputat należny pracownikowi przeliczony na nominał pieniężny wg ustalonych cen). </a:t>
            </a:r>
          </a:p>
          <a:p>
            <a:endParaRPr lang="pl-PL" dirty="0"/>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b="1" dirty="0"/>
              <a:t>Treść umowy o pracę c.d.</a:t>
            </a:r>
            <a:endParaRPr lang="pl-PL" dirty="0"/>
          </a:p>
        </p:txBody>
      </p:sp>
      <p:sp>
        <p:nvSpPr>
          <p:cNvPr id="3" name="Content Placeholder 2"/>
          <p:cNvSpPr>
            <a:spLocks noGrp="1"/>
          </p:cNvSpPr>
          <p:nvPr>
            <p:ph idx="1"/>
          </p:nvPr>
        </p:nvSpPr>
        <p:spPr/>
        <p:txBody>
          <a:bodyPr/>
          <a:lstStyle/>
          <a:p>
            <a:pPr algn="just"/>
            <a:r>
              <a:rPr lang="pl-PL" b="1" dirty="0"/>
              <a:t>wymiar czasu pracy </a:t>
            </a:r>
            <a:r>
              <a:rPr lang="pl-PL" dirty="0"/>
              <a:t>– pełny lub nie. Należy określić ułamkową część pełnego wymiaru. Nie trzeba określać systemu czy rozkładu czasu pracy. </a:t>
            </a:r>
          </a:p>
          <a:p>
            <a:pPr algn="just">
              <a:buNone/>
            </a:pPr>
            <a:endParaRPr lang="pl-PL" dirty="0"/>
          </a:p>
          <a:p>
            <a:pPr algn="just"/>
            <a:r>
              <a:rPr lang="pl-PL" b="1" dirty="0"/>
              <a:t>termin rozpoczęcia pracy. </a:t>
            </a:r>
          </a:p>
          <a:p>
            <a:pPr algn="just">
              <a:buNone/>
            </a:pPr>
            <a:endParaRPr lang="pl-PL" dirty="0"/>
          </a:p>
          <a:p>
            <a:pPr algn="just"/>
            <a:r>
              <a:rPr lang="pl-PL" dirty="0"/>
              <a:t>Poza tymi elementami strony mogą określić inne, fakultatywne składniki.</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b="1" dirty="0"/>
              <a:t>Najczęstsze błędy </a:t>
            </a:r>
            <a:br>
              <a:rPr lang="pl-PL" b="1" dirty="0"/>
            </a:br>
            <a:r>
              <a:rPr lang="pl-PL" b="1" dirty="0"/>
              <a:t>w umowach o pracę</a:t>
            </a:r>
          </a:p>
        </p:txBody>
      </p:sp>
      <p:sp>
        <p:nvSpPr>
          <p:cNvPr id="3" name="Content Placeholder 2"/>
          <p:cNvSpPr>
            <a:spLocks noGrp="1"/>
          </p:cNvSpPr>
          <p:nvPr>
            <p:ph idx="1"/>
          </p:nvPr>
        </p:nvSpPr>
        <p:spPr/>
        <p:txBody>
          <a:bodyPr>
            <a:normAutofit fontScale="70000" lnSpcReduction="20000"/>
          </a:bodyPr>
          <a:lstStyle/>
          <a:p>
            <a:pPr algn="just"/>
            <a:r>
              <a:rPr lang="pl-PL" dirty="0"/>
              <a:t>Niektóre błędy popełniane przy zawieraniu umowy </a:t>
            </a:r>
            <a:br>
              <a:rPr lang="pl-PL" dirty="0"/>
            </a:br>
            <a:r>
              <a:rPr lang="pl-PL" dirty="0"/>
              <a:t>o pracę mogą spowodować,że umowa na czas określony zostanie uznana za umowę zawartą na czas nieokreślony.</a:t>
            </a:r>
          </a:p>
          <a:p>
            <a:pPr algn="just"/>
            <a:endParaRPr lang="pl-PL" dirty="0"/>
          </a:p>
          <a:p>
            <a:pPr algn="just"/>
            <a:r>
              <a:rPr lang="pl-PL" dirty="0"/>
              <a:t>Będzie tak w przypadku, gdy pracodawca ustali w niej długi termin jej trwania, np. dziesięcioletni.</a:t>
            </a:r>
          </a:p>
          <a:p>
            <a:pPr algn="just"/>
            <a:endParaRPr lang="pl-PL" dirty="0"/>
          </a:p>
          <a:p>
            <a:pPr algn="just"/>
            <a:r>
              <a:rPr lang="pl-PL" dirty="0"/>
              <a:t> Natomiast podanie w umowie o zastępstwo daty końcowej może doprowadzić do jej przekształcenia </a:t>
            </a:r>
            <a:br>
              <a:rPr lang="pl-PL" dirty="0"/>
            </a:br>
            <a:r>
              <a:rPr lang="pl-PL" dirty="0"/>
              <a:t>w umowę na czas określony.</a:t>
            </a:r>
          </a:p>
          <a:p>
            <a:pPr algn="just"/>
            <a:endParaRPr lang="pl-PL" dirty="0"/>
          </a:p>
          <a:p>
            <a:pPr algn="just"/>
            <a:r>
              <a:rPr lang="pl-PL" dirty="0"/>
              <a:t>Prawidłowe wypełnienie umowy o pracę tylko z pozoru jest zadaniem prostym. W praktycenawet doświadczonym specjalistom kadrowym zdarzają się błędy.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194160"/>
          </a:xfrm>
        </p:spPr>
        <p:txBody>
          <a:bodyPr>
            <a:normAutofit fontScale="77500" lnSpcReduction="20000"/>
          </a:bodyPr>
          <a:lstStyle/>
          <a:p>
            <a:pPr algn="just"/>
            <a:r>
              <a:rPr lang="pl-PL" sz="2400" b="1" dirty="0">
                <a:solidFill>
                  <a:schemeClr val="accent2">
                    <a:lumMod val="60000"/>
                    <a:lumOff val="40000"/>
                  </a:schemeClr>
                </a:solidFill>
              </a:rPr>
              <a:t>Pierwszym błędem jest wskazanie zbyt długiego okresu trwania umowy na czas określony.</a:t>
            </a:r>
          </a:p>
          <a:p>
            <a:pPr algn="just"/>
            <a:endParaRPr lang="pl-PL" sz="2400" b="1" dirty="0">
              <a:solidFill>
                <a:schemeClr val="accent2">
                  <a:lumMod val="60000"/>
                  <a:lumOff val="40000"/>
                </a:schemeClr>
              </a:solidFill>
            </a:endParaRPr>
          </a:p>
          <a:p>
            <a:pPr algn="just"/>
            <a:r>
              <a:rPr lang="pl-PL" dirty="0"/>
              <a:t>W art. 25</a:t>
            </a:r>
            <a:r>
              <a:rPr lang="pl-PL" baseline="30000" dirty="0"/>
              <a:t>1 </a:t>
            </a:r>
            <a:r>
              <a:rPr lang="pl-PL" dirty="0"/>
              <a:t>§ 1 </a:t>
            </a:r>
            <a:r>
              <a:rPr lang="pl-PL" dirty="0" err="1"/>
              <a:t>k.p</a:t>
            </a:r>
            <a:r>
              <a:rPr lang="pl-PL" dirty="0"/>
              <a:t>. okres trwania umowy o pracę na czas określony został ograniczony.</a:t>
            </a:r>
          </a:p>
          <a:p>
            <a:pPr algn="just"/>
            <a:r>
              <a:rPr lang="pl-PL" dirty="0"/>
              <a:t>We wskazanym przepisie ustalono, że czas zatrudnienia na podstawie jednej umowy u danego pracodawcy nie może przekraczać 33 miesięcy i podobnie łączny czas w przypadku dwóch lub trzech umów. Zawarcie większej ilości umów jak i przekroczenie wskazanego okresu jest </a:t>
            </a:r>
            <a:r>
              <a:rPr lang="pl-PL" b="1" dirty="0"/>
              <a:t>niedopuszczalne. </a:t>
            </a:r>
          </a:p>
          <a:p>
            <a:pPr algn="just"/>
            <a:r>
              <a:rPr lang="pl-PL" dirty="0"/>
              <a:t>W obu przypadkach przekroczenie długości lub liczby – powoduje automatyczne, z mocy prawa, przekształcenie się umowy w umowę na czas nieokreślony. </a:t>
            </a:r>
          </a:p>
          <a:p>
            <a:pPr algn="just"/>
            <a:r>
              <a:rPr lang="pl-PL" dirty="0"/>
              <a:t>Przedłużenie okresu umowy w czasie jej trwania stanowi zawarcie nowej umowy. Tego typu przedłużanie zwane niekiedy "aneksowaniem" jest obchodzeniem prawa i wobec tego jest niedopuszczalne.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189</TotalTime>
  <Words>2058</Words>
  <Application>Microsoft Office PowerPoint</Application>
  <PresentationFormat>Pokaz na ekranie (4:3)</PresentationFormat>
  <Paragraphs>77</Paragraphs>
  <Slides>15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15</vt:i4>
      </vt:variant>
    </vt:vector>
  </HeadingPairs>
  <TitlesOfParts>
    <vt:vector size="19" baseType="lpstr">
      <vt:lpstr>Century Gothic</vt:lpstr>
      <vt:lpstr>Verdana</vt:lpstr>
      <vt:lpstr>Wingdings 2</vt:lpstr>
      <vt:lpstr>Verve</vt:lpstr>
      <vt:lpstr>  Forma i treść  umowy o pracę.  Błędy w umowach  o pracę</vt:lpstr>
      <vt:lpstr>Forma umowy o pracę </vt:lpstr>
      <vt:lpstr>Treść umowy o pracę</vt:lpstr>
      <vt:lpstr>Treść umowy o pracę c.d.</vt:lpstr>
      <vt:lpstr>Treść umowy o pracę c.d.</vt:lpstr>
      <vt:lpstr>Treść umowy o pracę c.d</vt:lpstr>
      <vt:lpstr>Treść umowy o pracę c.d.</vt:lpstr>
      <vt:lpstr>Najczęstsze błędy  w umowach o pracę</vt:lpstr>
      <vt:lpstr>Prezentacja programu PowerPoint</vt:lpstr>
      <vt:lpstr>Drugi błąd, dotyczący daty pierwszego dnia w pracy</vt:lpstr>
      <vt:lpstr>Trzecim błędem jest podanie daty końcowej  w umowie o pracę na zastępstwo</vt:lpstr>
      <vt:lpstr>Czwarty błąd, dotyczący definiowania miejsca pracy</vt:lpstr>
      <vt:lpstr>Piąty błąd jest związany z pominięciem dodatkowych składników wynagrodzenia</vt:lpstr>
      <vt:lpstr>Szósty błąd, dotyczy sposobu określenia w umowie o pracę (zawartej nie na pełen etat) godzin nadliczbowych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Błędy w umowach o pracę</dc:title>
  <dc:creator>rózuś</dc:creator>
  <cp:lastModifiedBy>Marta Wasil</cp:lastModifiedBy>
  <cp:revision>21</cp:revision>
  <dcterms:created xsi:type="dcterms:W3CDTF">2015-05-17T11:00:52Z</dcterms:created>
  <dcterms:modified xsi:type="dcterms:W3CDTF">2020-03-15T18:08:19Z</dcterms:modified>
</cp:coreProperties>
</file>