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81" r:id="rId6"/>
    <p:sldId id="280" r:id="rId7"/>
    <p:sldId id="260" r:id="rId8"/>
    <p:sldId id="264" r:id="rId9"/>
    <p:sldId id="261" r:id="rId10"/>
    <p:sldId id="267" r:id="rId11"/>
    <p:sldId id="262" r:id="rId12"/>
    <p:sldId id="263" r:id="rId13"/>
    <p:sldId id="265" r:id="rId14"/>
    <p:sldId id="266" r:id="rId15"/>
    <p:sldId id="268" r:id="rId16"/>
    <p:sldId id="269" r:id="rId17"/>
    <p:sldId id="270" r:id="rId18"/>
    <p:sldId id="272" r:id="rId19"/>
    <p:sldId id="271" r:id="rId20"/>
    <p:sldId id="273" r:id="rId21"/>
    <p:sldId id="274" r:id="rId22"/>
    <p:sldId id="276" r:id="rId23"/>
    <p:sldId id="275" r:id="rId24"/>
    <p:sldId id="278" r:id="rId25"/>
    <p:sldId id="279" r:id="rId26"/>
    <p:sldId id="277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850" autoAdjust="0"/>
  </p:normalViewPr>
  <p:slideViewPr>
    <p:cSldViewPr snapToGrid="0">
      <p:cViewPr varScale="1">
        <p:scale>
          <a:sx n="67" d="100"/>
          <a:sy n="67" d="100"/>
        </p:scale>
        <p:origin x="62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59A5D-CA23-40E5-B711-0E2D4B5C8C2D}" type="datetimeFigureOut">
              <a:rPr lang="pl-PL" smtClean="0"/>
              <a:t>2020-03-07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BB103-4E11-4665-BDDA-7ACD915F18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966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19572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92187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881912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02555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30051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4072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2558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69964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47090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20786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0764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3814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83648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10989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223388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25211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58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3035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4724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69673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2818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29048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039107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0BB103-4E11-4665-BDDA-7ACD915F18F8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343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2020-03-07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046789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2020-03-07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2272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2020-03-07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9561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2020-03-07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6129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2020-03-07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453878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2020-03-07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9005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2020-03-07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2435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2020-03-07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911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AAC4F-AA4F-440D-9D43-196EFC86A707}" type="datetimeFigureOut">
              <a:rPr lang="pl-PL" smtClean="0"/>
              <a:t>2020-03-07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9444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2020-03-07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6310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2020-03-07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961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E80AAC4F-AA4F-440D-9D43-196EFC86A707}" type="datetimeFigureOut">
              <a:rPr lang="pl-PL" smtClean="0"/>
              <a:t>2020-03-07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72E2E08-0E6B-4C86-8A55-37F926652B2B}" type="slidenum">
              <a:rPr lang="pl-PL" smtClean="0"/>
              <a:t>‹#›</a:t>
            </a:fld>
            <a:endParaRPr lang="pl-PL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8478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F35539-BDD9-4CA7-A8A6-602CA074F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3092304"/>
          </a:xfrm>
        </p:spPr>
        <p:txBody>
          <a:bodyPr/>
          <a:lstStyle/>
          <a:p>
            <a:br>
              <a:rPr lang="pl-PL" dirty="0"/>
            </a:br>
            <a:r>
              <a:rPr lang="pl-PL" dirty="0"/>
              <a:t>Prawne Formy działania administracji</a:t>
            </a:r>
          </a:p>
        </p:txBody>
      </p:sp>
    </p:spTree>
    <p:extLst>
      <p:ext uri="{BB962C8B-B14F-4D97-AF65-F5344CB8AC3E}">
        <p14:creationId xmlns:p14="http://schemas.microsoft.com/office/powerpoint/2010/main" val="221799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7A50B80-0622-4D31-A97B-D25950577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666443"/>
            <a:ext cx="4443984" cy="823912"/>
          </a:xfrm>
        </p:spPr>
        <p:txBody>
          <a:bodyPr/>
          <a:lstStyle/>
          <a:p>
            <a:pPr algn="ctr"/>
            <a:r>
              <a:rPr lang="pl-PL" dirty="0"/>
              <a:t>Akt deklaratoryjny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D807861-CD24-4BFF-8CAB-4BA72886D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2390807"/>
            <a:ext cx="4443984" cy="2562193"/>
          </a:xfrm>
        </p:spPr>
        <p:txBody>
          <a:bodyPr/>
          <a:lstStyle/>
          <a:p>
            <a:r>
              <a:rPr lang="pl-PL" dirty="0"/>
              <a:t>Potwierdzenie stanu prawnego</a:t>
            </a:r>
          </a:p>
          <a:p>
            <a:r>
              <a:rPr lang="pl-PL" dirty="0"/>
              <a:t>Uruchomienie możliwości korzystania z nabytego prawa, zawieszoną do momentu jego wydania  </a:t>
            </a:r>
          </a:p>
          <a:p>
            <a:r>
              <a:rPr lang="pl-PL" dirty="0"/>
              <a:t>Wywołuje skutki prawne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A0F012D-1D04-4207-9BB0-735561BCAA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25014" y="666443"/>
            <a:ext cx="4443984" cy="823912"/>
          </a:xfrm>
        </p:spPr>
        <p:txBody>
          <a:bodyPr/>
          <a:lstStyle/>
          <a:p>
            <a:pPr algn="ctr"/>
            <a:r>
              <a:rPr lang="pl-PL" dirty="0"/>
              <a:t>Zaświadczenie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E0F63C1-5294-4049-850B-5B8474D74B4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25014" y="2390806"/>
            <a:ext cx="4443984" cy="2562193"/>
          </a:xfrm>
        </p:spPr>
        <p:txBody>
          <a:bodyPr/>
          <a:lstStyle/>
          <a:p>
            <a:r>
              <a:rPr lang="pl-PL" dirty="0"/>
              <a:t>Potwierdzenie stanu prawnego </a:t>
            </a:r>
          </a:p>
          <a:p>
            <a:r>
              <a:rPr lang="pl-PL" dirty="0"/>
              <a:t>Możliwość korzystania z nabytego prawa bez konieczności wydawania zaświadczenia </a:t>
            </a:r>
          </a:p>
          <a:p>
            <a:r>
              <a:rPr lang="pl-PL" dirty="0"/>
              <a:t>nie wywołuje bezpośrednich skutków prawnych </a:t>
            </a:r>
          </a:p>
        </p:txBody>
      </p:sp>
    </p:spTree>
    <p:extLst>
      <p:ext uri="{BB962C8B-B14F-4D97-AF65-F5344CB8AC3E}">
        <p14:creationId xmlns:p14="http://schemas.microsoft.com/office/powerpoint/2010/main" val="8446980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8608F2-84D7-4DEC-BB74-9ED94BDFA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05494"/>
          </a:xfrm>
        </p:spPr>
        <p:txBody>
          <a:bodyPr/>
          <a:lstStyle/>
          <a:p>
            <a:r>
              <a:rPr lang="pl-PL" dirty="0"/>
              <a:t>Akty administracyjne – kwalifikacja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B4B83EA-69B8-4473-8AB6-36711AFA5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42555"/>
            <a:ext cx="9601200" cy="4524499"/>
          </a:xfrm>
        </p:spPr>
        <p:txBody>
          <a:bodyPr>
            <a:normAutofit/>
          </a:bodyPr>
          <a:lstStyle/>
          <a:p>
            <a:r>
              <a:rPr lang="pl-PL" dirty="0"/>
              <a:t>Ze względu na wyrażenie woli adresata</a:t>
            </a:r>
          </a:p>
          <a:p>
            <a:pPr lvl="1"/>
            <a:r>
              <a:rPr lang="pl-PL" i="1" dirty="0"/>
              <a:t>akty administracyjne dochodzące do skutku za zgodą adresata</a:t>
            </a:r>
            <a:r>
              <a:rPr lang="pl-PL" dirty="0"/>
              <a:t> </a:t>
            </a:r>
          </a:p>
          <a:p>
            <a:pPr lvl="1"/>
            <a:r>
              <a:rPr lang="pl-PL" i="1" dirty="0"/>
              <a:t> akty administracyjne dochodzące do skutku bez zgody adresata</a:t>
            </a:r>
          </a:p>
          <a:p>
            <a:r>
              <a:rPr lang="pl-PL" dirty="0"/>
              <a:t>ze względu na wywoływanie skutków prawnych w sferze prawa cywilnego</a:t>
            </a:r>
          </a:p>
          <a:p>
            <a:pPr lvl="1"/>
            <a:r>
              <a:rPr lang="pl-PL" dirty="0"/>
              <a:t>Akty wywołujące skutki bezpośrednie</a:t>
            </a:r>
          </a:p>
          <a:p>
            <a:pPr lvl="1"/>
            <a:r>
              <a:rPr lang="pl-PL" dirty="0"/>
              <a:t>Akty wywołujące skutki pośrednie</a:t>
            </a:r>
          </a:p>
          <a:p>
            <a:r>
              <a:rPr lang="pl-PL" dirty="0"/>
              <a:t>ze względu na treść aktu administracyjnego </a:t>
            </a:r>
          </a:p>
          <a:p>
            <a:pPr lvl="1"/>
            <a:r>
              <a:rPr lang="pl-PL" dirty="0"/>
              <a:t>Akty zobowiązujące i uprawniające</a:t>
            </a:r>
          </a:p>
          <a:p>
            <a:pPr lvl="1"/>
            <a:r>
              <a:rPr lang="pl-PL" dirty="0"/>
              <a:t>Akty skierowane do osób i akty skierowane do rzeczy</a:t>
            </a:r>
          </a:p>
          <a:p>
            <a:pPr lvl="1"/>
            <a:r>
              <a:rPr lang="pl-PL" dirty="0"/>
              <a:t>Akty nakazujące, zakazujące</a:t>
            </a:r>
          </a:p>
          <a:p>
            <a:pPr lvl="1"/>
            <a:r>
              <a:rPr lang="pl-PL" dirty="0"/>
              <a:t>Akty kształtujące i ustalające 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941261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D2DBDD8-3CD0-4A00-84B7-2E5B14180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12371"/>
          </a:xfrm>
        </p:spPr>
        <p:txBody>
          <a:bodyPr/>
          <a:lstStyle/>
          <a:p>
            <a:r>
              <a:rPr lang="pl-PL" dirty="0"/>
              <a:t>Akt administracyjny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6AE6DB-A96F-4287-B8EF-E6DA937B8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Etapy procesu stosowania norm prawa administracyjnego (akt administracyjny jako postać działania administracji)</a:t>
            </a:r>
          </a:p>
          <a:p>
            <a:pPr marL="987552" lvl="1" indent="-457200">
              <a:buFont typeface="+mj-lt"/>
              <a:buAutoNum type="arabicParenR"/>
            </a:pPr>
            <a:r>
              <a:rPr lang="pl-PL" dirty="0"/>
              <a:t>Ustalenie składników stanu faktycznego (ze względu na który ma być podjęty akt)</a:t>
            </a:r>
          </a:p>
          <a:p>
            <a:pPr marL="987552" lvl="1" indent="-457200">
              <a:buFont typeface="+mj-lt"/>
              <a:buAutoNum type="arabicParenR"/>
            </a:pPr>
            <a:r>
              <a:rPr lang="pl-PL" dirty="0"/>
              <a:t>Ustalenie treści, norm prawa, które mają być stosowane</a:t>
            </a:r>
          </a:p>
          <a:p>
            <a:pPr marL="987552" lvl="1" indent="-457200">
              <a:buFont typeface="+mj-lt"/>
              <a:buAutoNum type="arabicParenR"/>
            </a:pPr>
            <a:r>
              <a:rPr lang="pl-PL" dirty="0"/>
              <a:t>Subsumpcja (zbadanie czy ustalony stan faktyczny odpowiada treści użytej tu normy prawa)</a:t>
            </a:r>
          </a:p>
          <a:p>
            <a:pPr marL="987552" lvl="1" indent="-457200">
              <a:buFont typeface="+mj-lt"/>
              <a:buAutoNum type="arabicParenR"/>
            </a:pPr>
            <a:r>
              <a:rPr lang="pl-PL" dirty="0"/>
              <a:t>Ustalenie skutków prawnych wynikających z porównania stanu faktycznego z normą prawną</a:t>
            </a:r>
          </a:p>
        </p:txBody>
      </p:sp>
    </p:spTree>
    <p:extLst>
      <p:ext uri="{BB962C8B-B14F-4D97-AF65-F5344CB8AC3E}">
        <p14:creationId xmlns:p14="http://schemas.microsoft.com/office/powerpoint/2010/main" val="3299692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B0EA818-E8C7-444C-9862-CEDC50E98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19249"/>
          </a:xfrm>
        </p:spPr>
        <p:txBody>
          <a:bodyPr/>
          <a:lstStyle/>
          <a:p>
            <a:r>
              <a:rPr lang="pl-PL" dirty="0"/>
              <a:t>Akt administracyjny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075C2D-3E12-4B51-AC9B-F1EBFFE991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Prawidłowy akt administracyjny:</a:t>
            </a:r>
          </a:p>
          <a:p>
            <a:pPr lvl="1"/>
            <a:r>
              <a:rPr lang="pl-PL" dirty="0"/>
              <a:t>Wydany przez uprawniony organ właściwy, kompetentny rzeczowy i miejscowo</a:t>
            </a:r>
          </a:p>
          <a:p>
            <a:pPr lvl="1"/>
            <a:r>
              <a:rPr lang="pl-PL" dirty="0"/>
              <a:t>Wydany zgodnie z prawem materialnym i procesowym</a:t>
            </a:r>
          </a:p>
          <a:p>
            <a:pPr lvl="1"/>
            <a:r>
              <a:rPr lang="pl-PL" dirty="0"/>
              <a:t>Wydany z właściwym wykorzystaniem samodzielności prawnej </a:t>
            </a:r>
          </a:p>
          <a:p>
            <a:pPr lvl="1"/>
            <a:endParaRPr lang="pl-PL" dirty="0"/>
          </a:p>
          <a:p>
            <a:r>
              <a:rPr lang="pl-PL" dirty="0"/>
              <a:t>Wadliwy akt administracyjny:</a:t>
            </a:r>
          </a:p>
          <a:p>
            <a:pPr lvl="1"/>
            <a:r>
              <a:rPr lang="pl-PL" dirty="0"/>
              <a:t>Akt objęty wada nieistotną</a:t>
            </a:r>
          </a:p>
          <a:p>
            <a:pPr lvl="1"/>
            <a:r>
              <a:rPr lang="pl-PL" dirty="0"/>
              <a:t>Akt objęty wadą istotną  </a:t>
            </a:r>
          </a:p>
          <a:p>
            <a:pPr lvl="2"/>
            <a:r>
              <a:rPr lang="pl-PL" dirty="0"/>
              <a:t>Akty nieważne</a:t>
            </a:r>
          </a:p>
          <a:p>
            <a:pPr lvl="2"/>
            <a:r>
              <a:rPr lang="pl-PL" dirty="0"/>
              <a:t>Akty wzruszalne </a:t>
            </a:r>
          </a:p>
        </p:txBody>
      </p:sp>
    </p:spTree>
    <p:extLst>
      <p:ext uri="{BB962C8B-B14F-4D97-AF65-F5344CB8AC3E}">
        <p14:creationId xmlns:p14="http://schemas.microsoft.com/office/powerpoint/2010/main" val="3183740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D45DD66-3C31-4C92-A4FB-9E5798B5A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83623"/>
          </a:xfrm>
        </p:spPr>
        <p:txBody>
          <a:bodyPr/>
          <a:lstStyle/>
          <a:p>
            <a:r>
              <a:rPr lang="pl-PL" dirty="0"/>
              <a:t>Decyzja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55ADC8-A498-48DB-A88C-D93150788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83179"/>
            <a:ext cx="9601200" cy="4381995"/>
          </a:xfrm>
        </p:spPr>
        <p:txBody>
          <a:bodyPr>
            <a:normAutofit/>
          </a:bodyPr>
          <a:lstStyle/>
          <a:p>
            <a:r>
              <a:rPr lang="pl-PL" dirty="0"/>
              <a:t>Akt administracyjny stanowiący jednostronne ustalenie organu administracji publicznej o wiążących dla jednostki (i organu) konsekwencjach normy prawa administracyjnego (J. Boć)</a:t>
            </a:r>
          </a:p>
          <a:p>
            <a:r>
              <a:rPr lang="pl-PL" dirty="0"/>
              <a:t>Kwalifikowany akt administracyjny, charakteryzujący się określoną formą (w szczególności formą pisemną, mającą przewidzianą przez prawo zawartość treściową i formalną) oraz wydawaniem po przeprowadzeniu sformalizowanego postępowania administracyjnego (J. Zimmermann)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Wywieranie trwałych skutków w sferze prawa administracyjnego</a:t>
            </a:r>
          </a:p>
          <a:p>
            <a:r>
              <a:rPr lang="pl-PL" dirty="0"/>
              <a:t>Przekształcenie interesu prawnego lub obowiązku prawnego jednostki w prawo nabyte lub niezbywalne lub obowiązek prawny </a:t>
            </a:r>
          </a:p>
          <a:p>
            <a:r>
              <a:rPr lang="pl-PL" dirty="0"/>
              <a:t>Załatwienie sprawy administracyjnej w inny sposób </a:t>
            </a:r>
          </a:p>
        </p:txBody>
      </p:sp>
    </p:spTree>
    <p:extLst>
      <p:ext uri="{BB962C8B-B14F-4D97-AF65-F5344CB8AC3E}">
        <p14:creationId xmlns:p14="http://schemas.microsoft.com/office/powerpoint/2010/main" val="2057086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D561A10-30F9-44B7-8396-CFBB3280B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Zezwolenie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557647-F66E-4C24-9B87-474FB135A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Forma aktu administracyjnego ustalającego uprawnienia w sferze prawa administracyjnego lub wyrażającego zgodę na dokonanie przedsięwzięcia lub podjęcie czynności dopuszczonej normami prawa administracyjnego </a:t>
            </a:r>
          </a:p>
        </p:txBody>
      </p:sp>
    </p:spTree>
    <p:extLst>
      <p:ext uri="{BB962C8B-B14F-4D97-AF65-F5344CB8AC3E}">
        <p14:creationId xmlns:p14="http://schemas.microsoft.com/office/powerpoint/2010/main" val="1144531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4208A-9ACB-4151-98B3-DD74E033D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Koncesja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89B2D17-913B-45EF-9DC8-9495F1A2E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akt administracyjny, który osobie fizycznej lub prawnej nadaje uprawnienia do wykonywania określonej działalności, najczęściej produkcyjnej lub usługowej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76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B1579D5-2E74-4D8D-9756-271002881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Licencja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742526-51EF-4A1C-AD51-348EE47B7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akt administracyjny ustalający uprawnienia do wykonywani określonej działalności (niekoniecznie o charakterze gospodarczym) lub pracy zawodowej, gdy wykonywanie takiej działalności związane jest z posiadaniem odpowiednich kwalifikacji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99878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CE8DA5-60A6-43CE-876E-177567610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Przyrzeczenie administracyjne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F19DCB-0805-459A-87D3-FD416E288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Pisemne zobowiązanie organu administracji do załatwienia sprawy w określony sposób/ do określonego zachowania się w przyszłości </a:t>
            </a:r>
          </a:p>
          <a:p>
            <a:r>
              <a:rPr lang="pl-PL" dirty="0"/>
              <a:t>Pisemne oświadczenie woli</a:t>
            </a:r>
          </a:p>
          <a:p>
            <a:r>
              <a:rPr lang="pl-PL" dirty="0"/>
              <a:t>Związanie organu wydanym przyrzeczeniem </a:t>
            </a:r>
          </a:p>
          <a:p>
            <a:r>
              <a:rPr lang="pl-PL" dirty="0"/>
              <a:t>Spełnienie określonych warunków, podjęcie określonych działań przez adresata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91785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232637-5E0F-421D-8D3D-5001F9B29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Dwustronne działania administracji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8F93CC-103B-4627-9FFC-E6AF4EFE29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Umowa cywilnoprawa</a:t>
            </a:r>
          </a:p>
          <a:p>
            <a:r>
              <a:rPr lang="pl-PL" dirty="0"/>
              <a:t>Porozumienie administracyjne</a:t>
            </a:r>
          </a:p>
          <a:p>
            <a:r>
              <a:rPr lang="pl-PL" dirty="0"/>
              <a:t>Umowa administracyjna</a:t>
            </a:r>
          </a:p>
          <a:p>
            <a:r>
              <a:rPr lang="pl-PL" dirty="0"/>
              <a:t>Ugoda administracyjna </a:t>
            </a:r>
          </a:p>
        </p:txBody>
      </p:sp>
    </p:spTree>
    <p:extLst>
      <p:ext uri="{BB962C8B-B14F-4D97-AF65-F5344CB8AC3E}">
        <p14:creationId xmlns:p14="http://schemas.microsoft.com/office/powerpoint/2010/main" val="2648838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80E35F-633F-4080-A550-C6D1514AA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81743"/>
          </a:xfrm>
        </p:spPr>
        <p:txBody>
          <a:bodyPr/>
          <a:lstStyle/>
          <a:p>
            <a:r>
              <a:rPr lang="pl-PL" dirty="0"/>
              <a:t>Prawna forma działania administracji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22EC5F-D8BE-45C0-A6C2-D3F3CC3AB6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Brak definicji legalnej</a:t>
            </a:r>
          </a:p>
          <a:p>
            <a:r>
              <a:rPr lang="pl-PL" dirty="0"/>
              <a:t>Określony przepisem prawa typ konkretnej czynności organu administracyjnego.</a:t>
            </a:r>
            <a:br>
              <a:rPr lang="pl-PL" dirty="0"/>
            </a:br>
            <a:r>
              <a:rPr lang="pl-PL" dirty="0"/>
              <a:t>Dopuszczony prawem środek zastosowany przez administrację dla załatwienia określonej sprawy (J. </a:t>
            </a:r>
            <a:r>
              <a:rPr lang="pl-PL" dirty="0" err="1"/>
              <a:t>Starościak</a:t>
            </a:r>
            <a:r>
              <a:rPr lang="pl-PL" dirty="0"/>
              <a:t>)</a:t>
            </a:r>
          </a:p>
          <a:p>
            <a:r>
              <a:rPr lang="pl-PL" dirty="0"/>
              <a:t>Formy działania administracji publicznej to wszystkie sposoby działania administracji publicznej (określony przepisem prawa typ konkretnej czynności organu administracyjnego).  Sposoby zachowania się administrujących przy wykonywaniu zadań.</a:t>
            </a:r>
          </a:p>
        </p:txBody>
      </p:sp>
    </p:spTree>
    <p:extLst>
      <p:ext uri="{BB962C8B-B14F-4D97-AF65-F5344CB8AC3E}">
        <p14:creationId xmlns:p14="http://schemas.microsoft.com/office/powerpoint/2010/main" val="90437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D3E9D3-8962-447E-9437-A596CEE9D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cywilnoprawna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184978-ED65-4C9F-AFBB-F76371EF9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Regulowana przepisami prawa cywilnego</a:t>
            </a:r>
          </a:p>
          <a:p>
            <a:r>
              <a:rPr lang="pl-PL" dirty="0"/>
              <a:t>Kompetencje związane z dysponowaniem majątkiem komunalnym, SP</a:t>
            </a:r>
          </a:p>
          <a:p>
            <a:r>
              <a:rPr lang="pl-PL" dirty="0"/>
              <a:t>Umowy sprzedaży, dzierżawy, najmu</a:t>
            </a:r>
          </a:p>
          <a:p>
            <a:r>
              <a:rPr lang="pl-PL" dirty="0"/>
              <a:t>Konsekwencja wydanego aktu administracyjnego </a:t>
            </a:r>
          </a:p>
          <a:p>
            <a:r>
              <a:rPr lang="pl-PL" dirty="0"/>
              <a:t>Strony: organ administracji, podmioty spoza administracji </a:t>
            </a:r>
          </a:p>
          <a:p>
            <a:r>
              <a:rPr lang="pl-PL" dirty="0"/>
              <a:t>Sądy powszechne (cywilne)</a:t>
            </a:r>
          </a:p>
        </p:txBody>
      </p:sp>
    </p:spTree>
    <p:extLst>
      <p:ext uri="{BB962C8B-B14F-4D97-AF65-F5344CB8AC3E}">
        <p14:creationId xmlns:p14="http://schemas.microsoft.com/office/powerpoint/2010/main" val="4065391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F34A1B6-7133-4BAB-B4F3-C6458385C5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Umowa publicznoprawna (administracyjna)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192E8A-8991-40B6-B7D2-DB7A32DA9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Regulowana przepisami prawa administracyjnego </a:t>
            </a:r>
          </a:p>
          <a:p>
            <a:r>
              <a:rPr lang="pl-PL" dirty="0"/>
              <a:t>Kompetencje dotyczące współpracy organów administracyjnych w określonych dziedzinach</a:t>
            </a:r>
          </a:p>
          <a:p>
            <a:r>
              <a:rPr lang="pl-PL" dirty="0"/>
              <a:t>Umowy o wspólne wykonywanie zadań (związki komunalne), porozumienia administracyjne, porozumienia komunalne, porozumienia o wykonywanie zadań z zakresu administracji rządowej, umowy administracyjne między studentem a uczelnią</a:t>
            </a:r>
          </a:p>
          <a:p>
            <a:r>
              <a:rPr lang="pl-PL" dirty="0"/>
              <a:t>Strony: organy administracji publicznej, podmioty spoza </a:t>
            </a:r>
            <a:r>
              <a:rPr lang="pl-PL" dirty="0" err="1"/>
              <a:t>adminstracji</a:t>
            </a:r>
            <a:r>
              <a:rPr lang="pl-PL" dirty="0"/>
              <a:t> </a:t>
            </a:r>
          </a:p>
          <a:p>
            <a:r>
              <a:rPr lang="pl-PL" dirty="0"/>
              <a:t>Sądy administracyjne </a:t>
            </a:r>
          </a:p>
        </p:txBody>
      </p:sp>
    </p:spTree>
    <p:extLst>
      <p:ext uri="{BB962C8B-B14F-4D97-AF65-F5344CB8AC3E}">
        <p14:creationId xmlns:p14="http://schemas.microsoft.com/office/powerpoint/2010/main" val="4175620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24BFD0-8880-40BD-8548-D217DB916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6745"/>
          </a:xfrm>
        </p:spPr>
        <p:txBody>
          <a:bodyPr/>
          <a:lstStyle/>
          <a:p>
            <a:r>
              <a:rPr lang="pl-PL" dirty="0"/>
              <a:t>Porozumienie administracyjne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97FFB9-5E2D-4430-B10B-6EFED4E0D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7553"/>
            <a:ext cx="9601200" cy="3919847"/>
          </a:xfrm>
        </p:spPr>
        <p:txBody>
          <a:bodyPr/>
          <a:lstStyle/>
          <a:p>
            <a:r>
              <a:rPr lang="pl-PL" dirty="0"/>
              <a:t>Współdziałanie podmiotów administracji publicznej przy realizacji zadań publicznych</a:t>
            </a:r>
          </a:p>
          <a:p>
            <a:r>
              <a:rPr lang="pl-PL" dirty="0"/>
              <a:t>W granicach przyznanych organom kompetencji  </a:t>
            </a:r>
          </a:p>
          <a:p>
            <a:r>
              <a:rPr lang="pl-PL" dirty="0"/>
              <a:t>Równorzędność stron </a:t>
            </a:r>
          </a:p>
          <a:p>
            <a:r>
              <a:rPr lang="pl-PL" dirty="0"/>
              <a:t>Forma </a:t>
            </a:r>
            <a:r>
              <a:rPr lang="pl-PL" dirty="0" err="1"/>
              <a:t>niewładcza</a:t>
            </a:r>
            <a:r>
              <a:rPr lang="pl-PL" dirty="0"/>
              <a:t> </a:t>
            </a:r>
          </a:p>
          <a:p>
            <a:r>
              <a:rPr lang="pl-PL" dirty="0"/>
              <a:t>Charakter wiążący, publicznoprawny </a:t>
            </a:r>
          </a:p>
          <a:p>
            <a:r>
              <a:rPr lang="pl-PL" dirty="0"/>
              <a:t>Spory majątkowe – sądy powszechne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4241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E996EF-CB20-4B73-904C-F4A77904C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7369"/>
          </a:xfrm>
        </p:spPr>
        <p:txBody>
          <a:bodyPr/>
          <a:lstStyle/>
          <a:p>
            <a:r>
              <a:rPr lang="pl-PL" dirty="0"/>
              <a:t>Ugoda administracyjna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A38818-8C0D-45B2-B52A-D843F4E0A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47552"/>
            <a:ext cx="9601200" cy="4560125"/>
          </a:xfrm>
        </p:spPr>
        <p:txBody>
          <a:bodyPr>
            <a:normAutofit/>
          </a:bodyPr>
          <a:lstStyle/>
          <a:p>
            <a:r>
              <a:rPr lang="pl-PL" dirty="0"/>
              <a:t>Rozdział 8 k.p.a.</a:t>
            </a:r>
          </a:p>
          <a:p>
            <a:r>
              <a:rPr lang="pl-PL" dirty="0"/>
              <a:t>„W sprawie, w której toczy się postępowanie administracyjne, strony mogą zawrzeć ugodę, jeżeli charakter sprawy na to pozwala i nie sprzeciwiają się temu przepisy szczególne” (art. 114 kpa)</a:t>
            </a:r>
          </a:p>
          <a:p>
            <a:endParaRPr lang="pl-PL" dirty="0"/>
          </a:p>
          <a:p>
            <a:r>
              <a:rPr lang="pl-PL" dirty="0"/>
              <a:t>Układ pomiędzy stronami postępowania administracyjnego, zawierany przed organem prowadzącym to postępowanie i zatwierdzany przez ten organ, zastępujący decyzję administracyjną, jaka ma być wydana” (J. Zimmermann)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Przedmiot: sprawa indywidualna z zakresu administracji publicznej, rozstrzygana w trybie decyzji administracyjnej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23608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EE454F-9CC8-40BF-92D1-0307F0291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faktyczne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0319F9-74A6-4EEB-80EE-6B1AA3B26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Wywołują skutki prawne poprzez fakty (nie przez normy postępowania)</a:t>
            </a:r>
          </a:p>
          <a:p>
            <a:endParaRPr lang="pl-PL" dirty="0"/>
          </a:p>
          <a:p>
            <a:r>
              <a:rPr lang="pl-PL" dirty="0"/>
              <a:t>Podejmowane na podstawie i w celu wykonania obowiązujących norm prawnych </a:t>
            </a:r>
          </a:p>
          <a:p>
            <a:r>
              <a:rPr lang="pl-PL" dirty="0"/>
              <a:t>Stanowią czynności z zakresu administracji publicznej</a:t>
            </a:r>
          </a:p>
          <a:p>
            <a:r>
              <a:rPr lang="pl-PL" dirty="0"/>
              <a:t>Podlegają kontroli </a:t>
            </a:r>
          </a:p>
          <a:p>
            <a:r>
              <a:rPr lang="pl-PL" dirty="0"/>
              <a:t>Nie są skierowane bezpośrednio na tworzenie, zmianę lub znoszenie stosunków prawnych</a:t>
            </a:r>
          </a:p>
          <a:p>
            <a:r>
              <a:rPr lang="pl-PL" dirty="0"/>
              <a:t>Mogą w drodze faktów wywoływać określone sutki prawne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7124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E00EFA-F09E-4C11-8BBA-62853449B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społeczno-organizatorskie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142081C-0A13-46E9-AA33-84C6C7A1E7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Brak możliwości korzystania z przymusu </a:t>
            </a:r>
          </a:p>
          <a:p>
            <a:r>
              <a:rPr lang="pl-PL" dirty="0"/>
              <a:t>Brak obowiązku po stronie administrowanych </a:t>
            </a:r>
          </a:p>
          <a:p>
            <a:r>
              <a:rPr lang="pl-PL" dirty="0"/>
              <a:t>Zasada subsydialności, zasada przekonywania </a:t>
            </a:r>
          </a:p>
          <a:p>
            <a:r>
              <a:rPr lang="pl-PL" dirty="0"/>
              <a:t>Akcje informacyjne, spotkania z mieszkańcami, prelekcje </a:t>
            </a:r>
          </a:p>
        </p:txBody>
      </p:sp>
    </p:spTree>
    <p:extLst>
      <p:ext uri="{BB962C8B-B14F-4D97-AF65-F5344CB8AC3E}">
        <p14:creationId xmlns:p14="http://schemas.microsoft.com/office/powerpoint/2010/main" val="22435170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4C6CEF-35B7-4942-AF42-2D50AB620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materialno-techniczne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F0F8A6-73EC-4D2A-89E9-73A3DB475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Zaliczamy do grupy czynności faktycznych </a:t>
            </a:r>
          </a:p>
          <a:p>
            <a:r>
              <a:rPr lang="pl-PL" dirty="0"/>
              <a:t>Zewnętrzne</a:t>
            </a:r>
          </a:p>
          <a:p>
            <a:r>
              <a:rPr lang="pl-PL" dirty="0"/>
              <a:t>Nie wywołują bezpośrednich skutków prawnych</a:t>
            </a:r>
          </a:p>
          <a:p>
            <a:r>
              <a:rPr lang="pl-PL" dirty="0"/>
              <a:t>Zmierzają do przygotowania działania prawnego  </a:t>
            </a:r>
          </a:p>
          <a:p>
            <a:r>
              <a:rPr lang="pl-PL" dirty="0"/>
              <a:t>Mogą wywoływać pośrednie skutki prawne </a:t>
            </a:r>
          </a:p>
          <a:p>
            <a:r>
              <a:rPr lang="pl-PL" dirty="0"/>
              <a:t>Często związane z egzekucją administracyjną </a:t>
            </a:r>
          </a:p>
          <a:p>
            <a:r>
              <a:rPr lang="pl-PL" dirty="0"/>
              <a:t>Oparte na wyraźnej podstawie prawnej </a:t>
            </a:r>
          </a:p>
        </p:txBody>
      </p:sp>
    </p:spTree>
    <p:extLst>
      <p:ext uri="{BB962C8B-B14F-4D97-AF65-F5344CB8AC3E}">
        <p14:creationId xmlns:p14="http://schemas.microsoft.com/office/powerpoint/2010/main" val="3624184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85F725-2D97-4697-A4EB-1AE207329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Klasyfikacja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769205-A93E-42BE-8550-D67FE943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94114"/>
            <a:ext cx="9601200" cy="4278086"/>
          </a:xfrm>
        </p:spPr>
        <p:txBody>
          <a:bodyPr/>
          <a:lstStyle/>
          <a:p>
            <a:r>
              <a:rPr lang="pl-PL" dirty="0"/>
              <a:t>Działania władcze i </a:t>
            </a:r>
            <a:r>
              <a:rPr lang="pl-PL" dirty="0" err="1"/>
              <a:t>niewładcze</a:t>
            </a:r>
            <a:endParaRPr lang="pl-PL" dirty="0"/>
          </a:p>
          <a:p>
            <a:pPr lvl="1"/>
            <a:r>
              <a:rPr lang="pl-PL" dirty="0"/>
              <a:t>Akt administracyjny</a:t>
            </a:r>
          </a:p>
          <a:p>
            <a:pPr lvl="1"/>
            <a:r>
              <a:rPr lang="pl-PL" dirty="0"/>
              <a:t>Umowy cywilnoprawne, umowy administracyjne, porozumienia administracyjne</a:t>
            </a:r>
          </a:p>
          <a:p>
            <a:r>
              <a:rPr lang="pl-PL" dirty="0"/>
              <a:t>Działania prawne i faktyczne  </a:t>
            </a:r>
          </a:p>
          <a:p>
            <a:pPr lvl="1"/>
            <a:r>
              <a:rPr lang="pl-PL" dirty="0"/>
              <a:t>Zaświadczenia, poświadczenia, działania materialno-techniczne, działania społeczno-organizatorskie</a:t>
            </a:r>
          </a:p>
          <a:p>
            <a:r>
              <a:rPr lang="pl-PL" dirty="0"/>
              <a:t>Działania oparte na normach: prawa publicznego (administracyjnego), prawa cywilnego</a:t>
            </a:r>
          </a:p>
          <a:p>
            <a:r>
              <a:rPr lang="pl-PL" dirty="0"/>
              <a:t>Działania nakierowane na wywołanie skutku w: sferze wewnętrznej, zewnętrznej</a:t>
            </a:r>
          </a:p>
          <a:p>
            <a:r>
              <a:rPr lang="pl-PL" dirty="0"/>
              <a:t>Działania indywidualne i działania generale </a:t>
            </a:r>
          </a:p>
        </p:txBody>
      </p:sp>
    </p:spTree>
    <p:extLst>
      <p:ext uri="{BB962C8B-B14F-4D97-AF65-F5344CB8AC3E}">
        <p14:creationId xmlns:p14="http://schemas.microsoft.com/office/powerpoint/2010/main" val="41796318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85F725-2D97-4697-A4EB-1AE207329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24247"/>
          </a:xfrm>
        </p:spPr>
        <p:txBody>
          <a:bodyPr>
            <a:normAutofit fontScale="90000"/>
          </a:bodyPr>
          <a:lstStyle/>
          <a:p>
            <a:r>
              <a:rPr lang="pl-PL" dirty="0"/>
              <a:t>Akty normatywne 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769205-A93E-42BE-8550-D67FE943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5049"/>
            <a:ext cx="9601200" cy="4062351"/>
          </a:xfrm>
        </p:spPr>
        <p:txBody>
          <a:bodyPr/>
          <a:lstStyle/>
          <a:p>
            <a:r>
              <a:rPr lang="pl-PL" dirty="0"/>
              <a:t>Akty prawne zawierające treści normatywne, wydawane przez administrację publiczną w oparciu o różnorodnie skonstruowane podstawy prawne </a:t>
            </a:r>
          </a:p>
          <a:p>
            <a:r>
              <a:rPr lang="pl-PL" dirty="0"/>
              <a:t>Władcza forma działania administracji</a:t>
            </a:r>
          </a:p>
          <a:p>
            <a:r>
              <a:rPr lang="pl-PL" dirty="0"/>
              <a:t>Sfera zewnętrzna i wewnętrzna </a:t>
            </a:r>
          </a:p>
          <a:p>
            <a:r>
              <a:rPr lang="pl-PL" dirty="0"/>
              <a:t>Wyraźne upoważnienie ustawowe*/normy kompetencyjne </a:t>
            </a:r>
          </a:p>
          <a:p>
            <a:r>
              <a:rPr lang="pl-PL" dirty="0"/>
              <a:t>Akt generalno-abstrakcyjny </a:t>
            </a:r>
          </a:p>
          <a:p>
            <a:r>
              <a:rPr lang="pl-PL" dirty="0"/>
              <a:t>Nie ulega skonsumowaniu w wyniku jednorazowego działania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4181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17154E86-E364-4BC4-B495-71A4EC4ACE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4540" y="789000"/>
            <a:ext cx="7542920" cy="52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996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>
            <a:extLst>
              <a:ext uri="{FF2B5EF4-FFF2-40B4-BE49-F238E27FC236}">
                <a16:creationId xmlns:a16="http://schemas.microsoft.com/office/drawing/2014/main" id="{4C654489-7143-4F70-BAA1-E388B561D7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7328" y="3379500"/>
            <a:ext cx="137344" cy="99000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5E1A8FEC-5335-430D-8FDA-7D83C257DB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41072" y="439581"/>
            <a:ext cx="8605156" cy="6077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437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8CBAAC-E17C-4A17-9339-712A3EF5A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7997"/>
          </a:xfrm>
        </p:spPr>
        <p:txBody>
          <a:bodyPr/>
          <a:lstStyle/>
          <a:p>
            <a:r>
              <a:rPr lang="pl-PL" dirty="0"/>
              <a:t>Akty administracyjne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CF21D3-D420-4C28-8AA9-D1A4C3163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54431"/>
            <a:ext cx="9601200" cy="3812969"/>
          </a:xfrm>
        </p:spPr>
        <p:txBody>
          <a:bodyPr/>
          <a:lstStyle/>
          <a:p>
            <a:r>
              <a:rPr lang="pl-PL" dirty="0"/>
              <a:t>Sformalizowany (podjęty w wyniku postępowania) objaw woli organu administrującego podjęty na postawie prawa i w granicach przysługujących temu organowi kompetencji, skierowany do zindywidualizowanego adresata, w konkretnej sprawie, wywołujący skutki prawne w sferze prawa administracyjnego, a niekiedy również w sferze innych działów prawa. (J. Boć)</a:t>
            </a:r>
          </a:p>
          <a:p>
            <a:r>
              <a:rPr lang="pl-PL" dirty="0"/>
              <a:t>Akt administracyjny- jest to władcze i jednostronne rozstrzygnięcie o prawach i obowiązkach konkretnego adresata.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Adresat: obywatel, inny podmiot prawa prywatnego lub publicznego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9705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0024A96-ABAC-4062-BE15-DEB31E667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7997"/>
          </a:xfrm>
        </p:spPr>
        <p:txBody>
          <a:bodyPr/>
          <a:lstStyle/>
          <a:p>
            <a:r>
              <a:rPr lang="pl-PL" dirty="0"/>
              <a:t>Akt administracyjny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4B8F2A-EFA8-4119-A12E-4AD363A9D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900052"/>
            <a:ext cx="9601200" cy="3967348"/>
          </a:xfrm>
        </p:spPr>
        <p:txBody>
          <a:bodyPr/>
          <a:lstStyle/>
          <a:p>
            <a:r>
              <a:rPr lang="pl-PL" dirty="0"/>
              <a:t>Podwójnie konkretny</a:t>
            </a:r>
          </a:p>
          <a:p>
            <a:r>
              <a:rPr lang="pl-PL" dirty="0"/>
              <a:t>Oświadczenie woli</a:t>
            </a:r>
          </a:p>
          <a:p>
            <a:r>
              <a:rPr lang="pl-PL" dirty="0"/>
              <a:t>Władczy</a:t>
            </a:r>
          </a:p>
          <a:p>
            <a:r>
              <a:rPr lang="pl-PL" dirty="0"/>
              <a:t>Jednostronny</a:t>
            </a:r>
          </a:p>
          <a:p>
            <a:r>
              <a:rPr lang="pl-PL" dirty="0"/>
              <a:t>Dwustronnie wiążący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5525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8CBAAC-E17C-4A17-9339-712A3EF5A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047997"/>
          </a:xfrm>
        </p:spPr>
        <p:txBody>
          <a:bodyPr/>
          <a:lstStyle/>
          <a:p>
            <a:r>
              <a:rPr lang="pl-PL" dirty="0"/>
              <a:t>Akty administracyjne - klasyfikacja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CF21D3-D420-4C28-8AA9-D1A4C3163D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054431"/>
            <a:ext cx="9601200" cy="4117769"/>
          </a:xfrm>
        </p:spPr>
        <p:txBody>
          <a:bodyPr/>
          <a:lstStyle/>
          <a:p>
            <a:r>
              <a:rPr lang="pl-PL" dirty="0"/>
              <a:t>Ze względu na sposób kształtowania stosunków prawnych:</a:t>
            </a:r>
          </a:p>
          <a:p>
            <a:pPr lvl="1"/>
            <a:r>
              <a:rPr lang="pl-PL" dirty="0"/>
              <a:t>Akty konstytutywne</a:t>
            </a:r>
          </a:p>
          <a:p>
            <a:pPr lvl="1"/>
            <a:r>
              <a:rPr lang="pl-PL" dirty="0"/>
              <a:t>Akty deklaratoryjne </a:t>
            </a:r>
          </a:p>
          <a:p>
            <a:r>
              <a:rPr lang="pl-PL" dirty="0"/>
              <a:t>Ze względu na charakter stosunku organu administracyjnego wydającego akt administracyjny do adresata </a:t>
            </a:r>
          </a:p>
          <a:p>
            <a:pPr lvl="1"/>
            <a:r>
              <a:rPr lang="pl-PL" dirty="0"/>
              <a:t>Akty administracyjne zewnętrzne</a:t>
            </a:r>
          </a:p>
          <a:p>
            <a:pPr lvl="1"/>
            <a:r>
              <a:rPr lang="pl-PL" dirty="0"/>
              <a:t>Akty administracyjne wewnętrzne</a:t>
            </a:r>
          </a:p>
          <a:p>
            <a:r>
              <a:rPr lang="pl-PL" dirty="0"/>
              <a:t>Ze względu na zakres prawnej regulacji warunków wydania aktu </a:t>
            </a:r>
          </a:p>
          <a:p>
            <a:pPr lvl="1"/>
            <a:r>
              <a:rPr lang="pl-PL" dirty="0"/>
              <a:t>Akty administracyjne związane</a:t>
            </a:r>
          </a:p>
          <a:p>
            <a:pPr lvl="1"/>
            <a:r>
              <a:rPr lang="pl-PL" dirty="0"/>
              <a:t>Akty administracyjne swobodne </a:t>
            </a:r>
          </a:p>
        </p:txBody>
      </p:sp>
    </p:spTree>
    <p:extLst>
      <p:ext uri="{BB962C8B-B14F-4D97-AF65-F5344CB8AC3E}">
        <p14:creationId xmlns:p14="http://schemas.microsoft.com/office/powerpoint/2010/main" val="1422392055"/>
      </p:ext>
    </p:extLst>
  </p:cSld>
  <p:clrMapOvr>
    <a:masterClrMapping/>
  </p:clrMapOvr>
</p:sld>
</file>

<file path=ppt/theme/theme1.xml><?xml version="1.0" encoding="utf-8"?>
<a:theme xmlns:a="http://schemas.openxmlformats.org/drawingml/2006/main" name="Przycinanie">
  <a:themeElements>
    <a:clrScheme name="Przycinanie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Przycinani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rzycinani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Przycinanie</Template>
  <TotalTime>1604</TotalTime>
  <Words>1029</Words>
  <Application>Microsoft Office PowerPoint</Application>
  <PresentationFormat>Panoramiczny</PresentationFormat>
  <Paragraphs>178</Paragraphs>
  <Slides>26</Slides>
  <Notes>24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26</vt:i4>
      </vt:variant>
    </vt:vector>
  </HeadingPairs>
  <TitlesOfParts>
    <vt:vector size="29" baseType="lpstr">
      <vt:lpstr>Calibri</vt:lpstr>
      <vt:lpstr>Franklin Gothic Book</vt:lpstr>
      <vt:lpstr>Przycinanie</vt:lpstr>
      <vt:lpstr> Prawne Formy działania administracji</vt:lpstr>
      <vt:lpstr>Prawna forma działania administracji</vt:lpstr>
      <vt:lpstr>Klasyfikacja </vt:lpstr>
      <vt:lpstr>Akty normatywne  </vt:lpstr>
      <vt:lpstr>Prezentacja programu PowerPoint</vt:lpstr>
      <vt:lpstr>Prezentacja programu PowerPoint</vt:lpstr>
      <vt:lpstr>Akty administracyjne</vt:lpstr>
      <vt:lpstr>Akt administracyjny </vt:lpstr>
      <vt:lpstr>Akty administracyjne - klasyfikacja</vt:lpstr>
      <vt:lpstr>Prezentacja programu PowerPoint</vt:lpstr>
      <vt:lpstr>Akty administracyjne – kwalifikacja </vt:lpstr>
      <vt:lpstr>Akt administracyjny </vt:lpstr>
      <vt:lpstr>Akt administracyjny</vt:lpstr>
      <vt:lpstr>Decyzja</vt:lpstr>
      <vt:lpstr>Zezwolenie</vt:lpstr>
      <vt:lpstr>Koncesja</vt:lpstr>
      <vt:lpstr>Licencja </vt:lpstr>
      <vt:lpstr>Przyrzeczenie administracyjne </vt:lpstr>
      <vt:lpstr>Dwustronne działania administracji </vt:lpstr>
      <vt:lpstr>Umowa cywilnoprawna </vt:lpstr>
      <vt:lpstr>Umowa publicznoprawna (administracyjna)  </vt:lpstr>
      <vt:lpstr>Porozumienie administracyjne </vt:lpstr>
      <vt:lpstr>Ugoda administracyjna </vt:lpstr>
      <vt:lpstr>Czynności faktyczne</vt:lpstr>
      <vt:lpstr>Czynności społeczno-organizatorskie  </vt:lpstr>
      <vt:lpstr>Czynności materialno-techniczne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Formy działania administracji</dc:title>
  <dc:creator>Patrycja Przybyła</dc:creator>
  <cp:lastModifiedBy>Patrycja Przybyła</cp:lastModifiedBy>
  <cp:revision>156</cp:revision>
  <dcterms:created xsi:type="dcterms:W3CDTF">2020-02-13T18:02:34Z</dcterms:created>
  <dcterms:modified xsi:type="dcterms:W3CDTF">2020-03-07T09:27:43Z</dcterms:modified>
</cp:coreProperties>
</file>