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76" r:id="rId4"/>
    <p:sldId id="277" r:id="rId5"/>
    <p:sldId id="278" r:id="rId6"/>
    <p:sldId id="263" r:id="rId7"/>
    <p:sldId id="270" r:id="rId8"/>
    <p:sldId id="265" r:id="rId9"/>
    <p:sldId id="266" r:id="rId10"/>
    <p:sldId id="269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4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-446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dirty="0"/>
              <a:t>Kliknij ikonę, aby dodać obraz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dirty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Fundamentals of Law and Government</a:t>
            </a:r>
            <a:br>
              <a:rPr lang="en-US" dirty="0"/>
            </a:b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Basic Concepts</a:t>
            </a:r>
            <a:endParaRPr lang="pl-PL" dirty="0">
              <a:solidFill>
                <a:schemeClr val="tx1"/>
              </a:solidFill>
            </a:endParaRPr>
          </a:p>
          <a:p>
            <a:endParaRPr lang="pl-PL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Part 1</a:t>
            </a:r>
            <a:endParaRPr lang="pl-P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17679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2" y="685800"/>
            <a:ext cx="11044492" cy="3615267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>	</a:t>
            </a:r>
            <a:r>
              <a:rPr lang="pl-PL" sz="2400" b="1" dirty="0">
                <a:solidFill>
                  <a:schemeClr val="tx1"/>
                </a:solidFill>
              </a:rPr>
              <a:t>authority</a:t>
            </a:r>
            <a:r>
              <a:rPr lang="pl-PL" sz="2400" dirty="0">
                <a:solidFill>
                  <a:schemeClr val="tx1"/>
                </a:solidFill>
              </a:rPr>
              <a:t> -------------------------- </a:t>
            </a:r>
            <a:r>
              <a:rPr lang="pl-PL" sz="2400" b="1" dirty="0" err="1">
                <a:solidFill>
                  <a:schemeClr val="tx1"/>
                </a:solidFill>
              </a:rPr>
              <a:t>legitimacy</a:t>
            </a:r>
            <a:r>
              <a:rPr lang="pl-PL" sz="2400" dirty="0">
                <a:solidFill>
                  <a:schemeClr val="tx1"/>
                </a:solidFill>
              </a:rPr>
              <a:t> ------------------------- </a:t>
            </a:r>
            <a:r>
              <a:rPr lang="pl-PL" sz="2400" b="1" dirty="0" err="1">
                <a:solidFill>
                  <a:schemeClr val="tx1"/>
                </a:solidFill>
              </a:rPr>
              <a:t>obligation</a:t>
            </a:r>
            <a:endParaRPr lang="pl-PL" sz="24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sz="1600" dirty="0">
                <a:solidFill>
                  <a:schemeClr val="tx1"/>
                </a:solidFill>
              </a:rPr>
              <a:t>	</a:t>
            </a:r>
            <a:r>
              <a:rPr lang="pl-PL" sz="1400" dirty="0">
                <a:solidFill>
                  <a:schemeClr val="tx1"/>
                </a:solidFill>
              </a:rPr>
              <a:t>Right to </a:t>
            </a:r>
            <a:r>
              <a:rPr lang="pl-PL" sz="1400" dirty="0" err="1">
                <a:solidFill>
                  <a:schemeClr val="tx1"/>
                </a:solidFill>
              </a:rPr>
              <a:t>command</a:t>
            </a:r>
            <a:r>
              <a:rPr lang="pl-PL" sz="1400" dirty="0">
                <a:solidFill>
                  <a:schemeClr val="tx1"/>
                </a:solidFill>
              </a:rPr>
              <a:t>        			       </a:t>
            </a:r>
            <a:r>
              <a:rPr lang="pl-PL" sz="1400" dirty="0" err="1">
                <a:solidFill>
                  <a:schemeClr val="tx1"/>
                </a:solidFill>
              </a:rPr>
              <a:t>belief</a:t>
            </a:r>
            <a:r>
              <a:rPr lang="pl-PL" sz="1400" dirty="0">
                <a:solidFill>
                  <a:schemeClr val="tx1"/>
                </a:solidFill>
              </a:rPr>
              <a:t> in </a:t>
            </a:r>
            <a:r>
              <a:rPr lang="pl-PL" sz="1400" dirty="0" err="1">
                <a:solidFill>
                  <a:schemeClr val="tx1"/>
                </a:solidFill>
              </a:rPr>
              <a:t>rightness</a:t>
            </a:r>
            <a:r>
              <a:rPr lang="pl-PL" sz="1400" dirty="0">
                <a:solidFill>
                  <a:schemeClr val="tx1"/>
                </a:solidFill>
              </a:rPr>
              <a:t> of </a:t>
            </a:r>
            <a:r>
              <a:rPr lang="pl-PL" sz="1400" dirty="0" err="1">
                <a:solidFill>
                  <a:schemeClr val="tx1"/>
                </a:solidFill>
              </a:rPr>
              <a:t>government</a:t>
            </a:r>
            <a:r>
              <a:rPr lang="pl-PL" sz="1400" dirty="0">
                <a:solidFill>
                  <a:schemeClr val="tx1"/>
                </a:solidFill>
              </a:rPr>
              <a:t> 					         </a:t>
            </a:r>
            <a:r>
              <a:rPr lang="pl-PL" sz="1400" dirty="0" err="1">
                <a:solidFill>
                  <a:schemeClr val="tx1"/>
                </a:solidFill>
              </a:rPr>
              <a:t>sense</a:t>
            </a:r>
            <a:r>
              <a:rPr lang="pl-PL" sz="1400" dirty="0">
                <a:solidFill>
                  <a:schemeClr val="tx1"/>
                </a:solidFill>
              </a:rPr>
              <a:t> of </a:t>
            </a:r>
            <a:r>
              <a:rPr lang="pl-PL" sz="1400" dirty="0" err="1">
                <a:solidFill>
                  <a:schemeClr val="tx1"/>
                </a:solidFill>
              </a:rPr>
              <a:t>duty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05484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2" y="685799"/>
            <a:ext cx="8534400" cy="5538651"/>
          </a:xfrm>
        </p:spPr>
        <p:txBody>
          <a:bodyPr anchor="t">
            <a:normAutofit/>
          </a:bodyPr>
          <a:lstStyle/>
          <a:p>
            <a:pPr marL="0" indent="0" algn="ctr">
              <a:buNone/>
            </a:pPr>
            <a:r>
              <a:rPr lang="en-GB" sz="2800" dirty="0">
                <a:solidFill>
                  <a:schemeClr val="tx1"/>
                </a:solidFill>
              </a:rPr>
              <a:t>Society</a:t>
            </a:r>
            <a:endParaRPr lang="pl-PL" sz="28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pl-PL" sz="2800" b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US" b="1" dirty="0">
                <a:solidFill>
                  <a:schemeClr val="tx1"/>
                </a:solidFill>
              </a:rPr>
              <a:t>What is society?</a:t>
            </a:r>
          </a:p>
          <a:p>
            <a:pPr marL="0" indent="0" algn="just">
              <a:buNone/>
            </a:pPr>
            <a:endParaRPr lang="pl-PL" b="1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US" b="1" dirty="0" smtClean="0">
                <a:solidFill>
                  <a:schemeClr val="tx1"/>
                </a:solidFill>
              </a:rPr>
              <a:t>What </a:t>
            </a:r>
            <a:r>
              <a:rPr lang="en-US" b="1" dirty="0">
                <a:solidFill>
                  <a:schemeClr val="tx1"/>
                </a:solidFill>
              </a:rPr>
              <a:t>is a difference between humans and other social animals</a:t>
            </a:r>
            <a:r>
              <a:rPr lang="en-US" b="1" dirty="0" smtClean="0">
                <a:solidFill>
                  <a:schemeClr val="tx1"/>
                </a:solidFill>
              </a:rPr>
              <a:t>? </a:t>
            </a:r>
            <a:endParaRPr lang="pl-PL" b="1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pl-PL" b="1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pl-PL" b="1" dirty="0" err="1" smtClean="0">
                <a:solidFill>
                  <a:schemeClr val="tx1"/>
                </a:solidFill>
              </a:rPr>
              <a:t>What</a:t>
            </a:r>
            <a:r>
              <a:rPr lang="pl-PL" b="1" dirty="0" smtClean="0">
                <a:solidFill>
                  <a:schemeClr val="tx1"/>
                </a:solidFill>
              </a:rPr>
              <a:t> </a:t>
            </a:r>
            <a:r>
              <a:rPr lang="pl-PL" b="1" dirty="0" err="1" smtClean="0">
                <a:solidFill>
                  <a:schemeClr val="tx1"/>
                </a:solidFill>
              </a:rPr>
              <a:t>is</a:t>
            </a:r>
            <a:r>
              <a:rPr lang="pl-PL" b="1" dirty="0" smtClean="0">
                <a:solidFill>
                  <a:schemeClr val="tx1"/>
                </a:solidFill>
              </a:rPr>
              <a:t> </a:t>
            </a:r>
            <a:r>
              <a:rPr lang="pl-PL" b="1" dirty="0" err="1" smtClean="0">
                <a:solidFill>
                  <a:schemeClr val="tx1"/>
                </a:solidFill>
              </a:rPr>
              <a:t>the</a:t>
            </a:r>
            <a:r>
              <a:rPr lang="pl-PL" b="1" dirty="0" smtClean="0">
                <a:solidFill>
                  <a:schemeClr val="tx1"/>
                </a:solidFill>
              </a:rPr>
              <a:t> </a:t>
            </a:r>
            <a:r>
              <a:rPr lang="pl-PL" b="1" dirty="0" err="1" smtClean="0">
                <a:solidFill>
                  <a:schemeClr val="tx1"/>
                </a:solidFill>
              </a:rPr>
              <a:t>definition</a:t>
            </a:r>
            <a:r>
              <a:rPr lang="pl-PL" b="1" dirty="0" smtClean="0">
                <a:solidFill>
                  <a:schemeClr val="tx1"/>
                </a:solidFill>
              </a:rPr>
              <a:t> of </a:t>
            </a:r>
            <a:r>
              <a:rPr lang="pl-PL" b="1" dirty="0" err="1" smtClean="0">
                <a:solidFill>
                  <a:schemeClr val="tx1"/>
                </a:solidFill>
              </a:rPr>
              <a:t>society</a:t>
            </a:r>
            <a:r>
              <a:rPr lang="en-US" b="1" dirty="0" smtClean="0">
                <a:solidFill>
                  <a:schemeClr val="tx1"/>
                </a:solidFill>
              </a:rPr>
              <a:t>?</a:t>
            </a:r>
            <a:endParaRPr lang="en-US" b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pl-PL" b="1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US" b="1" dirty="0" smtClean="0">
                <a:solidFill>
                  <a:schemeClr val="tx1"/>
                </a:solidFill>
              </a:rPr>
              <a:t>Do the boundaries of society are exactly the same as boundaries (borders) of states?</a:t>
            </a:r>
            <a:endParaRPr lang="pl-PL" b="1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pl-PL" b="1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pl-PL" b="1" dirty="0" err="1" smtClean="0">
                <a:solidFill>
                  <a:schemeClr val="tx1"/>
                </a:solidFill>
              </a:rPr>
              <a:t>What</a:t>
            </a:r>
            <a:r>
              <a:rPr lang="pl-PL" b="1" dirty="0" smtClean="0">
                <a:solidFill>
                  <a:schemeClr val="tx1"/>
                </a:solidFill>
              </a:rPr>
              <a:t> </a:t>
            </a:r>
            <a:r>
              <a:rPr lang="pl-PL" b="1" dirty="0" err="1" smtClean="0">
                <a:solidFill>
                  <a:schemeClr val="tx1"/>
                </a:solidFill>
              </a:rPr>
              <a:t>is</a:t>
            </a:r>
            <a:r>
              <a:rPr lang="pl-PL" b="1" dirty="0" smtClean="0">
                <a:solidFill>
                  <a:schemeClr val="tx1"/>
                </a:solidFill>
              </a:rPr>
              <a:t> a </a:t>
            </a:r>
            <a:r>
              <a:rPr lang="pl-PL" b="1" dirty="0" err="1" smtClean="0">
                <a:solidFill>
                  <a:schemeClr val="tx1"/>
                </a:solidFill>
              </a:rPr>
              <a:t>difference</a:t>
            </a:r>
            <a:r>
              <a:rPr lang="pl-PL" b="1" dirty="0" smtClean="0">
                <a:solidFill>
                  <a:schemeClr val="tx1"/>
                </a:solidFill>
              </a:rPr>
              <a:t> </a:t>
            </a:r>
            <a:r>
              <a:rPr lang="pl-PL" b="1" dirty="0" err="1" smtClean="0">
                <a:solidFill>
                  <a:schemeClr val="tx1"/>
                </a:solidFill>
              </a:rPr>
              <a:t>between</a:t>
            </a:r>
            <a:r>
              <a:rPr lang="pl-PL" b="1" dirty="0" smtClean="0">
                <a:solidFill>
                  <a:schemeClr val="tx1"/>
                </a:solidFill>
              </a:rPr>
              <a:t> </a:t>
            </a:r>
            <a:r>
              <a:rPr lang="pl-PL" b="1" dirty="0" err="1" smtClean="0">
                <a:solidFill>
                  <a:schemeClr val="tx1"/>
                </a:solidFill>
              </a:rPr>
              <a:t>the</a:t>
            </a:r>
            <a:r>
              <a:rPr lang="pl-PL" b="1" dirty="0" smtClean="0">
                <a:solidFill>
                  <a:schemeClr val="tx1"/>
                </a:solidFill>
              </a:rPr>
              <a:t> state and </a:t>
            </a:r>
            <a:r>
              <a:rPr lang="pl-PL" b="1" dirty="0" err="1" smtClean="0">
                <a:solidFill>
                  <a:schemeClr val="tx1"/>
                </a:solidFill>
              </a:rPr>
              <a:t>the</a:t>
            </a:r>
            <a:r>
              <a:rPr lang="pl-PL" b="1" dirty="0" smtClean="0">
                <a:solidFill>
                  <a:schemeClr val="tx1"/>
                </a:solidFill>
              </a:rPr>
              <a:t> </a:t>
            </a:r>
            <a:r>
              <a:rPr lang="pl-PL" b="1" dirty="0" err="1" smtClean="0">
                <a:solidFill>
                  <a:schemeClr val="tx1"/>
                </a:solidFill>
              </a:rPr>
              <a:t>government</a:t>
            </a:r>
            <a:r>
              <a:rPr lang="pl-PL" b="1" dirty="0" smtClean="0">
                <a:solidFill>
                  <a:schemeClr val="tx1"/>
                </a:solidFill>
              </a:rPr>
              <a:t>?</a:t>
            </a:r>
            <a:endParaRPr lang="pl-PL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pl-PL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603906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algn="ctr"/>
            <a:r>
              <a:rPr lang="pl-PL" sz="2800" dirty="0">
                <a:solidFill>
                  <a:schemeClr val="tx1"/>
                </a:solidFill>
              </a:rPr>
              <a:t>State </a:t>
            </a:r>
          </a:p>
          <a:p>
            <a:pPr algn="ctr"/>
            <a:endParaRPr lang="pl-PL" dirty="0">
              <a:solidFill>
                <a:schemeClr val="tx1"/>
              </a:solidFill>
            </a:endParaRPr>
          </a:p>
          <a:p>
            <a:pPr algn="just"/>
            <a:r>
              <a:rPr lang="en-US" b="1" dirty="0">
                <a:solidFill>
                  <a:schemeClr val="tx1"/>
                </a:solidFill>
              </a:rPr>
              <a:t>What is </a:t>
            </a:r>
            <a:r>
              <a:rPr lang="pl-PL" b="1" dirty="0">
                <a:solidFill>
                  <a:schemeClr val="tx1"/>
                </a:solidFill>
              </a:rPr>
              <a:t>state?</a:t>
            </a:r>
          </a:p>
          <a:p>
            <a:pPr marL="0" indent="0" algn="just">
              <a:buNone/>
            </a:pPr>
            <a:endParaRPr lang="pl-PL" b="1" dirty="0">
              <a:solidFill>
                <a:schemeClr val="tx1"/>
              </a:solidFill>
            </a:endParaRPr>
          </a:p>
          <a:p>
            <a:pPr algn="just"/>
            <a:r>
              <a:rPr lang="en-US" b="1" dirty="0" err="1">
                <a:solidFill>
                  <a:schemeClr val="tx1"/>
                </a:solidFill>
              </a:rPr>
              <a:t>Wh</a:t>
            </a:r>
            <a:r>
              <a:rPr lang="pl-PL" b="1" dirty="0" err="1">
                <a:solidFill>
                  <a:schemeClr val="tx1"/>
                </a:solidFill>
              </a:rPr>
              <a:t>at</a:t>
            </a:r>
            <a:r>
              <a:rPr lang="en-US" b="1" dirty="0">
                <a:solidFill>
                  <a:schemeClr val="tx1"/>
                </a:solidFill>
              </a:rPr>
              <a:t> is the </a:t>
            </a:r>
            <a:r>
              <a:rPr lang="pl-PL" b="1" dirty="0" err="1" smtClean="0">
                <a:solidFill>
                  <a:schemeClr val="tx1"/>
                </a:solidFill>
              </a:rPr>
              <a:t>origin</a:t>
            </a:r>
            <a:r>
              <a:rPr lang="pl-PL" b="1" dirty="0" smtClean="0">
                <a:solidFill>
                  <a:schemeClr val="tx1"/>
                </a:solidFill>
              </a:rPr>
              <a:t> of a state</a:t>
            </a:r>
            <a:r>
              <a:rPr lang="en-US" b="1" dirty="0" smtClean="0">
                <a:solidFill>
                  <a:schemeClr val="tx1"/>
                </a:solidFill>
              </a:rPr>
              <a:t>?</a:t>
            </a:r>
            <a:endParaRPr lang="pl-PL" b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pl-PL" b="1" dirty="0">
              <a:solidFill>
                <a:schemeClr val="tx1"/>
              </a:solidFill>
            </a:endParaRPr>
          </a:p>
          <a:p>
            <a:pPr algn="just"/>
            <a:r>
              <a:rPr lang="pl-PL" b="1" dirty="0" err="1">
                <a:solidFill>
                  <a:schemeClr val="tx1"/>
                </a:solidFill>
              </a:rPr>
              <a:t>What</a:t>
            </a:r>
            <a:r>
              <a:rPr lang="pl-PL" b="1" dirty="0">
                <a:solidFill>
                  <a:schemeClr val="tx1"/>
                </a:solidFill>
              </a:rPr>
              <a:t> </a:t>
            </a:r>
            <a:r>
              <a:rPr lang="pl-PL" b="1" dirty="0" err="1">
                <a:solidFill>
                  <a:schemeClr val="tx1"/>
                </a:solidFill>
              </a:rPr>
              <a:t>are</a:t>
            </a:r>
            <a:r>
              <a:rPr lang="pl-PL" b="1" dirty="0">
                <a:solidFill>
                  <a:schemeClr val="tx1"/>
                </a:solidFill>
              </a:rPr>
              <a:t> the </a:t>
            </a:r>
            <a:r>
              <a:rPr lang="pl-PL" b="1" dirty="0" err="1">
                <a:solidFill>
                  <a:schemeClr val="tx1"/>
                </a:solidFill>
              </a:rPr>
              <a:t>components</a:t>
            </a:r>
            <a:r>
              <a:rPr lang="pl-PL" b="1" dirty="0">
                <a:solidFill>
                  <a:schemeClr val="tx1"/>
                </a:solidFill>
              </a:rPr>
              <a:t> of </a:t>
            </a:r>
            <a:r>
              <a:rPr lang="pl-PL" b="1" dirty="0" err="1">
                <a:solidFill>
                  <a:schemeClr val="tx1"/>
                </a:solidFill>
              </a:rPr>
              <a:t>state</a:t>
            </a:r>
            <a:r>
              <a:rPr lang="pl-PL" b="1" dirty="0">
                <a:solidFill>
                  <a:schemeClr val="tx1"/>
                </a:solidFill>
              </a:rPr>
              <a:t>?</a:t>
            </a:r>
            <a:endParaRPr lang="en-US" b="1" dirty="0">
              <a:solidFill>
                <a:schemeClr val="tx1"/>
              </a:solidFill>
            </a:endParaRPr>
          </a:p>
          <a:p>
            <a:pPr algn="just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7109569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What are the functions of </a:t>
            </a:r>
            <a:r>
              <a:rPr lang="pl-PL" b="1" dirty="0" err="1" smtClean="0">
                <a:solidFill>
                  <a:schemeClr val="tx1"/>
                </a:solidFill>
              </a:rPr>
              <a:t>state</a:t>
            </a:r>
            <a:r>
              <a:rPr lang="en-US" b="1" dirty="0" smtClean="0">
                <a:solidFill>
                  <a:schemeClr val="tx1"/>
                </a:solidFill>
              </a:rPr>
              <a:t>?</a:t>
            </a:r>
            <a:endParaRPr lang="pl-PL" b="1" dirty="0" smtClean="0">
              <a:solidFill>
                <a:schemeClr val="tx1"/>
              </a:solidFill>
            </a:endParaRPr>
          </a:p>
          <a:p>
            <a:endParaRPr lang="pl-PL" b="1" dirty="0" smtClean="0">
              <a:solidFill>
                <a:schemeClr val="tx1"/>
              </a:solidFill>
            </a:endParaRPr>
          </a:p>
          <a:p>
            <a:r>
              <a:rPr lang="pl-PL" b="1" dirty="0" err="1" smtClean="0">
                <a:solidFill>
                  <a:schemeClr val="tx1"/>
                </a:solidFill>
              </a:rPr>
              <a:t>Is</a:t>
            </a:r>
            <a:r>
              <a:rPr lang="pl-PL" b="1" dirty="0" smtClean="0">
                <a:solidFill>
                  <a:schemeClr val="tx1"/>
                </a:solidFill>
              </a:rPr>
              <a:t> </a:t>
            </a:r>
            <a:r>
              <a:rPr lang="pl-PL" b="1" dirty="0" err="1" smtClean="0">
                <a:solidFill>
                  <a:schemeClr val="tx1"/>
                </a:solidFill>
              </a:rPr>
              <a:t>international</a:t>
            </a:r>
            <a:r>
              <a:rPr lang="pl-PL" b="1" dirty="0" smtClean="0">
                <a:solidFill>
                  <a:schemeClr val="tx1"/>
                </a:solidFill>
              </a:rPr>
              <a:t> </a:t>
            </a:r>
            <a:r>
              <a:rPr lang="pl-PL" b="1" dirty="0" err="1" smtClean="0">
                <a:solidFill>
                  <a:schemeClr val="tx1"/>
                </a:solidFill>
              </a:rPr>
              <a:t>recognition</a:t>
            </a:r>
            <a:r>
              <a:rPr lang="pl-PL" b="1" dirty="0" smtClean="0">
                <a:solidFill>
                  <a:schemeClr val="tx1"/>
                </a:solidFill>
              </a:rPr>
              <a:t> </a:t>
            </a:r>
            <a:r>
              <a:rPr lang="pl-PL" b="1" dirty="0" err="1" smtClean="0">
                <a:solidFill>
                  <a:schemeClr val="tx1"/>
                </a:solidFill>
              </a:rPr>
              <a:t>necessary</a:t>
            </a:r>
            <a:r>
              <a:rPr lang="pl-PL" b="1" dirty="0" smtClean="0">
                <a:solidFill>
                  <a:schemeClr val="tx1"/>
                </a:solidFill>
              </a:rPr>
              <a:t> for the </a:t>
            </a:r>
            <a:r>
              <a:rPr lang="pl-PL" b="1" dirty="0" err="1" smtClean="0">
                <a:solidFill>
                  <a:schemeClr val="tx1"/>
                </a:solidFill>
              </a:rPr>
              <a:t>state</a:t>
            </a:r>
            <a:r>
              <a:rPr lang="pl-PL" b="1" dirty="0" smtClean="0">
                <a:solidFill>
                  <a:schemeClr val="tx1"/>
                </a:solidFill>
              </a:rPr>
              <a:t> to </a:t>
            </a:r>
            <a:r>
              <a:rPr lang="pl-PL" b="1" dirty="0" err="1" smtClean="0">
                <a:solidFill>
                  <a:schemeClr val="tx1"/>
                </a:solidFill>
              </a:rPr>
              <a:t>exist</a:t>
            </a:r>
            <a:r>
              <a:rPr lang="pl-PL" b="1" dirty="0" smtClean="0">
                <a:solidFill>
                  <a:schemeClr val="tx1"/>
                </a:solidFill>
              </a:rPr>
              <a:t>?</a:t>
            </a:r>
          </a:p>
          <a:p>
            <a:endParaRPr lang="pl-PL" b="1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And what </a:t>
            </a:r>
            <a:r>
              <a:rPr lang="pl-PL" b="1" dirty="0" err="1" smtClean="0">
                <a:solidFill>
                  <a:schemeClr val="tx1"/>
                </a:solidFill>
              </a:rPr>
              <a:t>is</a:t>
            </a:r>
            <a:r>
              <a:rPr lang="en-US" b="1" dirty="0" smtClean="0">
                <a:solidFill>
                  <a:schemeClr val="tx1"/>
                </a:solidFill>
              </a:rPr>
              <a:t> anarchy?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03485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anchor="t">
            <a:normAutofit fontScale="92500" lnSpcReduction="20000"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Government</a:t>
            </a:r>
            <a:r>
              <a:rPr lang="pl-PL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ctr"/>
            <a:endParaRPr lang="pl-PL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Government</a:t>
            </a:r>
            <a:r>
              <a:rPr lang="pl-PL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  <a:p>
            <a:pPr marL="0" indent="0" algn="just">
              <a:buNone/>
            </a:pPr>
            <a:endParaRPr lang="pl-PL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is the difference between government and the society?</a:t>
            </a:r>
            <a:endParaRPr lang="pl-PL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pl-PL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some rules need to by enforced</a:t>
            </a:r>
            <a:r>
              <a:rPr lang="pl-P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  <a:p>
            <a:pPr algn="just"/>
            <a:endParaRPr lang="pl-PL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are the functions of government?</a:t>
            </a:r>
            <a:endParaRPr lang="pl-PL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pl-PL" dirty="0" smtClean="0"/>
          </a:p>
          <a:p>
            <a:pPr algn="just"/>
            <a:endParaRPr lang="pl-PL" dirty="0" smtClean="0"/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109569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pl-PL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Power</a:t>
            </a:r>
          </a:p>
          <a:p>
            <a:pPr algn="ctr"/>
            <a:endParaRPr lang="pl-PL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pl-PL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</a:t>
            </a:r>
            <a:r>
              <a:rPr lang="pl-PL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pl-PL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power</a:t>
            </a:r>
            <a:r>
              <a:rPr lang="pl-PL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  <a:p>
            <a:pPr algn="just"/>
            <a:endParaRPr lang="pl-PL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pl-PL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</a:t>
            </a:r>
            <a:r>
              <a:rPr lang="pl-P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</a:t>
            </a:r>
            <a:r>
              <a:rPr lang="pl-P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we </a:t>
            </a:r>
            <a:r>
              <a:rPr lang="pl-PL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exercise</a:t>
            </a:r>
            <a:r>
              <a:rPr lang="pl-P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</a:t>
            </a:r>
            <a:r>
              <a:rPr lang="pl-P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power</a:t>
            </a:r>
            <a:r>
              <a:rPr lang="pl-P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 </a:t>
            </a:r>
            <a:endParaRPr lang="pl-PL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667508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4274389"/>
          </a:xfrm>
        </p:spPr>
        <p:txBody>
          <a:bodyPr anchor="t">
            <a:normAutofit lnSpcReduction="10000"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Authority</a:t>
            </a:r>
            <a:r>
              <a:rPr lang="pl-PL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[autorytet, </a:t>
            </a:r>
            <a:r>
              <a:rPr lang="pl-PL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Authorität</a:t>
            </a:r>
            <a:r>
              <a:rPr lang="pl-PL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fr-FR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autorité</a:t>
            </a:r>
            <a:r>
              <a:rPr lang="pl-PL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</a:t>
            </a:r>
          </a:p>
          <a:p>
            <a:pPr algn="ctr">
              <a:buNone/>
            </a:pPr>
            <a:endParaRPr lang="pl-PL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pl-PL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</a:t>
            </a:r>
            <a:r>
              <a:rPr lang="pl-PL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pl-PL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authority?</a:t>
            </a:r>
          </a:p>
          <a:p>
            <a:pPr algn="just"/>
            <a:endParaRPr lang="pl-PL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do we follow authority?</a:t>
            </a:r>
            <a:endParaRPr lang="pl-PL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pl-PL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l-PL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</a:t>
            </a:r>
            <a:r>
              <a:rPr lang="pl-P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pl-P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natural authority?</a:t>
            </a:r>
          </a:p>
          <a:p>
            <a:endParaRPr lang="pl-PL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l-PL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</a:t>
            </a:r>
            <a:r>
              <a:rPr lang="pl-P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pl-P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public authority?</a:t>
            </a:r>
          </a:p>
          <a:p>
            <a:endParaRPr lang="en-US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609406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pl-PL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Legitimacy</a:t>
            </a:r>
            <a:endParaRPr lang="pl-PL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pl-PL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pl-PL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</a:t>
            </a:r>
            <a:r>
              <a:rPr lang="pl-PL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pl-PL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legitimacy</a:t>
            </a:r>
            <a:r>
              <a:rPr lang="pl-PL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  <a:p>
            <a:pPr algn="just"/>
            <a:endParaRPr lang="pl-PL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pl-PL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</a:t>
            </a:r>
            <a:r>
              <a:rPr lang="pl-PL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legitimacy</a:t>
            </a:r>
            <a:r>
              <a:rPr lang="pl-PL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pl-PL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</a:t>
            </a:r>
            <a:r>
              <a:rPr lang="pl-PL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important</a:t>
            </a:r>
            <a:r>
              <a:rPr lang="pl-PL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  <a:p>
            <a:pPr algn="just"/>
            <a:endParaRPr lang="pl-PL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pl-PL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</a:t>
            </a:r>
            <a:r>
              <a:rPr lang="pl-PL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</a:t>
            </a:r>
            <a:r>
              <a:rPr lang="pl-PL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</a:t>
            </a:r>
            <a:r>
              <a:rPr lang="pl-PL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sources</a:t>
            </a:r>
            <a:r>
              <a:rPr lang="pl-PL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</a:t>
            </a:r>
            <a:r>
              <a:rPr lang="pl-PL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legitimacy</a:t>
            </a:r>
            <a:r>
              <a:rPr lang="pl-P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according</a:t>
            </a:r>
            <a:r>
              <a:rPr lang="pl-P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Max Weber?</a:t>
            </a:r>
            <a:endParaRPr lang="pl-PL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5440625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</a:t>
            </a:r>
            <a:r>
              <a:rPr lang="pl-P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pl-P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pl-PL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legitimacy</a:t>
            </a:r>
            <a:r>
              <a:rPr lang="pl-P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based</a:t>
            </a:r>
            <a:r>
              <a:rPr lang="pl-P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on </a:t>
            </a:r>
            <a:r>
              <a:rPr lang="pl-PL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tradition</a:t>
            </a:r>
            <a:r>
              <a:rPr lang="pl-P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  <a:p>
            <a:endParaRPr lang="pl-PL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l-PL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</a:t>
            </a:r>
            <a:r>
              <a:rPr lang="pl-P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pl-P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pl-PL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legitimacy</a:t>
            </a:r>
            <a:r>
              <a:rPr lang="pl-P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based</a:t>
            </a:r>
            <a:r>
              <a:rPr lang="pl-P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on legal </a:t>
            </a:r>
            <a:r>
              <a:rPr lang="pl-PL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norms</a:t>
            </a:r>
            <a:r>
              <a:rPr lang="pl-P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  <a:p>
            <a:endParaRPr lang="pl-PL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l-PL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</a:t>
            </a:r>
            <a:r>
              <a:rPr lang="pl-P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pl-P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pl-PL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legitimacy</a:t>
            </a:r>
            <a:r>
              <a:rPr lang="pl-P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based</a:t>
            </a:r>
            <a:r>
              <a:rPr lang="pl-P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on </a:t>
            </a:r>
            <a:r>
              <a:rPr lang="pl-PL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charisma</a:t>
            </a:r>
            <a:r>
              <a:rPr lang="pl-P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pl-PL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pl-PL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l-PL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</a:t>
            </a:r>
            <a:r>
              <a:rPr lang="pl-P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</a:t>
            </a:r>
            <a:r>
              <a:rPr lang="pl-P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any</a:t>
            </a:r>
            <a:r>
              <a:rPr lang="pl-P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other</a:t>
            </a:r>
            <a:r>
              <a:rPr lang="pl-P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sources</a:t>
            </a:r>
            <a:r>
              <a:rPr lang="pl-P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</a:t>
            </a:r>
            <a:r>
              <a:rPr lang="pl-PL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legitimacy</a:t>
            </a:r>
            <a:r>
              <a:rPr lang="pl-P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 </a:t>
            </a:r>
            <a:endParaRPr lang="pl-PL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47877987"/>
      </p:ext>
    </p:extLst>
  </p:cSld>
  <p:clrMapOvr>
    <a:masterClrMapping/>
  </p:clrMapOvr>
</p:sld>
</file>

<file path=ppt/theme/theme1.xml><?xml version="1.0" encoding="utf-8"?>
<a:theme xmlns:a="http://schemas.openxmlformats.org/drawingml/2006/main" name="Wycinek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32</TotalTime>
  <Words>228</Words>
  <Application>Microsoft Office PowerPoint</Application>
  <PresentationFormat>Niestandardowy</PresentationFormat>
  <Paragraphs>69</Paragraphs>
  <Slides>10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1" baseType="lpstr">
      <vt:lpstr>Wycinek</vt:lpstr>
      <vt:lpstr>Fundamentals of Law and Government 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Fundamentals of Law and Government</dc:title>
  <dc:creator>Marcin</dc:creator>
  <cp:lastModifiedBy>MJ</cp:lastModifiedBy>
  <cp:revision>81</cp:revision>
  <dcterms:created xsi:type="dcterms:W3CDTF">2016-10-07T09:19:11Z</dcterms:created>
  <dcterms:modified xsi:type="dcterms:W3CDTF">2019-10-12T11:07:50Z</dcterms:modified>
</cp:coreProperties>
</file>