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1" r:id="rId5"/>
    <p:sldId id="270" r:id="rId6"/>
    <p:sldId id="259" r:id="rId7"/>
    <p:sldId id="267" r:id="rId8"/>
    <p:sldId id="268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sosweb.uni.wroc.pl/kontroler.php?_action=katalog2/przedmioty/pokazPrzedmiot&amp;kod=23-BBA-S1-S1-FL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Fundamentals of Law and Government</a:t>
            </a: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Basic Concepts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Part </a:t>
            </a:r>
            <a:r>
              <a:rPr lang="pl-PL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="" xmlns:p14="http://schemas.microsoft.com/office/powerpoint/2010/main" val="291767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332767"/>
          </a:xfrm>
        </p:spPr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origin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 err="1" smtClean="0">
                <a:solidFill>
                  <a:schemeClr val="tx1"/>
                </a:solidFill>
              </a:rPr>
              <a:t>nations</a:t>
            </a:r>
            <a:r>
              <a:rPr lang="pl-PL" dirty="0" smtClean="0">
                <a:solidFill>
                  <a:schemeClr val="tx1"/>
                </a:solidFill>
              </a:rPr>
              <a:t>? 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difference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between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nationality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citizenship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patriotism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multiculturalism</a:t>
            </a:r>
            <a:r>
              <a:rPr lang="pl-PL" dirty="0" smtClean="0">
                <a:solidFill>
                  <a:schemeClr val="tx1"/>
                </a:solidFill>
              </a:rPr>
              <a:t>? 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444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449726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GB" sz="2800" dirty="0">
                <a:solidFill>
                  <a:schemeClr val="tx1"/>
                </a:solidFill>
              </a:rPr>
              <a:t>Sovereignty 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tx1"/>
                </a:solidFill>
              </a:rPr>
              <a:t>What is </a:t>
            </a:r>
            <a:r>
              <a:rPr lang="pl-PL" dirty="0">
                <a:solidFill>
                  <a:schemeClr val="tx1"/>
                </a:solidFill>
              </a:rPr>
              <a:t>s</a:t>
            </a:r>
            <a:r>
              <a:rPr lang="en-GB" dirty="0" err="1">
                <a:solidFill>
                  <a:schemeClr val="tx1"/>
                </a:solidFill>
              </a:rPr>
              <a:t>overeignty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tx1"/>
                </a:solidFill>
              </a:rPr>
              <a:t>Is there definition of</a:t>
            </a:r>
            <a:r>
              <a:rPr lang="pl-PL" dirty="0">
                <a:solidFill>
                  <a:schemeClr val="tx1"/>
                </a:solidFill>
              </a:rPr>
              <a:t> s</a:t>
            </a:r>
            <a:r>
              <a:rPr lang="en-GB" dirty="0" err="1">
                <a:solidFill>
                  <a:schemeClr val="tx1"/>
                </a:solidFill>
              </a:rPr>
              <a:t>overeignty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s</a:t>
            </a:r>
            <a:r>
              <a:rPr lang="en-GB" dirty="0" err="1" smtClean="0">
                <a:solidFill>
                  <a:schemeClr val="tx1"/>
                </a:solidFill>
              </a:rPr>
              <a:t>overeignty</a:t>
            </a:r>
            <a:r>
              <a:rPr lang="pl-PL" dirty="0" smtClean="0">
                <a:solidFill>
                  <a:schemeClr val="tx1"/>
                </a:solidFill>
              </a:rPr>
              <a:t> limited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60390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9480514" cy="4121331"/>
          </a:xfrm>
        </p:spPr>
        <p:txBody>
          <a:bodyPr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</a:rPr>
              <a:t>Do we </a:t>
            </a:r>
            <a:r>
              <a:rPr lang="pl-PL" dirty="0" err="1" smtClean="0">
                <a:solidFill>
                  <a:schemeClr val="tx1"/>
                </a:solidFill>
              </a:rPr>
              <a:t>need</a:t>
            </a:r>
            <a:r>
              <a:rPr lang="pl-PL" dirty="0" smtClean="0">
                <a:solidFill>
                  <a:schemeClr val="tx1"/>
                </a:solidFill>
              </a:rPr>
              <a:t> a </a:t>
            </a:r>
            <a:r>
              <a:rPr lang="pl-PL" dirty="0" err="1" smtClean="0">
                <a:solidFill>
                  <a:schemeClr val="tx1"/>
                </a:solidFill>
              </a:rPr>
              <a:t>territory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in</a:t>
            </a:r>
            <a:r>
              <a:rPr lang="pl-PL" dirty="0" smtClean="0">
                <a:solidFill>
                  <a:schemeClr val="tx1"/>
                </a:solidFill>
              </a:rPr>
              <a:t> order </a:t>
            </a:r>
            <a:r>
              <a:rPr lang="pl-PL" dirty="0" smtClean="0">
                <a:solidFill>
                  <a:schemeClr val="tx1"/>
                </a:solidFill>
              </a:rPr>
              <a:t>to be </a:t>
            </a:r>
            <a:r>
              <a:rPr lang="pl-PL" dirty="0" err="1" smtClean="0">
                <a:solidFill>
                  <a:schemeClr val="tx1"/>
                </a:solidFill>
              </a:rPr>
              <a:t>sovereign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a </a:t>
            </a:r>
            <a:r>
              <a:rPr lang="pl-PL" dirty="0" err="1" smtClean="0">
                <a:solidFill>
                  <a:schemeClr val="tx1"/>
                </a:solidFill>
              </a:rPr>
              <a:t>difference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between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sovereignity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independence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</a:rPr>
              <a:t> A</a:t>
            </a:r>
            <a:r>
              <a:rPr lang="en-US" dirty="0" smtClean="0">
                <a:solidFill>
                  <a:schemeClr val="tx1"/>
                </a:solidFill>
              </a:rPr>
              <a:t>re theories of </a:t>
            </a:r>
            <a:r>
              <a:rPr lang="en-US" dirty="0" err="1" smtClean="0">
                <a:solidFill>
                  <a:schemeClr val="tx1"/>
                </a:solidFill>
              </a:rPr>
              <a:t>sovereignity</a:t>
            </a:r>
            <a:r>
              <a:rPr lang="en-US" dirty="0" smtClean="0">
                <a:solidFill>
                  <a:schemeClr val="tx1"/>
                </a:solidFill>
              </a:rPr>
              <a:t> changing?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69146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10862746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it-IT" cap="none" dirty="0"/>
              <a:t>Marsilius Of Padua </a:t>
            </a:r>
            <a:r>
              <a:rPr lang="it-IT" cap="none" dirty="0" smtClean="0"/>
              <a:t>(</a:t>
            </a:r>
            <a:r>
              <a:rPr lang="pl-PL" cap="none" dirty="0" err="1" smtClean="0"/>
              <a:t>It</a:t>
            </a:r>
            <a:r>
              <a:rPr lang="it-IT" cap="none" dirty="0" smtClean="0"/>
              <a:t>alian</a:t>
            </a:r>
            <a:r>
              <a:rPr lang="pl-PL" cap="none" dirty="0" smtClean="0"/>
              <a:t>:</a:t>
            </a:r>
            <a:r>
              <a:rPr lang="it-IT" cap="none" dirty="0" smtClean="0"/>
              <a:t> </a:t>
            </a:r>
            <a:r>
              <a:rPr lang="it-IT" cap="none" dirty="0"/>
              <a:t>Marsilio Or Marsiglio Da Padova; Born Marsilio Dei Mainardini </a:t>
            </a:r>
            <a:r>
              <a:rPr lang="pl-PL" cap="none" dirty="0"/>
              <a:t>o</a:t>
            </a:r>
            <a:r>
              <a:rPr lang="it-IT" cap="none" dirty="0"/>
              <a:t>r Marsilio Mainardini, </a:t>
            </a:r>
            <a:r>
              <a:rPr lang="pl-PL" cap="none" dirty="0"/>
              <a:t>c</a:t>
            </a:r>
            <a:r>
              <a:rPr lang="it-IT" cap="none" dirty="0"/>
              <a:t>. 1275 – C. 1342)</a:t>
            </a:r>
            <a:endParaRPr lang="en-US" cap="none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79445" y="736434"/>
            <a:ext cx="2794000" cy="3556000"/>
          </a:xfrm>
        </p:spPr>
      </p:pic>
    </p:spTree>
    <p:extLst>
      <p:ext uri="{BB962C8B-B14F-4D97-AF65-F5344CB8AC3E}">
        <p14:creationId xmlns="" xmlns:p14="http://schemas.microsoft.com/office/powerpoint/2010/main" val="3980412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15571" y="4497965"/>
            <a:ext cx="8534400" cy="1507067"/>
          </a:xfrm>
        </p:spPr>
        <p:txBody>
          <a:bodyPr/>
          <a:lstStyle/>
          <a:p>
            <a:pPr algn="ctr"/>
            <a:r>
              <a:rPr lang="en-US" cap="none" dirty="0"/>
              <a:t>Jean </a:t>
            </a:r>
            <a:r>
              <a:rPr lang="en-US" cap="none" dirty="0" err="1"/>
              <a:t>Bodin</a:t>
            </a:r>
            <a:r>
              <a:rPr lang="en-US" cap="none" dirty="0"/>
              <a:t> </a:t>
            </a:r>
            <a:r>
              <a:rPr lang="en-US" dirty="0"/>
              <a:t>(1530–1596)</a:t>
            </a: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2771" y="754746"/>
            <a:ext cx="2540000" cy="3200400"/>
          </a:xfrm>
        </p:spPr>
      </p:pic>
    </p:spTree>
    <p:extLst>
      <p:ext uri="{BB962C8B-B14F-4D97-AF65-F5344CB8AC3E}">
        <p14:creationId xmlns="" xmlns:p14="http://schemas.microsoft.com/office/powerpoint/2010/main" val="1576783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327" y="427724"/>
            <a:ext cx="2615282" cy="3634026"/>
          </a:xfrm>
        </p:spPr>
      </p:pic>
      <p:sp>
        <p:nvSpPr>
          <p:cNvPr id="4" name="pole tekstowe 3"/>
          <p:cNvSpPr txBox="1"/>
          <p:nvPr/>
        </p:nvSpPr>
        <p:spPr>
          <a:xfrm>
            <a:off x="1892595" y="4667693"/>
            <a:ext cx="8304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Jean-Jacques Rousseau (28</a:t>
            </a:r>
            <a:r>
              <a:rPr lang="pl-PL" dirty="0"/>
              <a:t>.06.</a:t>
            </a:r>
            <a:r>
              <a:rPr lang="en-US" dirty="0"/>
              <a:t>1712 </a:t>
            </a:r>
            <a:r>
              <a:rPr lang="pl-PL" dirty="0"/>
              <a:t>–</a:t>
            </a:r>
            <a:r>
              <a:rPr lang="en-US" dirty="0"/>
              <a:t> 2</a:t>
            </a:r>
            <a:r>
              <a:rPr lang="pl-PL" dirty="0"/>
              <a:t>.07.</a:t>
            </a:r>
            <a:r>
              <a:rPr lang="en-US" dirty="0"/>
              <a:t>1778)</a:t>
            </a:r>
          </a:p>
        </p:txBody>
      </p:sp>
    </p:spTree>
    <p:extLst>
      <p:ext uri="{BB962C8B-B14F-4D97-AF65-F5344CB8AC3E}">
        <p14:creationId xmlns="" xmlns:p14="http://schemas.microsoft.com/office/powerpoint/2010/main" val="1547487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 algn="ctr">
              <a:buNone/>
            </a:pPr>
            <a:r>
              <a:rPr lang="pl-PL" sz="2800" dirty="0" err="1">
                <a:solidFill>
                  <a:schemeClr val="tx1"/>
                </a:solidFill>
              </a:rPr>
              <a:t>Citizenship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citizenship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H</a:t>
            </a:r>
            <a:r>
              <a:rPr lang="en-US" dirty="0">
                <a:solidFill>
                  <a:schemeClr val="tx1"/>
                </a:solidFill>
              </a:rPr>
              <a:t>ow to acquire citizenship?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Are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there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different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ways</a:t>
            </a:r>
            <a:r>
              <a:rPr lang="pl-PL" dirty="0">
                <a:solidFill>
                  <a:schemeClr val="tx1"/>
                </a:solidFill>
              </a:rPr>
              <a:t> to </a:t>
            </a:r>
            <a:r>
              <a:rPr lang="en-US" dirty="0">
                <a:solidFill>
                  <a:schemeClr val="tx1"/>
                </a:solidFill>
              </a:rPr>
              <a:t>acquire citizenship</a:t>
            </a:r>
            <a:r>
              <a:rPr lang="pl-PL" dirty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0940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91974"/>
          </a:xfrm>
        </p:spPr>
        <p:txBody>
          <a:bodyPr anchor="t">
            <a:normAutofit/>
          </a:bodyPr>
          <a:lstStyle/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i</a:t>
            </a:r>
            <a:r>
              <a:rPr lang="en-US" dirty="0">
                <a:solidFill>
                  <a:schemeClr val="tx1"/>
                </a:solidFill>
              </a:rPr>
              <a:t>us </a:t>
            </a:r>
            <a:r>
              <a:rPr lang="en-US" dirty="0" err="1">
                <a:solidFill>
                  <a:schemeClr val="tx1"/>
                </a:solidFill>
              </a:rPr>
              <a:t>sanguinis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ius</a:t>
            </a:r>
            <a:r>
              <a:rPr lang="en-US" dirty="0">
                <a:solidFill>
                  <a:schemeClr val="tx1"/>
                </a:solidFill>
              </a:rPr>
              <a:t> soli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i</a:t>
            </a:r>
            <a:r>
              <a:rPr lang="en-US" dirty="0" err="1">
                <a:solidFill>
                  <a:schemeClr val="tx1"/>
                </a:solidFill>
              </a:rPr>
              <a:t>ure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matrimonii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Are </a:t>
            </a:r>
            <a:r>
              <a:rPr lang="en-US" dirty="0" smtClean="0">
                <a:solidFill>
                  <a:schemeClr val="tx1"/>
                </a:solidFill>
              </a:rPr>
              <a:t>there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some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people </a:t>
            </a:r>
            <a:r>
              <a:rPr lang="pl-PL" dirty="0" err="1" smtClean="0">
                <a:solidFill>
                  <a:schemeClr val="tx1"/>
                </a:solidFill>
              </a:rPr>
              <a:t>that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are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excluded </a:t>
            </a:r>
            <a:r>
              <a:rPr lang="en-US" dirty="0">
                <a:solidFill>
                  <a:schemeClr val="tx1"/>
                </a:solidFill>
              </a:rPr>
              <a:t>from citizenship? </a:t>
            </a:r>
            <a:endParaRPr lang="pl-PL" dirty="0" smtClean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4997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539343"/>
          </a:xfrm>
        </p:spPr>
        <p:txBody>
          <a:bodyPr anchor="t">
            <a:normAutofit fontScale="92500" lnSpcReduction="10000"/>
          </a:bodyPr>
          <a:lstStyle/>
          <a:p>
            <a:pPr algn="ctr"/>
            <a:r>
              <a:rPr lang="pl-PL" sz="2800" dirty="0" err="1">
                <a:solidFill>
                  <a:schemeClr val="tx1"/>
                </a:solidFill>
              </a:rPr>
              <a:t>Nation</a:t>
            </a:r>
            <a:endParaRPr lang="pl-PL" sz="2800" dirty="0">
              <a:solidFill>
                <a:schemeClr val="tx1"/>
              </a:solidFill>
            </a:endParaRPr>
          </a:p>
          <a:p>
            <a:pPr algn="ctr"/>
            <a:endParaRPr lang="pl-PL" sz="2800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nation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there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only</a:t>
            </a:r>
            <a:r>
              <a:rPr lang="pl-PL" dirty="0" smtClean="0">
                <a:solidFill>
                  <a:schemeClr val="tx1"/>
                </a:solidFill>
              </a:rPr>
              <a:t> one </a:t>
            </a:r>
            <a:r>
              <a:rPr lang="pl-PL" dirty="0" err="1" smtClean="0">
                <a:solidFill>
                  <a:schemeClr val="tx1"/>
                </a:solidFill>
              </a:rPr>
              <a:t>definition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 err="1" smtClean="0">
                <a:solidFill>
                  <a:schemeClr val="tx1"/>
                </a:solidFill>
              </a:rPr>
              <a:t>nation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the </a:t>
            </a:r>
            <a:r>
              <a:rPr lang="pl-PL" dirty="0" err="1" smtClean="0">
                <a:solidFill>
                  <a:schemeClr val="tx1"/>
                </a:solidFill>
              </a:rPr>
              <a:t>difference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between</a:t>
            </a:r>
            <a:r>
              <a:rPr lang="pl-PL" dirty="0" smtClean="0">
                <a:solidFill>
                  <a:schemeClr val="tx1"/>
                </a:solidFill>
              </a:rPr>
              <a:t> a </a:t>
            </a:r>
            <a:r>
              <a:rPr lang="pl-PL" dirty="0" err="1">
                <a:solidFill>
                  <a:schemeClr val="tx1"/>
                </a:solidFill>
              </a:rPr>
              <a:t>nation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chemeClr val="tx1"/>
                </a:solidFill>
              </a:rPr>
              <a:t>and an </a:t>
            </a:r>
            <a:r>
              <a:rPr lang="pl-PL" dirty="0" err="1">
                <a:solidFill>
                  <a:schemeClr val="tx1"/>
                </a:solidFill>
              </a:rPr>
              <a:t>ethnic</a:t>
            </a:r>
            <a:r>
              <a:rPr lang="pl-PL" dirty="0">
                <a:solidFill>
                  <a:schemeClr val="tx1"/>
                </a:solidFill>
              </a:rPr>
              <a:t> group?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nation</a:t>
            </a:r>
            <a:r>
              <a:rPr lang="pl-PL" dirty="0" smtClean="0">
                <a:solidFill>
                  <a:schemeClr val="tx1"/>
                </a:solidFill>
              </a:rPr>
              <a:t> (</a:t>
            </a:r>
            <a:r>
              <a:rPr lang="pl-PL" dirty="0" err="1" smtClean="0">
                <a:solidFill>
                  <a:schemeClr val="tx1"/>
                </a:solidFill>
              </a:rPr>
              <a:t>civic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nation</a:t>
            </a:r>
            <a:r>
              <a:rPr lang="pl-PL" dirty="0" smtClean="0">
                <a:solidFill>
                  <a:schemeClr val="tx1"/>
                </a:solidFill>
              </a:rPr>
              <a:t>)?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an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ethnic</a:t>
            </a:r>
            <a:r>
              <a:rPr lang="pl-PL" dirty="0" smtClean="0">
                <a:solidFill>
                  <a:schemeClr val="tx1"/>
                </a:solidFill>
              </a:rPr>
              <a:t> (</a:t>
            </a:r>
            <a:r>
              <a:rPr lang="pl-PL" dirty="0" err="1" smtClean="0">
                <a:solidFill>
                  <a:schemeClr val="tx1"/>
                </a:solidFill>
              </a:rPr>
              <a:t>cultural</a:t>
            </a:r>
            <a:r>
              <a:rPr lang="pl-PL" dirty="0" smtClean="0">
                <a:solidFill>
                  <a:schemeClr val="tx1"/>
                </a:solidFill>
              </a:rPr>
              <a:t>) </a:t>
            </a:r>
            <a:r>
              <a:rPr lang="pl-PL" dirty="0" err="1" smtClean="0">
                <a:solidFill>
                  <a:schemeClr val="tx1"/>
                </a:solidFill>
              </a:rPr>
              <a:t>nation</a:t>
            </a:r>
            <a:r>
              <a:rPr lang="pl-PL" dirty="0" smtClean="0">
                <a:solidFill>
                  <a:schemeClr val="tx1"/>
                </a:solidFill>
              </a:rPr>
              <a:t>?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7508358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69</TotalTime>
  <Words>213</Words>
  <Application>Microsoft Office PowerPoint</Application>
  <PresentationFormat>Niestandardowy</PresentationFormat>
  <Paragraphs>57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Wycinek</vt:lpstr>
      <vt:lpstr>Fundamentals of Law and Government </vt:lpstr>
      <vt:lpstr>Slajd 2</vt:lpstr>
      <vt:lpstr>Slajd 3</vt:lpstr>
      <vt:lpstr>Marsilius Of Padua (Italian: Marsilio Or Marsiglio Da Padova; Born Marsilio Dei Mainardini or Marsilio Mainardini, c. 1275 – C. 1342)</vt:lpstr>
      <vt:lpstr>Jean Bodin (1530–1596)</vt:lpstr>
      <vt:lpstr>Slajd 6</vt:lpstr>
      <vt:lpstr>Slajd 7</vt:lpstr>
      <vt:lpstr>Slajd 8</vt:lpstr>
      <vt:lpstr>Slajd 9</vt:lpstr>
      <vt:lpstr>Slajd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MJ</cp:lastModifiedBy>
  <cp:revision>127</cp:revision>
  <dcterms:created xsi:type="dcterms:W3CDTF">2016-10-07T09:19:11Z</dcterms:created>
  <dcterms:modified xsi:type="dcterms:W3CDTF">2019-10-23T17:23:26Z</dcterms:modified>
</cp:coreProperties>
</file>