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9" r:id="rId5"/>
    <p:sldId id="268" r:id="rId6"/>
    <p:sldId id="271" r:id="rId7"/>
    <p:sldId id="270" r:id="rId8"/>
    <p:sldId id="267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4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08BB1-2F3F-4AD8-8D81-785F77BB9F64}" type="doc">
      <dgm:prSet loTypeId="urn:microsoft.com/office/officeart/2005/8/layout/hChevron3" loCatId="process" qsTypeId="urn:microsoft.com/office/officeart/2005/8/quickstyle/3d2#1" qsCatId="3D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CA05D238-325E-4F9D-837D-1154519EFE99}">
      <dgm:prSet phldrT="[Tekst]"/>
      <dgm:spPr/>
      <dgm:t>
        <a:bodyPr/>
        <a:lstStyle/>
        <a:p>
          <a:r>
            <a:rPr lang="pl-PL" dirty="0" err="1" smtClean="0"/>
            <a:t>Totalitarian</a:t>
          </a:r>
          <a:r>
            <a:rPr lang="pl-PL" dirty="0" smtClean="0"/>
            <a:t> </a:t>
          </a:r>
          <a:r>
            <a:rPr lang="pl-PL" dirty="0" err="1" smtClean="0"/>
            <a:t>left</a:t>
          </a:r>
          <a:endParaRPr lang="pl-PL" dirty="0"/>
        </a:p>
      </dgm:t>
    </dgm:pt>
    <dgm:pt modelId="{05511AB6-8418-4737-8F0A-02ED3F7CD58E}" type="parTrans" cxnId="{DD9EE470-58E5-44BC-B7CF-B9BF8BB6BF95}">
      <dgm:prSet/>
      <dgm:spPr/>
      <dgm:t>
        <a:bodyPr/>
        <a:lstStyle/>
        <a:p>
          <a:endParaRPr lang="pl-PL"/>
        </a:p>
      </dgm:t>
    </dgm:pt>
    <dgm:pt modelId="{59DF1BFC-5513-42F2-8985-4E9B895E46C1}" type="sibTrans" cxnId="{DD9EE470-58E5-44BC-B7CF-B9BF8BB6BF95}">
      <dgm:prSet/>
      <dgm:spPr/>
      <dgm:t>
        <a:bodyPr/>
        <a:lstStyle/>
        <a:p>
          <a:endParaRPr lang="pl-PL"/>
        </a:p>
      </dgm:t>
    </dgm:pt>
    <dgm:pt modelId="{8D46E8B9-4E7B-472F-97AC-EC02E54BE211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 err="1" smtClean="0"/>
            <a:t>Moderate</a:t>
          </a:r>
          <a:r>
            <a:rPr lang="pl-PL" dirty="0" smtClean="0"/>
            <a:t> </a:t>
          </a:r>
          <a:r>
            <a:rPr lang="pl-PL" dirty="0" err="1" smtClean="0"/>
            <a:t>left</a:t>
          </a:r>
          <a:r>
            <a:rPr lang="pl-PL" dirty="0" smtClean="0"/>
            <a:t> </a:t>
          </a:r>
          <a:endParaRPr lang="pl-PL" dirty="0"/>
        </a:p>
      </dgm:t>
    </dgm:pt>
    <dgm:pt modelId="{031BEC1E-0A78-43B8-9296-CF98672EDBE6}" type="parTrans" cxnId="{93B2F048-4D68-4B66-9138-F4CEC025EB72}">
      <dgm:prSet/>
      <dgm:spPr/>
      <dgm:t>
        <a:bodyPr/>
        <a:lstStyle/>
        <a:p>
          <a:endParaRPr lang="pl-PL"/>
        </a:p>
      </dgm:t>
    </dgm:pt>
    <dgm:pt modelId="{67313820-4503-421C-9E10-AD95E23B1247}" type="sibTrans" cxnId="{93B2F048-4D68-4B66-9138-F4CEC025EB72}">
      <dgm:prSet/>
      <dgm:spPr/>
      <dgm:t>
        <a:bodyPr/>
        <a:lstStyle/>
        <a:p>
          <a:endParaRPr lang="pl-PL"/>
        </a:p>
      </dgm:t>
    </dgm:pt>
    <dgm:pt modelId="{1576DABF-8CA1-4E64-B19C-1A387B9E1193}">
      <dgm:prSet phldrT="[Tekst]"/>
      <dgm:spPr/>
      <dgm:t>
        <a:bodyPr/>
        <a:lstStyle/>
        <a:p>
          <a:r>
            <a:rPr lang="pl-PL" dirty="0" err="1" smtClean="0"/>
            <a:t>Moderate</a:t>
          </a:r>
          <a:r>
            <a:rPr lang="pl-PL" dirty="0" smtClean="0"/>
            <a:t> </a:t>
          </a:r>
          <a:r>
            <a:rPr lang="pl-PL" dirty="0" err="1" smtClean="0"/>
            <a:t>right</a:t>
          </a:r>
          <a:endParaRPr lang="pl-PL" dirty="0"/>
        </a:p>
      </dgm:t>
    </dgm:pt>
    <dgm:pt modelId="{7B59B58E-C25D-4C4A-9796-5E3D2E64DD06}" type="sibTrans" cxnId="{1C0560AF-DD83-4A97-AE31-7BFDE42B33DB}">
      <dgm:prSet/>
      <dgm:spPr/>
      <dgm:t>
        <a:bodyPr/>
        <a:lstStyle/>
        <a:p>
          <a:endParaRPr lang="pl-PL"/>
        </a:p>
      </dgm:t>
    </dgm:pt>
    <dgm:pt modelId="{6052935B-69B1-421B-A64A-B40E4C813343}" type="parTrans" cxnId="{1C0560AF-DD83-4A97-AE31-7BFDE42B33DB}">
      <dgm:prSet/>
      <dgm:spPr/>
      <dgm:t>
        <a:bodyPr/>
        <a:lstStyle/>
        <a:p>
          <a:endParaRPr lang="pl-PL"/>
        </a:p>
      </dgm:t>
    </dgm:pt>
    <dgm:pt modelId="{9B58A48C-6368-408A-A45B-FEB7C905B6D3}" type="pres">
      <dgm:prSet presAssocID="{89408BB1-2F3F-4AD8-8D81-785F77BB9F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8D9F88B-5791-4173-8AEC-DC1650B861AE}" type="pres">
      <dgm:prSet presAssocID="{CA05D238-325E-4F9D-837D-1154519EFE99}" presName="parTxOnly" presStyleLbl="node1" presStyleIdx="0" presStyleCnt="3" custLinFactNeighborX="54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0472BB-1D77-4B40-B3DA-16A0ED89E81F}" type="pres">
      <dgm:prSet presAssocID="{59DF1BFC-5513-42F2-8985-4E9B895E46C1}" presName="parSpace" presStyleCnt="0"/>
      <dgm:spPr/>
    </dgm:pt>
    <dgm:pt modelId="{D4FF8389-657B-4322-BC10-A6CDB9B12B3D}" type="pres">
      <dgm:prSet presAssocID="{8D46E8B9-4E7B-472F-97AC-EC02E54BE211}" presName="parTxOnly" presStyleLbl="node1" presStyleIdx="1" presStyleCnt="3" custLinFactNeighborX="54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DD75D76-E4B7-4965-8277-CC0A4155DFE0}" type="pres">
      <dgm:prSet presAssocID="{67313820-4503-421C-9E10-AD95E23B1247}" presName="parSpace" presStyleCnt="0"/>
      <dgm:spPr/>
    </dgm:pt>
    <dgm:pt modelId="{F7BA9EEE-52B7-46A3-ABBF-AAB527A403F2}" type="pres">
      <dgm:prSet presAssocID="{1576DABF-8CA1-4E64-B19C-1A387B9E1193}" presName="parTxOnly" presStyleLbl="node1" presStyleIdx="2" presStyleCnt="3" custLinFactNeighborX="54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D9EE470-58E5-44BC-B7CF-B9BF8BB6BF95}" srcId="{89408BB1-2F3F-4AD8-8D81-785F77BB9F64}" destId="{CA05D238-325E-4F9D-837D-1154519EFE99}" srcOrd="0" destOrd="0" parTransId="{05511AB6-8418-4737-8F0A-02ED3F7CD58E}" sibTransId="{59DF1BFC-5513-42F2-8985-4E9B895E46C1}"/>
    <dgm:cxn modelId="{0A4B5AE0-8453-4262-82E0-7D2B903A3C2C}" type="presOf" srcId="{CA05D238-325E-4F9D-837D-1154519EFE99}" destId="{B8D9F88B-5791-4173-8AEC-DC1650B861AE}" srcOrd="0" destOrd="0" presId="urn:microsoft.com/office/officeart/2005/8/layout/hChevron3"/>
    <dgm:cxn modelId="{1C0560AF-DD83-4A97-AE31-7BFDE42B33DB}" srcId="{89408BB1-2F3F-4AD8-8D81-785F77BB9F64}" destId="{1576DABF-8CA1-4E64-B19C-1A387B9E1193}" srcOrd="2" destOrd="0" parTransId="{6052935B-69B1-421B-A64A-B40E4C813343}" sibTransId="{7B59B58E-C25D-4C4A-9796-5E3D2E64DD06}"/>
    <dgm:cxn modelId="{93B2F048-4D68-4B66-9138-F4CEC025EB72}" srcId="{89408BB1-2F3F-4AD8-8D81-785F77BB9F64}" destId="{8D46E8B9-4E7B-472F-97AC-EC02E54BE211}" srcOrd="1" destOrd="0" parTransId="{031BEC1E-0A78-43B8-9296-CF98672EDBE6}" sibTransId="{67313820-4503-421C-9E10-AD95E23B1247}"/>
    <dgm:cxn modelId="{69A2252A-5835-4D4B-A36D-F9959DB5C00A}" type="presOf" srcId="{8D46E8B9-4E7B-472F-97AC-EC02E54BE211}" destId="{D4FF8389-657B-4322-BC10-A6CDB9B12B3D}" srcOrd="0" destOrd="0" presId="urn:microsoft.com/office/officeart/2005/8/layout/hChevron3"/>
    <dgm:cxn modelId="{B41E3F3A-AAD4-46C5-BC68-69D4D1B4E659}" type="presOf" srcId="{89408BB1-2F3F-4AD8-8D81-785F77BB9F64}" destId="{9B58A48C-6368-408A-A45B-FEB7C905B6D3}" srcOrd="0" destOrd="0" presId="urn:microsoft.com/office/officeart/2005/8/layout/hChevron3"/>
    <dgm:cxn modelId="{7BDB7C7C-124F-40FD-B660-BB183AD4CBD1}" type="presOf" srcId="{1576DABF-8CA1-4E64-B19C-1A387B9E1193}" destId="{F7BA9EEE-52B7-46A3-ABBF-AAB527A403F2}" srcOrd="0" destOrd="0" presId="urn:microsoft.com/office/officeart/2005/8/layout/hChevron3"/>
    <dgm:cxn modelId="{ABF17426-96A6-40B9-8A6C-C4D553CA71EA}" type="presParOf" srcId="{9B58A48C-6368-408A-A45B-FEB7C905B6D3}" destId="{B8D9F88B-5791-4173-8AEC-DC1650B861AE}" srcOrd="0" destOrd="0" presId="urn:microsoft.com/office/officeart/2005/8/layout/hChevron3"/>
    <dgm:cxn modelId="{0C5A8122-B87B-4559-8AC9-9B436702CB61}" type="presParOf" srcId="{9B58A48C-6368-408A-A45B-FEB7C905B6D3}" destId="{3E0472BB-1D77-4B40-B3DA-16A0ED89E81F}" srcOrd="1" destOrd="0" presId="urn:microsoft.com/office/officeart/2005/8/layout/hChevron3"/>
    <dgm:cxn modelId="{E37A8D98-BCC6-4959-89B9-7B5D29A1940D}" type="presParOf" srcId="{9B58A48C-6368-408A-A45B-FEB7C905B6D3}" destId="{D4FF8389-657B-4322-BC10-A6CDB9B12B3D}" srcOrd="2" destOrd="0" presId="urn:microsoft.com/office/officeart/2005/8/layout/hChevron3"/>
    <dgm:cxn modelId="{732499B6-7948-428F-9367-8ECECE130B0B}" type="presParOf" srcId="{9B58A48C-6368-408A-A45B-FEB7C905B6D3}" destId="{FDD75D76-E4B7-4965-8277-CC0A4155DFE0}" srcOrd="3" destOrd="0" presId="urn:microsoft.com/office/officeart/2005/8/layout/hChevron3"/>
    <dgm:cxn modelId="{E8463382-B997-4622-BA42-43130DECE1B6}" type="presParOf" srcId="{9B58A48C-6368-408A-A45B-FEB7C905B6D3}" destId="{F7BA9EEE-52B7-46A3-ABBF-AAB527A403F2}" srcOrd="4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9F88B-5791-4173-8AEC-DC1650B861AE}">
      <dsp:nvSpPr>
        <dsp:cNvPr id="0" name=""/>
        <dsp:cNvSpPr/>
      </dsp:nvSpPr>
      <dsp:spPr>
        <a:xfrm>
          <a:off x="36521" y="1200370"/>
          <a:ext cx="3034994" cy="1213997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018" tIns="72009" rIns="36005" bIns="72009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err="1" smtClean="0"/>
            <a:t>Totalitarian</a:t>
          </a:r>
          <a:r>
            <a:rPr lang="pl-PL" sz="2700" kern="1200" dirty="0" smtClean="0"/>
            <a:t> </a:t>
          </a:r>
          <a:r>
            <a:rPr lang="pl-PL" sz="2700" kern="1200" dirty="0" err="1" smtClean="0"/>
            <a:t>left</a:t>
          </a:r>
          <a:endParaRPr lang="pl-PL" sz="2700" kern="1200" dirty="0"/>
        </a:p>
      </dsp:txBody>
      <dsp:txXfrm>
        <a:off x="36521" y="1200370"/>
        <a:ext cx="2731495" cy="1213997"/>
      </dsp:txXfrm>
    </dsp:sp>
    <dsp:sp modelId="{D4FF8389-657B-4322-BC10-A6CDB9B12B3D}">
      <dsp:nvSpPr>
        <dsp:cNvPr id="0" name=""/>
        <dsp:cNvSpPr/>
      </dsp:nvSpPr>
      <dsp:spPr>
        <a:xfrm>
          <a:off x="2464517" y="1200370"/>
          <a:ext cx="3034994" cy="1213997"/>
        </a:xfrm>
        <a:prstGeom prst="chevron">
          <a:avLst/>
        </a:prstGeom>
        <a:solidFill>
          <a:srgbClr val="FF0000"/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14" tIns="72009" rIns="36005" bIns="72009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err="1" smtClean="0"/>
            <a:t>Moderate</a:t>
          </a:r>
          <a:r>
            <a:rPr lang="pl-PL" sz="2700" kern="1200" dirty="0" smtClean="0"/>
            <a:t> </a:t>
          </a:r>
          <a:r>
            <a:rPr lang="pl-PL" sz="2700" kern="1200" dirty="0" err="1" smtClean="0"/>
            <a:t>left</a:t>
          </a:r>
          <a:r>
            <a:rPr lang="pl-PL" sz="2700" kern="1200" dirty="0" smtClean="0"/>
            <a:t> </a:t>
          </a:r>
          <a:endParaRPr lang="pl-PL" sz="2700" kern="1200" dirty="0"/>
        </a:p>
      </dsp:txBody>
      <dsp:txXfrm>
        <a:off x="3071516" y="1200370"/>
        <a:ext cx="1820997" cy="1213997"/>
      </dsp:txXfrm>
    </dsp:sp>
    <dsp:sp modelId="{F7BA9EEE-52B7-46A3-ABBF-AAB527A403F2}">
      <dsp:nvSpPr>
        <dsp:cNvPr id="0" name=""/>
        <dsp:cNvSpPr/>
      </dsp:nvSpPr>
      <dsp:spPr>
        <a:xfrm>
          <a:off x="4862932" y="1200370"/>
          <a:ext cx="3034994" cy="1213997"/>
        </a:xfrm>
        <a:prstGeom prst="chevron">
          <a:avLst/>
        </a:prstGeom>
        <a:gradFill rotWithShape="0">
          <a:gsLst>
            <a:gs pos="0">
              <a:schemeClr val="accent2">
                <a:hueOff val="-8754431"/>
                <a:satOff val="-7900"/>
                <a:lumOff val="-1762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-8754431"/>
                <a:satOff val="-7900"/>
                <a:lumOff val="-176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8014" tIns="72009" rIns="36005" bIns="72009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err="1" smtClean="0"/>
            <a:t>Moderate</a:t>
          </a:r>
          <a:r>
            <a:rPr lang="pl-PL" sz="2700" kern="1200" dirty="0" smtClean="0"/>
            <a:t> </a:t>
          </a:r>
          <a:r>
            <a:rPr lang="pl-PL" sz="2700" kern="1200" dirty="0" err="1" smtClean="0"/>
            <a:t>right</a:t>
          </a:r>
          <a:endParaRPr lang="pl-PL" sz="2700" kern="1200" dirty="0"/>
        </a:p>
      </dsp:txBody>
      <dsp:txXfrm>
        <a:off x="5469931" y="1200370"/>
        <a:ext cx="1820997" cy="1213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Government and its Ideology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76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4972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Ideology</a:t>
            </a: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</a:t>
            </a:r>
            <a:r>
              <a:rPr lang="pl-PL" dirty="0">
                <a:solidFill>
                  <a:schemeClr val="tx1"/>
                </a:solidFill>
              </a:rPr>
              <a:t>i</a:t>
            </a:r>
            <a:r>
              <a:rPr lang="en-US" dirty="0" err="1">
                <a:solidFill>
                  <a:schemeClr val="tx1"/>
                </a:solidFill>
              </a:rPr>
              <a:t>deology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ideology?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Do we</a:t>
            </a:r>
            <a:r>
              <a:rPr lang="pl-PL" dirty="0">
                <a:solidFill>
                  <a:schemeClr val="tx1"/>
                </a:solidFill>
              </a:rPr>
              <a:t>, as </a:t>
            </a:r>
            <a:r>
              <a:rPr lang="en-US" dirty="0">
                <a:solidFill>
                  <a:schemeClr val="tx1"/>
                </a:solidFill>
              </a:rPr>
              <a:t>individuals</a:t>
            </a:r>
            <a:r>
              <a:rPr lang="pl-PL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have an ideology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pl-PL" dirty="0" smtClean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Is it possible to be free from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ideology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90237"/>
          </a:xfrm>
        </p:spPr>
        <p:txBody>
          <a:bodyPr anchor="t"/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Doctrine</a:t>
            </a:r>
            <a:endParaRPr lang="pl-PL" dirty="0">
              <a:solidFill>
                <a:schemeClr val="tx1"/>
              </a:solidFill>
            </a:endParaRPr>
          </a:p>
          <a:p>
            <a:pPr algn="ctr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doctrine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political </a:t>
            </a:r>
            <a:r>
              <a:rPr lang="pl-PL" dirty="0" smtClean="0">
                <a:solidFill>
                  <a:schemeClr val="tx1"/>
                </a:solidFill>
              </a:rPr>
              <a:t>program?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8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31229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dirty="0" err="1" smtClean="0">
                <a:solidFill>
                  <a:schemeClr val="tx1"/>
                </a:solidFill>
              </a:rPr>
              <a:t>Right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wing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left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wing</a:t>
            </a:r>
            <a:endParaRPr lang="pl-PL" dirty="0">
              <a:solidFill>
                <a:schemeClr val="tx1"/>
              </a:solidFill>
            </a:endParaRPr>
          </a:p>
          <a:p>
            <a:pPr algn="ctr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difference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right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wing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left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wing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parties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Where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when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had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division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between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right</a:t>
            </a:r>
            <a:r>
              <a:rPr lang="pl-PL" dirty="0" smtClean="0">
                <a:solidFill>
                  <a:schemeClr val="tx1"/>
                </a:solidFill>
              </a:rPr>
              <a:t> and </a:t>
            </a:r>
            <a:r>
              <a:rPr lang="pl-PL" dirty="0" err="1" smtClean="0">
                <a:solidFill>
                  <a:schemeClr val="tx1"/>
                </a:solidFill>
              </a:rPr>
              <a:t>left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originated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940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10795364" cy="1693131"/>
          </a:xfrm>
        </p:spPr>
        <p:txBody>
          <a:bodyPr/>
          <a:lstStyle/>
          <a:p>
            <a:r>
              <a:rPr lang="pl-PL" dirty="0" err="1" smtClean="0"/>
              <a:t>Norberto</a:t>
            </a:r>
            <a:r>
              <a:rPr lang="pl-PL" dirty="0" smtClean="0"/>
              <a:t> </a:t>
            </a:r>
            <a:r>
              <a:rPr lang="pl-PL" dirty="0" err="1" smtClean="0"/>
              <a:t>Bobbio’s</a:t>
            </a:r>
            <a:r>
              <a:rPr lang="pl-PL" dirty="0" smtClean="0"/>
              <a:t> </a:t>
            </a:r>
            <a:r>
              <a:rPr lang="pl-PL" dirty="0" err="1" smtClean="0"/>
              <a:t>view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political</a:t>
            </a:r>
            <a:r>
              <a:rPr lang="pl-PL" dirty="0" smtClean="0"/>
              <a:t> spectrum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781320" y="2159306"/>
            <a:ext cx="2985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Liberty</a:t>
            </a:r>
            <a:endParaRPr lang="pl-PL" sz="2400" b="1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684213" y="685800"/>
          <a:ext cx="7897927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4" name="Grupa 13"/>
          <p:cNvGrpSpPr/>
          <p:nvPr/>
        </p:nvGrpSpPr>
        <p:grpSpPr>
          <a:xfrm>
            <a:off x="7938646" y="1896583"/>
            <a:ext cx="3573981" cy="1213997"/>
            <a:chOff x="4859461" y="1244437"/>
            <a:chExt cx="3034994" cy="1213997"/>
          </a:xfrm>
          <a:solidFill>
            <a:schemeClr val="bg2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5" name="Pagon 14"/>
            <p:cNvSpPr/>
            <p:nvPr/>
          </p:nvSpPr>
          <p:spPr>
            <a:xfrm>
              <a:off x="4859461" y="1244437"/>
              <a:ext cx="3034994" cy="1213997"/>
            </a:xfrm>
            <a:prstGeom prst="chevron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8754431"/>
                <a:satOff val="-7900"/>
                <a:lumOff val="-1762"/>
                <a:alphaOff val="0"/>
              </a:schemeClr>
            </a:fillRef>
            <a:effectRef idx="2">
              <a:schemeClr val="accent2">
                <a:hueOff val="-8754431"/>
                <a:satOff val="-7900"/>
                <a:lumOff val="-176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Pagon 4"/>
            <p:cNvSpPr/>
            <p:nvPr/>
          </p:nvSpPr>
          <p:spPr>
            <a:xfrm>
              <a:off x="5466461" y="1408009"/>
              <a:ext cx="1843260" cy="86313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64008" rIns="32004" bIns="6400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dirty="0" err="1" smtClean="0"/>
                <a:t>Totalitarian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r</a:t>
              </a:r>
              <a:r>
                <a:rPr lang="pl-PL" sz="2400" kern="1200" dirty="0" err="1" smtClean="0"/>
                <a:t>ight</a:t>
              </a:r>
              <a:endParaRPr lang="pl-PL" sz="2400" kern="1200" dirty="0"/>
            </a:p>
          </p:txBody>
        </p:sp>
      </p:grpSp>
      <p:sp>
        <p:nvSpPr>
          <p:cNvPr id="20" name="pole tekstowe 19"/>
          <p:cNvSpPr txBox="1"/>
          <p:nvPr/>
        </p:nvSpPr>
        <p:spPr>
          <a:xfrm>
            <a:off x="5133860" y="3360144"/>
            <a:ext cx="1344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 </a:t>
            </a:r>
            <a:r>
              <a:rPr lang="pl-PL" sz="2000" dirty="0" smtClean="0"/>
              <a:t>LIBERTY</a:t>
            </a:r>
          </a:p>
          <a:p>
            <a:pPr algn="ctr"/>
            <a:r>
              <a:rPr lang="pl-PL" sz="2000" dirty="0" smtClean="0"/>
              <a:t> CENTER</a:t>
            </a:r>
            <a:endParaRPr lang="pl-PL" sz="2000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9653451" y="1214844"/>
            <a:ext cx="2852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Hierarchy</a:t>
            </a:r>
            <a:endParaRPr lang="pl-PL" sz="2800" b="1" dirty="0"/>
          </a:p>
        </p:txBody>
      </p:sp>
      <p:sp>
        <p:nvSpPr>
          <p:cNvPr id="22" name="Prostokąt 21"/>
          <p:cNvSpPr/>
          <p:nvPr/>
        </p:nvSpPr>
        <p:spPr>
          <a:xfrm>
            <a:off x="512631" y="1284906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err="1" smtClean="0"/>
              <a:t>Equality</a:t>
            </a:r>
            <a:endParaRPr lang="pl-PL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Krzysztof </a:t>
            </a:r>
            <a:r>
              <a:rPr lang="pl-PL" dirty="0" err="1" smtClean="0"/>
              <a:t>pomian’s</a:t>
            </a:r>
            <a:r>
              <a:rPr lang="pl-PL" dirty="0" smtClean="0"/>
              <a:t> </a:t>
            </a:r>
            <a:r>
              <a:rPr lang="pl-PL" dirty="0" err="1" smtClean="0"/>
              <a:t>view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political</a:t>
            </a:r>
            <a:r>
              <a:rPr lang="pl-PL" dirty="0" smtClean="0"/>
              <a:t> spectrum</a:t>
            </a:r>
            <a:endParaRPr lang="pl-PL" dirty="0"/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1110343" y="2259874"/>
            <a:ext cx="10032274" cy="1588"/>
          </a:xfrm>
          <a:prstGeom prst="straightConnector1">
            <a:avLst/>
          </a:prstGeom>
          <a:ln>
            <a:solidFill>
              <a:schemeClr val="tx1">
                <a:alpha val="60000"/>
              </a:schemeClr>
            </a:solidFill>
            <a:headEnd type="arrow"/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/>
          <p:cNvSpPr txBox="1"/>
          <p:nvPr/>
        </p:nvSpPr>
        <p:spPr>
          <a:xfrm>
            <a:off x="561703" y="2481943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i="1" dirty="0" err="1" smtClean="0"/>
              <a:t>Equality</a:t>
            </a:r>
            <a:endParaRPr lang="pl-PL" b="1" i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0789920" y="2481943"/>
            <a:ext cx="140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 smtClean="0"/>
              <a:t>Hierarchy</a:t>
            </a:r>
            <a:endParaRPr lang="pl-PL" b="1" i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512525" y="2586445"/>
            <a:ext cx="156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 smtClean="0"/>
              <a:t>Liberty</a:t>
            </a:r>
            <a:endParaRPr lang="pl-PL" b="1" i="1" dirty="0"/>
          </a:p>
        </p:txBody>
      </p:sp>
      <p:cxnSp>
        <p:nvCxnSpPr>
          <p:cNvPr id="15" name="Łącznik prosty 14"/>
          <p:cNvCxnSpPr/>
          <p:nvPr/>
        </p:nvCxnSpPr>
        <p:spPr>
          <a:xfrm rot="5400000">
            <a:off x="1182108" y="2372577"/>
            <a:ext cx="2340000" cy="0"/>
          </a:xfrm>
          <a:prstGeom prst="line">
            <a:avLst/>
          </a:prstGeom>
          <a:ln w="50800" cmpd="dbl">
            <a:solidFill>
              <a:schemeClr val="bg1">
                <a:alpha val="60000"/>
              </a:schemeClr>
            </a:solidFill>
            <a:prstDash val="dash"/>
            <a:beve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 rot="5400000">
            <a:off x="2784485" y="2381285"/>
            <a:ext cx="2340000" cy="0"/>
          </a:xfrm>
          <a:prstGeom prst="line">
            <a:avLst/>
          </a:prstGeom>
          <a:ln w="50800" cmpd="dbl">
            <a:solidFill>
              <a:schemeClr val="bg1">
                <a:alpha val="60000"/>
              </a:schemeClr>
            </a:solidFill>
            <a:prstDash val="dash"/>
            <a:beve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 rot="5400000">
            <a:off x="8375388" y="2381285"/>
            <a:ext cx="2340000" cy="0"/>
          </a:xfrm>
          <a:prstGeom prst="line">
            <a:avLst/>
          </a:prstGeom>
          <a:ln w="50800" cmpd="dbl">
            <a:solidFill>
              <a:schemeClr val="bg1">
                <a:alpha val="60000"/>
              </a:schemeClr>
            </a:solidFill>
            <a:prstDash val="dash"/>
            <a:beve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/>
          <p:nvPr/>
        </p:nvCxnSpPr>
        <p:spPr>
          <a:xfrm rot="5400000">
            <a:off x="6664153" y="2394348"/>
            <a:ext cx="2340000" cy="0"/>
          </a:xfrm>
          <a:prstGeom prst="line">
            <a:avLst/>
          </a:prstGeom>
          <a:ln w="50800" cmpd="dbl">
            <a:solidFill>
              <a:schemeClr val="bg1">
                <a:alpha val="60000"/>
              </a:schemeClr>
            </a:solidFill>
            <a:prstDash val="dash"/>
            <a:beve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/>
          <p:nvPr/>
        </p:nvCxnSpPr>
        <p:spPr>
          <a:xfrm rot="5400000">
            <a:off x="4822291" y="2394348"/>
            <a:ext cx="2340000" cy="0"/>
          </a:xfrm>
          <a:prstGeom prst="line">
            <a:avLst/>
          </a:prstGeom>
          <a:ln w="50800" cmpd="dbl">
            <a:solidFill>
              <a:schemeClr val="bg1">
                <a:alpha val="60000"/>
              </a:schemeClr>
            </a:solidFill>
            <a:prstDash val="dash"/>
            <a:beve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ole tekstowe 20"/>
          <p:cNvSpPr txBox="1"/>
          <p:nvPr/>
        </p:nvSpPr>
        <p:spPr>
          <a:xfrm>
            <a:off x="6061166" y="128016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 smtClean="0"/>
              <a:t>Democratic</a:t>
            </a:r>
            <a:endParaRPr lang="pl-PL" b="1" dirty="0" smtClean="0"/>
          </a:p>
          <a:p>
            <a:pPr algn="ctr"/>
            <a:r>
              <a:rPr lang="pl-PL" b="1" dirty="0" smtClean="0"/>
              <a:t> </a:t>
            </a:r>
            <a:r>
              <a:rPr lang="pl-PL" b="1" dirty="0" err="1" smtClean="0"/>
              <a:t>right</a:t>
            </a:r>
            <a:endParaRPr lang="pl-PL" b="1" dirty="0"/>
          </a:p>
        </p:txBody>
      </p:sp>
      <p:sp>
        <p:nvSpPr>
          <p:cNvPr id="22" name="Prostokąt 21"/>
          <p:cNvSpPr/>
          <p:nvPr/>
        </p:nvSpPr>
        <p:spPr>
          <a:xfrm>
            <a:off x="2133601" y="66308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 err="1" smtClean="0"/>
              <a:t>Socialdemocracy</a:t>
            </a:r>
            <a:endParaRPr lang="pl-PL" b="1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640079" y="1476102"/>
            <a:ext cx="1449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/>
              <a:t>Communist</a:t>
            </a:r>
            <a:endParaRPr lang="pl-PL" b="1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10045337" y="1502229"/>
            <a:ext cx="1580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/>
              <a:t>Fascist</a:t>
            </a:r>
            <a:endParaRPr lang="pl-PL" b="1" dirty="0"/>
          </a:p>
        </p:txBody>
      </p:sp>
      <p:sp>
        <p:nvSpPr>
          <p:cNvPr id="26" name="pole tekstowe 25"/>
          <p:cNvSpPr txBox="1"/>
          <p:nvPr/>
        </p:nvSpPr>
        <p:spPr>
          <a:xfrm>
            <a:off x="7837714" y="705394"/>
            <a:ext cx="1658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 smtClean="0"/>
              <a:t>Authoritarian</a:t>
            </a:r>
            <a:r>
              <a:rPr lang="pl-PL" b="1" dirty="0" smtClean="0"/>
              <a:t> </a:t>
            </a:r>
            <a:r>
              <a:rPr lang="pl-PL" b="1" dirty="0" err="1" smtClean="0"/>
              <a:t>right</a:t>
            </a:r>
            <a:endParaRPr lang="pl-PL" b="1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3971109" y="1332411"/>
            <a:ext cx="1985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 smtClean="0"/>
              <a:t>Democratic</a:t>
            </a:r>
            <a:endParaRPr lang="pl-PL" b="1" dirty="0" smtClean="0"/>
          </a:p>
          <a:p>
            <a:pPr algn="ctr"/>
            <a:r>
              <a:rPr lang="pl-PL" b="1" dirty="0" smtClean="0"/>
              <a:t> </a:t>
            </a:r>
            <a:r>
              <a:rPr lang="pl-PL" b="1" dirty="0" err="1" smtClean="0"/>
              <a:t>left</a:t>
            </a:r>
            <a:endParaRPr lang="pl-PL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179" y="4905973"/>
            <a:ext cx="8534400" cy="1507067"/>
          </a:xfrm>
        </p:spPr>
        <p:txBody>
          <a:bodyPr/>
          <a:lstStyle/>
          <a:p>
            <a:r>
              <a:rPr lang="pl-PL" dirty="0" err="1" smtClean="0"/>
              <a:t>Political</a:t>
            </a:r>
            <a:r>
              <a:rPr lang="pl-PL" dirty="0" smtClean="0"/>
              <a:t> spectrum </a:t>
            </a:r>
            <a:r>
              <a:rPr lang="pl-PL" dirty="0" err="1" smtClean="0"/>
              <a:t>according</a:t>
            </a:r>
            <a:r>
              <a:rPr lang="pl-PL" dirty="0" smtClean="0"/>
              <a:t> to </a:t>
            </a:r>
            <a:r>
              <a:rPr lang="pl-PL" dirty="0" err="1" smtClean="0"/>
              <a:t>libertarians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4098" name="Picture 2" descr="https://qph.ec.quoracdn.net/main-qimg-7d21e2d96a671027e90eb6a6bdbe34ac-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2707" y="0"/>
            <a:ext cx="4460491" cy="4853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734499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Political culture </a:t>
            </a:r>
            <a:endParaRPr lang="pl-PL" dirty="0">
              <a:solidFill>
                <a:schemeClr val="tx1"/>
              </a:solidFill>
            </a:endParaRPr>
          </a:p>
          <a:p>
            <a:pPr algn="ctr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p</a:t>
            </a:r>
            <a:r>
              <a:rPr lang="en-US" dirty="0" err="1">
                <a:solidFill>
                  <a:schemeClr val="tx1"/>
                </a:solidFill>
              </a:rPr>
              <a:t>olitical</a:t>
            </a:r>
            <a:r>
              <a:rPr lang="en-US" dirty="0">
                <a:solidFill>
                  <a:schemeClr val="tx1"/>
                </a:solidFill>
              </a:rPr>
              <a:t> culture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pure types of political </a:t>
            </a:r>
            <a:r>
              <a:rPr lang="en-US" dirty="0" smtClean="0">
                <a:solidFill>
                  <a:schemeClr val="tx1"/>
                </a:solidFill>
              </a:rPr>
              <a:t>culture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according</a:t>
            </a:r>
            <a:r>
              <a:rPr lang="pl-PL" dirty="0" smtClean="0">
                <a:solidFill>
                  <a:schemeClr val="tx1"/>
                </a:solidFill>
              </a:rPr>
              <a:t> to </a:t>
            </a:r>
            <a:r>
              <a:rPr lang="pl-PL" dirty="0" err="1" smtClean="0">
                <a:solidFill>
                  <a:schemeClr val="tx1"/>
                </a:solidFill>
              </a:rPr>
              <a:t>Verba</a:t>
            </a:r>
            <a:r>
              <a:rPr lang="pl-PL" dirty="0" smtClean="0">
                <a:solidFill>
                  <a:schemeClr val="tx1"/>
                </a:solidFill>
              </a:rPr>
              <a:t> and Powell?</a:t>
            </a:r>
            <a:endParaRPr lang="en-US" dirty="0">
              <a:solidFill>
                <a:schemeClr val="tx1"/>
              </a:solidFill>
            </a:endParaRP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60940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pl-PL" sz="2800" dirty="0" err="1">
                <a:solidFill>
                  <a:schemeClr val="tx1"/>
                </a:solidFill>
              </a:rPr>
              <a:t>Socialisation</a:t>
            </a:r>
            <a:r>
              <a:rPr lang="pl-PL" sz="28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p</a:t>
            </a:r>
            <a:r>
              <a:rPr lang="en-US" dirty="0" err="1" smtClean="0">
                <a:solidFill>
                  <a:schemeClr val="tx1"/>
                </a:solidFill>
              </a:rPr>
              <a:t>olitical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sociali</a:t>
            </a:r>
            <a:r>
              <a:rPr lang="pl-PL" dirty="0" smtClean="0">
                <a:solidFill>
                  <a:schemeClr val="tx1"/>
                </a:solidFill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ation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the </a:t>
            </a:r>
            <a:r>
              <a:rPr lang="pl-PL" dirty="0" err="1" smtClean="0">
                <a:solidFill>
                  <a:schemeClr val="tx1"/>
                </a:solidFill>
              </a:rPr>
              <a:t>factors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socialisation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508358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170</Words>
  <Application>Microsoft Office PowerPoint</Application>
  <PresentationFormat>Panoramiczny</PresentationFormat>
  <Paragraphs>55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Wycinek</vt:lpstr>
      <vt:lpstr>Fundamentals of Law and Government </vt:lpstr>
      <vt:lpstr>Prezentacja programu PowerPoint</vt:lpstr>
      <vt:lpstr>Prezentacja programu PowerPoint</vt:lpstr>
      <vt:lpstr>Prezentacja programu PowerPoint</vt:lpstr>
      <vt:lpstr>Norberto Bobbio’s view on the political spectrum</vt:lpstr>
      <vt:lpstr>Krzysztof pomian’s view on the political spectrum</vt:lpstr>
      <vt:lpstr>Political spectrum according to libertarians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Marcin.Jedrysiak</cp:lastModifiedBy>
  <cp:revision>64</cp:revision>
  <dcterms:created xsi:type="dcterms:W3CDTF">2016-10-07T09:19:11Z</dcterms:created>
  <dcterms:modified xsi:type="dcterms:W3CDTF">2018-09-19T11:50:44Z</dcterms:modified>
</cp:coreProperties>
</file>