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9" r:id="rId4"/>
    <p:sldId id="270" r:id="rId5"/>
    <p:sldId id="263" r:id="rId6"/>
    <p:sldId id="264" r:id="rId7"/>
    <p:sldId id="275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osweb.uni.wroc.pl/kontroler.php?_action=katalog2/przedmioty/pokazPrzedmiot&amp;kod=23-BBA-S1-S1-FLG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Fundamentals of Law and Government</a:t>
            </a:r>
            <a:r>
              <a:rPr lang="en-US" dirty="0"/>
              <a:t/>
            </a:r>
            <a:br>
              <a:rPr lang="en-US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8523583" cy="1947333"/>
          </a:xfrm>
        </p:spPr>
        <p:txBody>
          <a:bodyPr/>
          <a:lstStyle/>
          <a:p>
            <a:r>
              <a:rPr lang="en-GB" dirty="0"/>
              <a:t>The Political Process: Political Parties, Interest Groups and Social Movements, Communications Media, Elections and Electoral System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91767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4791" y="685800"/>
            <a:ext cx="11206715" cy="4598581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Political parties</a:t>
            </a:r>
            <a:endParaRPr lang="pl-PL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What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are</a:t>
            </a:r>
            <a:r>
              <a:rPr lang="pl-PL" dirty="0">
                <a:solidFill>
                  <a:schemeClr val="tx1"/>
                </a:solidFill>
              </a:rPr>
              <a:t> p</a:t>
            </a:r>
            <a:r>
              <a:rPr lang="en-US" dirty="0" err="1">
                <a:solidFill>
                  <a:schemeClr val="tx1"/>
                </a:solidFill>
              </a:rPr>
              <a:t>olitical</a:t>
            </a:r>
            <a:r>
              <a:rPr lang="en-US" dirty="0">
                <a:solidFill>
                  <a:schemeClr val="tx1"/>
                </a:solidFill>
              </a:rPr>
              <a:t> parties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>
                <a:solidFill>
                  <a:schemeClr val="tx1"/>
                </a:solidFill>
              </a:rPr>
              <a:t>W</a:t>
            </a:r>
            <a:r>
              <a:rPr lang="en-US" dirty="0">
                <a:solidFill>
                  <a:schemeClr val="tx1"/>
                </a:solidFill>
              </a:rPr>
              <a:t>hat is the purpose of political parties?</a:t>
            </a:r>
            <a:endParaRPr lang="pl-PL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pl-PL" dirty="0">
                <a:solidFill>
                  <a:schemeClr val="tx1"/>
                </a:solidFill>
              </a:rPr>
              <a:t>W</a:t>
            </a:r>
            <a:r>
              <a:rPr lang="en-US" dirty="0">
                <a:solidFill>
                  <a:schemeClr val="tx1"/>
                </a:solidFill>
              </a:rPr>
              <a:t>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is</a:t>
            </a:r>
            <a:r>
              <a:rPr lang="pl-PL" dirty="0">
                <a:solidFill>
                  <a:schemeClr val="tx1"/>
                </a:solidFill>
              </a:rPr>
              <a:t> the </a:t>
            </a:r>
            <a:r>
              <a:rPr lang="pl-PL" dirty="0" err="1">
                <a:solidFill>
                  <a:schemeClr val="tx1"/>
                </a:solidFill>
              </a:rPr>
              <a:t>difference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between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pragmatic</a:t>
            </a:r>
            <a:r>
              <a:rPr lang="pl-PL" dirty="0" smtClean="0">
                <a:solidFill>
                  <a:schemeClr val="tx1"/>
                </a:solidFill>
              </a:rPr>
              <a:t> and </a:t>
            </a:r>
            <a:r>
              <a:rPr lang="pl-PL" dirty="0" err="1" smtClean="0">
                <a:solidFill>
                  <a:schemeClr val="tx1"/>
                </a:solidFill>
              </a:rPr>
              <a:t>idelogical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political </a:t>
            </a:r>
            <a:r>
              <a:rPr lang="pl-PL" dirty="0" err="1">
                <a:solidFill>
                  <a:schemeClr val="tx1"/>
                </a:solidFill>
              </a:rPr>
              <a:t>parties</a:t>
            </a:r>
            <a:r>
              <a:rPr lang="en-US" dirty="0">
                <a:solidFill>
                  <a:schemeClr val="tx1"/>
                </a:solidFill>
              </a:rPr>
              <a:t>?</a:t>
            </a:r>
            <a:endParaRPr lang="pl-PL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pl-PL" dirty="0">
                <a:solidFill>
                  <a:schemeClr val="tx1"/>
                </a:solidFill>
              </a:rPr>
              <a:t>W</a:t>
            </a:r>
            <a:r>
              <a:rPr lang="en-US" dirty="0">
                <a:solidFill>
                  <a:schemeClr val="tx1"/>
                </a:solidFill>
              </a:rPr>
              <a:t>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is</a:t>
            </a:r>
            <a:r>
              <a:rPr lang="pl-PL" dirty="0">
                <a:solidFill>
                  <a:schemeClr val="tx1"/>
                </a:solidFill>
              </a:rPr>
              <a:t> the </a:t>
            </a:r>
            <a:r>
              <a:rPr lang="pl-PL" dirty="0" err="1">
                <a:solidFill>
                  <a:schemeClr val="tx1"/>
                </a:solidFill>
              </a:rPr>
              <a:t>difference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between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interest</a:t>
            </a:r>
            <a:r>
              <a:rPr lang="pl-PL" dirty="0" smtClean="0">
                <a:solidFill>
                  <a:schemeClr val="tx1"/>
                </a:solidFill>
              </a:rPr>
              <a:t> and </a:t>
            </a:r>
            <a:r>
              <a:rPr lang="pl-PL" dirty="0" err="1" smtClean="0">
                <a:solidFill>
                  <a:schemeClr val="tx1"/>
                </a:solidFill>
              </a:rPr>
              <a:t>personal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parties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748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10660728" cy="5374758"/>
          </a:xfrm>
        </p:spPr>
        <p:txBody>
          <a:bodyPr anchor="t">
            <a:normAutofit/>
          </a:bodyPr>
          <a:lstStyle/>
          <a:p>
            <a:endParaRPr lang="pl-PL" dirty="0"/>
          </a:p>
          <a:p>
            <a:r>
              <a:rPr lang="pl-PL" dirty="0" smtClean="0">
                <a:solidFill>
                  <a:schemeClr val="tx1"/>
                </a:solidFill>
              </a:rPr>
              <a:t>W</a:t>
            </a:r>
            <a:r>
              <a:rPr lang="en-US" dirty="0" smtClean="0">
                <a:solidFill>
                  <a:schemeClr val="tx1"/>
                </a:solidFill>
              </a:rPr>
              <a:t>hat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are</a:t>
            </a:r>
            <a:r>
              <a:rPr lang="pl-PL" dirty="0" smtClean="0">
                <a:solidFill>
                  <a:schemeClr val="tx1"/>
                </a:solidFill>
              </a:rPr>
              <a:t> establishment, </a:t>
            </a:r>
            <a:r>
              <a:rPr lang="pl-PL" dirty="0" err="1" smtClean="0">
                <a:solidFill>
                  <a:schemeClr val="tx1"/>
                </a:solidFill>
              </a:rPr>
              <a:t>antiestablishment</a:t>
            </a:r>
            <a:r>
              <a:rPr lang="pl-PL" dirty="0" smtClean="0">
                <a:solidFill>
                  <a:schemeClr val="tx1"/>
                </a:solidFill>
              </a:rPr>
              <a:t> and </a:t>
            </a:r>
            <a:r>
              <a:rPr lang="pl-PL" dirty="0" err="1" smtClean="0">
                <a:solidFill>
                  <a:schemeClr val="tx1"/>
                </a:solidFill>
              </a:rPr>
              <a:t>antisystem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parties</a:t>
            </a:r>
            <a:r>
              <a:rPr lang="pl-PL" dirty="0" smtClean="0">
                <a:solidFill>
                  <a:schemeClr val="tx1"/>
                </a:solidFill>
              </a:rPr>
              <a:t>?</a:t>
            </a:r>
          </a:p>
          <a:p>
            <a:endParaRPr lang="pl-PL" dirty="0" smtClean="0">
              <a:solidFill>
                <a:schemeClr val="tx1"/>
              </a:solidFill>
            </a:endParaRPr>
          </a:p>
          <a:p>
            <a:r>
              <a:rPr lang="pl-PL" dirty="0" smtClean="0">
                <a:solidFill>
                  <a:schemeClr val="tx1"/>
                </a:solidFill>
              </a:rPr>
              <a:t>W</a:t>
            </a:r>
            <a:r>
              <a:rPr lang="en-US" dirty="0">
                <a:solidFill>
                  <a:schemeClr val="tx1"/>
                </a:solidFill>
              </a:rPr>
              <a:t>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is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smtClean="0">
                <a:solidFill>
                  <a:schemeClr val="tx1"/>
                </a:solidFill>
              </a:rPr>
              <a:t>a one-party system?</a:t>
            </a:r>
            <a:endParaRPr lang="pl-PL" dirty="0">
              <a:solidFill>
                <a:schemeClr val="tx1"/>
              </a:solidFill>
            </a:endParaRPr>
          </a:p>
          <a:p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What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is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the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two-party</a:t>
            </a:r>
            <a:r>
              <a:rPr lang="pl-PL" dirty="0" smtClean="0">
                <a:solidFill>
                  <a:schemeClr val="tx1"/>
                </a:solidFill>
              </a:rPr>
              <a:t> system?</a:t>
            </a:r>
          </a:p>
          <a:p>
            <a:pPr algn="just"/>
            <a:endParaRPr lang="pl-PL" dirty="0" smtClean="0">
              <a:solidFill>
                <a:schemeClr val="tx1"/>
              </a:solidFill>
            </a:endParaRPr>
          </a:p>
          <a:p>
            <a:pPr algn="just"/>
            <a:r>
              <a:rPr lang="pl-PL" dirty="0" err="1" smtClean="0">
                <a:solidFill>
                  <a:schemeClr val="tx1"/>
                </a:solidFill>
              </a:rPr>
              <a:t>What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is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the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multiparty</a:t>
            </a:r>
            <a:r>
              <a:rPr lang="pl-PL" dirty="0" smtClean="0">
                <a:solidFill>
                  <a:schemeClr val="tx1"/>
                </a:solidFill>
              </a:rPr>
              <a:t> system? </a:t>
            </a:r>
            <a:endParaRPr lang="pl-PL" dirty="0">
              <a:solidFill>
                <a:schemeClr val="tx1"/>
              </a:solidFill>
            </a:endParaRP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 smtClean="0">
                <a:solidFill>
                  <a:schemeClr val="tx1"/>
                </a:solidFill>
              </a:rPr>
              <a:t>How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>
                <a:solidFill>
                  <a:schemeClr val="tx1"/>
                </a:solidFill>
              </a:rPr>
              <a:t>do </a:t>
            </a:r>
            <a:r>
              <a:rPr lang="pl-PL" dirty="0" err="1">
                <a:solidFill>
                  <a:schemeClr val="tx1"/>
                </a:solidFill>
              </a:rPr>
              <a:t>political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parties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perform</a:t>
            </a:r>
            <a:r>
              <a:rPr lang="pl-PL" dirty="0">
                <a:solidFill>
                  <a:schemeClr val="tx1"/>
                </a:solidFill>
              </a:rPr>
              <a:t> in </a:t>
            </a:r>
            <a:r>
              <a:rPr lang="en-US" dirty="0">
                <a:solidFill>
                  <a:schemeClr val="tx1"/>
                </a:solidFill>
              </a:rPr>
              <a:t>nondemocratic countries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pl-PL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903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640572"/>
          </a:xfrm>
        </p:spPr>
        <p:txBody>
          <a:bodyPr anchor="t"/>
          <a:lstStyle/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</a:rPr>
              <a:t>Elections</a:t>
            </a:r>
            <a:endParaRPr lang="pl-PL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What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are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elections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What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is</a:t>
            </a:r>
            <a:r>
              <a:rPr lang="pl-PL" dirty="0">
                <a:solidFill>
                  <a:schemeClr val="tx1"/>
                </a:solidFill>
              </a:rPr>
              <a:t> the </a:t>
            </a:r>
            <a:r>
              <a:rPr lang="pl-PL" dirty="0" err="1">
                <a:solidFill>
                  <a:schemeClr val="tx1"/>
                </a:solidFill>
              </a:rPr>
              <a:t>purpose</a:t>
            </a:r>
            <a:r>
              <a:rPr lang="pl-PL" dirty="0">
                <a:solidFill>
                  <a:schemeClr val="tx1"/>
                </a:solidFill>
              </a:rPr>
              <a:t> of </a:t>
            </a:r>
            <a:r>
              <a:rPr lang="pl-PL" dirty="0" err="1">
                <a:solidFill>
                  <a:schemeClr val="tx1"/>
                </a:solidFill>
              </a:rPr>
              <a:t>elections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Why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elections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are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so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important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Are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elections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limited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only</a:t>
            </a:r>
            <a:r>
              <a:rPr lang="pl-PL" dirty="0">
                <a:solidFill>
                  <a:schemeClr val="tx1"/>
                </a:solidFill>
              </a:rPr>
              <a:t> to </a:t>
            </a:r>
            <a:r>
              <a:rPr lang="en-US" dirty="0">
                <a:solidFill>
                  <a:schemeClr val="tx1"/>
                </a:solidFill>
              </a:rPr>
              <a:t>democratic countries</a:t>
            </a:r>
            <a:r>
              <a:rPr lang="pl-PL" dirty="0" smtClean="0">
                <a:solidFill>
                  <a:schemeClr val="tx1"/>
                </a:solidFill>
              </a:rPr>
              <a:t>?</a:t>
            </a:r>
            <a:endParaRPr lang="pl-PL" smtClean="0">
              <a:solidFill>
                <a:schemeClr val="tx1"/>
              </a:solidFill>
            </a:endParaRPr>
          </a:p>
          <a:p>
            <a:pPr algn="just"/>
            <a:endParaRPr lang="pl-PL" dirty="0" smtClean="0">
              <a:solidFill>
                <a:schemeClr val="tx1"/>
              </a:solidFill>
            </a:endParaRPr>
          </a:p>
          <a:p>
            <a:pPr algn="just"/>
            <a:r>
              <a:rPr lang="pl-PL" dirty="0" err="1" smtClean="0">
                <a:solidFill>
                  <a:schemeClr val="tx1"/>
                </a:solidFill>
              </a:rPr>
              <a:t>What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are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the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conditions</a:t>
            </a:r>
            <a:r>
              <a:rPr lang="pl-PL" dirty="0" smtClean="0">
                <a:solidFill>
                  <a:schemeClr val="tx1"/>
                </a:solidFill>
              </a:rPr>
              <a:t> of </a:t>
            </a:r>
            <a:r>
              <a:rPr lang="pl-PL" dirty="0" err="1" smtClean="0">
                <a:solidFill>
                  <a:schemeClr val="tx1"/>
                </a:solidFill>
              </a:rPr>
              <a:t>honest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elections</a:t>
            </a:r>
            <a:r>
              <a:rPr lang="pl-PL" dirty="0" smtClean="0">
                <a:solidFill>
                  <a:schemeClr val="tx1"/>
                </a:solidFill>
              </a:rPr>
              <a:t>? </a:t>
            </a: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296236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736805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pl-PL" sz="2800" dirty="0" err="1">
                <a:solidFill>
                  <a:schemeClr val="tx1"/>
                </a:solidFill>
              </a:rPr>
              <a:t>Social</a:t>
            </a:r>
            <a:r>
              <a:rPr lang="pl-PL" sz="2800" dirty="0">
                <a:solidFill>
                  <a:schemeClr val="tx1"/>
                </a:solidFill>
              </a:rPr>
              <a:t> </a:t>
            </a:r>
            <a:r>
              <a:rPr lang="pl-PL" sz="2800" dirty="0" err="1">
                <a:solidFill>
                  <a:schemeClr val="tx1"/>
                </a:solidFill>
              </a:rPr>
              <a:t>Movements</a:t>
            </a:r>
            <a:r>
              <a:rPr lang="pl-PL" sz="28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What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are</a:t>
            </a:r>
            <a:r>
              <a:rPr lang="pl-PL" dirty="0">
                <a:solidFill>
                  <a:schemeClr val="tx1"/>
                </a:solidFill>
              </a:rPr>
              <a:t> the </a:t>
            </a:r>
            <a:r>
              <a:rPr lang="pl-PL" dirty="0" err="1">
                <a:solidFill>
                  <a:schemeClr val="tx1"/>
                </a:solidFill>
              </a:rPr>
              <a:t>social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movements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Is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there</a:t>
            </a:r>
            <a:r>
              <a:rPr lang="pl-PL" dirty="0">
                <a:solidFill>
                  <a:schemeClr val="tx1"/>
                </a:solidFill>
              </a:rPr>
              <a:t> a </a:t>
            </a:r>
            <a:r>
              <a:rPr lang="en-US" dirty="0">
                <a:solidFill>
                  <a:schemeClr val="tx1"/>
                </a:solidFill>
              </a:rPr>
              <a:t>single definition of a social movement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What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is</a:t>
            </a:r>
            <a:r>
              <a:rPr lang="pl-PL" dirty="0">
                <a:solidFill>
                  <a:schemeClr val="tx1"/>
                </a:solidFill>
              </a:rPr>
              <a:t> the </a:t>
            </a:r>
            <a:r>
              <a:rPr lang="pl-PL" dirty="0" err="1">
                <a:solidFill>
                  <a:schemeClr val="tx1"/>
                </a:solidFill>
              </a:rPr>
              <a:t>history</a:t>
            </a:r>
            <a:r>
              <a:rPr lang="pl-PL" dirty="0">
                <a:solidFill>
                  <a:schemeClr val="tx1"/>
                </a:solidFill>
              </a:rPr>
              <a:t> of </a:t>
            </a:r>
            <a:r>
              <a:rPr lang="pl-PL" dirty="0" err="1">
                <a:solidFill>
                  <a:schemeClr val="tx1"/>
                </a:solidFill>
              </a:rPr>
              <a:t>social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movements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750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224793" cy="5023884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How </a:t>
            </a:r>
            <a:r>
              <a:rPr lang="pl-PL" dirty="0" err="1">
                <a:solidFill>
                  <a:schemeClr val="tx1"/>
                </a:solidFill>
              </a:rPr>
              <a:t>does</a:t>
            </a:r>
            <a:r>
              <a:rPr lang="pl-PL" dirty="0">
                <a:solidFill>
                  <a:schemeClr val="tx1"/>
                </a:solidFill>
              </a:rPr>
              <a:t> the </a:t>
            </a:r>
            <a:r>
              <a:rPr lang="pl-PL" dirty="0" err="1">
                <a:solidFill>
                  <a:schemeClr val="tx1"/>
                </a:solidFill>
              </a:rPr>
              <a:t>social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movement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work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 smtClean="0">
                <a:solidFill>
                  <a:schemeClr val="tx1"/>
                </a:solidFill>
              </a:rPr>
              <a:t>What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is</a:t>
            </a:r>
            <a:r>
              <a:rPr lang="pl-PL" dirty="0" smtClean="0">
                <a:solidFill>
                  <a:schemeClr val="tx1"/>
                </a:solidFill>
              </a:rPr>
              <a:t> a </a:t>
            </a:r>
            <a:r>
              <a:rPr lang="pl-PL" dirty="0" err="1">
                <a:solidFill>
                  <a:schemeClr val="tx1"/>
                </a:solidFill>
              </a:rPr>
              <a:t>civil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disobedience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>
                <a:solidFill>
                  <a:schemeClr val="tx1"/>
                </a:solidFill>
              </a:rPr>
              <a:t>Is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there</a:t>
            </a:r>
            <a:r>
              <a:rPr lang="pl-PL" dirty="0">
                <a:solidFill>
                  <a:schemeClr val="tx1"/>
                </a:solidFill>
              </a:rPr>
              <a:t> a </a:t>
            </a:r>
            <a:r>
              <a:rPr lang="pl-PL" dirty="0" err="1" smtClean="0">
                <a:solidFill>
                  <a:schemeClr val="tx1"/>
                </a:solidFill>
              </a:rPr>
              <a:t>connection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beteen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civil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disobedience</a:t>
            </a:r>
            <a:r>
              <a:rPr lang="pl-PL" dirty="0">
                <a:solidFill>
                  <a:schemeClr val="tx1"/>
                </a:solidFill>
              </a:rPr>
              <a:t> and </a:t>
            </a:r>
            <a:r>
              <a:rPr lang="en-US" dirty="0">
                <a:solidFill>
                  <a:schemeClr val="tx1"/>
                </a:solidFill>
              </a:rPr>
              <a:t>social movements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4442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736805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pl-PL" sz="2800" dirty="0" err="1" smtClean="0">
                <a:solidFill>
                  <a:schemeClr val="tx1"/>
                </a:solidFill>
              </a:rPr>
              <a:t>Elites</a:t>
            </a:r>
            <a:r>
              <a:rPr lang="pl-PL" sz="2800" dirty="0" smtClean="0">
                <a:solidFill>
                  <a:schemeClr val="tx1"/>
                </a:solidFill>
              </a:rPr>
              <a:t>  </a:t>
            </a: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What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is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the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elite</a:t>
            </a:r>
            <a:r>
              <a:rPr lang="pl-PL" dirty="0" smtClean="0">
                <a:solidFill>
                  <a:schemeClr val="tx1"/>
                </a:solidFill>
              </a:rPr>
              <a:t>?</a:t>
            </a:r>
            <a:endParaRPr lang="pl-PL" dirty="0">
              <a:solidFill>
                <a:schemeClr val="tx1"/>
              </a:solidFill>
            </a:endParaRP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 smtClean="0">
                <a:solidFill>
                  <a:schemeClr val="tx1"/>
                </a:solidFill>
              </a:rPr>
              <a:t>What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kind</a:t>
            </a:r>
            <a:r>
              <a:rPr lang="pl-PL" dirty="0" smtClean="0">
                <a:solidFill>
                  <a:schemeClr val="tx1"/>
                </a:solidFill>
              </a:rPr>
              <a:t> of </a:t>
            </a:r>
            <a:r>
              <a:rPr lang="pl-PL" dirty="0" err="1" smtClean="0">
                <a:solidFill>
                  <a:schemeClr val="tx1"/>
                </a:solidFill>
              </a:rPr>
              <a:t>elites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are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there</a:t>
            </a:r>
            <a:r>
              <a:rPr lang="pl-PL" dirty="0" smtClean="0">
                <a:solidFill>
                  <a:schemeClr val="tx1"/>
                </a:solidFill>
              </a:rPr>
              <a:t>? </a:t>
            </a:r>
            <a:endParaRPr lang="pl-PL" dirty="0">
              <a:solidFill>
                <a:schemeClr val="tx1"/>
              </a:solidFill>
            </a:endParaRP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>
                <a:solidFill>
                  <a:schemeClr val="tx1"/>
                </a:solidFill>
              </a:rPr>
              <a:t>What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is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the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circulation</a:t>
            </a:r>
            <a:r>
              <a:rPr lang="pl-PL" dirty="0" smtClean="0">
                <a:solidFill>
                  <a:schemeClr val="tx1"/>
                </a:solidFill>
              </a:rPr>
              <a:t> of </a:t>
            </a:r>
            <a:r>
              <a:rPr lang="pl-PL" dirty="0" err="1" smtClean="0">
                <a:solidFill>
                  <a:schemeClr val="tx1"/>
                </a:solidFill>
              </a:rPr>
              <a:t>elites</a:t>
            </a:r>
            <a:r>
              <a:rPr lang="pl-PL" dirty="0" smtClean="0">
                <a:solidFill>
                  <a:schemeClr val="tx1"/>
                </a:solidFill>
              </a:rPr>
              <a:t>?</a:t>
            </a:r>
            <a:endParaRPr lang="pl-PL" dirty="0">
              <a:solidFill>
                <a:schemeClr val="tx1"/>
              </a:solidFill>
            </a:endParaRPr>
          </a:p>
          <a:p>
            <a:pPr algn="just"/>
            <a:endParaRPr lang="pl-PL" dirty="0">
              <a:solidFill>
                <a:schemeClr val="tx1"/>
              </a:solidFill>
            </a:endParaRPr>
          </a:p>
          <a:p>
            <a:pPr algn="just"/>
            <a:r>
              <a:rPr lang="pl-PL" dirty="0" err="1" smtClean="0">
                <a:solidFill>
                  <a:schemeClr val="tx1"/>
                </a:solidFill>
              </a:rPr>
              <a:t>What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is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the</a:t>
            </a:r>
            <a:r>
              <a:rPr lang="pl-PL" dirty="0" smtClean="0">
                <a:solidFill>
                  <a:schemeClr val="tx1"/>
                </a:solidFill>
              </a:rPr>
              <a:t> iron law of oligarchy?</a:t>
            </a:r>
            <a:endParaRPr lang="pl-PL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l-PL" dirty="0" smtClean="0">
                <a:solidFill>
                  <a:schemeClr val="tx1"/>
                </a:solidFill>
              </a:rPr>
              <a:t> </a:t>
            </a:r>
            <a:endParaRPr lang="pl-PL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7508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044039" cy="5523614"/>
          </a:xfrm>
        </p:spPr>
        <p:txBody>
          <a:bodyPr anchor="t"/>
          <a:lstStyle/>
          <a:p>
            <a:pPr marL="0" indent="0" algn="ctr">
              <a:buNone/>
            </a:pPr>
            <a:r>
              <a:rPr lang="pl-PL" sz="2800" dirty="0">
                <a:solidFill>
                  <a:schemeClr val="tx1"/>
                </a:solidFill>
              </a:rPr>
              <a:t>Communications Media</a:t>
            </a: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>
                <a:solidFill>
                  <a:schemeClr val="tx1"/>
                </a:solidFill>
              </a:rPr>
              <a:t>What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are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communications</a:t>
            </a:r>
            <a:r>
              <a:rPr lang="pl-PL" dirty="0">
                <a:solidFill>
                  <a:schemeClr val="tx1"/>
                </a:solidFill>
              </a:rPr>
              <a:t> media?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>
                <a:solidFill>
                  <a:schemeClr val="tx1"/>
                </a:solidFill>
              </a:rPr>
              <a:t>Why</a:t>
            </a:r>
            <a:r>
              <a:rPr lang="pl-PL" dirty="0">
                <a:solidFill>
                  <a:schemeClr val="tx1"/>
                </a:solidFill>
              </a:rPr>
              <a:t> the </a:t>
            </a:r>
            <a:r>
              <a:rPr lang="pl-PL" dirty="0" err="1">
                <a:solidFill>
                  <a:schemeClr val="tx1"/>
                </a:solidFill>
              </a:rPr>
              <a:t>communications</a:t>
            </a:r>
            <a:r>
              <a:rPr lang="pl-PL" dirty="0">
                <a:solidFill>
                  <a:schemeClr val="tx1"/>
                </a:solidFill>
              </a:rPr>
              <a:t> media </a:t>
            </a:r>
            <a:r>
              <a:rPr lang="pl-PL" dirty="0" err="1">
                <a:solidFill>
                  <a:schemeClr val="tx1"/>
                </a:solidFill>
              </a:rPr>
              <a:t>are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important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</a:rPr>
              <a:t>How do the </a:t>
            </a:r>
            <a:r>
              <a:rPr lang="pl-PL" dirty="0" err="1">
                <a:solidFill>
                  <a:schemeClr val="tx1"/>
                </a:solidFill>
              </a:rPr>
              <a:t>communications</a:t>
            </a:r>
            <a:r>
              <a:rPr lang="pl-PL" dirty="0">
                <a:solidFill>
                  <a:schemeClr val="tx1"/>
                </a:solidFill>
              </a:rPr>
              <a:t> media </a:t>
            </a:r>
            <a:r>
              <a:rPr lang="en-US" smtClean="0">
                <a:solidFill>
                  <a:schemeClr val="tx1"/>
                </a:solidFill>
              </a:rPr>
              <a:t>influence </a:t>
            </a:r>
            <a:r>
              <a:rPr lang="en-US" dirty="0">
                <a:solidFill>
                  <a:schemeClr val="tx1"/>
                </a:solidFill>
              </a:rPr>
              <a:t>politics</a:t>
            </a:r>
            <a:r>
              <a:rPr lang="pl-PL" dirty="0">
                <a:solidFill>
                  <a:schemeClr val="tx1"/>
                </a:solidFill>
              </a:rPr>
              <a:t>?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 smtClean="0">
                <a:solidFill>
                  <a:schemeClr val="tx1"/>
                </a:solidFill>
              </a:rPr>
              <a:t>What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is</a:t>
            </a:r>
            <a:r>
              <a:rPr lang="pl-PL" dirty="0" smtClean="0">
                <a:solidFill>
                  <a:schemeClr val="tx1"/>
                </a:solidFill>
              </a:rPr>
              <a:t> a </a:t>
            </a:r>
            <a:r>
              <a:rPr lang="pl-PL" dirty="0" err="1" smtClean="0">
                <a:solidFill>
                  <a:schemeClr val="tx1"/>
                </a:solidFill>
              </a:rPr>
              <a:t>fake</a:t>
            </a:r>
            <a:r>
              <a:rPr lang="pl-PL" dirty="0" smtClean="0">
                <a:solidFill>
                  <a:schemeClr val="tx1"/>
                </a:solidFill>
              </a:rPr>
              <a:t> news? </a:t>
            </a:r>
            <a:endParaRPr lang="pl-PL" dirty="0">
              <a:solidFill>
                <a:schemeClr val="tx1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367125277"/>
      </p:ext>
    </p:extLst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Override1.xml><?xml version="1.0" encoding="utf-8"?>
<a:themeOverride xmlns:a="http://schemas.openxmlformats.org/drawingml/2006/main">
  <a:clrScheme name="Slice">
    <a:dk1>
      <a:sysClr val="windowText" lastClr="000000"/>
    </a:dk1>
    <a:lt1>
      <a:sysClr val="window" lastClr="FFFFFF"/>
    </a:lt1>
    <a:dk2>
      <a:srgbClr val="146194"/>
    </a:dk2>
    <a:lt2>
      <a:srgbClr val="76DBF4"/>
    </a:lt2>
    <a:accent1>
      <a:srgbClr val="052F61"/>
    </a:accent1>
    <a:accent2>
      <a:srgbClr val="A50E82"/>
    </a:accent2>
    <a:accent3>
      <a:srgbClr val="14967C"/>
    </a:accent3>
    <a:accent4>
      <a:srgbClr val="6A9E1F"/>
    </a:accent4>
    <a:accent5>
      <a:srgbClr val="E87D37"/>
    </a:accent5>
    <a:accent6>
      <a:srgbClr val="C62324"/>
    </a:accent6>
    <a:hlink>
      <a:srgbClr val="0D2E46"/>
    </a:hlink>
    <a:folHlink>
      <a:srgbClr val="356A9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246</Words>
  <Application>Microsoft Office PowerPoint</Application>
  <PresentationFormat>Niestandardowy</PresentationFormat>
  <Paragraphs>68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Wycinek</vt:lpstr>
      <vt:lpstr>Fundamentals of Law and Government </vt:lpstr>
      <vt:lpstr>Slajd 2</vt:lpstr>
      <vt:lpstr>Slajd 3</vt:lpstr>
      <vt:lpstr>Slajd 4</vt:lpstr>
      <vt:lpstr>Slajd 5</vt:lpstr>
      <vt:lpstr>Slajd 6</vt:lpstr>
      <vt:lpstr>Slajd 7</vt:lpstr>
      <vt:lpstr>Slajd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Law and Government</dc:title>
  <dc:creator>Marcin</dc:creator>
  <cp:lastModifiedBy>MJ</cp:lastModifiedBy>
  <cp:revision>68</cp:revision>
  <dcterms:created xsi:type="dcterms:W3CDTF">2016-10-07T09:19:11Z</dcterms:created>
  <dcterms:modified xsi:type="dcterms:W3CDTF">2019-11-14T16:21:16Z</dcterms:modified>
</cp:coreProperties>
</file>