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58" r:id="rId4"/>
    <p:sldId id="260" r:id="rId5"/>
    <p:sldId id="261" r:id="rId6"/>
    <p:sldId id="263" r:id="rId7"/>
    <p:sldId id="265" r:id="rId8"/>
    <p:sldId id="327" r:id="rId9"/>
    <p:sldId id="328" r:id="rId10"/>
    <p:sldId id="289" r:id="rId11"/>
    <p:sldId id="329" r:id="rId12"/>
    <p:sldId id="332" r:id="rId13"/>
    <p:sldId id="290" r:id="rId14"/>
    <p:sldId id="305" r:id="rId15"/>
    <p:sldId id="304" r:id="rId16"/>
    <p:sldId id="301" r:id="rId17"/>
    <p:sldId id="302" r:id="rId18"/>
    <p:sldId id="303" r:id="rId19"/>
    <p:sldId id="299" r:id="rId20"/>
    <p:sldId id="333" r:id="rId21"/>
    <p:sldId id="334" r:id="rId22"/>
    <p:sldId id="307" r:id="rId23"/>
    <p:sldId id="306" r:id="rId24"/>
    <p:sldId id="291" r:id="rId25"/>
    <p:sldId id="292" r:id="rId26"/>
    <p:sldId id="293" r:id="rId27"/>
    <p:sldId id="311" r:id="rId28"/>
    <p:sldId id="312" r:id="rId29"/>
    <p:sldId id="313" r:id="rId30"/>
    <p:sldId id="314" r:id="rId31"/>
    <p:sldId id="335" r:id="rId32"/>
    <p:sldId id="310"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36" r:id="rId46"/>
    <p:sldId id="298" r:id="rId47"/>
    <p:sldId id="294" r:id="rId4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4FEC2"/>
    <a:srgbClr val="CBFDCD"/>
    <a:srgbClr val="FF4A11"/>
    <a:srgbClr val="AAC9FC"/>
    <a:srgbClr val="F3D2C9"/>
    <a:srgbClr val="FDF1DB"/>
    <a:srgbClr val="FBCDD4"/>
    <a:srgbClr val="D6FEDA"/>
    <a:srgbClr val="DFD5B7"/>
    <a:srgbClr val="CBCB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Styl z motywem 2 — Ak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95520" autoAdjust="0"/>
  </p:normalViewPr>
  <p:slideViewPr>
    <p:cSldViewPr>
      <p:cViewPr>
        <p:scale>
          <a:sx n="100" d="100"/>
          <a:sy n="100" d="100"/>
        </p:scale>
        <p:origin x="-72"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Arkusz_programu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title>
      <c:layout/>
      <c:txPr>
        <a:bodyPr/>
        <a:lstStyle/>
        <a:p>
          <a:pPr>
            <a:defRPr lang="pl-PL"/>
          </a:pPr>
          <a:endParaRPr lang="pl-PL"/>
        </a:p>
      </c:txPr>
    </c:title>
    <c:view3D>
      <c:rotX val="30"/>
      <c:perspective val="30"/>
    </c:view3D>
    <c:plotArea>
      <c:layout/>
      <c:pie3DChart>
        <c:varyColors val="1"/>
        <c:ser>
          <c:idx val="0"/>
          <c:order val="0"/>
          <c:tx>
            <c:strRef>
              <c:f>Arkusz1!$B$1</c:f>
              <c:strCache>
                <c:ptCount val="1"/>
                <c:pt idx="0">
                  <c:v>Would you like to be a manager?</c:v>
                </c:pt>
              </c:strCache>
            </c:strRef>
          </c:tx>
          <c:cat>
            <c:strRef>
              <c:f>Arkusz1!$A$2:$A$5</c:f>
              <c:strCache>
                <c:ptCount val="3"/>
                <c:pt idx="0">
                  <c:v>1. Yes</c:v>
                </c:pt>
                <c:pt idx="1">
                  <c:v>2. No</c:v>
                </c:pt>
                <c:pt idx="2">
                  <c:v>3.Don't know</c:v>
                </c:pt>
              </c:strCache>
            </c:strRef>
          </c:cat>
          <c:val>
            <c:numRef>
              <c:f>Arkusz1!$B$2:$B$5</c:f>
              <c:numCache>
                <c:formatCode>General</c:formatCode>
                <c:ptCount val="4"/>
                <c:pt idx="0">
                  <c:v>18</c:v>
                </c:pt>
                <c:pt idx="1">
                  <c:v>6</c:v>
                </c:pt>
                <c:pt idx="2">
                  <c:v>1</c:v>
                </c:pt>
              </c:numCache>
            </c:numRef>
          </c:val>
        </c:ser>
      </c:pie3DChart>
    </c:plotArea>
    <c:legend>
      <c:legendPos val="r"/>
      <c:legendEntry>
        <c:idx val="3"/>
        <c:delete val="1"/>
      </c:legendEntry>
      <c:layout/>
      <c:txPr>
        <a:bodyPr/>
        <a:lstStyle/>
        <a:p>
          <a:pPr>
            <a:defRPr lang="pl-PL"/>
          </a:pPr>
          <a:endParaRPr lang="pl-PL"/>
        </a:p>
      </c:txPr>
    </c:legend>
    <c:plotVisOnly val="1"/>
    <c:dispBlanksAs val="zero"/>
  </c:chart>
  <c:txPr>
    <a:bodyPr/>
    <a:lstStyle/>
    <a:p>
      <a:pPr>
        <a:defRPr sz="1800"/>
      </a:pPr>
      <a:endParaRPr lang="pl-P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l-PL"/>
  <c:chart>
    <c:view3D>
      <c:rAngAx val="1"/>
    </c:view3D>
    <c:plotArea>
      <c:layout/>
      <c:bar3DChart>
        <c:barDir val="col"/>
        <c:grouping val="stacked"/>
        <c:ser>
          <c:idx val="0"/>
          <c:order val="0"/>
          <c:tx>
            <c:strRef>
              <c:f>Arkusz1!$B$1</c:f>
              <c:strCache>
                <c:ptCount val="1"/>
                <c:pt idx="0">
                  <c:v>Seria 1</c:v>
                </c:pt>
              </c:strCache>
            </c:strRef>
          </c:tx>
          <c:cat>
            <c:strRef>
              <c:f>Arkusz1!$A$2:$A$5</c:f>
              <c:strCache>
                <c:ptCount val="4"/>
                <c:pt idx="0">
                  <c:v>alone</c:v>
                </c:pt>
                <c:pt idx="1">
                  <c:v>present the problems and except the workers suggestions </c:v>
                </c:pt>
                <c:pt idx="2">
                  <c:v>the superior allows employees to make decision</c:v>
                </c:pt>
                <c:pt idx="3">
                  <c:v>it's hard to say </c:v>
                </c:pt>
              </c:strCache>
            </c:strRef>
          </c:cat>
          <c:val>
            <c:numRef>
              <c:f>Arkusz1!$B$2:$B$5</c:f>
              <c:numCache>
                <c:formatCode>General</c:formatCode>
                <c:ptCount val="4"/>
                <c:pt idx="0">
                  <c:v>12</c:v>
                </c:pt>
                <c:pt idx="1">
                  <c:v>28</c:v>
                </c:pt>
                <c:pt idx="2">
                  <c:v>0</c:v>
                </c:pt>
                <c:pt idx="3">
                  <c:v>60</c:v>
                </c:pt>
              </c:numCache>
            </c:numRef>
          </c:val>
        </c:ser>
        <c:ser>
          <c:idx val="1"/>
          <c:order val="1"/>
          <c:tx>
            <c:strRef>
              <c:f>Arkusz1!$C$1</c:f>
              <c:strCache>
                <c:ptCount val="1"/>
                <c:pt idx="0">
                  <c:v>Kolumna1</c:v>
                </c:pt>
              </c:strCache>
            </c:strRef>
          </c:tx>
          <c:cat>
            <c:strRef>
              <c:f>Arkusz1!$A$2:$A$5</c:f>
              <c:strCache>
                <c:ptCount val="4"/>
                <c:pt idx="0">
                  <c:v>alone</c:v>
                </c:pt>
                <c:pt idx="1">
                  <c:v>present the problems and except the workers suggestions </c:v>
                </c:pt>
                <c:pt idx="2">
                  <c:v>the superior allows employees to make decision</c:v>
                </c:pt>
                <c:pt idx="3">
                  <c:v>it's hard to say </c:v>
                </c:pt>
              </c:strCache>
            </c:strRef>
          </c:cat>
          <c:val>
            <c:numRef>
              <c:f>Arkusz1!$C$2:$C$5</c:f>
              <c:numCache>
                <c:formatCode>General</c:formatCode>
                <c:ptCount val="4"/>
              </c:numCache>
            </c:numRef>
          </c:val>
        </c:ser>
        <c:ser>
          <c:idx val="2"/>
          <c:order val="2"/>
          <c:tx>
            <c:strRef>
              <c:f>Arkusz1!$D$1</c:f>
              <c:strCache>
                <c:ptCount val="1"/>
                <c:pt idx="0">
                  <c:v>Kolumna2</c:v>
                </c:pt>
              </c:strCache>
            </c:strRef>
          </c:tx>
          <c:cat>
            <c:strRef>
              <c:f>Arkusz1!$A$2:$A$5</c:f>
              <c:strCache>
                <c:ptCount val="4"/>
                <c:pt idx="0">
                  <c:v>alone</c:v>
                </c:pt>
                <c:pt idx="1">
                  <c:v>present the problems and except the workers suggestions </c:v>
                </c:pt>
                <c:pt idx="2">
                  <c:v>the superior allows employees to make decision</c:v>
                </c:pt>
                <c:pt idx="3">
                  <c:v>it's hard to say </c:v>
                </c:pt>
              </c:strCache>
            </c:strRef>
          </c:cat>
          <c:val>
            <c:numRef>
              <c:f>Arkusz1!$D$2:$D$5</c:f>
              <c:numCache>
                <c:formatCode>General</c:formatCode>
                <c:ptCount val="4"/>
              </c:numCache>
            </c:numRef>
          </c:val>
        </c:ser>
        <c:shape val="box"/>
        <c:axId val="157497600"/>
        <c:axId val="157499392"/>
        <c:axId val="0"/>
      </c:bar3DChart>
      <c:catAx>
        <c:axId val="157497600"/>
        <c:scaling>
          <c:orientation val="minMax"/>
        </c:scaling>
        <c:axPos val="b"/>
        <c:tickLblPos val="nextTo"/>
        <c:txPr>
          <a:bodyPr/>
          <a:lstStyle/>
          <a:p>
            <a:pPr>
              <a:defRPr lang="pl-PL"/>
            </a:pPr>
            <a:endParaRPr lang="pl-PL"/>
          </a:p>
        </c:txPr>
        <c:crossAx val="157499392"/>
        <c:crosses val="autoZero"/>
        <c:auto val="1"/>
        <c:lblAlgn val="ctr"/>
        <c:lblOffset val="100"/>
      </c:catAx>
      <c:valAx>
        <c:axId val="157499392"/>
        <c:scaling>
          <c:orientation val="minMax"/>
        </c:scaling>
        <c:axPos val="l"/>
        <c:majorGridlines/>
        <c:numFmt formatCode="General" sourceLinked="1"/>
        <c:tickLblPos val="nextTo"/>
        <c:txPr>
          <a:bodyPr/>
          <a:lstStyle/>
          <a:p>
            <a:pPr>
              <a:defRPr lang="pl-PL"/>
            </a:pPr>
            <a:endParaRPr lang="pl-PL"/>
          </a:p>
        </c:txPr>
        <c:crossAx val="157497600"/>
        <c:crosses val="autoZero"/>
        <c:crossBetween val="between"/>
      </c:valAx>
    </c:plotArea>
    <c:plotVisOnly val="1"/>
    <c:dispBlanksAs val="gap"/>
  </c:chart>
  <c:txPr>
    <a:bodyPr/>
    <a:lstStyle/>
    <a:p>
      <a:pPr>
        <a:defRPr sz="1800"/>
      </a:pPr>
      <a:endParaRPr lang="pl-P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l-PL"/>
  <c:chart>
    <c:title>
      <c:txPr>
        <a:bodyPr/>
        <a:lstStyle/>
        <a:p>
          <a:pPr>
            <a:defRPr lang="pl-PL"/>
          </a:pPr>
          <a:endParaRPr lang="pl-PL"/>
        </a:p>
      </c:txPr>
    </c:title>
    <c:plotArea>
      <c:layout>
        <c:manualLayout>
          <c:layoutTarget val="inner"/>
          <c:xMode val="edge"/>
          <c:yMode val="edge"/>
          <c:x val="0.17219895056209628"/>
          <c:y val="9.2662043719973067E-2"/>
          <c:w val="0.40640002983885465"/>
          <c:h val="0.83682784057681381"/>
        </c:manualLayout>
      </c:layout>
      <c:pieChart>
        <c:varyColors val="1"/>
        <c:ser>
          <c:idx val="1"/>
          <c:order val="1"/>
          <c:tx>
            <c:strRef>
              <c:f>Arkusz1!$B$1</c:f>
              <c:strCache>
                <c:ptCount val="1"/>
                <c:pt idx="0">
                  <c:v>Solving a conflict</c:v>
                </c:pt>
              </c:strCache>
            </c:strRef>
          </c:tx>
          <c:cat>
            <c:strRef>
              <c:f>Arkusz1!$A$2:$A$5</c:f>
              <c:strCache>
                <c:ptCount val="2"/>
                <c:pt idx="0">
                  <c:v>be neutrally, hear both said and resolve the conflict</c:v>
                </c:pt>
                <c:pt idx="1">
                  <c:v>others </c:v>
                </c:pt>
              </c:strCache>
            </c:strRef>
          </c:cat>
          <c:val>
            <c:numRef>
              <c:f>Arkusz1!$B$2:$B$5</c:f>
              <c:numCache>
                <c:formatCode>General</c:formatCode>
                <c:ptCount val="4"/>
                <c:pt idx="0">
                  <c:v>85</c:v>
                </c:pt>
                <c:pt idx="1">
                  <c:v>15</c:v>
                </c:pt>
              </c:numCache>
            </c:numRef>
          </c:val>
        </c:ser>
        <c:ser>
          <c:idx val="0"/>
          <c:order val="0"/>
          <c:tx>
            <c:strRef>
              <c:f>Arkusz1!$B$1</c:f>
              <c:strCache>
                <c:ptCount val="1"/>
                <c:pt idx="0">
                  <c:v>Solving a conflict</c:v>
                </c:pt>
              </c:strCache>
            </c:strRef>
          </c:tx>
          <c:explosion val="164"/>
          <c:cat>
            <c:strRef>
              <c:f>Arkusz1!$A$2:$A$5</c:f>
              <c:strCache>
                <c:ptCount val="2"/>
                <c:pt idx="0">
                  <c:v>be neutrally, hear both said and resolve the conflict</c:v>
                </c:pt>
                <c:pt idx="1">
                  <c:v>others </c:v>
                </c:pt>
              </c:strCache>
            </c:strRef>
          </c:cat>
          <c:val>
            <c:numRef>
              <c:f>Arkusz1!$B$2:$B$5</c:f>
              <c:numCache>
                <c:formatCode>General</c:formatCode>
                <c:ptCount val="4"/>
                <c:pt idx="0">
                  <c:v>85</c:v>
                </c:pt>
                <c:pt idx="1">
                  <c:v>15</c:v>
                </c:pt>
              </c:numCache>
            </c:numRef>
          </c:val>
        </c:ser>
        <c:firstSliceAng val="0"/>
      </c:pieChart>
    </c:plotArea>
    <c:legend>
      <c:legendPos val="r"/>
      <c:layout>
        <c:manualLayout>
          <c:xMode val="edge"/>
          <c:yMode val="edge"/>
          <c:x val="0.67490728589481874"/>
          <c:y val="0.15725970377050891"/>
          <c:w val="0.31583345484592201"/>
          <c:h val="0.37869645148981962"/>
        </c:manualLayout>
      </c:layout>
      <c:txPr>
        <a:bodyPr/>
        <a:lstStyle/>
        <a:p>
          <a:pPr>
            <a:defRPr lang="pl-PL"/>
          </a:pPr>
          <a:endParaRPr lang="pl-PL"/>
        </a:p>
      </c:txPr>
    </c:legend>
    <c:plotVisOnly val="1"/>
  </c:chart>
  <c:txPr>
    <a:bodyPr/>
    <a:lstStyle/>
    <a:p>
      <a:pPr>
        <a:defRPr sz="1800"/>
      </a:pPr>
      <a:endParaRPr lang="pl-PL"/>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3" name="Prostokąt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Prostokąt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Prostokąt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Prostokąt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Prostokąt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Prostokąt zaokrąglony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Prostokąt zaokrąglony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rostokąt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705600" y="4206240"/>
            <a:ext cx="960120" cy="457200"/>
          </a:xfrm>
        </p:spPr>
        <p:txBody>
          <a:bodyPr/>
          <a:lstStyle/>
          <a:p>
            <a:fld id="{A3D45EAA-B1D3-4C16-B832-5FF2FF664D01}" type="datetimeFigureOut">
              <a:rPr lang="pl-PL" smtClean="0"/>
              <a:pPr/>
              <a:t>30.04.2019</a:t>
            </a:fld>
            <a:endParaRPr lang="pl-PL"/>
          </a:p>
        </p:txBody>
      </p:sp>
      <p:sp>
        <p:nvSpPr>
          <p:cNvPr id="17" name="Symbol zastępczy stopki 16"/>
          <p:cNvSpPr>
            <a:spLocks noGrp="1"/>
          </p:cNvSpPr>
          <p:nvPr>
            <p:ph type="ftr" sz="quarter" idx="11"/>
          </p:nvPr>
        </p:nvSpPr>
        <p:spPr>
          <a:xfrm>
            <a:off x="5410200" y="4205288"/>
            <a:ext cx="1295400" cy="457200"/>
          </a:xfrm>
        </p:spPr>
        <p:txBody>
          <a:bodyPr/>
          <a:lstStyle/>
          <a:p>
            <a:endParaRPr lang="pl-PL"/>
          </a:p>
        </p:txBody>
      </p:sp>
      <p:sp>
        <p:nvSpPr>
          <p:cNvPr id="29" name="Symbol zastępczy numeru slajd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9F8C0FF-84BD-4C6B-AF84-D03747B7839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3D45EAA-B1D3-4C16-B832-5FF2FF664D01}" type="datetimeFigureOut">
              <a:rPr lang="pl-PL" smtClean="0"/>
              <a:pPr/>
              <a:t>30.04.2019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1143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143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3D45EAA-B1D3-4C16-B832-5FF2FF664D01}" type="datetimeFigureOut">
              <a:rPr lang="pl-PL" smtClean="0"/>
              <a:pPr/>
              <a:t>30.04.2019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3D45EAA-B1D3-4C16-B832-5FF2FF664D01}" type="datetimeFigureOut">
              <a:rPr lang="pl-PL" smtClean="0"/>
              <a:pPr/>
              <a:t>30.04.2019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A3D45EAA-B1D3-4C16-B832-5FF2FF664D01}" type="datetimeFigureOut">
              <a:rPr lang="pl-PL" smtClean="0"/>
              <a:pPr/>
              <a:t>30.04.2019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A3D45EAA-B1D3-4C16-B832-5FF2FF664D01}" type="datetimeFigureOut">
              <a:rPr lang="pl-PL" smtClean="0"/>
              <a:pPr/>
              <a:t>30.04.2019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81000" y="1143000"/>
            <a:ext cx="8382000" cy="1069848"/>
          </a:xfrm>
        </p:spPr>
        <p:txBody>
          <a:bodyPr anchor="ctr"/>
          <a:lstStyle>
            <a:lvl1pPr>
              <a:defRPr sz="4000" b="0" i="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daty 25"/>
          <p:cNvSpPr>
            <a:spLocks noGrp="1"/>
          </p:cNvSpPr>
          <p:nvPr>
            <p:ph type="dt" sz="half" idx="10"/>
          </p:nvPr>
        </p:nvSpPr>
        <p:spPr/>
        <p:txBody>
          <a:bodyPr rtlCol="0"/>
          <a:lstStyle/>
          <a:p>
            <a:fld id="{A3D45EAA-B1D3-4C16-B832-5FF2FF664D01}" type="datetimeFigureOut">
              <a:rPr lang="pl-PL" smtClean="0"/>
              <a:pPr/>
              <a:t>30.04.2019</a:t>
            </a:fld>
            <a:endParaRPr lang="pl-PL"/>
          </a:p>
        </p:txBody>
      </p:sp>
      <p:sp>
        <p:nvSpPr>
          <p:cNvPr id="27" name="Symbol zastępczy numeru slajdu 26"/>
          <p:cNvSpPr>
            <a:spLocks noGrp="1"/>
          </p:cNvSpPr>
          <p:nvPr>
            <p:ph type="sldNum" sz="quarter" idx="11"/>
          </p:nvPr>
        </p:nvSpPr>
        <p:spPr/>
        <p:txBody>
          <a:bodyPr rtlCol="0"/>
          <a:lstStyle/>
          <a:p>
            <a:fld id="{39F8C0FF-84BD-4C6B-AF84-D03747B78392}" type="slidenum">
              <a:rPr lang="pl-PL" smtClean="0"/>
              <a:pPr/>
              <a:t>‹#›</a:t>
            </a:fld>
            <a:endParaRPr lang="pl-PL"/>
          </a:p>
        </p:txBody>
      </p:sp>
      <p:sp>
        <p:nvSpPr>
          <p:cNvPr id="28" name="Symbol zastępczy stopki 27"/>
          <p:cNvSpPr>
            <a:spLocks noGrp="1"/>
          </p:cNvSpPr>
          <p:nvPr>
            <p:ph type="ftr" sz="quarter" idx="12"/>
          </p:nvPr>
        </p:nvSpPr>
        <p:spPr/>
        <p:txBody>
          <a:bodyPr rtlCol="0"/>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a:xfrm>
            <a:off x="6583680" y="612648"/>
            <a:ext cx="957264" cy="457200"/>
          </a:xfrm>
        </p:spPr>
        <p:txBody>
          <a:bodyPr/>
          <a:lstStyle/>
          <a:p>
            <a:fld id="{A3D45EAA-B1D3-4C16-B832-5FF2FF664D01}" type="datetimeFigureOut">
              <a:rPr lang="pl-PL" smtClean="0"/>
              <a:pPr/>
              <a:t>30.04.2019</a:t>
            </a:fld>
            <a:endParaRPr lang="pl-PL"/>
          </a:p>
        </p:txBody>
      </p:sp>
      <p:sp>
        <p:nvSpPr>
          <p:cNvPr id="4" name="Symbol zastępczy stopki 3"/>
          <p:cNvSpPr>
            <a:spLocks noGrp="1"/>
          </p:cNvSpPr>
          <p:nvPr>
            <p:ph type="ftr" sz="quarter" idx="11"/>
          </p:nvPr>
        </p:nvSpPr>
        <p:spPr>
          <a:xfrm>
            <a:off x="5257800" y="612648"/>
            <a:ext cx="1325880" cy="457200"/>
          </a:xfrm>
        </p:spPr>
        <p:txBody>
          <a:bodyPr/>
          <a:lstStyle/>
          <a:p>
            <a:endParaRPr lang="pl-PL"/>
          </a:p>
        </p:txBody>
      </p:sp>
      <p:sp>
        <p:nvSpPr>
          <p:cNvPr id="5" name="Symbol zastępczy numeru slajdu 4"/>
          <p:cNvSpPr>
            <a:spLocks noGrp="1"/>
          </p:cNvSpPr>
          <p:nvPr>
            <p:ph type="sldNum" sz="quarter" idx="12"/>
          </p:nvPr>
        </p:nvSpPr>
        <p:spPr>
          <a:xfrm>
            <a:off x="8174736" y="2272"/>
            <a:ext cx="762000" cy="365760"/>
          </a:xfrm>
        </p:spPr>
        <p:txBody>
          <a:bodyPr/>
          <a:lstStyle/>
          <a:p>
            <a:fld id="{39F8C0FF-84BD-4C6B-AF84-D03747B7839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3D45EAA-B1D3-4C16-B832-5FF2FF664D01}" type="datetimeFigureOut">
              <a:rPr lang="pl-PL" smtClean="0"/>
              <a:pPr/>
              <a:t>30.04.2019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353496" y="1101970"/>
            <a:ext cx="3383280" cy="877824"/>
          </a:xfrm>
        </p:spPr>
        <p:txBody>
          <a:bodyPr anchor="b"/>
          <a:lstStyle>
            <a:lvl1pPr algn="l">
              <a:buNone/>
              <a:defRPr sz="1800" b="1"/>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A3D45EAA-B1D3-4C16-B832-5FF2FF664D01}" type="datetimeFigureOut">
              <a:rPr lang="pl-PL" smtClean="0"/>
              <a:pPr/>
              <a:t>30.04.2019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A3D45EAA-B1D3-4C16-B832-5FF2FF664D01}" type="datetimeFigureOut">
              <a:rPr lang="pl-PL" smtClean="0"/>
              <a:pPr/>
              <a:t>30.04.2019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Prostokąt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rostokąt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Prostokąt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Prostokąt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Prostokąt zaokrąglony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Prostokąt zaokrąglony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Prostokąt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Prostokąt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Prostokąt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Prostokąt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Prostokąt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Prostokąt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ymbol zastępczy tytułu 21"/>
          <p:cNvSpPr>
            <a:spLocks noGrp="1"/>
          </p:cNvSpPr>
          <p:nvPr>
            <p:ph type="title"/>
          </p:nvPr>
        </p:nvSpPr>
        <p:spPr>
          <a:xfrm>
            <a:off x="457200" y="1143000"/>
            <a:ext cx="8229600" cy="10668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3D45EAA-B1D3-4C16-B832-5FF2FF664D01}" type="datetimeFigureOut">
              <a:rPr lang="pl-PL" smtClean="0"/>
              <a:pPr/>
              <a:t>30.04.2019</a:t>
            </a:fld>
            <a:endParaRPr lang="pl-PL"/>
          </a:p>
        </p:txBody>
      </p:sp>
      <p:sp>
        <p:nvSpPr>
          <p:cNvPr id="3" name="Symbol zastępczy stopki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l-PL"/>
          </a:p>
        </p:txBody>
      </p:sp>
      <p:sp>
        <p:nvSpPr>
          <p:cNvPr id="23" name="Symbol zastępczy numeru slajd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9F8C0FF-84BD-4C6B-AF84-D03747B7839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928671"/>
            <a:ext cx="7772400" cy="2286015"/>
          </a:xfrm>
        </p:spPr>
        <p:txBody>
          <a:bodyPr/>
          <a:lstStyle/>
          <a:p>
            <a:pPr algn="ctr"/>
            <a:r>
              <a:rPr lang="pl-PL" dirty="0" smtClean="0"/>
              <a:t>Human Resource Management</a:t>
            </a:r>
            <a:br>
              <a:rPr lang="pl-PL" dirty="0" smtClean="0"/>
            </a:br>
            <a:r>
              <a:rPr lang="pl-PL" dirty="0" err="1" smtClean="0"/>
              <a:t>Lecture</a:t>
            </a:r>
            <a:r>
              <a:rPr lang="pl-PL" dirty="0" smtClean="0"/>
              <a:t> No 3 </a:t>
            </a:r>
            <a:endParaRPr lang="pl-PL" dirty="0"/>
          </a:p>
        </p:txBody>
      </p:sp>
      <p:sp>
        <p:nvSpPr>
          <p:cNvPr id="3" name="Podtytuł 2"/>
          <p:cNvSpPr>
            <a:spLocks noGrp="1"/>
          </p:cNvSpPr>
          <p:nvPr>
            <p:ph type="subTitle" idx="1"/>
          </p:nvPr>
        </p:nvSpPr>
        <p:spPr>
          <a:xfrm>
            <a:off x="1142976" y="3571876"/>
            <a:ext cx="7000924" cy="1857388"/>
          </a:xfrm>
        </p:spPr>
        <p:txBody>
          <a:bodyPr>
            <a:normAutofit/>
          </a:bodyPr>
          <a:lstStyle/>
          <a:p>
            <a:endParaRPr lang="pl-PL" dirty="0" smtClean="0"/>
          </a:p>
          <a:p>
            <a:pPr algn="r"/>
            <a:endParaRPr lang="pl-PL" dirty="0" smtClean="0"/>
          </a:p>
          <a:p>
            <a:pPr algn="r"/>
            <a:r>
              <a:rPr lang="pl-PL" dirty="0" smtClean="0"/>
              <a:t> Justyna Mielczarek-Mikołajów </a:t>
            </a:r>
            <a:r>
              <a:rPr lang="pl-PL" dirty="0" err="1" smtClean="0"/>
              <a:t>PhD</a:t>
            </a:r>
            <a:r>
              <a:rPr lang="pl-PL" dirty="0" smtClean="0"/>
              <a:t>  </a:t>
            </a:r>
          </a:p>
          <a:p>
            <a:pPr algn="r"/>
            <a:r>
              <a:rPr lang="pl-PL" dirty="0" smtClean="0"/>
              <a:t>mail: justynamielczarek5@wp.pl</a:t>
            </a:r>
          </a:p>
          <a:p>
            <a:endParaRPr lang="pl-PL" dirty="0" smtClean="0"/>
          </a:p>
        </p:txBody>
      </p:sp>
      <p:pic>
        <p:nvPicPr>
          <p:cNvPr id="1026" name="Picture 2"/>
          <p:cNvPicPr>
            <a:picLocks noChangeAspect="1" noChangeArrowheads="1"/>
          </p:cNvPicPr>
          <p:nvPr/>
        </p:nvPicPr>
        <p:blipFill>
          <a:blip r:embed="rId2"/>
          <a:srcRect/>
          <a:stretch>
            <a:fillRect/>
          </a:stretch>
        </p:blipFill>
        <p:spPr bwMode="auto">
          <a:xfrm>
            <a:off x="0" y="3786190"/>
            <a:ext cx="2857488" cy="134710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Features</a:t>
            </a:r>
            <a:r>
              <a:rPr lang="pl-PL" dirty="0" smtClean="0"/>
              <a:t> </a:t>
            </a:r>
            <a:r>
              <a:rPr lang="pl-PL" dirty="0"/>
              <a:t>of </a:t>
            </a:r>
            <a:r>
              <a:rPr lang="pl-PL" dirty="0" smtClean="0"/>
              <a:t>a manager</a:t>
            </a:r>
            <a:endParaRPr lang="pl-PL" dirty="0"/>
          </a:p>
        </p:txBody>
      </p:sp>
      <p:sp>
        <p:nvSpPr>
          <p:cNvPr id="3" name="Symbol zastępczy zawartości 2"/>
          <p:cNvSpPr>
            <a:spLocks noGrp="1"/>
          </p:cNvSpPr>
          <p:nvPr>
            <p:ph idx="1"/>
          </p:nvPr>
        </p:nvSpPr>
        <p:spPr/>
        <p:txBody>
          <a:bodyPr/>
          <a:lstStyle/>
          <a:p>
            <a:pPr marL="109728" indent="0">
              <a:buNone/>
            </a:pPr>
            <a:endParaRPr lang="pl-PL" dirty="0" smtClean="0"/>
          </a:p>
          <a:p>
            <a:pPr marL="109728" indent="0">
              <a:buNone/>
            </a:pPr>
            <a:endParaRPr lang="pl-PL" dirty="0"/>
          </a:p>
          <a:p>
            <a:pPr marL="109728" indent="0">
              <a:buNone/>
            </a:pPr>
            <a:r>
              <a:rPr lang="en-US" dirty="0" smtClean="0"/>
              <a:t>What </a:t>
            </a:r>
            <a:r>
              <a:rPr lang="en-US" dirty="0"/>
              <a:t>should a good manager </a:t>
            </a:r>
            <a:r>
              <a:rPr lang="en-US" dirty="0" smtClean="0"/>
              <a:t>mean</a:t>
            </a:r>
            <a:r>
              <a:rPr lang="en-US" dirty="0"/>
              <a:t>?</a:t>
            </a:r>
          </a:p>
          <a:p>
            <a:endParaRPr lang="pl-PL" dirty="0"/>
          </a:p>
        </p:txBody>
      </p:sp>
    </p:spTree>
    <p:extLst>
      <p:ext uri="{BB962C8B-B14F-4D97-AF65-F5344CB8AC3E}">
        <p14:creationId xmlns:p14="http://schemas.microsoft.com/office/powerpoint/2010/main" xmlns="" val="3128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052736"/>
            <a:ext cx="8229600" cy="1066800"/>
          </a:xfrm>
        </p:spPr>
        <p:txBody>
          <a:bodyPr>
            <a:normAutofit/>
          </a:bodyPr>
          <a:lstStyle/>
          <a:p>
            <a:pPr algn="ctr"/>
            <a:r>
              <a:rPr lang="pl-PL" b="1" dirty="0" err="1">
                <a:solidFill>
                  <a:schemeClr val="accent2">
                    <a:lumMod val="40000"/>
                    <a:lumOff val="60000"/>
                  </a:schemeClr>
                </a:solidFill>
              </a:rPr>
              <a:t>Result</a:t>
            </a:r>
            <a:r>
              <a:rPr lang="pl-PL" b="1" dirty="0">
                <a:solidFill>
                  <a:schemeClr val="accent2">
                    <a:lumMod val="40000"/>
                    <a:lumOff val="60000"/>
                  </a:schemeClr>
                </a:solidFill>
              </a:rPr>
              <a:t> of </a:t>
            </a:r>
            <a:r>
              <a:rPr lang="pl-PL" b="1" dirty="0" err="1" smtClean="0">
                <a:solidFill>
                  <a:schemeClr val="accent2">
                    <a:lumMod val="40000"/>
                    <a:lumOff val="60000"/>
                  </a:schemeClr>
                </a:solidFill>
              </a:rPr>
              <a:t>questionnaire</a:t>
            </a:r>
            <a:r>
              <a:rPr lang="pl-PL" b="1" dirty="0" smtClean="0">
                <a:solidFill>
                  <a:schemeClr val="accent2">
                    <a:lumMod val="40000"/>
                    <a:lumOff val="60000"/>
                  </a:schemeClr>
                </a:solidFill>
              </a:rPr>
              <a:t/>
            </a:r>
            <a:br>
              <a:rPr lang="pl-PL" b="1" dirty="0" smtClean="0">
                <a:solidFill>
                  <a:schemeClr val="accent2">
                    <a:lumMod val="40000"/>
                    <a:lumOff val="60000"/>
                  </a:schemeClr>
                </a:solidFill>
              </a:rPr>
            </a:br>
            <a:r>
              <a:rPr lang="pl-PL" sz="2200" b="1" dirty="0" err="1" smtClean="0">
                <a:solidFill>
                  <a:schemeClr val="accent1">
                    <a:lumMod val="75000"/>
                  </a:schemeClr>
                </a:solidFill>
              </a:rPr>
              <a:t>What</a:t>
            </a:r>
            <a:r>
              <a:rPr lang="pl-PL" sz="2200" b="1" dirty="0" smtClean="0">
                <a:solidFill>
                  <a:schemeClr val="accent1">
                    <a:lumMod val="75000"/>
                  </a:schemeClr>
                </a:solidFill>
              </a:rPr>
              <a:t> </a:t>
            </a:r>
            <a:r>
              <a:rPr lang="pl-PL" sz="2200" b="1" dirty="0" err="1" smtClean="0">
                <a:solidFill>
                  <a:schemeClr val="accent1">
                    <a:lumMod val="75000"/>
                  </a:schemeClr>
                </a:solidFill>
              </a:rPr>
              <a:t>features</a:t>
            </a:r>
            <a:r>
              <a:rPr lang="pl-PL" sz="2200" b="1" dirty="0" smtClean="0">
                <a:solidFill>
                  <a:schemeClr val="accent1">
                    <a:lumMod val="75000"/>
                  </a:schemeClr>
                </a:solidFill>
              </a:rPr>
              <a:t> </a:t>
            </a:r>
            <a:r>
              <a:rPr lang="pl-PL" sz="2200" b="1" dirty="0" err="1" smtClean="0">
                <a:solidFill>
                  <a:schemeClr val="accent1">
                    <a:lumMod val="75000"/>
                  </a:schemeClr>
                </a:solidFill>
              </a:rPr>
              <a:t>should</a:t>
            </a:r>
            <a:r>
              <a:rPr lang="pl-PL" sz="2200" b="1" dirty="0" smtClean="0">
                <a:solidFill>
                  <a:schemeClr val="accent1">
                    <a:lumMod val="75000"/>
                  </a:schemeClr>
                </a:solidFill>
              </a:rPr>
              <a:t> a </a:t>
            </a:r>
            <a:r>
              <a:rPr lang="pl-PL" sz="2200" b="1" dirty="0" err="1" smtClean="0">
                <a:solidFill>
                  <a:schemeClr val="accent1">
                    <a:lumMod val="75000"/>
                  </a:schemeClr>
                </a:solidFill>
              </a:rPr>
              <a:t>good</a:t>
            </a:r>
            <a:r>
              <a:rPr lang="pl-PL" sz="2200" b="1" dirty="0" smtClean="0">
                <a:solidFill>
                  <a:schemeClr val="accent1">
                    <a:lumMod val="75000"/>
                  </a:schemeClr>
                </a:solidFill>
              </a:rPr>
              <a:t> manager </a:t>
            </a:r>
            <a:r>
              <a:rPr lang="pl-PL" sz="2200" b="1" dirty="0" err="1" smtClean="0">
                <a:solidFill>
                  <a:schemeClr val="accent1">
                    <a:lumMod val="75000"/>
                  </a:schemeClr>
                </a:solidFill>
              </a:rPr>
              <a:t>have</a:t>
            </a:r>
            <a:r>
              <a:rPr lang="pl-PL" sz="2200" b="1" dirty="0" smtClean="0">
                <a:solidFill>
                  <a:schemeClr val="accent1">
                    <a:lumMod val="75000"/>
                  </a:schemeClr>
                </a:solidFill>
              </a:rPr>
              <a:t>?</a:t>
            </a:r>
            <a:endParaRPr lang="pl-PL" sz="2200" dirty="0">
              <a:solidFill>
                <a:schemeClr val="accent1">
                  <a:lumMod val="75000"/>
                </a:schemeClr>
              </a:solidFill>
            </a:endParaRPr>
          </a:p>
        </p:txBody>
      </p:sp>
      <p:sp>
        <p:nvSpPr>
          <p:cNvPr id="3" name="Symbol zastępczy zawartości 2"/>
          <p:cNvSpPr>
            <a:spLocks noGrp="1"/>
          </p:cNvSpPr>
          <p:nvPr>
            <p:ph idx="1"/>
          </p:nvPr>
        </p:nvSpPr>
        <p:spPr>
          <a:solidFill>
            <a:schemeClr val="accent2">
              <a:lumMod val="60000"/>
              <a:lumOff val="40000"/>
            </a:schemeClr>
          </a:solidFill>
        </p:spPr>
        <p:txBody>
          <a:bodyPr/>
          <a:lstStyle/>
          <a:p>
            <a:pPr marL="109728" indent="0">
              <a:buNone/>
            </a:pPr>
            <a:endParaRPr lang="pl-PL" dirty="0"/>
          </a:p>
        </p:txBody>
      </p:sp>
      <p:sp>
        <p:nvSpPr>
          <p:cNvPr id="4" name="Prostokąt 3"/>
          <p:cNvSpPr/>
          <p:nvPr/>
        </p:nvSpPr>
        <p:spPr>
          <a:xfrm>
            <a:off x="3779159" y="2636912"/>
            <a:ext cx="1945722" cy="194421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3851920" y="2639209"/>
            <a:ext cx="1800200" cy="2123658"/>
          </a:xfrm>
          <a:prstGeom prst="rect">
            <a:avLst/>
          </a:prstGeom>
          <a:noFill/>
        </p:spPr>
        <p:txBody>
          <a:bodyPr wrap="square" rtlCol="0">
            <a:spAutoFit/>
          </a:bodyPr>
          <a:lstStyle/>
          <a:p>
            <a:pPr>
              <a:buFont typeface="Wingdings" panose="05000000000000000000" pitchFamily="2" charset="2"/>
              <a:buChar char="ü"/>
            </a:pPr>
            <a:r>
              <a:rPr lang="pl-PL" sz="1200" dirty="0" err="1"/>
              <a:t>should</a:t>
            </a:r>
            <a:r>
              <a:rPr lang="pl-PL" sz="1200" dirty="0"/>
              <a:t> be </a:t>
            </a:r>
            <a:r>
              <a:rPr lang="pl-PL" sz="1200" dirty="0" err="1"/>
              <a:t>decisive</a:t>
            </a:r>
            <a:r>
              <a:rPr lang="pl-PL" sz="1200" dirty="0"/>
              <a:t> </a:t>
            </a:r>
          </a:p>
          <a:p>
            <a:pPr>
              <a:buFont typeface="Wingdings" panose="05000000000000000000" pitchFamily="2" charset="2"/>
              <a:buChar char="ü"/>
            </a:pPr>
            <a:r>
              <a:rPr lang="pl-PL" sz="1200" dirty="0" err="1"/>
              <a:t>self-confident</a:t>
            </a:r>
            <a:r>
              <a:rPr lang="pl-PL" sz="1200" dirty="0"/>
              <a:t> </a:t>
            </a:r>
          </a:p>
          <a:p>
            <a:pPr>
              <a:buFont typeface="Wingdings" panose="05000000000000000000" pitchFamily="2" charset="2"/>
              <a:buChar char="ü"/>
            </a:pPr>
            <a:r>
              <a:rPr lang="pl-PL" sz="1200" dirty="0" err="1"/>
              <a:t>educated</a:t>
            </a:r>
            <a:r>
              <a:rPr lang="pl-PL" sz="1200" dirty="0"/>
              <a:t> </a:t>
            </a:r>
          </a:p>
          <a:p>
            <a:pPr>
              <a:buFont typeface="Wingdings" panose="05000000000000000000" pitchFamily="2" charset="2"/>
              <a:buChar char="ü"/>
            </a:pPr>
            <a:r>
              <a:rPr lang="pl-PL" sz="1200" dirty="0" err="1"/>
              <a:t>kind</a:t>
            </a:r>
            <a:r>
              <a:rPr lang="pl-PL" sz="1200" dirty="0"/>
              <a:t> </a:t>
            </a:r>
          </a:p>
          <a:p>
            <a:pPr>
              <a:buFont typeface="Wingdings" panose="05000000000000000000" pitchFamily="2" charset="2"/>
              <a:buChar char="ü"/>
            </a:pPr>
            <a:r>
              <a:rPr lang="pl-PL" sz="1200" u="sng" dirty="0" err="1"/>
              <a:t>solution-oriented</a:t>
            </a:r>
            <a:r>
              <a:rPr lang="pl-PL" sz="1200" u="sng" dirty="0"/>
              <a:t>, </a:t>
            </a:r>
          </a:p>
          <a:p>
            <a:pPr>
              <a:buFont typeface="Wingdings" panose="05000000000000000000" pitchFamily="2" charset="2"/>
              <a:buChar char="ü"/>
            </a:pPr>
            <a:r>
              <a:rPr lang="pl-PL" sz="1200" u="sng" dirty="0" err="1"/>
              <a:t>good</a:t>
            </a:r>
            <a:r>
              <a:rPr lang="pl-PL" sz="1200" u="sng" dirty="0"/>
              <a:t> </a:t>
            </a:r>
            <a:r>
              <a:rPr lang="pl-PL" sz="1200" u="sng" dirty="0" err="1"/>
              <a:t>at</a:t>
            </a:r>
            <a:r>
              <a:rPr lang="pl-PL" sz="1200" u="sng" dirty="0"/>
              <a:t> </a:t>
            </a:r>
            <a:r>
              <a:rPr lang="pl-PL" sz="1200" u="sng" dirty="0" err="1"/>
              <a:t>leading</a:t>
            </a:r>
            <a:r>
              <a:rPr lang="pl-PL" sz="1200" u="sng" dirty="0"/>
              <a:t> </a:t>
            </a:r>
            <a:r>
              <a:rPr lang="pl-PL" sz="1200" u="sng" dirty="0" err="1"/>
              <a:t>people</a:t>
            </a:r>
            <a:r>
              <a:rPr lang="pl-PL" sz="1200" u="sng" dirty="0"/>
              <a:t>,</a:t>
            </a:r>
          </a:p>
          <a:p>
            <a:pPr>
              <a:buFont typeface="Wingdings" panose="05000000000000000000" pitchFamily="2" charset="2"/>
              <a:buChar char="ü"/>
            </a:pPr>
            <a:r>
              <a:rPr lang="pl-PL" sz="1200" u="sng" dirty="0" err="1"/>
              <a:t>have</a:t>
            </a:r>
            <a:r>
              <a:rPr lang="pl-PL" sz="1200" u="sng" dirty="0"/>
              <a:t> </a:t>
            </a:r>
            <a:r>
              <a:rPr lang="pl-PL" sz="1200" u="sng" dirty="0" err="1"/>
              <a:t>soft</a:t>
            </a:r>
            <a:r>
              <a:rPr lang="pl-PL" sz="1200" u="sng" dirty="0"/>
              <a:t> </a:t>
            </a:r>
            <a:r>
              <a:rPr lang="pl-PL" sz="1200" u="sng" dirty="0" err="1"/>
              <a:t>skills</a:t>
            </a:r>
            <a:r>
              <a:rPr lang="pl-PL" sz="1200" u="sng" dirty="0"/>
              <a:t> and hard </a:t>
            </a:r>
            <a:r>
              <a:rPr lang="pl-PL" sz="1200" u="sng" dirty="0" err="1"/>
              <a:t>skills</a:t>
            </a:r>
            <a:r>
              <a:rPr lang="pl-PL" sz="1200" u="sng" dirty="0"/>
              <a:t> (</a:t>
            </a:r>
            <a:r>
              <a:rPr lang="pl-PL" sz="1200" u="sng" dirty="0" err="1"/>
              <a:t>knowledge</a:t>
            </a:r>
            <a:r>
              <a:rPr lang="pl-PL" sz="1200" u="sng" dirty="0"/>
              <a:t>),</a:t>
            </a:r>
          </a:p>
          <a:p>
            <a:pPr>
              <a:buFont typeface="Wingdings" panose="05000000000000000000" pitchFamily="2" charset="2"/>
              <a:buChar char="ü"/>
            </a:pPr>
            <a:r>
              <a:rPr lang="pl-PL" sz="1200" u="sng" dirty="0" smtClean="0"/>
              <a:t>be </a:t>
            </a:r>
            <a:r>
              <a:rPr lang="pl-PL" sz="1200" u="sng" dirty="0"/>
              <a:t>a </a:t>
            </a:r>
            <a:r>
              <a:rPr lang="pl-PL" sz="1200" u="sng" dirty="0" err="1" smtClean="0"/>
              <a:t>professional</a:t>
            </a:r>
            <a:r>
              <a:rPr lang="pl-PL" sz="1200" u="sng" dirty="0" smtClean="0"/>
              <a:t> </a:t>
            </a:r>
            <a:endParaRPr lang="pl-PL" sz="1200" u="sng" dirty="0"/>
          </a:p>
          <a:p>
            <a:endParaRPr lang="pl-PL" sz="1200" dirty="0"/>
          </a:p>
        </p:txBody>
      </p:sp>
      <p:sp>
        <p:nvSpPr>
          <p:cNvPr id="6" name="Prostokąt 5"/>
          <p:cNvSpPr/>
          <p:nvPr/>
        </p:nvSpPr>
        <p:spPr>
          <a:xfrm>
            <a:off x="827584" y="2564904"/>
            <a:ext cx="2736304" cy="113383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863588" y="2636913"/>
            <a:ext cx="2628292" cy="1200329"/>
          </a:xfrm>
          <a:prstGeom prst="rect">
            <a:avLst/>
          </a:prstGeom>
          <a:noFill/>
        </p:spPr>
        <p:txBody>
          <a:bodyPr wrap="square" rtlCol="0">
            <a:spAutoFit/>
          </a:bodyPr>
          <a:lstStyle/>
          <a:p>
            <a:pPr>
              <a:buFont typeface="Wingdings" panose="05000000000000000000" pitchFamily="2" charset="2"/>
              <a:buChar char="ü"/>
            </a:pPr>
            <a:r>
              <a:rPr lang="pl-PL" sz="1200" dirty="0" err="1" smtClean="0"/>
              <a:t>well-organized</a:t>
            </a:r>
            <a:endParaRPr lang="pl-PL" sz="1200" dirty="0"/>
          </a:p>
          <a:p>
            <a:pPr>
              <a:buFont typeface="Wingdings" panose="05000000000000000000" pitchFamily="2" charset="2"/>
              <a:buChar char="ü"/>
            </a:pPr>
            <a:r>
              <a:rPr lang="pl-PL" sz="1200" dirty="0"/>
              <a:t>open </a:t>
            </a:r>
            <a:r>
              <a:rPr lang="pl-PL" sz="1200" dirty="0" err="1" smtClean="0"/>
              <a:t>minded</a:t>
            </a:r>
            <a:endParaRPr lang="pl-PL" sz="1200" dirty="0"/>
          </a:p>
          <a:p>
            <a:pPr>
              <a:buFont typeface="Wingdings" panose="05000000000000000000" pitchFamily="2" charset="2"/>
              <a:buChar char="ü"/>
            </a:pPr>
            <a:r>
              <a:rPr lang="pl-PL" sz="1200" dirty="0" err="1"/>
              <a:t>should</a:t>
            </a:r>
            <a:r>
              <a:rPr lang="pl-PL" sz="1200" dirty="0"/>
              <a:t> be </a:t>
            </a:r>
            <a:r>
              <a:rPr lang="pl-PL" sz="1200" dirty="0" err="1"/>
              <a:t>able</a:t>
            </a:r>
            <a:r>
              <a:rPr lang="pl-PL" sz="1200" dirty="0"/>
              <a:t> </a:t>
            </a:r>
            <a:r>
              <a:rPr lang="pl-PL" sz="1200" dirty="0" smtClean="0"/>
              <a:t>not to be </a:t>
            </a:r>
            <a:r>
              <a:rPr lang="pl-PL" sz="1200" dirty="0" err="1" smtClean="0"/>
              <a:t>influenced</a:t>
            </a:r>
            <a:r>
              <a:rPr lang="pl-PL" sz="1200" dirty="0" smtClean="0"/>
              <a:t> </a:t>
            </a:r>
            <a:r>
              <a:rPr lang="pl-PL" sz="1200" dirty="0"/>
              <a:t>by </a:t>
            </a:r>
            <a:r>
              <a:rPr lang="pl-PL" sz="1200" dirty="0" err="1"/>
              <a:t>emotions</a:t>
            </a:r>
            <a:r>
              <a:rPr lang="pl-PL" sz="1200" dirty="0"/>
              <a:t>  and </a:t>
            </a:r>
            <a:r>
              <a:rPr lang="pl-PL" sz="1200" dirty="0" err="1"/>
              <a:t>personal</a:t>
            </a:r>
            <a:r>
              <a:rPr lang="pl-PL" sz="1200" dirty="0"/>
              <a:t> </a:t>
            </a:r>
            <a:r>
              <a:rPr lang="pl-PL" sz="1200" dirty="0" err="1"/>
              <a:t>opinions</a:t>
            </a:r>
            <a:r>
              <a:rPr lang="pl-PL" sz="1200" dirty="0"/>
              <a:t> </a:t>
            </a:r>
            <a:r>
              <a:rPr lang="pl-PL" sz="1200" dirty="0" err="1"/>
              <a:t>or</a:t>
            </a:r>
            <a:r>
              <a:rPr lang="pl-PL" sz="1200" dirty="0"/>
              <a:t> </a:t>
            </a:r>
            <a:r>
              <a:rPr lang="pl-PL" sz="1200" dirty="0" err="1"/>
              <a:t>other</a:t>
            </a:r>
            <a:r>
              <a:rPr lang="pl-PL" sz="1200" dirty="0"/>
              <a:t> </a:t>
            </a:r>
            <a:r>
              <a:rPr lang="pl-PL" sz="1200" dirty="0" err="1" smtClean="0"/>
              <a:t>perjudices</a:t>
            </a:r>
            <a:endParaRPr lang="pl-PL" sz="1200" dirty="0"/>
          </a:p>
        </p:txBody>
      </p:sp>
      <p:sp>
        <p:nvSpPr>
          <p:cNvPr id="8" name="Prostokąt 7"/>
          <p:cNvSpPr/>
          <p:nvPr/>
        </p:nvSpPr>
        <p:spPr>
          <a:xfrm>
            <a:off x="611560" y="3933056"/>
            <a:ext cx="1440160" cy="230425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599040" y="3933056"/>
            <a:ext cx="1656184" cy="2400657"/>
          </a:xfrm>
          <a:prstGeom prst="rect">
            <a:avLst/>
          </a:prstGeom>
          <a:noFill/>
        </p:spPr>
        <p:txBody>
          <a:bodyPr wrap="square" rtlCol="0">
            <a:spAutoFit/>
          </a:bodyPr>
          <a:lstStyle/>
          <a:p>
            <a:pPr>
              <a:buFont typeface="Wingdings" panose="05000000000000000000" pitchFamily="2" charset="2"/>
              <a:buChar char="ü"/>
            </a:pPr>
            <a:r>
              <a:rPr lang="pl-PL" sz="1100" dirty="0" err="1"/>
              <a:t>personable</a:t>
            </a:r>
            <a:r>
              <a:rPr lang="pl-PL" sz="1100" dirty="0"/>
              <a:t> and </a:t>
            </a:r>
            <a:r>
              <a:rPr lang="pl-PL" sz="1100" dirty="0" err="1" smtClean="0"/>
              <a:t>theire</a:t>
            </a:r>
            <a:r>
              <a:rPr lang="pl-PL" sz="1100" dirty="0" smtClean="0"/>
              <a:t> </a:t>
            </a:r>
            <a:r>
              <a:rPr lang="pl-PL" sz="1100" dirty="0" err="1" smtClean="0"/>
              <a:t>when</a:t>
            </a:r>
            <a:r>
              <a:rPr lang="pl-PL" sz="1100" dirty="0" smtClean="0"/>
              <a:t> </a:t>
            </a:r>
            <a:r>
              <a:rPr lang="pl-PL" sz="1100" dirty="0" err="1"/>
              <a:t>needed</a:t>
            </a:r>
            <a:endParaRPr lang="pl-PL" sz="1100" dirty="0"/>
          </a:p>
          <a:p>
            <a:pPr>
              <a:buFont typeface="Wingdings" panose="05000000000000000000" pitchFamily="2" charset="2"/>
              <a:buChar char="ü"/>
            </a:pPr>
            <a:r>
              <a:rPr lang="pl-PL" sz="1100" dirty="0"/>
              <a:t>not </a:t>
            </a:r>
            <a:r>
              <a:rPr lang="pl-PL" sz="1100" dirty="0" err="1"/>
              <a:t>look</a:t>
            </a:r>
            <a:r>
              <a:rPr lang="pl-PL" sz="1100" dirty="0"/>
              <a:t> down on </a:t>
            </a:r>
            <a:r>
              <a:rPr lang="pl-PL" sz="1100" dirty="0" err="1"/>
              <a:t>others</a:t>
            </a:r>
            <a:r>
              <a:rPr lang="pl-PL" sz="1100" dirty="0"/>
              <a:t> </a:t>
            </a:r>
            <a:r>
              <a:rPr lang="pl-PL" sz="1100" dirty="0" err="1"/>
              <a:t>who</a:t>
            </a:r>
            <a:r>
              <a:rPr lang="pl-PL" sz="1100" dirty="0"/>
              <a:t> </a:t>
            </a:r>
            <a:r>
              <a:rPr lang="pl-PL" sz="1100" dirty="0" err="1"/>
              <a:t>may</a:t>
            </a:r>
            <a:r>
              <a:rPr lang="pl-PL" sz="1100" dirty="0"/>
              <a:t> not be </a:t>
            </a:r>
            <a:r>
              <a:rPr lang="pl-PL" sz="1100" dirty="0" smtClean="0"/>
              <a:t> </a:t>
            </a:r>
            <a:r>
              <a:rPr lang="pl-PL" sz="1100" dirty="0"/>
              <a:t>as </a:t>
            </a:r>
            <a:r>
              <a:rPr lang="pl-PL" sz="1100" dirty="0" err="1"/>
              <a:t>s</a:t>
            </a:r>
            <a:r>
              <a:rPr lang="pl-PL" sz="1100" dirty="0" err="1" smtClean="0"/>
              <a:t>killed</a:t>
            </a:r>
            <a:r>
              <a:rPr lang="pl-PL" sz="1100" dirty="0" smtClean="0"/>
              <a:t> </a:t>
            </a:r>
            <a:r>
              <a:rPr lang="pl-PL" sz="1100" dirty="0" err="1"/>
              <a:t>or</a:t>
            </a:r>
            <a:r>
              <a:rPr lang="pl-PL" sz="1100" dirty="0"/>
              <a:t> </a:t>
            </a:r>
            <a:r>
              <a:rPr lang="pl-PL" sz="1100" dirty="0" smtClean="0"/>
              <a:t> as </a:t>
            </a:r>
            <a:r>
              <a:rPr lang="pl-PL" sz="1100" dirty="0" err="1" smtClean="0"/>
              <a:t>fast</a:t>
            </a:r>
            <a:r>
              <a:rPr lang="pl-PL" sz="1100" dirty="0" smtClean="0"/>
              <a:t> </a:t>
            </a:r>
          </a:p>
          <a:p>
            <a:r>
              <a:rPr lang="pl-PL" sz="1100" dirty="0" err="1" smtClean="0"/>
              <a:t>at</a:t>
            </a:r>
            <a:r>
              <a:rPr lang="pl-PL" sz="1100" dirty="0" smtClean="0"/>
              <a:t> </a:t>
            </a:r>
            <a:r>
              <a:rPr lang="pl-PL" sz="1100" dirty="0"/>
              <a:t>a </a:t>
            </a:r>
            <a:r>
              <a:rPr lang="pl-PL" sz="1100" dirty="0" err="1"/>
              <a:t>task</a:t>
            </a:r>
            <a:r>
              <a:rPr lang="pl-PL" sz="1100" dirty="0"/>
              <a:t> , but </a:t>
            </a:r>
            <a:r>
              <a:rPr lang="pl-PL" sz="1100" dirty="0" err="1"/>
              <a:t>rather</a:t>
            </a:r>
            <a:r>
              <a:rPr lang="pl-PL" sz="1100" dirty="0"/>
              <a:t> </a:t>
            </a:r>
            <a:r>
              <a:rPr lang="pl-PL" sz="1100" dirty="0" err="1"/>
              <a:t>encouraging</a:t>
            </a:r>
            <a:endParaRPr lang="pl-PL" sz="1100" dirty="0"/>
          </a:p>
          <a:p>
            <a:pPr>
              <a:buFont typeface="Wingdings" panose="05000000000000000000" pitchFamily="2" charset="2"/>
              <a:buChar char="ü"/>
            </a:pPr>
            <a:r>
              <a:rPr lang="pl-PL" sz="1100" dirty="0" err="1"/>
              <a:t>strong</a:t>
            </a:r>
            <a:endParaRPr lang="pl-PL" sz="1100" dirty="0"/>
          </a:p>
          <a:p>
            <a:pPr>
              <a:buFont typeface="Wingdings" panose="05000000000000000000" pitchFamily="2" charset="2"/>
              <a:buChar char="ü"/>
            </a:pPr>
            <a:r>
              <a:rPr lang="pl-PL" sz="1100" dirty="0" err="1" smtClean="0"/>
              <a:t>is</a:t>
            </a:r>
            <a:r>
              <a:rPr lang="pl-PL" sz="1100" dirty="0" smtClean="0"/>
              <a:t> </a:t>
            </a:r>
            <a:r>
              <a:rPr lang="pl-PL" sz="1100" dirty="0" err="1"/>
              <a:t>able</a:t>
            </a:r>
            <a:r>
              <a:rPr lang="pl-PL" sz="1100" dirty="0"/>
              <a:t> to </a:t>
            </a:r>
            <a:r>
              <a:rPr lang="pl-PL" sz="1100" dirty="0" err="1" smtClean="0"/>
              <a:t>lay</a:t>
            </a:r>
            <a:r>
              <a:rPr lang="pl-PL" sz="1100" dirty="0" smtClean="0"/>
              <a:t> </a:t>
            </a:r>
            <a:r>
              <a:rPr lang="pl-PL" sz="1100" dirty="0"/>
              <a:t>down the </a:t>
            </a:r>
            <a:r>
              <a:rPr lang="pl-PL" sz="1100" dirty="0" err="1"/>
              <a:t>rules</a:t>
            </a:r>
            <a:r>
              <a:rPr lang="pl-PL" sz="1100" dirty="0"/>
              <a:t> </a:t>
            </a:r>
            <a:r>
              <a:rPr lang="pl-PL" sz="1100" dirty="0" err="1"/>
              <a:t>expected</a:t>
            </a:r>
            <a:r>
              <a:rPr lang="pl-PL" sz="1100" dirty="0"/>
              <a:t> in a </a:t>
            </a:r>
            <a:r>
              <a:rPr lang="pl-PL" sz="1100" dirty="0" err="1" smtClean="0"/>
              <a:t>proffessional</a:t>
            </a:r>
            <a:r>
              <a:rPr lang="pl-PL" sz="1100" dirty="0" smtClean="0"/>
              <a:t>  </a:t>
            </a:r>
            <a:r>
              <a:rPr lang="pl-PL" sz="1100" dirty="0" err="1" smtClean="0"/>
              <a:t>yet</a:t>
            </a:r>
            <a:r>
              <a:rPr lang="pl-PL" sz="1100" dirty="0" smtClean="0"/>
              <a:t> </a:t>
            </a:r>
            <a:r>
              <a:rPr lang="pl-PL" sz="1100" dirty="0" err="1" smtClean="0"/>
              <a:t>kind</a:t>
            </a:r>
            <a:r>
              <a:rPr lang="pl-PL" sz="1100" dirty="0" smtClean="0"/>
              <a:t> </a:t>
            </a:r>
            <a:r>
              <a:rPr lang="pl-PL" sz="1100" dirty="0" err="1"/>
              <a:t>way</a:t>
            </a:r>
            <a:r>
              <a:rPr lang="pl-PL" sz="1100" dirty="0"/>
              <a:t> </a:t>
            </a:r>
          </a:p>
          <a:p>
            <a:endParaRPr lang="pl-PL" dirty="0"/>
          </a:p>
        </p:txBody>
      </p:sp>
      <p:sp>
        <p:nvSpPr>
          <p:cNvPr id="10" name="Prostokąt 9"/>
          <p:cNvSpPr/>
          <p:nvPr/>
        </p:nvSpPr>
        <p:spPr>
          <a:xfrm>
            <a:off x="2214546" y="4000504"/>
            <a:ext cx="1328805" cy="10494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pl-PL" sz="1200" dirty="0" err="1">
                <a:solidFill>
                  <a:schemeClr val="tx1"/>
                </a:solidFill>
              </a:rPr>
              <a:t>leadership</a:t>
            </a:r>
            <a:endParaRPr lang="pl-PL" sz="1200" dirty="0">
              <a:solidFill>
                <a:schemeClr val="tx1"/>
              </a:solidFill>
            </a:endParaRPr>
          </a:p>
          <a:p>
            <a:pPr>
              <a:buFont typeface="Wingdings" panose="05000000000000000000" pitchFamily="2" charset="2"/>
              <a:buChar char="ü"/>
            </a:pPr>
            <a:r>
              <a:rPr lang="pl-PL" sz="1200" dirty="0" err="1">
                <a:solidFill>
                  <a:schemeClr val="tx1"/>
                </a:solidFill>
              </a:rPr>
              <a:t>productivity</a:t>
            </a:r>
            <a:endParaRPr lang="pl-PL" sz="1200" dirty="0">
              <a:solidFill>
                <a:schemeClr val="tx1"/>
              </a:solidFill>
            </a:endParaRPr>
          </a:p>
          <a:p>
            <a:pPr>
              <a:buFont typeface="Wingdings" panose="05000000000000000000" pitchFamily="2" charset="2"/>
              <a:buChar char="ü"/>
            </a:pPr>
            <a:r>
              <a:rPr lang="pl-PL" sz="1200" dirty="0" err="1">
                <a:solidFill>
                  <a:schemeClr val="tx1"/>
                </a:solidFill>
              </a:rPr>
              <a:t>personal</a:t>
            </a:r>
            <a:r>
              <a:rPr lang="pl-PL" sz="1200" dirty="0">
                <a:solidFill>
                  <a:schemeClr val="tx1"/>
                </a:solidFill>
              </a:rPr>
              <a:t> </a:t>
            </a:r>
            <a:r>
              <a:rPr lang="pl-PL" sz="1200" dirty="0" err="1">
                <a:solidFill>
                  <a:schemeClr val="tx1"/>
                </a:solidFill>
              </a:rPr>
              <a:t>skills</a:t>
            </a:r>
            <a:r>
              <a:rPr lang="pl-PL" sz="1200" dirty="0">
                <a:solidFill>
                  <a:schemeClr val="tx1"/>
                </a:solidFill>
              </a:rPr>
              <a:t> </a:t>
            </a:r>
          </a:p>
          <a:p>
            <a:pPr algn="ctr"/>
            <a:endParaRPr lang="pl-PL" dirty="0"/>
          </a:p>
        </p:txBody>
      </p:sp>
      <p:sp>
        <p:nvSpPr>
          <p:cNvPr id="11" name="Prostokąt 10"/>
          <p:cNvSpPr/>
          <p:nvPr/>
        </p:nvSpPr>
        <p:spPr>
          <a:xfrm>
            <a:off x="2255224" y="5229200"/>
            <a:ext cx="1328805" cy="9361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2235421" y="5206053"/>
            <a:ext cx="1463637" cy="1169551"/>
          </a:xfrm>
          <a:prstGeom prst="rect">
            <a:avLst/>
          </a:prstGeom>
          <a:noFill/>
        </p:spPr>
        <p:txBody>
          <a:bodyPr wrap="square" rtlCol="0">
            <a:spAutoFit/>
          </a:bodyPr>
          <a:lstStyle/>
          <a:p>
            <a:pPr>
              <a:buFont typeface="Wingdings" panose="05000000000000000000" pitchFamily="2" charset="2"/>
              <a:buChar char="ü"/>
            </a:pPr>
            <a:r>
              <a:rPr lang="pl-PL" sz="1000" dirty="0" err="1" smtClean="0"/>
              <a:t>have</a:t>
            </a:r>
            <a:r>
              <a:rPr lang="pl-PL" sz="1000" dirty="0" smtClean="0"/>
              <a:t> </a:t>
            </a:r>
            <a:r>
              <a:rPr lang="pl-PL" sz="1000" dirty="0" err="1" smtClean="0"/>
              <a:t>good</a:t>
            </a:r>
            <a:r>
              <a:rPr lang="pl-PL" sz="1000" dirty="0" smtClean="0"/>
              <a:t> relations</a:t>
            </a:r>
          </a:p>
          <a:p>
            <a:pPr>
              <a:buFont typeface="Wingdings" panose="05000000000000000000" pitchFamily="2" charset="2"/>
              <a:buChar char="ü"/>
            </a:pPr>
            <a:r>
              <a:rPr lang="pl-PL" sz="1000" dirty="0" err="1"/>
              <a:t>l</a:t>
            </a:r>
            <a:r>
              <a:rPr lang="pl-PL" sz="1000" dirty="0" err="1" smtClean="0"/>
              <a:t>isten</a:t>
            </a:r>
            <a:r>
              <a:rPr lang="pl-PL" sz="1000" dirty="0" smtClean="0"/>
              <a:t>  to his </a:t>
            </a:r>
            <a:r>
              <a:rPr lang="pl-PL" sz="1000" dirty="0" err="1" smtClean="0"/>
              <a:t>employees</a:t>
            </a:r>
            <a:endParaRPr lang="pl-PL" sz="1000" dirty="0" smtClean="0"/>
          </a:p>
          <a:p>
            <a:pPr>
              <a:buFont typeface="Wingdings" panose="05000000000000000000" pitchFamily="2" charset="2"/>
              <a:buChar char="ü"/>
            </a:pPr>
            <a:r>
              <a:rPr lang="pl-PL" sz="1000" dirty="0" err="1"/>
              <a:t>s</a:t>
            </a:r>
            <a:r>
              <a:rPr lang="pl-PL" sz="1000" dirty="0" err="1" smtClean="0"/>
              <a:t>hould</a:t>
            </a:r>
            <a:r>
              <a:rPr lang="pl-PL" sz="1000" dirty="0" smtClean="0"/>
              <a:t> be </a:t>
            </a:r>
            <a:r>
              <a:rPr lang="pl-PL" sz="1000" dirty="0" err="1" smtClean="0"/>
              <a:t>prepered</a:t>
            </a:r>
            <a:r>
              <a:rPr lang="pl-PL" sz="1000" dirty="0" smtClean="0"/>
              <a:t> to </a:t>
            </a:r>
            <a:r>
              <a:rPr lang="pl-PL" sz="1000" dirty="0" err="1" smtClean="0"/>
              <a:t>make</a:t>
            </a:r>
            <a:r>
              <a:rPr lang="pl-PL" sz="1000" dirty="0" smtClean="0"/>
              <a:t> </a:t>
            </a:r>
            <a:r>
              <a:rPr lang="pl-PL" sz="1000" dirty="0" err="1" smtClean="0"/>
              <a:t>good</a:t>
            </a:r>
            <a:r>
              <a:rPr lang="pl-PL" sz="1000" dirty="0" smtClean="0"/>
              <a:t> </a:t>
            </a:r>
            <a:r>
              <a:rPr lang="pl-PL" sz="1000" dirty="0" err="1" smtClean="0"/>
              <a:t>decisions</a:t>
            </a:r>
            <a:endParaRPr lang="pl-PL" sz="1000" dirty="0"/>
          </a:p>
          <a:p>
            <a:endParaRPr lang="pl-PL" sz="1000" dirty="0"/>
          </a:p>
        </p:txBody>
      </p:sp>
      <p:sp>
        <p:nvSpPr>
          <p:cNvPr id="13" name="Prostokąt 12"/>
          <p:cNvSpPr/>
          <p:nvPr/>
        </p:nvSpPr>
        <p:spPr>
          <a:xfrm>
            <a:off x="4034107" y="4812782"/>
            <a:ext cx="1584176" cy="136815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p:cNvSpPr txBox="1"/>
          <p:nvPr/>
        </p:nvSpPr>
        <p:spPr>
          <a:xfrm>
            <a:off x="3991602" y="4762867"/>
            <a:ext cx="1656184" cy="1554272"/>
          </a:xfrm>
          <a:prstGeom prst="rect">
            <a:avLst/>
          </a:prstGeom>
          <a:noFill/>
        </p:spPr>
        <p:txBody>
          <a:bodyPr wrap="square" rtlCol="0">
            <a:spAutoFit/>
          </a:bodyPr>
          <a:lstStyle/>
          <a:p>
            <a:pPr>
              <a:buFont typeface="Wingdings" panose="05000000000000000000" pitchFamily="2" charset="2"/>
              <a:buChar char="ü"/>
            </a:pPr>
            <a:r>
              <a:rPr lang="pl-PL" sz="1100" dirty="0" err="1"/>
              <a:t>respect</a:t>
            </a:r>
            <a:r>
              <a:rPr lang="pl-PL" sz="1100" dirty="0"/>
              <a:t> </a:t>
            </a:r>
            <a:r>
              <a:rPr lang="pl-PL" sz="1100" dirty="0" err="1"/>
              <a:t>people</a:t>
            </a:r>
            <a:r>
              <a:rPr lang="pl-PL" sz="1100" dirty="0"/>
              <a:t> and </a:t>
            </a:r>
            <a:r>
              <a:rPr lang="pl-PL" sz="1100" dirty="0" err="1"/>
              <a:t>their</a:t>
            </a:r>
            <a:r>
              <a:rPr lang="pl-PL" sz="1100" dirty="0"/>
              <a:t> </a:t>
            </a:r>
            <a:r>
              <a:rPr lang="pl-PL" sz="1100" dirty="0" err="1"/>
              <a:t>opinions</a:t>
            </a:r>
            <a:endParaRPr lang="pl-PL" sz="1100" dirty="0"/>
          </a:p>
          <a:p>
            <a:pPr>
              <a:buFont typeface="Wingdings" panose="05000000000000000000" pitchFamily="2" charset="2"/>
              <a:buChar char="ü"/>
            </a:pPr>
            <a:r>
              <a:rPr lang="pl-PL" sz="1100" dirty="0"/>
              <a:t>be </a:t>
            </a:r>
            <a:r>
              <a:rPr lang="pl-PL" sz="1100" dirty="0" err="1" smtClean="0"/>
              <a:t>comunicative</a:t>
            </a:r>
            <a:endParaRPr lang="pl-PL" sz="1100" dirty="0"/>
          </a:p>
          <a:p>
            <a:pPr>
              <a:buFont typeface="Wingdings" panose="05000000000000000000" pitchFamily="2" charset="2"/>
              <a:buChar char="ü"/>
            </a:pPr>
            <a:r>
              <a:rPr lang="pl-PL" sz="1100" dirty="0" err="1"/>
              <a:t>have</a:t>
            </a:r>
            <a:r>
              <a:rPr lang="pl-PL" sz="1100" dirty="0"/>
              <a:t> </a:t>
            </a:r>
            <a:r>
              <a:rPr lang="pl-PL" sz="1100" dirty="0" err="1"/>
              <a:t>knowledge</a:t>
            </a:r>
            <a:r>
              <a:rPr lang="pl-PL" sz="1100" dirty="0"/>
              <a:t> </a:t>
            </a:r>
            <a:r>
              <a:rPr lang="pl-PL" sz="1100" dirty="0" err="1"/>
              <a:t>about</a:t>
            </a:r>
            <a:r>
              <a:rPr lang="pl-PL" sz="1100" dirty="0"/>
              <a:t> </a:t>
            </a:r>
            <a:r>
              <a:rPr lang="pl-PL" sz="1100" dirty="0" smtClean="0"/>
              <a:t>business</a:t>
            </a:r>
            <a:endParaRPr lang="pl-PL" sz="1100" dirty="0"/>
          </a:p>
          <a:p>
            <a:pPr>
              <a:buFont typeface="Wingdings" panose="05000000000000000000" pitchFamily="2" charset="2"/>
              <a:buChar char="ü"/>
            </a:pPr>
            <a:r>
              <a:rPr lang="pl-PL" sz="1100" dirty="0" err="1"/>
              <a:t>take</a:t>
            </a:r>
            <a:r>
              <a:rPr lang="pl-PL" sz="1100" dirty="0"/>
              <a:t> </a:t>
            </a:r>
            <a:r>
              <a:rPr lang="pl-PL" sz="1100" dirty="0" err="1" smtClean="0"/>
              <a:t>responsibility</a:t>
            </a:r>
            <a:r>
              <a:rPr lang="pl-PL" sz="1100" dirty="0" smtClean="0"/>
              <a:t> </a:t>
            </a:r>
            <a:r>
              <a:rPr lang="pl-PL" sz="1100" dirty="0"/>
              <a:t>for </a:t>
            </a:r>
            <a:r>
              <a:rPr lang="pl-PL" sz="1100" dirty="0" err="1"/>
              <a:t>decisions</a:t>
            </a:r>
            <a:r>
              <a:rPr lang="pl-PL" sz="1100" dirty="0"/>
              <a:t> </a:t>
            </a:r>
          </a:p>
          <a:p>
            <a:endParaRPr lang="pl-PL" dirty="0"/>
          </a:p>
        </p:txBody>
      </p:sp>
      <p:sp>
        <p:nvSpPr>
          <p:cNvPr id="15" name="Prostokąt 14"/>
          <p:cNvSpPr/>
          <p:nvPr/>
        </p:nvSpPr>
        <p:spPr>
          <a:xfrm>
            <a:off x="5940152" y="2285992"/>
            <a:ext cx="2592288" cy="1944216"/>
          </a:xfrm>
          <a:prstGeom prst="rect">
            <a:avLst/>
          </a:prstGeom>
          <a:solidFill>
            <a:srgbClr val="FFB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6084168" y="2564904"/>
            <a:ext cx="2448272" cy="1723549"/>
          </a:xfrm>
          <a:prstGeom prst="rect">
            <a:avLst/>
          </a:prstGeom>
          <a:noFill/>
        </p:spPr>
        <p:txBody>
          <a:bodyPr wrap="square" rtlCol="0">
            <a:spAutoFit/>
          </a:bodyPr>
          <a:lstStyle/>
          <a:p>
            <a:pPr>
              <a:buFont typeface="Wingdings" panose="05000000000000000000" pitchFamily="2" charset="2"/>
              <a:buChar char="ü"/>
            </a:pPr>
            <a:r>
              <a:rPr lang="pl-PL" sz="1100" dirty="0" err="1"/>
              <a:t>open-minded</a:t>
            </a:r>
            <a:r>
              <a:rPr lang="pl-PL" sz="1100" dirty="0"/>
              <a:t>, but </a:t>
            </a:r>
            <a:r>
              <a:rPr lang="pl-PL" sz="1100" dirty="0" err="1" smtClean="0"/>
              <a:t>decisive</a:t>
            </a:r>
            <a:endParaRPr lang="pl-PL" sz="1100" dirty="0"/>
          </a:p>
          <a:p>
            <a:pPr>
              <a:buFont typeface="Wingdings" panose="05000000000000000000" pitchFamily="2" charset="2"/>
              <a:buChar char="ü"/>
            </a:pPr>
            <a:r>
              <a:rPr lang="pl-PL" sz="1100" dirty="0" err="1"/>
              <a:t>creative</a:t>
            </a:r>
            <a:r>
              <a:rPr lang="pl-PL" sz="1100" dirty="0"/>
              <a:t>, but not </a:t>
            </a:r>
            <a:r>
              <a:rPr lang="pl-PL" sz="1100" dirty="0" err="1" smtClean="0"/>
              <a:t>doing</a:t>
            </a:r>
            <a:r>
              <a:rPr lang="pl-PL" sz="1100" dirty="0" smtClean="0"/>
              <a:t> </a:t>
            </a:r>
            <a:r>
              <a:rPr lang="pl-PL" sz="1100" dirty="0" err="1"/>
              <a:t>all</a:t>
            </a:r>
            <a:r>
              <a:rPr lang="pl-PL" sz="1100" dirty="0"/>
              <a:t> </a:t>
            </a:r>
            <a:r>
              <a:rPr lang="pl-PL" sz="1100" dirty="0" err="1"/>
              <a:t>the</a:t>
            </a:r>
            <a:r>
              <a:rPr lang="pl-PL" sz="1100" dirty="0"/>
              <a:t> </a:t>
            </a:r>
            <a:r>
              <a:rPr lang="pl-PL" sz="1100" dirty="0" err="1" smtClean="0"/>
              <a:t>work</a:t>
            </a:r>
            <a:r>
              <a:rPr lang="pl-PL" sz="1100" dirty="0" smtClean="0"/>
              <a:t> by </a:t>
            </a:r>
            <a:r>
              <a:rPr lang="pl-PL" sz="1100" dirty="0" err="1" smtClean="0"/>
              <a:t>themselves</a:t>
            </a:r>
            <a:r>
              <a:rPr lang="pl-PL" sz="1100" dirty="0" smtClean="0"/>
              <a:t> </a:t>
            </a:r>
            <a:endParaRPr lang="pl-PL" sz="1100" dirty="0"/>
          </a:p>
          <a:p>
            <a:pPr>
              <a:buFont typeface="Wingdings" panose="05000000000000000000" pitchFamily="2" charset="2"/>
              <a:buChar char="ü"/>
            </a:pPr>
            <a:r>
              <a:rPr lang="pl-PL" sz="1100" dirty="0" err="1" smtClean="0"/>
              <a:t>guiding</a:t>
            </a:r>
            <a:r>
              <a:rPr lang="pl-PL" sz="1100" dirty="0"/>
              <a:t>, not </a:t>
            </a:r>
            <a:r>
              <a:rPr lang="pl-PL" sz="1100" dirty="0" err="1"/>
              <a:t>commanding</a:t>
            </a:r>
            <a:r>
              <a:rPr lang="pl-PL" sz="1100" dirty="0"/>
              <a:t> </a:t>
            </a:r>
          </a:p>
          <a:p>
            <a:pPr>
              <a:buFont typeface="Wingdings" panose="05000000000000000000" pitchFamily="2" charset="2"/>
              <a:buChar char="ü"/>
            </a:pPr>
            <a:r>
              <a:rPr lang="pl-PL" sz="1100" dirty="0" err="1"/>
              <a:t>demanding</a:t>
            </a:r>
            <a:r>
              <a:rPr lang="pl-PL" sz="1100" dirty="0"/>
              <a:t> </a:t>
            </a:r>
            <a:r>
              <a:rPr lang="pl-PL" sz="1100" dirty="0" err="1"/>
              <a:t>even</a:t>
            </a:r>
            <a:r>
              <a:rPr lang="pl-PL" sz="1100" dirty="0"/>
              <a:t> to </a:t>
            </a:r>
            <a:r>
              <a:rPr lang="pl-PL" sz="1100" dirty="0" err="1"/>
              <a:t>themselves</a:t>
            </a:r>
            <a:r>
              <a:rPr lang="pl-PL" sz="1100" dirty="0"/>
              <a:t> </a:t>
            </a:r>
            <a:r>
              <a:rPr lang="pl-PL" sz="1100" dirty="0" err="1"/>
              <a:t>in</a:t>
            </a:r>
            <a:r>
              <a:rPr lang="pl-PL" sz="1100" dirty="0"/>
              <a:t> </a:t>
            </a:r>
            <a:r>
              <a:rPr lang="pl-PL" sz="1100" dirty="0" err="1" smtClean="0"/>
              <a:t>the</a:t>
            </a:r>
            <a:r>
              <a:rPr lang="pl-PL" sz="1100" dirty="0" smtClean="0"/>
              <a:t> </a:t>
            </a:r>
            <a:r>
              <a:rPr lang="pl-PL" sz="1100" dirty="0"/>
              <a:t>first place</a:t>
            </a:r>
          </a:p>
          <a:p>
            <a:pPr>
              <a:buFont typeface="Wingdings" panose="05000000000000000000" pitchFamily="2" charset="2"/>
              <a:buChar char="ü"/>
            </a:pPr>
            <a:r>
              <a:rPr lang="pl-PL" sz="1100" dirty="0"/>
              <a:t>be an </a:t>
            </a:r>
            <a:r>
              <a:rPr lang="pl-PL" sz="1100" dirty="0" err="1"/>
              <a:t>active</a:t>
            </a:r>
            <a:r>
              <a:rPr lang="pl-PL" sz="1100" dirty="0"/>
              <a:t> </a:t>
            </a:r>
            <a:r>
              <a:rPr lang="pl-PL" sz="1100" dirty="0" err="1"/>
              <a:t>listener</a:t>
            </a:r>
            <a:r>
              <a:rPr lang="pl-PL" sz="1100" dirty="0"/>
              <a:t>, </a:t>
            </a:r>
            <a:r>
              <a:rPr lang="pl-PL" sz="1100" dirty="0" err="1" smtClean="0"/>
              <a:t>learner</a:t>
            </a:r>
            <a:r>
              <a:rPr lang="pl-PL" sz="1100" dirty="0" smtClean="0"/>
              <a:t> </a:t>
            </a:r>
            <a:r>
              <a:rPr lang="pl-PL" sz="1100" dirty="0"/>
              <a:t>and  </a:t>
            </a:r>
            <a:r>
              <a:rPr lang="pl-PL" sz="1100" dirty="0" err="1"/>
              <a:t>navigator</a:t>
            </a:r>
            <a:r>
              <a:rPr lang="pl-PL" sz="1100" dirty="0"/>
              <a:t> </a:t>
            </a:r>
          </a:p>
          <a:p>
            <a:endParaRPr lang="pl-PL" dirty="0"/>
          </a:p>
        </p:txBody>
      </p:sp>
      <p:sp>
        <p:nvSpPr>
          <p:cNvPr id="17" name="Prostokąt 16"/>
          <p:cNvSpPr/>
          <p:nvPr/>
        </p:nvSpPr>
        <p:spPr>
          <a:xfrm>
            <a:off x="5868144" y="4488426"/>
            <a:ext cx="1080120" cy="1964910"/>
          </a:xfrm>
          <a:prstGeom prst="rect">
            <a:avLst/>
          </a:prstGeom>
          <a:solidFill>
            <a:srgbClr val="CBF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p:cNvSpPr txBox="1"/>
          <p:nvPr/>
        </p:nvSpPr>
        <p:spPr>
          <a:xfrm>
            <a:off x="5868144" y="4388862"/>
            <a:ext cx="1080120" cy="1800493"/>
          </a:xfrm>
          <a:prstGeom prst="rect">
            <a:avLst/>
          </a:prstGeom>
          <a:noFill/>
        </p:spPr>
        <p:txBody>
          <a:bodyPr wrap="square" rtlCol="0">
            <a:spAutoFit/>
          </a:bodyPr>
          <a:lstStyle/>
          <a:p>
            <a:endParaRPr lang="pl-PL" sz="1100" dirty="0"/>
          </a:p>
          <a:p>
            <a:pPr>
              <a:buFont typeface="Wingdings" panose="05000000000000000000" pitchFamily="2" charset="2"/>
              <a:buChar char="ü"/>
            </a:pPr>
            <a:r>
              <a:rPr lang="pl-PL" sz="1100" dirty="0" err="1" smtClean="0"/>
              <a:t>should</a:t>
            </a:r>
            <a:r>
              <a:rPr lang="pl-PL" sz="1100" dirty="0" smtClean="0"/>
              <a:t> </a:t>
            </a:r>
            <a:r>
              <a:rPr lang="pl-PL" sz="1100" dirty="0" err="1" smtClean="0"/>
              <a:t>have</a:t>
            </a:r>
            <a:r>
              <a:rPr lang="pl-PL" sz="1100" dirty="0" smtClean="0"/>
              <a:t> </a:t>
            </a:r>
            <a:r>
              <a:rPr lang="pl-PL" sz="1100" dirty="0" err="1" smtClean="0"/>
              <a:t>good</a:t>
            </a:r>
            <a:r>
              <a:rPr lang="pl-PL" sz="1100" dirty="0" smtClean="0"/>
              <a:t> </a:t>
            </a:r>
            <a:r>
              <a:rPr lang="pl-PL" sz="1100" dirty="0"/>
              <a:t>relations with </a:t>
            </a:r>
            <a:r>
              <a:rPr lang="pl-PL" sz="1100" dirty="0" err="1"/>
              <a:t>workers</a:t>
            </a:r>
            <a:r>
              <a:rPr lang="pl-PL" sz="1100" dirty="0"/>
              <a:t> and </a:t>
            </a:r>
            <a:r>
              <a:rPr lang="pl-PL" sz="1100" dirty="0" err="1" smtClean="0"/>
              <a:t>listen</a:t>
            </a:r>
            <a:r>
              <a:rPr lang="pl-PL" sz="1100" dirty="0" smtClean="0"/>
              <a:t> to </a:t>
            </a:r>
            <a:r>
              <a:rPr lang="pl-PL" sz="1100" dirty="0" err="1" smtClean="0"/>
              <a:t>employees</a:t>
            </a:r>
            <a:endParaRPr lang="pl-PL" sz="1100" dirty="0"/>
          </a:p>
          <a:p>
            <a:pPr>
              <a:buFont typeface="Wingdings" panose="05000000000000000000" pitchFamily="2" charset="2"/>
              <a:buChar char="ü"/>
            </a:pPr>
            <a:r>
              <a:rPr lang="pl-PL" sz="1100" dirty="0" err="1"/>
              <a:t>Should</a:t>
            </a:r>
            <a:r>
              <a:rPr lang="pl-PL" sz="1100" dirty="0"/>
              <a:t> be </a:t>
            </a:r>
            <a:r>
              <a:rPr lang="pl-PL" sz="1100" dirty="0" smtClean="0"/>
              <a:t>a propagator </a:t>
            </a:r>
            <a:r>
              <a:rPr lang="pl-PL" sz="1100" dirty="0"/>
              <a:t>for </a:t>
            </a:r>
            <a:r>
              <a:rPr lang="pl-PL" sz="1100" dirty="0" err="1"/>
              <a:t>them</a:t>
            </a:r>
            <a:endParaRPr lang="pl-PL" sz="1100" dirty="0"/>
          </a:p>
          <a:p>
            <a:endParaRPr lang="pl-PL" sz="1200" dirty="0"/>
          </a:p>
        </p:txBody>
      </p:sp>
      <p:sp>
        <p:nvSpPr>
          <p:cNvPr id="19" name="Prostokąt 18"/>
          <p:cNvSpPr/>
          <p:nvPr/>
        </p:nvSpPr>
        <p:spPr>
          <a:xfrm>
            <a:off x="7072330" y="4429132"/>
            <a:ext cx="1512168" cy="2064474"/>
          </a:xfrm>
          <a:prstGeom prst="rect">
            <a:avLst/>
          </a:prstGeom>
          <a:solidFill>
            <a:srgbClr val="F4FE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7164288" y="4488426"/>
            <a:ext cx="1440160" cy="2062103"/>
          </a:xfrm>
          <a:prstGeom prst="rect">
            <a:avLst/>
          </a:prstGeom>
          <a:noFill/>
        </p:spPr>
        <p:txBody>
          <a:bodyPr wrap="square" rtlCol="0">
            <a:spAutoFit/>
          </a:bodyPr>
          <a:lstStyle/>
          <a:p>
            <a:pPr algn="just">
              <a:buFont typeface="Wingdings" panose="05000000000000000000" pitchFamily="2" charset="2"/>
              <a:buChar char="ü"/>
            </a:pPr>
            <a:r>
              <a:rPr lang="pl-PL" sz="1100" dirty="0" err="1" smtClean="0"/>
              <a:t>is</a:t>
            </a:r>
            <a:r>
              <a:rPr lang="pl-PL" sz="1100" dirty="0" smtClean="0"/>
              <a:t> </a:t>
            </a:r>
            <a:r>
              <a:rPr lang="pl-PL" sz="1100" dirty="0"/>
              <a:t>a </a:t>
            </a:r>
            <a:r>
              <a:rPr lang="pl-PL" sz="1100" dirty="0" err="1"/>
              <a:t>strong</a:t>
            </a:r>
            <a:r>
              <a:rPr lang="pl-PL" sz="1100" dirty="0"/>
              <a:t> leader </a:t>
            </a:r>
            <a:r>
              <a:rPr lang="pl-PL" sz="1100" dirty="0" err="1" smtClean="0"/>
              <a:t>with</a:t>
            </a:r>
            <a:r>
              <a:rPr lang="pl-PL" sz="1100" dirty="0" smtClean="0"/>
              <a:t> a  clear </a:t>
            </a:r>
            <a:r>
              <a:rPr lang="pl-PL" sz="1100" dirty="0" err="1"/>
              <a:t>understanding</a:t>
            </a:r>
            <a:r>
              <a:rPr lang="pl-PL" sz="1100" dirty="0"/>
              <a:t>  </a:t>
            </a:r>
            <a:r>
              <a:rPr lang="pl-PL" sz="1100" dirty="0" smtClean="0"/>
              <a:t>of </a:t>
            </a:r>
            <a:r>
              <a:rPr lang="pl-PL" sz="1100" dirty="0" err="1" smtClean="0"/>
              <a:t>the</a:t>
            </a:r>
            <a:r>
              <a:rPr lang="pl-PL" sz="1100" dirty="0" smtClean="0"/>
              <a:t> </a:t>
            </a:r>
            <a:r>
              <a:rPr lang="pl-PL" sz="1100" dirty="0" err="1"/>
              <a:t>situation</a:t>
            </a:r>
            <a:r>
              <a:rPr lang="pl-PL" sz="1100" dirty="0"/>
              <a:t> </a:t>
            </a:r>
            <a:r>
              <a:rPr lang="pl-PL" sz="1100" dirty="0" err="1"/>
              <a:t>inside</a:t>
            </a:r>
            <a:r>
              <a:rPr lang="pl-PL" sz="1100" dirty="0"/>
              <a:t> and </a:t>
            </a:r>
            <a:r>
              <a:rPr lang="pl-PL" sz="1100" dirty="0" err="1"/>
              <a:t>outside</a:t>
            </a:r>
            <a:r>
              <a:rPr lang="pl-PL" sz="1100" dirty="0"/>
              <a:t> the company</a:t>
            </a:r>
          </a:p>
          <a:p>
            <a:pPr algn="just">
              <a:buFont typeface="Wingdings" panose="05000000000000000000" pitchFamily="2" charset="2"/>
              <a:buChar char="ü"/>
            </a:pPr>
            <a:r>
              <a:rPr lang="pl-PL" sz="1100" dirty="0" err="1" smtClean="0"/>
              <a:t>is</a:t>
            </a:r>
            <a:r>
              <a:rPr lang="pl-PL" sz="1100" dirty="0" smtClean="0"/>
              <a:t> </a:t>
            </a:r>
            <a:r>
              <a:rPr lang="pl-PL" sz="1100" dirty="0"/>
              <a:t>a </a:t>
            </a:r>
            <a:r>
              <a:rPr lang="pl-PL" sz="1100" dirty="0" err="1"/>
              <a:t>critical</a:t>
            </a:r>
            <a:r>
              <a:rPr lang="pl-PL" sz="1100" dirty="0"/>
              <a:t> </a:t>
            </a:r>
            <a:r>
              <a:rPr lang="pl-PL" sz="1100" dirty="0" err="1"/>
              <a:t>thinker</a:t>
            </a:r>
            <a:r>
              <a:rPr lang="pl-PL" sz="1100" dirty="0"/>
              <a:t> and a leader</a:t>
            </a:r>
          </a:p>
          <a:p>
            <a:pPr algn="just">
              <a:buFont typeface="Wingdings" panose="05000000000000000000" pitchFamily="2" charset="2"/>
              <a:buChar char="ü"/>
            </a:pPr>
            <a:r>
              <a:rPr lang="pl-PL" sz="1100" dirty="0" err="1"/>
              <a:t>should</a:t>
            </a:r>
            <a:r>
              <a:rPr lang="pl-PL" sz="1100" dirty="0"/>
              <a:t> </a:t>
            </a:r>
            <a:r>
              <a:rPr lang="pl-PL" sz="1100" dirty="0" err="1"/>
              <a:t>know</a:t>
            </a:r>
            <a:r>
              <a:rPr lang="pl-PL" sz="1100" dirty="0"/>
              <a:t> </a:t>
            </a:r>
            <a:r>
              <a:rPr lang="pl-PL" sz="1100" dirty="0" err="1"/>
              <a:t>how</a:t>
            </a:r>
            <a:r>
              <a:rPr lang="pl-PL" sz="1100" dirty="0"/>
              <a:t> to </a:t>
            </a:r>
            <a:r>
              <a:rPr lang="pl-PL" sz="1100" dirty="0" err="1"/>
              <a:t>solve</a:t>
            </a:r>
            <a:r>
              <a:rPr lang="pl-PL" sz="1100" dirty="0"/>
              <a:t> </a:t>
            </a:r>
            <a:r>
              <a:rPr lang="pl-PL" sz="1100" dirty="0" err="1"/>
              <a:t>conflicts</a:t>
            </a:r>
            <a:r>
              <a:rPr lang="pl-PL" sz="1100" dirty="0"/>
              <a:t> </a:t>
            </a:r>
          </a:p>
          <a:p>
            <a:endParaRPr lang="pl-PL" dirty="0"/>
          </a:p>
        </p:txBody>
      </p:sp>
    </p:spTree>
    <p:extLst>
      <p:ext uri="{BB962C8B-B14F-4D97-AF65-F5344CB8AC3E}">
        <p14:creationId xmlns:p14="http://schemas.microsoft.com/office/powerpoint/2010/main" xmlns="" val="426245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err="1">
                <a:solidFill>
                  <a:schemeClr val="accent2">
                    <a:lumMod val="40000"/>
                    <a:lumOff val="60000"/>
                  </a:schemeClr>
                </a:solidFill>
              </a:rPr>
              <a:t>Result</a:t>
            </a:r>
            <a:r>
              <a:rPr lang="pl-PL" b="1" dirty="0">
                <a:solidFill>
                  <a:schemeClr val="accent2">
                    <a:lumMod val="40000"/>
                    <a:lumOff val="60000"/>
                  </a:schemeClr>
                </a:solidFill>
              </a:rPr>
              <a:t> of </a:t>
            </a:r>
            <a:r>
              <a:rPr lang="pl-PL" b="1" dirty="0" err="1">
                <a:solidFill>
                  <a:schemeClr val="accent2">
                    <a:lumMod val="40000"/>
                    <a:lumOff val="60000"/>
                  </a:schemeClr>
                </a:solidFill>
              </a:rPr>
              <a:t>questionnaire</a:t>
            </a:r>
            <a:r>
              <a:rPr lang="pl-PL" b="1" dirty="0">
                <a:solidFill>
                  <a:schemeClr val="accent2">
                    <a:lumMod val="40000"/>
                    <a:lumOff val="60000"/>
                  </a:schemeClr>
                </a:solidFill>
              </a:rPr>
              <a:t/>
            </a:r>
            <a:br>
              <a:rPr lang="pl-PL" b="1" dirty="0">
                <a:solidFill>
                  <a:schemeClr val="accent2">
                    <a:lumMod val="40000"/>
                    <a:lumOff val="60000"/>
                  </a:schemeClr>
                </a:solidFill>
              </a:rPr>
            </a:br>
            <a:r>
              <a:rPr lang="pl-PL" sz="2700" b="1" dirty="0" err="1">
                <a:solidFill>
                  <a:schemeClr val="accent1">
                    <a:lumMod val="75000"/>
                  </a:schemeClr>
                </a:solidFill>
              </a:rPr>
              <a:t>What</a:t>
            </a:r>
            <a:r>
              <a:rPr lang="pl-PL" sz="2700" b="1" dirty="0">
                <a:solidFill>
                  <a:schemeClr val="accent1">
                    <a:lumMod val="75000"/>
                  </a:schemeClr>
                </a:solidFill>
              </a:rPr>
              <a:t> </a:t>
            </a:r>
            <a:r>
              <a:rPr lang="pl-PL" sz="2700" b="1" dirty="0" err="1">
                <a:solidFill>
                  <a:schemeClr val="accent1">
                    <a:lumMod val="75000"/>
                  </a:schemeClr>
                </a:solidFill>
              </a:rPr>
              <a:t>features</a:t>
            </a:r>
            <a:r>
              <a:rPr lang="pl-PL" sz="2700" b="1" dirty="0">
                <a:solidFill>
                  <a:schemeClr val="accent1">
                    <a:lumMod val="75000"/>
                  </a:schemeClr>
                </a:solidFill>
              </a:rPr>
              <a:t> </a:t>
            </a:r>
            <a:r>
              <a:rPr lang="pl-PL" sz="2700" b="1" dirty="0" err="1">
                <a:solidFill>
                  <a:schemeClr val="accent1">
                    <a:lumMod val="75000"/>
                  </a:schemeClr>
                </a:solidFill>
              </a:rPr>
              <a:t>should</a:t>
            </a:r>
            <a:r>
              <a:rPr lang="pl-PL" sz="2700" b="1" dirty="0">
                <a:solidFill>
                  <a:schemeClr val="accent1">
                    <a:lumMod val="75000"/>
                  </a:schemeClr>
                </a:solidFill>
              </a:rPr>
              <a:t> a </a:t>
            </a:r>
            <a:r>
              <a:rPr lang="pl-PL" sz="2700" b="1" dirty="0" err="1">
                <a:solidFill>
                  <a:schemeClr val="accent1">
                    <a:lumMod val="75000"/>
                  </a:schemeClr>
                </a:solidFill>
              </a:rPr>
              <a:t>good</a:t>
            </a:r>
            <a:r>
              <a:rPr lang="pl-PL" sz="2700" b="1" dirty="0">
                <a:solidFill>
                  <a:schemeClr val="accent1">
                    <a:lumMod val="75000"/>
                  </a:schemeClr>
                </a:solidFill>
              </a:rPr>
              <a:t> manager </a:t>
            </a:r>
            <a:r>
              <a:rPr lang="pl-PL" sz="2700" b="1" dirty="0" err="1">
                <a:solidFill>
                  <a:schemeClr val="accent1">
                    <a:lumMod val="75000"/>
                  </a:schemeClr>
                </a:solidFill>
              </a:rPr>
              <a:t>have</a:t>
            </a:r>
            <a:r>
              <a:rPr lang="pl-PL" sz="2700" b="1" dirty="0">
                <a:solidFill>
                  <a:schemeClr val="accent1">
                    <a:lumMod val="75000"/>
                  </a:schemeClr>
                </a:solidFill>
              </a:rPr>
              <a:t>?</a:t>
            </a:r>
            <a:endParaRPr lang="pl-PL" sz="2700" dirty="0"/>
          </a:p>
        </p:txBody>
      </p:sp>
      <p:sp>
        <p:nvSpPr>
          <p:cNvPr id="3" name="Symbol zastępczy zawartości 2"/>
          <p:cNvSpPr>
            <a:spLocks noGrp="1"/>
          </p:cNvSpPr>
          <p:nvPr>
            <p:ph idx="1"/>
          </p:nvPr>
        </p:nvSpPr>
        <p:spPr>
          <a:solidFill>
            <a:schemeClr val="accent2">
              <a:lumMod val="60000"/>
              <a:lumOff val="40000"/>
            </a:schemeClr>
          </a:solidFill>
        </p:spPr>
        <p:txBody>
          <a:bodyPr/>
          <a:lstStyle/>
          <a:p>
            <a:endParaRPr lang="pl-PL" dirty="0"/>
          </a:p>
        </p:txBody>
      </p:sp>
      <p:sp>
        <p:nvSpPr>
          <p:cNvPr id="4" name="Prostokąt 3"/>
          <p:cNvSpPr/>
          <p:nvPr/>
        </p:nvSpPr>
        <p:spPr>
          <a:xfrm>
            <a:off x="611560" y="2348881"/>
            <a:ext cx="1728192" cy="792088"/>
          </a:xfrm>
          <a:prstGeom prst="rect">
            <a:avLst/>
          </a:prstGeom>
          <a:solidFill>
            <a:srgbClr val="CBCB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611560" y="2348880"/>
            <a:ext cx="2664296" cy="954107"/>
          </a:xfrm>
          <a:prstGeom prst="rect">
            <a:avLst/>
          </a:prstGeom>
          <a:noFill/>
        </p:spPr>
        <p:txBody>
          <a:bodyPr wrap="square" rtlCol="0">
            <a:spAutoFit/>
          </a:bodyPr>
          <a:lstStyle/>
          <a:p>
            <a:pPr>
              <a:buFont typeface="Wingdings" panose="05000000000000000000" pitchFamily="2" charset="2"/>
              <a:buChar char="ü"/>
            </a:pPr>
            <a:r>
              <a:rPr lang="pl-PL" sz="1100" dirty="0" err="1" smtClean="0"/>
              <a:t>fast</a:t>
            </a:r>
            <a:r>
              <a:rPr lang="pl-PL" sz="1100" dirty="0" smtClean="0"/>
              <a:t> </a:t>
            </a:r>
            <a:r>
              <a:rPr lang="pl-PL" sz="1100" dirty="0" err="1" smtClean="0"/>
              <a:t>reaction</a:t>
            </a:r>
            <a:endParaRPr lang="pl-PL" sz="1100" dirty="0"/>
          </a:p>
          <a:p>
            <a:pPr>
              <a:buFont typeface="Wingdings" panose="05000000000000000000" pitchFamily="2" charset="2"/>
              <a:buChar char="ü"/>
            </a:pPr>
            <a:r>
              <a:rPr lang="pl-PL" sz="1100" dirty="0" err="1"/>
              <a:t>good</a:t>
            </a:r>
            <a:r>
              <a:rPr lang="pl-PL" sz="1100" dirty="0"/>
              <a:t> </a:t>
            </a:r>
            <a:r>
              <a:rPr lang="pl-PL" sz="1100" dirty="0" err="1"/>
              <a:t>decision</a:t>
            </a:r>
            <a:r>
              <a:rPr lang="pl-PL" sz="1100" dirty="0"/>
              <a:t> </a:t>
            </a:r>
            <a:r>
              <a:rPr lang="pl-PL" sz="1100" dirty="0" err="1"/>
              <a:t>making</a:t>
            </a:r>
            <a:endParaRPr lang="pl-PL" sz="1100" dirty="0"/>
          </a:p>
          <a:p>
            <a:pPr>
              <a:buFont typeface="Wingdings" panose="05000000000000000000" pitchFamily="2" charset="2"/>
              <a:buChar char="ü"/>
            </a:pPr>
            <a:r>
              <a:rPr lang="pl-PL" sz="1100" dirty="0" smtClean="0"/>
              <a:t>fair </a:t>
            </a:r>
            <a:r>
              <a:rPr lang="pl-PL" sz="1100" dirty="0" err="1"/>
              <a:t>understanding</a:t>
            </a:r>
            <a:r>
              <a:rPr lang="pl-PL" sz="1100" dirty="0"/>
              <a:t> </a:t>
            </a:r>
          </a:p>
          <a:p>
            <a:pPr>
              <a:buFont typeface="Wingdings" panose="05000000000000000000" pitchFamily="2" charset="2"/>
              <a:buChar char="ü"/>
            </a:pPr>
            <a:r>
              <a:rPr lang="pl-PL" sz="1100" dirty="0" err="1" smtClean="0"/>
              <a:t>strict</a:t>
            </a:r>
            <a:r>
              <a:rPr lang="pl-PL" sz="1100" dirty="0" smtClean="0"/>
              <a:t> </a:t>
            </a:r>
            <a:r>
              <a:rPr lang="pl-PL" sz="1100" dirty="0" err="1"/>
              <a:t>if</a:t>
            </a:r>
            <a:r>
              <a:rPr lang="pl-PL" sz="1100" dirty="0"/>
              <a:t> </a:t>
            </a:r>
            <a:r>
              <a:rPr lang="pl-PL" sz="1100" dirty="0" err="1" smtClean="0"/>
              <a:t>it’s</a:t>
            </a:r>
            <a:r>
              <a:rPr lang="pl-PL" sz="1100" dirty="0" smtClean="0"/>
              <a:t> </a:t>
            </a:r>
            <a:r>
              <a:rPr lang="pl-PL" sz="1100" dirty="0" err="1"/>
              <a:t>nesecary</a:t>
            </a:r>
            <a:endParaRPr lang="pl-PL" sz="1100" dirty="0"/>
          </a:p>
          <a:p>
            <a:endParaRPr lang="pl-PL" sz="1200" dirty="0"/>
          </a:p>
        </p:txBody>
      </p:sp>
      <p:sp>
        <p:nvSpPr>
          <p:cNvPr id="6" name="Prostokąt 5"/>
          <p:cNvSpPr/>
          <p:nvPr/>
        </p:nvSpPr>
        <p:spPr>
          <a:xfrm>
            <a:off x="611560" y="3302986"/>
            <a:ext cx="1728192" cy="91810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557554" y="3300199"/>
            <a:ext cx="1836204" cy="1215717"/>
          </a:xfrm>
          <a:prstGeom prst="rect">
            <a:avLst/>
          </a:prstGeom>
          <a:noFill/>
        </p:spPr>
        <p:txBody>
          <a:bodyPr wrap="square" rtlCol="0">
            <a:spAutoFit/>
          </a:bodyPr>
          <a:lstStyle/>
          <a:p>
            <a:pPr>
              <a:buFont typeface="Wingdings" panose="05000000000000000000" pitchFamily="2" charset="2"/>
              <a:buChar char="ü"/>
            </a:pPr>
            <a:r>
              <a:rPr lang="pl-PL" sz="1100" dirty="0" err="1" smtClean="0"/>
              <a:t>first</a:t>
            </a:r>
            <a:r>
              <a:rPr lang="pl-PL" sz="1100" dirty="0" smtClean="0"/>
              <a:t> </a:t>
            </a:r>
            <a:r>
              <a:rPr lang="pl-PL" sz="1100" dirty="0"/>
              <a:t>leader</a:t>
            </a:r>
          </a:p>
          <a:p>
            <a:pPr>
              <a:buFont typeface="Wingdings" panose="05000000000000000000" pitchFamily="2" charset="2"/>
              <a:buChar char="ü"/>
            </a:pPr>
            <a:r>
              <a:rPr lang="pl-PL" sz="1100" dirty="0" err="1"/>
              <a:t>k</a:t>
            </a:r>
            <a:r>
              <a:rPr lang="pl-PL" sz="1100" dirty="0" err="1" smtClean="0"/>
              <a:t>nows</a:t>
            </a:r>
            <a:r>
              <a:rPr lang="pl-PL" sz="1100" dirty="0" smtClean="0"/>
              <a:t> </a:t>
            </a:r>
            <a:r>
              <a:rPr lang="pl-PL" sz="1100" dirty="0" err="1" smtClean="0"/>
              <a:t>employees</a:t>
            </a:r>
            <a:r>
              <a:rPr lang="pl-PL" sz="1100" dirty="0" smtClean="0"/>
              <a:t> </a:t>
            </a:r>
            <a:r>
              <a:rPr lang="pl-PL" sz="1100" dirty="0"/>
              <a:t>– </a:t>
            </a:r>
            <a:r>
              <a:rPr lang="pl-PL" sz="1100" dirty="0" err="1"/>
              <a:t>can</a:t>
            </a:r>
            <a:r>
              <a:rPr lang="pl-PL" sz="1100" dirty="0"/>
              <a:t> </a:t>
            </a:r>
            <a:r>
              <a:rPr lang="pl-PL" sz="1100" dirty="0" err="1"/>
              <a:t>replace</a:t>
            </a:r>
            <a:r>
              <a:rPr lang="pl-PL" sz="1100" dirty="0"/>
              <a:t> </a:t>
            </a:r>
            <a:r>
              <a:rPr lang="pl-PL" sz="1100" dirty="0" err="1"/>
              <a:t>them</a:t>
            </a:r>
            <a:r>
              <a:rPr lang="pl-PL" sz="1100" dirty="0"/>
              <a:t> </a:t>
            </a:r>
            <a:r>
              <a:rPr lang="pl-PL" sz="1100" dirty="0" smtClean="0"/>
              <a:t>in </a:t>
            </a:r>
            <a:r>
              <a:rPr lang="pl-PL" sz="1100" dirty="0" err="1"/>
              <a:t>every</a:t>
            </a:r>
            <a:r>
              <a:rPr lang="pl-PL" sz="1100" dirty="0"/>
              <a:t> </a:t>
            </a:r>
            <a:r>
              <a:rPr lang="pl-PL" sz="1100" dirty="0" err="1"/>
              <a:t>case</a:t>
            </a:r>
            <a:r>
              <a:rPr lang="pl-PL" sz="1100" dirty="0"/>
              <a:t> </a:t>
            </a:r>
            <a:r>
              <a:rPr lang="pl-PL" sz="1100" dirty="0" err="1" smtClean="0"/>
              <a:t>istead</a:t>
            </a:r>
            <a:r>
              <a:rPr lang="pl-PL" sz="1100" dirty="0" smtClean="0"/>
              <a:t> of </a:t>
            </a:r>
            <a:r>
              <a:rPr lang="pl-PL" sz="1100" dirty="0" err="1" smtClean="0"/>
              <a:t>just</a:t>
            </a:r>
            <a:r>
              <a:rPr lang="pl-PL" sz="1100" dirty="0" smtClean="0"/>
              <a:t> </a:t>
            </a:r>
            <a:r>
              <a:rPr lang="pl-PL" sz="1100" dirty="0" err="1"/>
              <a:t>managing</a:t>
            </a:r>
            <a:r>
              <a:rPr lang="pl-PL" sz="1100" dirty="0"/>
              <a:t> </a:t>
            </a:r>
            <a:r>
              <a:rPr lang="pl-PL" sz="1100" dirty="0" err="1"/>
              <a:t>good</a:t>
            </a:r>
            <a:r>
              <a:rPr lang="pl-PL" sz="1100" dirty="0"/>
              <a:t> </a:t>
            </a:r>
            <a:r>
              <a:rPr lang="pl-PL" sz="1100" dirty="0" err="1"/>
              <a:t>working</a:t>
            </a:r>
            <a:r>
              <a:rPr lang="pl-PL" sz="1100" dirty="0"/>
              <a:t> </a:t>
            </a:r>
            <a:r>
              <a:rPr lang="pl-PL" sz="1100" dirty="0" err="1"/>
              <a:t>conditions</a:t>
            </a:r>
            <a:endParaRPr lang="pl-PL" sz="1100" dirty="0"/>
          </a:p>
          <a:p>
            <a:endParaRPr lang="pl-PL" dirty="0"/>
          </a:p>
        </p:txBody>
      </p:sp>
      <p:sp>
        <p:nvSpPr>
          <p:cNvPr id="8" name="Prostokąt 7"/>
          <p:cNvSpPr/>
          <p:nvPr/>
        </p:nvSpPr>
        <p:spPr>
          <a:xfrm>
            <a:off x="591032" y="4333080"/>
            <a:ext cx="1710190" cy="936104"/>
          </a:xfrm>
          <a:prstGeom prst="rect">
            <a:avLst/>
          </a:prstGeom>
          <a:solidFill>
            <a:srgbClr val="DFD5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556053" y="4023997"/>
            <a:ext cx="1837705" cy="1292662"/>
          </a:xfrm>
          <a:prstGeom prst="rect">
            <a:avLst/>
          </a:prstGeom>
          <a:noFill/>
        </p:spPr>
        <p:txBody>
          <a:bodyPr wrap="square" rtlCol="0">
            <a:spAutoFit/>
          </a:bodyPr>
          <a:lstStyle/>
          <a:p>
            <a:endParaRPr lang="pl-PL" dirty="0"/>
          </a:p>
          <a:p>
            <a:pPr>
              <a:buFont typeface="Wingdings" panose="05000000000000000000" pitchFamily="2" charset="2"/>
              <a:buChar char="ü"/>
            </a:pPr>
            <a:r>
              <a:rPr lang="pl-PL" sz="1000" dirty="0" err="1" smtClean="0"/>
              <a:t>should</a:t>
            </a:r>
            <a:r>
              <a:rPr lang="pl-PL" sz="1000" dirty="0" smtClean="0"/>
              <a:t> </a:t>
            </a:r>
            <a:r>
              <a:rPr lang="pl-PL" sz="1000" dirty="0" err="1" smtClean="0"/>
              <a:t>have</a:t>
            </a:r>
            <a:r>
              <a:rPr lang="pl-PL" sz="1000" dirty="0" smtClean="0"/>
              <a:t> many </a:t>
            </a:r>
            <a:r>
              <a:rPr lang="pl-PL" sz="1000" dirty="0" err="1"/>
              <a:t>features</a:t>
            </a:r>
            <a:r>
              <a:rPr lang="pl-PL" sz="1000" dirty="0"/>
              <a:t> </a:t>
            </a:r>
            <a:r>
              <a:rPr lang="pl-PL" sz="1000" dirty="0" err="1"/>
              <a:t>such</a:t>
            </a:r>
            <a:r>
              <a:rPr lang="pl-PL" sz="1000" dirty="0"/>
              <a:t> as: </a:t>
            </a:r>
            <a:r>
              <a:rPr lang="pl-PL" sz="1000" dirty="0" err="1"/>
              <a:t>leadership</a:t>
            </a:r>
            <a:r>
              <a:rPr lang="pl-PL" sz="1000" dirty="0"/>
              <a:t>, </a:t>
            </a:r>
            <a:r>
              <a:rPr lang="pl-PL" sz="1000" dirty="0" err="1" smtClean="0"/>
              <a:t>communication</a:t>
            </a:r>
            <a:r>
              <a:rPr lang="pl-PL" sz="1000" dirty="0"/>
              <a:t>, </a:t>
            </a:r>
            <a:r>
              <a:rPr lang="pl-PL" sz="1000" dirty="0" err="1"/>
              <a:t>organizational</a:t>
            </a:r>
            <a:r>
              <a:rPr lang="pl-PL" sz="1000" dirty="0"/>
              <a:t>, time management and </a:t>
            </a:r>
            <a:r>
              <a:rPr lang="pl-PL" sz="1000" dirty="0" err="1"/>
              <a:t>additional</a:t>
            </a:r>
            <a:r>
              <a:rPr lang="pl-PL" sz="1000" dirty="0"/>
              <a:t> </a:t>
            </a:r>
            <a:r>
              <a:rPr lang="pl-PL" sz="1000" dirty="0" err="1" smtClean="0"/>
              <a:t>certificates</a:t>
            </a:r>
            <a:r>
              <a:rPr lang="pl-PL" sz="1000" dirty="0" smtClean="0"/>
              <a:t> </a:t>
            </a:r>
            <a:endParaRPr lang="pl-PL" sz="1000" dirty="0"/>
          </a:p>
        </p:txBody>
      </p:sp>
      <p:sp>
        <p:nvSpPr>
          <p:cNvPr id="10" name="Prostokąt 9"/>
          <p:cNvSpPr/>
          <p:nvPr/>
        </p:nvSpPr>
        <p:spPr>
          <a:xfrm>
            <a:off x="611560" y="5445224"/>
            <a:ext cx="1689662" cy="1152128"/>
          </a:xfrm>
          <a:prstGeom prst="rect">
            <a:avLst/>
          </a:prstGeom>
          <a:solidFill>
            <a:srgbClr val="D6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p:cNvSpPr txBox="1"/>
          <p:nvPr/>
        </p:nvSpPr>
        <p:spPr>
          <a:xfrm>
            <a:off x="591032" y="5421787"/>
            <a:ext cx="1927715" cy="1554272"/>
          </a:xfrm>
          <a:prstGeom prst="rect">
            <a:avLst/>
          </a:prstGeom>
          <a:noFill/>
        </p:spPr>
        <p:txBody>
          <a:bodyPr wrap="square" rtlCol="0">
            <a:spAutoFit/>
          </a:bodyPr>
          <a:lstStyle/>
          <a:p>
            <a:pPr>
              <a:buFont typeface="Wingdings" panose="05000000000000000000" pitchFamily="2" charset="2"/>
              <a:buChar char="ü"/>
            </a:pPr>
            <a:r>
              <a:rPr lang="pl-PL" sz="1100" dirty="0" err="1"/>
              <a:t>should</a:t>
            </a:r>
            <a:r>
              <a:rPr lang="pl-PL" sz="1100" dirty="0"/>
              <a:t> </a:t>
            </a:r>
            <a:r>
              <a:rPr lang="pl-PL" sz="1100" dirty="0" err="1" smtClean="0"/>
              <a:t>have</a:t>
            </a:r>
            <a:r>
              <a:rPr lang="pl-PL" sz="1100" dirty="0" smtClean="0"/>
              <a:t> </a:t>
            </a:r>
            <a:r>
              <a:rPr lang="pl-PL" sz="1100" dirty="0" err="1"/>
              <a:t>lots</a:t>
            </a:r>
            <a:r>
              <a:rPr lang="pl-PL" sz="1100" dirty="0"/>
              <a:t> of </a:t>
            </a:r>
            <a:r>
              <a:rPr lang="pl-PL" sz="1100" dirty="0" err="1"/>
              <a:t>patience</a:t>
            </a:r>
            <a:endParaRPr lang="pl-PL" sz="1100" dirty="0"/>
          </a:p>
          <a:p>
            <a:pPr>
              <a:buFont typeface="Wingdings" panose="05000000000000000000" pitchFamily="2" charset="2"/>
              <a:buChar char="ü"/>
            </a:pPr>
            <a:r>
              <a:rPr lang="pl-PL" sz="1100" dirty="0" err="1" smtClean="0"/>
              <a:t>is</a:t>
            </a:r>
            <a:r>
              <a:rPr lang="pl-PL" sz="1100" dirty="0" smtClean="0"/>
              <a:t> </a:t>
            </a:r>
            <a:r>
              <a:rPr lang="pl-PL" sz="1100" dirty="0" err="1"/>
              <a:t>able</a:t>
            </a:r>
            <a:r>
              <a:rPr lang="pl-PL" sz="1100" dirty="0"/>
              <a:t> to </a:t>
            </a:r>
            <a:r>
              <a:rPr lang="pl-PL" sz="1100" dirty="0" err="1"/>
              <a:t>work</a:t>
            </a:r>
            <a:r>
              <a:rPr lang="pl-PL" sz="1100" dirty="0"/>
              <a:t> out </a:t>
            </a:r>
            <a:r>
              <a:rPr lang="pl-PL" sz="1100" dirty="0" err="1"/>
              <a:t>each</a:t>
            </a:r>
            <a:r>
              <a:rPr lang="pl-PL" sz="1100" dirty="0"/>
              <a:t> </a:t>
            </a:r>
            <a:r>
              <a:rPr lang="pl-PL" sz="1100" dirty="0" err="1"/>
              <a:t>individual</a:t>
            </a:r>
            <a:r>
              <a:rPr lang="pl-PL" sz="1100" dirty="0"/>
              <a:t> problem</a:t>
            </a:r>
          </a:p>
          <a:p>
            <a:pPr>
              <a:buFont typeface="Wingdings" panose="05000000000000000000" pitchFamily="2" charset="2"/>
              <a:buChar char="ü"/>
            </a:pPr>
            <a:r>
              <a:rPr lang="pl-PL" sz="1100" dirty="0" err="1" smtClean="0"/>
              <a:t>is</a:t>
            </a:r>
            <a:r>
              <a:rPr lang="pl-PL" sz="1100" dirty="0" smtClean="0"/>
              <a:t> </a:t>
            </a:r>
            <a:r>
              <a:rPr lang="pl-PL" sz="1100" dirty="0"/>
              <a:t>open to </a:t>
            </a:r>
            <a:r>
              <a:rPr lang="pl-PL" sz="1100" dirty="0" err="1"/>
              <a:t>criticism</a:t>
            </a:r>
            <a:endParaRPr lang="pl-PL" sz="1100" dirty="0"/>
          </a:p>
          <a:p>
            <a:pPr>
              <a:buFont typeface="Wingdings" panose="05000000000000000000" pitchFamily="2" charset="2"/>
              <a:buChar char="ü"/>
            </a:pPr>
            <a:r>
              <a:rPr lang="pl-PL" sz="1100" dirty="0" err="1" smtClean="0"/>
              <a:t>isn’t</a:t>
            </a:r>
            <a:r>
              <a:rPr lang="pl-PL" sz="1100" dirty="0" smtClean="0"/>
              <a:t> </a:t>
            </a:r>
            <a:r>
              <a:rPr lang="pl-PL" sz="1100" dirty="0"/>
              <a:t>be </a:t>
            </a:r>
            <a:r>
              <a:rPr lang="pl-PL" sz="1100" dirty="0" err="1"/>
              <a:t>afraid</a:t>
            </a:r>
            <a:r>
              <a:rPr lang="pl-PL" sz="1100" dirty="0"/>
              <a:t> to make hard </a:t>
            </a:r>
            <a:r>
              <a:rPr lang="pl-PL" sz="1100" dirty="0" err="1"/>
              <a:t>choices</a:t>
            </a:r>
            <a:endParaRPr lang="pl-PL" sz="1100" dirty="0"/>
          </a:p>
          <a:p>
            <a:endParaRPr lang="pl-PL" dirty="0"/>
          </a:p>
        </p:txBody>
      </p:sp>
      <p:sp>
        <p:nvSpPr>
          <p:cNvPr id="12" name="Prostokąt 11"/>
          <p:cNvSpPr/>
          <p:nvPr/>
        </p:nvSpPr>
        <p:spPr>
          <a:xfrm>
            <a:off x="2518747" y="2492896"/>
            <a:ext cx="973133" cy="1531101"/>
          </a:xfrm>
          <a:prstGeom prst="rect">
            <a:avLst/>
          </a:prstGeom>
          <a:solidFill>
            <a:srgbClr val="FBCD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2518747" y="2497539"/>
            <a:ext cx="936104" cy="1554272"/>
          </a:xfrm>
          <a:prstGeom prst="rect">
            <a:avLst/>
          </a:prstGeom>
          <a:noFill/>
        </p:spPr>
        <p:txBody>
          <a:bodyPr wrap="square" rtlCol="0">
            <a:spAutoFit/>
          </a:bodyPr>
          <a:lstStyle/>
          <a:p>
            <a:pPr>
              <a:buFont typeface="Wingdings" panose="05000000000000000000" pitchFamily="2" charset="2"/>
              <a:buChar char="ü"/>
            </a:pPr>
            <a:r>
              <a:rPr lang="pl-PL" sz="1100" dirty="0" err="1"/>
              <a:t>humanity</a:t>
            </a:r>
            <a:endParaRPr lang="pl-PL" sz="1100" dirty="0"/>
          </a:p>
          <a:p>
            <a:pPr>
              <a:buFont typeface="Wingdings" panose="05000000000000000000" pitchFamily="2" charset="2"/>
              <a:buChar char="ü"/>
            </a:pPr>
            <a:r>
              <a:rPr lang="pl-PL" sz="1100" dirty="0" err="1"/>
              <a:t>has</a:t>
            </a:r>
            <a:r>
              <a:rPr lang="pl-PL" sz="1100" dirty="0"/>
              <a:t> a </a:t>
            </a:r>
            <a:r>
              <a:rPr lang="pl-PL" sz="1100" dirty="0" err="1"/>
              <a:t>knowledge</a:t>
            </a:r>
            <a:r>
              <a:rPr lang="pl-PL" sz="1100" dirty="0"/>
              <a:t>, </a:t>
            </a:r>
            <a:r>
              <a:rPr lang="pl-PL" sz="1100" dirty="0" err="1"/>
              <a:t>expierience</a:t>
            </a:r>
            <a:endParaRPr lang="pl-PL" sz="1100" dirty="0"/>
          </a:p>
          <a:p>
            <a:pPr>
              <a:buFont typeface="Wingdings" panose="05000000000000000000" pitchFamily="2" charset="2"/>
              <a:buChar char="ü"/>
            </a:pPr>
            <a:r>
              <a:rPr lang="pl-PL" sz="1100" dirty="0" err="1" smtClean="0"/>
              <a:t>should</a:t>
            </a:r>
            <a:r>
              <a:rPr lang="pl-PL" sz="1100" dirty="0" smtClean="0"/>
              <a:t> </a:t>
            </a:r>
            <a:r>
              <a:rPr lang="pl-PL" sz="1100" dirty="0"/>
              <a:t>be </a:t>
            </a:r>
            <a:r>
              <a:rPr lang="pl-PL" sz="1100" dirty="0" err="1"/>
              <a:t>friendly</a:t>
            </a:r>
            <a:r>
              <a:rPr lang="pl-PL" sz="1100" dirty="0"/>
              <a:t>, </a:t>
            </a:r>
            <a:r>
              <a:rPr lang="pl-PL" sz="1100" dirty="0" err="1" smtClean="0"/>
              <a:t>kind</a:t>
            </a:r>
            <a:r>
              <a:rPr lang="pl-PL" sz="1100" dirty="0" smtClean="0"/>
              <a:t> </a:t>
            </a:r>
            <a:r>
              <a:rPr lang="pl-PL" sz="1100" dirty="0"/>
              <a:t>and nice</a:t>
            </a:r>
          </a:p>
          <a:p>
            <a:endParaRPr lang="pl-PL" dirty="0"/>
          </a:p>
        </p:txBody>
      </p:sp>
      <p:sp>
        <p:nvSpPr>
          <p:cNvPr id="14" name="Prostokąt 13"/>
          <p:cNvSpPr/>
          <p:nvPr/>
        </p:nvSpPr>
        <p:spPr>
          <a:xfrm>
            <a:off x="2518747" y="4221088"/>
            <a:ext cx="1477189" cy="9361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p:cNvSpPr txBox="1"/>
          <p:nvPr/>
        </p:nvSpPr>
        <p:spPr>
          <a:xfrm>
            <a:off x="2473155" y="4181909"/>
            <a:ext cx="1568371" cy="1446550"/>
          </a:xfrm>
          <a:prstGeom prst="rect">
            <a:avLst/>
          </a:prstGeom>
          <a:noFill/>
        </p:spPr>
        <p:txBody>
          <a:bodyPr wrap="square" rtlCol="0">
            <a:spAutoFit/>
          </a:bodyPr>
          <a:lstStyle/>
          <a:p>
            <a:r>
              <a:rPr lang="pl-PL" sz="1000" dirty="0" err="1" smtClean="0"/>
              <a:t>has</a:t>
            </a:r>
            <a:r>
              <a:rPr lang="pl-PL" sz="1000" dirty="0" smtClean="0"/>
              <a:t>  </a:t>
            </a:r>
            <a:r>
              <a:rPr lang="pl-PL" sz="1000" dirty="0" err="1" smtClean="0"/>
              <a:t>plenty</a:t>
            </a:r>
            <a:r>
              <a:rPr lang="pl-PL" sz="1000" dirty="0" smtClean="0"/>
              <a:t> of </a:t>
            </a:r>
            <a:r>
              <a:rPr lang="pl-PL" sz="1000" dirty="0" err="1"/>
              <a:t>skills</a:t>
            </a:r>
            <a:r>
              <a:rPr lang="pl-PL" sz="1000" dirty="0"/>
              <a:t> </a:t>
            </a:r>
            <a:r>
              <a:rPr lang="pl-PL" sz="1000" dirty="0" err="1"/>
              <a:t>such</a:t>
            </a:r>
            <a:r>
              <a:rPr lang="pl-PL" sz="1000" dirty="0"/>
              <a:t> as: </a:t>
            </a:r>
            <a:r>
              <a:rPr lang="pl-PL" sz="1000" dirty="0" err="1"/>
              <a:t>expierience</a:t>
            </a:r>
            <a:r>
              <a:rPr lang="pl-PL" sz="1000" dirty="0"/>
              <a:t>, </a:t>
            </a:r>
            <a:r>
              <a:rPr lang="pl-PL" sz="1000" dirty="0" err="1"/>
              <a:t>knowledge</a:t>
            </a:r>
            <a:r>
              <a:rPr lang="pl-PL" sz="1000" dirty="0"/>
              <a:t>, time </a:t>
            </a:r>
            <a:r>
              <a:rPr lang="pl-PL" sz="1000" dirty="0" err="1"/>
              <a:t>managament</a:t>
            </a:r>
            <a:r>
              <a:rPr lang="pl-PL" sz="1000" dirty="0"/>
              <a:t>, </a:t>
            </a:r>
            <a:r>
              <a:rPr lang="pl-PL" sz="1000" u="sng" dirty="0" err="1"/>
              <a:t>leadership</a:t>
            </a:r>
            <a:r>
              <a:rPr lang="pl-PL" sz="1000" u="sng" dirty="0"/>
              <a:t> – </a:t>
            </a:r>
            <a:r>
              <a:rPr lang="pl-PL" sz="1000" u="sng" dirty="0" err="1"/>
              <a:t>should</a:t>
            </a:r>
            <a:r>
              <a:rPr lang="pl-PL" sz="1000" u="sng" dirty="0"/>
              <a:t> </a:t>
            </a:r>
            <a:r>
              <a:rPr lang="pl-PL" sz="1000" u="sng" dirty="0" err="1"/>
              <a:t>lead</a:t>
            </a:r>
            <a:r>
              <a:rPr lang="pl-PL" sz="1000" u="sng" dirty="0"/>
              <a:t> </a:t>
            </a:r>
            <a:r>
              <a:rPr lang="pl-PL" sz="1000" u="sng" dirty="0" err="1"/>
              <a:t>employees</a:t>
            </a:r>
            <a:endParaRPr lang="pl-PL" sz="1000" u="sng" dirty="0"/>
          </a:p>
          <a:p>
            <a:endParaRPr lang="pl-PL" dirty="0"/>
          </a:p>
        </p:txBody>
      </p:sp>
      <p:sp>
        <p:nvSpPr>
          <p:cNvPr id="18" name="Prostokąt 17"/>
          <p:cNvSpPr/>
          <p:nvPr/>
        </p:nvSpPr>
        <p:spPr>
          <a:xfrm>
            <a:off x="2518747" y="5303600"/>
            <a:ext cx="882611" cy="1424709"/>
          </a:xfrm>
          <a:prstGeom prst="rect">
            <a:avLst/>
          </a:prstGeom>
          <a:solidFill>
            <a:schemeClr val="accent2">
              <a:lumMod val="20000"/>
              <a:lumOff val="80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p:cNvSpPr txBox="1"/>
          <p:nvPr/>
        </p:nvSpPr>
        <p:spPr>
          <a:xfrm>
            <a:off x="2495950" y="5316659"/>
            <a:ext cx="1018725" cy="1600438"/>
          </a:xfrm>
          <a:prstGeom prst="rect">
            <a:avLst/>
          </a:prstGeom>
          <a:noFill/>
        </p:spPr>
        <p:txBody>
          <a:bodyPr wrap="square" rtlCol="0">
            <a:spAutoFit/>
          </a:bodyPr>
          <a:lstStyle/>
          <a:p>
            <a:pPr>
              <a:buFont typeface="Wingdings" panose="05000000000000000000" pitchFamily="2" charset="2"/>
              <a:buChar char="ü"/>
            </a:pPr>
            <a:r>
              <a:rPr lang="pl-PL" sz="1000" dirty="0" err="1"/>
              <a:t>leadership</a:t>
            </a:r>
            <a:endParaRPr lang="pl-PL" sz="1000" dirty="0"/>
          </a:p>
          <a:p>
            <a:pPr>
              <a:buFont typeface="Wingdings" panose="05000000000000000000" pitchFamily="2" charset="2"/>
              <a:buChar char="ü"/>
            </a:pPr>
            <a:r>
              <a:rPr lang="pl-PL" sz="1000" u="sng" dirty="0" err="1"/>
              <a:t>knowledge</a:t>
            </a:r>
            <a:r>
              <a:rPr lang="pl-PL" sz="1000" u="sng" dirty="0"/>
              <a:t> </a:t>
            </a:r>
          </a:p>
          <a:p>
            <a:pPr>
              <a:buFont typeface="Wingdings" panose="05000000000000000000" pitchFamily="2" charset="2"/>
              <a:buChar char="ü"/>
            </a:pPr>
            <a:r>
              <a:rPr lang="pl-PL" sz="1000" u="sng" dirty="0" err="1"/>
              <a:t>expierience</a:t>
            </a:r>
            <a:endParaRPr lang="pl-PL" sz="1000" u="sng" dirty="0"/>
          </a:p>
          <a:p>
            <a:pPr>
              <a:buFont typeface="Wingdings" panose="05000000000000000000" pitchFamily="2" charset="2"/>
              <a:buChar char="ü"/>
            </a:pPr>
            <a:r>
              <a:rPr lang="pl-PL" sz="1000" u="sng" dirty="0"/>
              <a:t>team management </a:t>
            </a:r>
          </a:p>
          <a:p>
            <a:pPr>
              <a:buFont typeface="Wingdings" panose="05000000000000000000" pitchFamily="2" charset="2"/>
              <a:buChar char="ü"/>
            </a:pPr>
            <a:r>
              <a:rPr lang="pl-PL" sz="1000" u="sng" dirty="0" err="1"/>
              <a:t>reliability</a:t>
            </a:r>
            <a:endParaRPr lang="pl-PL" sz="1000" u="sng" dirty="0"/>
          </a:p>
          <a:p>
            <a:pPr>
              <a:buFont typeface="Wingdings" panose="05000000000000000000" pitchFamily="2" charset="2"/>
              <a:buChar char="ü"/>
            </a:pPr>
            <a:r>
              <a:rPr lang="pl-PL" sz="1000" u="sng" dirty="0" err="1"/>
              <a:t>respect</a:t>
            </a:r>
            <a:r>
              <a:rPr lang="pl-PL" sz="1000" u="sng" dirty="0"/>
              <a:t> for </a:t>
            </a:r>
            <a:r>
              <a:rPr lang="pl-PL" sz="1000" u="sng" dirty="0" err="1"/>
              <a:t>employees</a:t>
            </a:r>
            <a:endParaRPr lang="pl-PL" sz="1000" u="sng" dirty="0"/>
          </a:p>
          <a:p>
            <a:endParaRPr lang="pl-PL" dirty="0"/>
          </a:p>
        </p:txBody>
      </p:sp>
      <p:sp>
        <p:nvSpPr>
          <p:cNvPr id="20" name="Prostokąt 19"/>
          <p:cNvSpPr/>
          <p:nvPr/>
        </p:nvSpPr>
        <p:spPr>
          <a:xfrm>
            <a:off x="7380312" y="2401781"/>
            <a:ext cx="1080120" cy="2426459"/>
          </a:xfrm>
          <a:prstGeom prst="rect">
            <a:avLst/>
          </a:prstGeom>
          <a:solidFill>
            <a:srgbClr val="F3D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p:cNvSpPr txBox="1"/>
          <p:nvPr/>
        </p:nvSpPr>
        <p:spPr>
          <a:xfrm>
            <a:off x="7452320" y="2195341"/>
            <a:ext cx="936104" cy="2985433"/>
          </a:xfrm>
          <a:prstGeom prst="rect">
            <a:avLst/>
          </a:prstGeom>
          <a:noFill/>
        </p:spPr>
        <p:txBody>
          <a:bodyPr wrap="square" rtlCol="0">
            <a:spAutoFit/>
          </a:bodyPr>
          <a:lstStyle/>
          <a:p>
            <a:endParaRPr lang="pl-PL" sz="1000" dirty="0"/>
          </a:p>
          <a:p>
            <a:pPr>
              <a:buFont typeface="Wingdings" panose="05000000000000000000" pitchFamily="2" charset="2"/>
              <a:buChar char="ü"/>
            </a:pPr>
            <a:r>
              <a:rPr lang="pl-PL" sz="1000" dirty="0" err="1" smtClean="0"/>
              <a:t>creativity</a:t>
            </a:r>
            <a:endParaRPr lang="pl-PL" sz="1000" dirty="0"/>
          </a:p>
          <a:p>
            <a:pPr>
              <a:buFont typeface="Wingdings" panose="05000000000000000000" pitchFamily="2" charset="2"/>
              <a:buChar char="ü"/>
            </a:pPr>
            <a:r>
              <a:rPr lang="pl-PL" sz="1000" u="sng" dirty="0" err="1" smtClean="0"/>
              <a:t>communication</a:t>
            </a:r>
            <a:r>
              <a:rPr lang="pl-PL" sz="1000" u="sng" dirty="0" smtClean="0"/>
              <a:t> </a:t>
            </a:r>
            <a:r>
              <a:rPr lang="pl-PL" sz="1000" u="sng" dirty="0" err="1"/>
              <a:t>skills</a:t>
            </a:r>
            <a:endParaRPr lang="pl-PL" sz="1000" u="sng" dirty="0"/>
          </a:p>
          <a:p>
            <a:pPr>
              <a:buFont typeface="Wingdings" panose="05000000000000000000" pitchFamily="2" charset="2"/>
              <a:buChar char="ü"/>
            </a:pPr>
            <a:r>
              <a:rPr lang="pl-PL" sz="1000" u="sng" dirty="0" err="1" smtClean="0"/>
              <a:t>intunition</a:t>
            </a:r>
            <a:endParaRPr lang="pl-PL" sz="1000" u="sng" dirty="0"/>
          </a:p>
          <a:p>
            <a:pPr>
              <a:buFont typeface="Wingdings" panose="05000000000000000000" pitchFamily="2" charset="2"/>
              <a:buChar char="ü"/>
            </a:pPr>
            <a:r>
              <a:rPr lang="pl-PL" sz="1000" u="sng" dirty="0" err="1" smtClean="0"/>
              <a:t>has</a:t>
            </a:r>
            <a:r>
              <a:rPr lang="pl-PL" sz="1000" u="sng" dirty="0" smtClean="0"/>
              <a:t>  </a:t>
            </a:r>
            <a:r>
              <a:rPr lang="pl-PL" sz="1000" u="sng" dirty="0" err="1"/>
              <a:t>knowledge</a:t>
            </a:r>
            <a:endParaRPr lang="pl-PL" sz="1000" u="sng" dirty="0"/>
          </a:p>
          <a:p>
            <a:pPr>
              <a:buFont typeface="Wingdings" panose="05000000000000000000" pitchFamily="2" charset="2"/>
              <a:buChar char="ü"/>
            </a:pPr>
            <a:r>
              <a:rPr lang="pl-PL" sz="1000" u="sng" dirty="0" err="1" smtClean="0"/>
              <a:t>leadership</a:t>
            </a:r>
            <a:endParaRPr lang="pl-PL" sz="1000" u="sng" dirty="0"/>
          </a:p>
          <a:p>
            <a:pPr>
              <a:buFont typeface="Wingdings" panose="05000000000000000000" pitchFamily="2" charset="2"/>
              <a:buChar char="ü"/>
            </a:pPr>
            <a:r>
              <a:rPr lang="pl-PL" sz="1000" u="sng" dirty="0" err="1" smtClean="0"/>
              <a:t>discipline</a:t>
            </a:r>
            <a:endParaRPr lang="pl-PL" sz="1000" u="sng" dirty="0"/>
          </a:p>
          <a:p>
            <a:pPr>
              <a:buFont typeface="Wingdings" panose="05000000000000000000" pitchFamily="2" charset="2"/>
              <a:buChar char="ü"/>
            </a:pPr>
            <a:r>
              <a:rPr lang="pl-PL" sz="1000" u="sng" dirty="0" err="1" smtClean="0"/>
              <a:t>organizational</a:t>
            </a:r>
            <a:endParaRPr lang="pl-PL" sz="1000" u="sng" dirty="0"/>
          </a:p>
          <a:p>
            <a:pPr>
              <a:buFont typeface="Wingdings" panose="05000000000000000000" pitchFamily="2" charset="2"/>
              <a:buChar char="ü"/>
            </a:pPr>
            <a:r>
              <a:rPr lang="pl-PL" sz="1000" u="sng" dirty="0" err="1" smtClean="0"/>
              <a:t>keeping</a:t>
            </a:r>
            <a:r>
              <a:rPr lang="pl-PL" sz="1000" u="sng" dirty="0" smtClean="0"/>
              <a:t> </a:t>
            </a:r>
            <a:r>
              <a:rPr lang="pl-PL" sz="1000" u="sng" dirty="0" err="1"/>
              <a:t>equality</a:t>
            </a:r>
            <a:endParaRPr lang="pl-PL" sz="1000" u="sng" dirty="0"/>
          </a:p>
          <a:p>
            <a:pPr>
              <a:buFont typeface="Wingdings" panose="05000000000000000000" pitchFamily="2" charset="2"/>
              <a:buChar char="ü"/>
            </a:pPr>
            <a:r>
              <a:rPr lang="pl-PL" sz="1000" u="sng" dirty="0" err="1" smtClean="0"/>
              <a:t>creating</a:t>
            </a:r>
            <a:r>
              <a:rPr lang="pl-PL" sz="1000" u="sng" dirty="0" smtClean="0"/>
              <a:t> </a:t>
            </a:r>
            <a:r>
              <a:rPr lang="pl-PL" sz="1000" u="sng" dirty="0" err="1"/>
              <a:t>friendly</a:t>
            </a:r>
            <a:r>
              <a:rPr lang="pl-PL" sz="1000" u="sng" dirty="0"/>
              <a:t> </a:t>
            </a:r>
            <a:r>
              <a:rPr lang="pl-PL" sz="1000" u="sng" dirty="0" err="1"/>
              <a:t>atmosphere</a:t>
            </a:r>
            <a:endParaRPr lang="pl-PL" sz="1000" u="sng" dirty="0"/>
          </a:p>
          <a:p>
            <a:pPr>
              <a:buFont typeface="Wingdings" panose="05000000000000000000" pitchFamily="2" charset="2"/>
              <a:buChar char="ü"/>
            </a:pPr>
            <a:r>
              <a:rPr lang="pl-PL" sz="1000" u="sng" dirty="0" err="1"/>
              <a:t>punctuality</a:t>
            </a:r>
            <a:endParaRPr lang="pl-PL" sz="1000" u="sng" dirty="0"/>
          </a:p>
          <a:p>
            <a:endParaRPr lang="pl-PL" dirty="0"/>
          </a:p>
        </p:txBody>
      </p:sp>
      <p:sp>
        <p:nvSpPr>
          <p:cNvPr id="22" name="Prostokąt 21"/>
          <p:cNvSpPr/>
          <p:nvPr/>
        </p:nvSpPr>
        <p:spPr>
          <a:xfrm>
            <a:off x="3563888" y="5316659"/>
            <a:ext cx="792088" cy="1064669"/>
          </a:xfrm>
          <a:prstGeom prst="rect">
            <a:avLst/>
          </a:prstGeom>
          <a:solidFill>
            <a:srgbClr val="AAC9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ole tekstowe 22"/>
          <p:cNvSpPr txBox="1"/>
          <p:nvPr/>
        </p:nvSpPr>
        <p:spPr>
          <a:xfrm>
            <a:off x="3527884" y="5421786"/>
            <a:ext cx="864096" cy="1031051"/>
          </a:xfrm>
          <a:prstGeom prst="rect">
            <a:avLst/>
          </a:prstGeom>
          <a:noFill/>
        </p:spPr>
        <p:txBody>
          <a:bodyPr wrap="square" rtlCol="0">
            <a:spAutoFit/>
          </a:bodyPr>
          <a:lstStyle/>
          <a:p>
            <a:pPr>
              <a:buFont typeface="Wingdings" panose="05000000000000000000" pitchFamily="2" charset="2"/>
              <a:buChar char="ü"/>
            </a:pPr>
            <a:r>
              <a:rPr lang="pl-PL" sz="1000" dirty="0" err="1" smtClean="0"/>
              <a:t>is</a:t>
            </a:r>
            <a:r>
              <a:rPr lang="pl-PL" sz="1000" dirty="0" smtClean="0"/>
              <a:t> </a:t>
            </a:r>
            <a:r>
              <a:rPr lang="pl-PL" sz="1000" dirty="0" err="1"/>
              <a:t>patient</a:t>
            </a:r>
            <a:endParaRPr lang="pl-PL" sz="1000" dirty="0"/>
          </a:p>
          <a:p>
            <a:pPr>
              <a:buFont typeface="Wingdings" panose="05000000000000000000" pitchFamily="2" charset="2"/>
              <a:buChar char="ü"/>
            </a:pPr>
            <a:r>
              <a:rPr lang="pl-PL" sz="1000" u="sng" dirty="0" err="1"/>
              <a:t>get</a:t>
            </a:r>
            <a:r>
              <a:rPr lang="pl-PL" sz="1000" u="sng" dirty="0"/>
              <a:t> </a:t>
            </a:r>
            <a:r>
              <a:rPr lang="pl-PL" sz="1000" u="sng" dirty="0" err="1"/>
              <a:t>along</a:t>
            </a:r>
            <a:r>
              <a:rPr lang="pl-PL" sz="1000" u="sng" dirty="0"/>
              <a:t> with</a:t>
            </a:r>
          </a:p>
          <a:p>
            <a:pPr>
              <a:buFont typeface="Wingdings" panose="05000000000000000000" pitchFamily="2" charset="2"/>
              <a:buChar char="ü"/>
            </a:pPr>
            <a:r>
              <a:rPr lang="pl-PL" sz="1000" u="sng" dirty="0" err="1" smtClean="0"/>
              <a:t>energetic</a:t>
            </a:r>
            <a:endParaRPr lang="pl-PL" sz="1000" u="sng" dirty="0"/>
          </a:p>
          <a:p>
            <a:pPr>
              <a:buFont typeface="Wingdings" panose="05000000000000000000" pitchFamily="2" charset="2"/>
              <a:buChar char="ü"/>
            </a:pPr>
            <a:r>
              <a:rPr lang="pl-PL" sz="1000" u="sng" dirty="0" err="1"/>
              <a:t>searcher</a:t>
            </a:r>
            <a:endParaRPr lang="pl-PL" sz="1000" u="sng" dirty="0"/>
          </a:p>
          <a:p>
            <a:endParaRPr lang="pl-PL" sz="1100" dirty="0"/>
          </a:p>
        </p:txBody>
      </p:sp>
      <p:sp>
        <p:nvSpPr>
          <p:cNvPr id="24" name="Prostokąt 23"/>
          <p:cNvSpPr/>
          <p:nvPr/>
        </p:nvSpPr>
        <p:spPr>
          <a:xfrm>
            <a:off x="3662538" y="2482850"/>
            <a:ext cx="720080" cy="127918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pl-PL" sz="1100" dirty="0" err="1">
                <a:solidFill>
                  <a:schemeClr val="accent1">
                    <a:lumMod val="75000"/>
                  </a:schemeClr>
                </a:solidFill>
              </a:rPr>
              <a:t>strict</a:t>
            </a:r>
            <a:endParaRPr lang="pl-PL" sz="1100" dirty="0">
              <a:solidFill>
                <a:schemeClr val="accent1">
                  <a:lumMod val="75000"/>
                </a:schemeClr>
              </a:solidFill>
            </a:endParaRPr>
          </a:p>
          <a:p>
            <a:pPr>
              <a:buFont typeface="Wingdings" panose="05000000000000000000" pitchFamily="2" charset="2"/>
              <a:buChar char="ü"/>
            </a:pPr>
            <a:r>
              <a:rPr lang="pl-PL" sz="1100" u="sng" dirty="0">
                <a:solidFill>
                  <a:schemeClr val="accent1">
                    <a:lumMod val="75000"/>
                  </a:schemeClr>
                </a:solidFill>
              </a:rPr>
              <a:t>open </a:t>
            </a:r>
            <a:r>
              <a:rPr lang="pl-PL" sz="1100" u="sng" dirty="0" err="1">
                <a:solidFill>
                  <a:schemeClr val="accent1">
                    <a:lumMod val="75000"/>
                  </a:schemeClr>
                </a:solidFill>
              </a:rPr>
              <a:t>mided</a:t>
            </a:r>
            <a:endParaRPr lang="pl-PL" sz="1100" u="sng" dirty="0">
              <a:solidFill>
                <a:schemeClr val="accent1">
                  <a:lumMod val="75000"/>
                </a:schemeClr>
              </a:solidFill>
            </a:endParaRPr>
          </a:p>
          <a:p>
            <a:pPr>
              <a:buFont typeface="Wingdings" panose="05000000000000000000" pitchFamily="2" charset="2"/>
              <a:buChar char="ü"/>
            </a:pPr>
            <a:r>
              <a:rPr lang="pl-PL" sz="1100" u="sng" dirty="0" err="1">
                <a:solidFill>
                  <a:schemeClr val="accent1">
                    <a:lumMod val="75000"/>
                  </a:schemeClr>
                </a:solidFill>
              </a:rPr>
              <a:t>experienced</a:t>
            </a:r>
            <a:endParaRPr lang="pl-PL" sz="1100" u="sng" dirty="0">
              <a:solidFill>
                <a:schemeClr val="accent1">
                  <a:lumMod val="75000"/>
                </a:schemeClr>
              </a:solidFill>
            </a:endParaRPr>
          </a:p>
          <a:p>
            <a:pPr>
              <a:buFont typeface="Wingdings" panose="05000000000000000000" pitchFamily="2" charset="2"/>
              <a:buChar char="ü"/>
            </a:pPr>
            <a:r>
              <a:rPr lang="pl-PL" sz="1100" u="sng" dirty="0" err="1">
                <a:solidFill>
                  <a:schemeClr val="accent1">
                    <a:lumMod val="75000"/>
                  </a:schemeClr>
                </a:solidFill>
              </a:rPr>
              <a:t>intelligent</a:t>
            </a:r>
            <a:endParaRPr lang="pl-PL" sz="1100" u="sng" dirty="0">
              <a:solidFill>
                <a:schemeClr val="accent1">
                  <a:lumMod val="75000"/>
                </a:schemeClr>
              </a:solidFill>
            </a:endParaRPr>
          </a:p>
        </p:txBody>
      </p:sp>
      <p:sp>
        <p:nvSpPr>
          <p:cNvPr id="25" name="Prostokąt 24"/>
          <p:cNvSpPr/>
          <p:nvPr/>
        </p:nvSpPr>
        <p:spPr>
          <a:xfrm>
            <a:off x="4139952" y="3908057"/>
            <a:ext cx="792088" cy="136112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4067944" y="3875208"/>
            <a:ext cx="936104" cy="1754326"/>
          </a:xfrm>
          <a:prstGeom prst="rect">
            <a:avLst/>
          </a:prstGeom>
          <a:noFill/>
        </p:spPr>
        <p:txBody>
          <a:bodyPr wrap="square" rtlCol="0">
            <a:spAutoFit/>
          </a:bodyPr>
          <a:lstStyle/>
          <a:p>
            <a:pPr>
              <a:buFont typeface="Wingdings" panose="05000000000000000000" pitchFamily="2" charset="2"/>
              <a:buChar char="ü"/>
            </a:pPr>
            <a:r>
              <a:rPr lang="pl-PL" sz="1000" dirty="0" err="1"/>
              <a:t>has</a:t>
            </a:r>
            <a:r>
              <a:rPr lang="pl-PL" sz="1000" dirty="0"/>
              <a:t> </a:t>
            </a:r>
            <a:r>
              <a:rPr lang="pl-PL" sz="1000" dirty="0" err="1"/>
              <a:t>cooperation</a:t>
            </a:r>
            <a:r>
              <a:rPr lang="pl-PL" sz="1000" dirty="0"/>
              <a:t> </a:t>
            </a:r>
            <a:r>
              <a:rPr lang="pl-PL" sz="1000" dirty="0" err="1"/>
              <a:t>skills</a:t>
            </a:r>
            <a:endParaRPr lang="pl-PL" sz="1000" dirty="0"/>
          </a:p>
          <a:p>
            <a:pPr>
              <a:buFont typeface="Wingdings" panose="05000000000000000000" pitchFamily="2" charset="2"/>
              <a:buChar char="ü"/>
            </a:pPr>
            <a:r>
              <a:rPr lang="pl-PL" sz="1000" dirty="0" err="1"/>
              <a:t>is</a:t>
            </a:r>
            <a:r>
              <a:rPr lang="pl-PL" sz="1000" dirty="0"/>
              <a:t> </a:t>
            </a:r>
            <a:r>
              <a:rPr lang="pl-PL" sz="1000" dirty="0" err="1"/>
              <a:t>decisive</a:t>
            </a:r>
            <a:endParaRPr lang="pl-PL" sz="1000" dirty="0"/>
          </a:p>
          <a:p>
            <a:pPr>
              <a:buFont typeface="Wingdings" panose="05000000000000000000" pitchFamily="2" charset="2"/>
              <a:buChar char="ü"/>
            </a:pPr>
            <a:r>
              <a:rPr lang="pl-PL" sz="1000" dirty="0" err="1"/>
              <a:t>is</a:t>
            </a:r>
            <a:r>
              <a:rPr lang="pl-PL" sz="1000" dirty="0"/>
              <a:t> </a:t>
            </a:r>
            <a:r>
              <a:rPr lang="pl-PL" sz="1000" dirty="0" err="1"/>
              <a:t>aware</a:t>
            </a:r>
            <a:r>
              <a:rPr lang="pl-PL" sz="1000" dirty="0"/>
              <a:t> of </a:t>
            </a:r>
            <a:r>
              <a:rPr lang="pl-PL" sz="1000" dirty="0" err="1"/>
              <a:t>responsability</a:t>
            </a:r>
            <a:endParaRPr lang="pl-PL" sz="1000" dirty="0"/>
          </a:p>
          <a:p>
            <a:pPr>
              <a:buFont typeface="Wingdings" panose="05000000000000000000" pitchFamily="2" charset="2"/>
              <a:buChar char="ü"/>
            </a:pPr>
            <a:r>
              <a:rPr lang="pl-PL" sz="1000" dirty="0" err="1"/>
              <a:t>is</a:t>
            </a:r>
            <a:r>
              <a:rPr lang="pl-PL" sz="1000" dirty="0"/>
              <a:t> </a:t>
            </a:r>
            <a:r>
              <a:rPr lang="pl-PL" sz="1000" dirty="0" err="1"/>
              <a:t>charismatic</a:t>
            </a:r>
            <a:endParaRPr lang="pl-PL" sz="1000" dirty="0"/>
          </a:p>
          <a:p>
            <a:endParaRPr lang="pl-PL" dirty="0"/>
          </a:p>
        </p:txBody>
      </p:sp>
      <p:sp>
        <p:nvSpPr>
          <p:cNvPr id="27" name="Prostokąt 26"/>
          <p:cNvSpPr/>
          <p:nvPr/>
        </p:nvSpPr>
        <p:spPr>
          <a:xfrm>
            <a:off x="4505591" y="5316659"/>
            <a:ext cx="1512168" cy="383478"/>
          </a:xfrm>
          <a:prstGeom prst="rect">
            <a:avLst/>
          </a:prstGeom>
          <a:solidFill>
            <a:srgbClr val="F4FE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ole tekstowe 27"/>
          <p:cNvSpPr txBox="1"/>
          <p:nvPr/>
        </p:nvSpPr>
        <p:spPr>
          <a:xfrm>
            <a:off x="4484217" y="5269184"/>
            <a:ext cx="1512168" cy="707886"/>
          </a:xfrm>
          <a:prstGeom prst="rect">
            <a:avLst/>
          </a:prstGeom>
          <a:noFill/>
        </p:spPr>
        <p:txBody>
          <a:bodyPr wrap="square" rtlCol="0">
            <a:spAutoFit/>
          </a:bodyPr>
          <a:lstStyle/>
          <a:p>
            <a:r>
              <a:rPr lang="pl-PL" sz="1100" dirty="0" err="1"/>
              <a:t>has</a:t>
            </a:r>
            <a:r>
              <a:rPr lang="pl-PL" sz="1100" dirty="0"/>
              <a:t> a </a:t>
            </a:r>
            <a:r>
              <a:rPr lang="pl-PL" sz="1100" dirty="0" err="1"/>
              <a:t>good</a:t>
            </a:r>
            <a:r>
              <a:rPr lang="pl-PL" sz="1100" dirty="0"/>
              <a:t> plan for </a:t>
            </a:r>
            <a:r>
              <a:rPr lang="pl-PL" sz="1100" dirty="0" err="1"/>
              <a:t>employees</a:t>
            </a:r>
            <a:endParaRPr lang="pl-PL" sz="1100" dirty="0"/>
          </a:p>
          <a:p>
            <a:endParaRPr lang="pl-PL" dirty="0"/>
          </a:p>
        </p:txBody>
      </p:sp>
      <p:sp>
        <p:nvSpPr>
          <p:cNvPr id="29" name="Prostokąt 28"/>
          <p:cNvSpPr/>
          <p:nvPr/>
        </p:nvSpPr>
        <p:spPr>
          <a:xfrm>
            <a:off x="4535996" y="5848993"/>
            <a:ext cx="1620180" cy="6038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ole tekstowe 29"/>
          <p:cNvSpPr txBox="1"/>
          <p:nvPr/>
        </p:nvSpPr>
        <p:spPr>
          <a:xfrm>
            <a:off x="4476330" y="5784684"/>
            <a:ext cx="1642698" cy="984885"/>
          </a:xfrm>
          <a:prstGeom prst="rect">
            <a:avLst/>
          </a:prstGeom>
          <a:noFill/>
        </p:spPr>
        <p:txBody>
          <a:bodyPr wrap="square" rtlCol="0">
            <a:spAutoFit/>
          </a:bodyPr>
          <a:lstStyle/>
          <a:p>
            <a:pPr>
              <a:buFont typeface="Wingdings" panose="05000000000000000000" pitchFamily="2" charset="2"/>
              <a:buChar char="ü"/>
            </a:pPr>
            <a:r>
              <a:rPr lang="pl-PL" sz="1000" dirty="0"/>
              <a:t>open-</a:t>
            </a:r>
            <a:r>
              <a:rPr lang="pl-PL" sz="1000" dirty="0" err="1"/>
              <a:t>mided</a:t>
            </a:r>
            <a:endParaRPr lang="pl-PL" sz="1000" dirty="0"/>
          </a:p>
          <a:p>
            <a:pPr>
              <a:buFont typeface="Wingdings" panose="05000000000000000000" pitchFamily="2" charset="2"/>
              <a:buChar char="ü"/>
            </a:pPr>
            <a:r>
              <a:rPr lang="pl-PL" sz="1000" dirty="0" err="1"/>
              <a:t>organised</a:t>
            </a:r>
            <a:endParaRPr lang="pl-PL" sz="1000" dirty="0"/>
          </a:p>
          <a:p>
            <a:pPr>
              <a:buFont typeface="Wingdings" panose="05000000000000000000" pitchFamily="2" charset="2"/>
              <a:buChar char="ü"/>
            </a:pPr>
            <a:r>
              <a:rPr lang="pl-PL" sz="1000" dirty="0" err="1"/>
              <a:t>open</a:t>
            </a:r>
            <a:r>
              <a:rPr lang="pl-PL" sz="1000" dirty="0"/>
              <a:t> </a:t>
            </a:r>
            <a:r>
              <a:rPr lang="pl-PL" sz="1000" dirty="0" smtClean="0"/>
              <a:t>to </a:t>
            </a:r>
            <a:r>
              <a:rPr lang="pl-PL" sz="1000" dirty="0" err="1" smtClean="0"/>
              <a:t>others</a:t>
            </a:r>
            <a:r>
              <a:rPr lang="pl-PL" sz="1000" dirty="0" smtClean="0"/>
              <a:t>’ </a:t>
            </a:r>
            <a:r>
              <a:rPr lang="pl-PL" sz="1000" dirty="0" err="1" smtClean="0"/>
              <a:t>opinions</a:t>
            </a:r>
            <a:endParaRPr lang="pl-PL" sz="1000" dirty="0"/>
          </a:p>
          <a:p>
            <a:pPr>
              <a:buFont typeface="Wingdings" panose="05000000000000000000" pitchFamily="2" charset="2"/>
              <a:buChar char="ü"/>
            </a:pPr>
            <a:r>
              <a:rPr lang="pl-PL" sz="1000" dirty="0" err="1"/>
              <a:t>making</a:t>
            </a:r>
            <a:r>
              <a:rPr lang="pl-PL" sz="1000" dirty="0"/>
              <a:t> </a:t>
            </a:r>
            <a:r>
              <a:rPr lang="pl-PL" sz="1000" dirty="0" err="1"/>
              <a:t>decisions</a:t>
            </a:r>
            <a:endParaRPr lang="pl-PL" sz="1000" dirty="0"/>
          </a:p>
          <a:p>
            <a:endParaRPr lang="pl-PL" dirty="0"/>
          </a:p>
        </p:txBody>
      </p:sp>
      <p:sp>
        <p:nvSpPr>
          <p:cNvPr id="31" name="Prostokąt 30"/>
          <p:cNvSpPr/>
          <p:nvPr/>
        </p:nvSpPr>
        <p:spPr>
          <a:xfrm>
            <a:off x="6300192" y="4941168"/>
            <a:ext cx="864096" cy="1584176"/>
          </a:xfrm>
          <a:prstGeom prst="rect">
            <a:avLst/>
          </a:prstGeom>
          <a:solidFill>
            <a:srgbClr val="FF4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ole tekstowe 31"/>
          <p:cNvSpPr txBox="1"/>
          <p:nvPr/>
        </p:nvSpPr>
        <p:spPr>
          <a:xfrm>
            <a:off x="6336196" y="4876743"/>
            <a:ext cx="792088" cy="1892826"/>
          </a:xfrm>
          <a:prstGeom prst="rect">
            <a:avLst/>
          </a:prstGeom>
          <a:noFill/>
        </p:spPr>
        <p:txBody>
          <a:bodyPr wrap="square" rtlCol="0">
            <a:spAutoFit/>
          </a:bodyPr>
          <a:lstStyle/>
          <a:p>
            <a:pPr>
              <a:buFont typeface="Wingdings" panose="05000000000000000000" pitchFamily="2" charset="2"/>
              <a:buChar char="ü"/>
            </a:pPr>
            <a:r>
              <a:rPr lang="pl-PL" sz="1100" dirty="0"/>
              <a:t>open-</a:t>
            </a:r>
            <a:r>
              <a:rPr lang="pl-PL" sz="1100" dirty="0" err="1"/>
              <a:t>mided</a:t>
            </a:r>
            <a:endParaRPr lang="pl-PL" sz="1100" dirty="0"/>
          </a:p>
          <a:p>
            <a:pPr>
              <a:buFont typeface="Wingdings" panose="05000000000000000000" pitchFamily="2" charset="2"/>
              <a:buChar char="ü"/>
            </a:pPr>
            <a:r>
              <a:rPr lang="pl-PL" sz="1100" dirty="0" err="1" smtClean="0"/>
              <a:t>organized</a:t>
            </a:r>
            <a:endParaRPr lang="pl-PL" sz="1100" dirty="0"/>
          </a:p>
          <a:p>
            <a:pPr>
              <a:buFont typeface="Wingdings" panose="05000000000000000000" pitchFamily="2" charset="2"/>
              <a:buChar char="ü"/>
            </a:pPr>
            <a:r>
              <a:rPr lang="pl-PL" sz="1100" dirty="0" err="1"/>
              <a:t>open</a:t>
            </a:r>
            <a:r>
              <a:rPr lang="pl-PL" sz="1100" dirty="0"/>
              <a:t> </a:t>
            </a:r>
            <a:r>
              <a:rPr lang="pl-PL" sz="1100" dirty="0" smtClean="0"/>
              <a:t>to </a:t>
            </a:r>
            <a:r>
              <a:rPr lang="pl-PL" sz="1100" dirty="0" err="1" smtClean="0"/>
              <a:t>others</a:t>
            </a:r>
            <a:r>
              <a:rPr lang="pl-PL" sz="1100" dirty="0" smtClean="0"/>
              <a:t> </a:t>
            </a:r>
            <a:r>
              <a:rPr lang="pl-PL" sz="1100" dirty="0" err="1" smtClean="0"/>
              <a:t>opinions</a:t>
            </a:r>
            <a:endParaRPr lang="pl-PL" sz="1100" dirty="0"/>
          </a:p>
          <a:p>
            <a:pPr>
              <a:buFont typeface="Wingdings" panose="05000000000000000000" pitchFamily="2" charset="2"/>
              <a:buChar char="ü"/>
            </a:pPr>
            <a:r>
              <a:rPr lang="pl-PL" sz="1100" dirty="0" err="1"/>
              <a:t>making</a:t>
            </a:r>
            <a:r>
              <a:rPr lang="pl-PL" sz="1100" dirty="0"/>
              <a:t> </a:t>
            </a:r>
            <a:r>
              <a:rPr lang="pl-PL" sz="1100" dirty="0" err="1"/>
              <a:t>decisions</a:t>
            </a:r>
            <a:endParaRPr lang="pl-PL" sz="1100" dirty="0"/>
          </a:p>
          <a:p>
            <a:endParaRPr lang="pl-PL" dirty="0"/>
          </a:p>
        </p:txBody>
      </p:sp>
      <p:sp>
        <p:nvSpPr>
          <p:cNvPr id="33" name="Prostokąt 32"/>
          <p:cNvSpPr/>
          <p:nvPr/>
        </p:nvSpPr>
        <p:spPr>
          <a:xfrm>
            <a:off x="7452320" y="5013176"/>
            <a:ext cx="936104" cy="1130468"/>
          </a:xfrm>
          <a:prstGeom prst="rect">
            <a:avLst/>
          </a:prstGeom>
          <a:solidFill>
            <a:srgbClr val="CBFD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p:cNvSpPr txBox="1"/>
          <p:nvPr/>
        </p:nvSpPr>
        <p:spPr>
          <a:xfrm>
            <a:off x="7380312" y="5013176"/>
            <a:ext cx="1080120" cy="1384995"/>
          </a:xfrm>
          <a:prstGeom prst="rect">
            <a:avLst/>
          </a:prstGeom>
          <a:noFill/>
        </p:spPr>
        <p:txBody>
          <a:bodyPr wrap="square" rtlCol="0">
            <a:spAutoFit/>
          </a:bodyPr>
          <a:lstStyle/>
          <a:p>
            <a:pPr>
              <a:buFont typeface="Wingdings" panose="05000000000000000000" pitchFamily="2" charset="2"/>
              <a:buChar char="ü"/>
            </a:pPr>
            <a:r>
              <a:rPr lang="pl-PL" sz="1100" dirty="0" err="1"/>
              <a:t>honesty</a:t>
            </a:r>
            <a:endParaRPr lang="pl-PL" sz="1100" dirty="0"/>
          </a:p>
          <a:p>
            <a:pPr>
              <a:buFont typeface="Wingdings" panose="05000000000000000000" pitchFamily="2" charset="2"/>
              <a:buChar char="ü"/>
            </a:pPr>
            <a:r>
              <a:rPr lang="pl-PL" sz="1100" dirty="0" err="1" smtClean="0"/>
              <a:t>inspirational</a:t>
            </a:r>
            <a:endParaRPr lang="pl-PL" sz="1100" dirty="0"/>
          </a:p>
          <a:p>
            <a:pPr>
              <a:buFont typeface="Wingdings" panose="05000000000000000000" pitchFamily="2" charset="2"/>
              <a:buChar char="ü"/>
            </a:pPr>
            <a:r>
              <a:rPr lang="pl-PL" sz="1100" dirty="0" err="1"/>
              <a:t>comitted</a:t>
            </a:r>
            <a:endParaRPr lang="pl-PL" sz="1100" dirty="0"/>
          </a:p>
          <a:p>
            <a:pPr>
              <a:buFont typeface="Wingdings" panose="05000000000000000000" pitchFamily="2" charset="2"/>
              <a:buChar char="ü"/>
            </a:pPr>
            <a:r>
              <a:rPr lang="pl-PL" sz="1100" dirty="0" err="1"/>
              <a:t>decisive</a:t>
            </a:r>
            <a:endParaRPr lang="pl-PL" sz="1100" dirty="0"/>
          </a:p>
          <a:p>
            <a:pPr>
              <a:buFont typeface="Wingdings" panose="05000000000000000000" pitchFamily="2" charset="2"/>
              <a:buChar char="ü"/>
            </a:pPr>
            <a:r>
              <a:rPr lang="pl-PL" sz="1100" dirty="0" err="1" smtClean="0"/>
              <a:t>listener</a:t>
            </a:r>
            <a:endParaRPr lang="pl-PL" sz="1100" dirty="0"/>
          </a:p>
          <a:p>
            <a:pPr>
              <a:buFont typeface="Wingdings" panose="05000000000000000000" pitchFamily="2" charset="2"/>
              <a:buChar char="ü"/>
            </a:pPr>
            <a:r>
              <a:rPr lang="pl-PL" sz="1100" dirty="0" err="1"/>
              <a:t>creative</a:t>
            </a:r>
            <a:endParaRPr lang="pl-PL" sz="1100" dirty="0"/>
          </a:p>
          <a:p>
            <a:endParaRPr lang="pl-PL" dirty="0"/>
          </a:p>
        </p:txBody>
      </p:sp>
      <p:sp>
        <p:nvSpPr>
          <p:cNvPr id="35" name="Prostokąt 34"/>
          <p:cNvSpPr/>
          <p:nvPr/>
        </p:nvSpPr>
        <p:spPr>
          <a:xfrm>
            <a:off x="5148064" y="4149080"/>
            <a:ext cx="1008112" cy="9229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p:cNvSpPr txBox="1"/>
          <p:nvPr/>
        </p:nvSpPr>
        <p:spPr>
          <a:xfrm>
            <a:off x="5112060" y="3907960"/>
            <a:ext cx="1188132" cy="1446550"/>
          </a:xfrm>
          <a:prstGeom prst="rect">
            <a:avLst/>
          </a:prstGeom>
          <a:noFill/>
        </p:spPr>
        <p:txBody>
          <a:bodyPr wrap="square" rtlCol="0">
            <a:spAutoFit/>
          </a:bodyPr>
          <a:lstStyle/>
          <a:p>
            <a:endParaRPr lang="pl-PL" sz="1000" dirty="0"/>
          </a:p>
          <a:p>
            <a:pPr>
              <a:buFont typeface="Wingdings" panose="05000000000000000000" pitchFamily="2" charset="2"/>
              <a:buChar char="ü"/>
            </a:pPr>
            <a:r>
              <a:rPr lang="pl-PL" sz="1000" dirty="0" err="1"/>
              <a:t>responsible</a:t>
            </a:r>
            <a:endParaRPr lang="pl-PL" sz="1000" dirty="0"/>
          </a:p>
          <a:p>
            <a:pPr>
              <a:buFont typeface="Wingdings" panose="05000000000000000000" pitchFamily="2" charset="2"/>
              <a:buChar char="ü"/>
            </a:pPr>
            <a:r>
              <a:rPr lang="pl-PL" sz="1000" dirty="0" err="1" smtClean="0"/>
              <a:t>thorough</a:t>
            </a:r>
            <a:endParaRPr lang="pl-PL" sz="1000" dirty="0"/>
          </a:p>
          <a:p>
            <a:pPr>
              <a:buFont typeface="Wingdings" panose="05000000000000000000" pitchFamily="2" charset="2"/>
              <a:buChar char="ü"/>
            </a:pPr>
            <a:r>
              <a:rPr lang="pl-PL" sz="1000" dirty="0" err="1" smtClean="0"/>
              <a:t>wise</a:t>
            </a:r>
            <a:endParaRPr lang="pl-PL" sz="1000" dirty="0"/>
          </a:p>
          <a:p>
            <a:pPr>
              <a:buFont typeface="Wingdings" panose="05000000000000000000" pitchFamily="2" charset="2"/>
              <a:buChar char="ü"/>
            </a:pPr>
            <a:r>
              <a:rPr lang="pl-PL" sz="1000" dirty="0" err="1"/>
              <a:t>reliable</a:t>
            </a:r>
            <a:endParaRPr lang="pl-PL" sz="1000" dirty="0"/>
          </a:p>
          <a:p>
            <a:pPr>
              <a:buFont typeface="Wingdings" panose="05000000000000000000" pitchFamily="2" charset="2"/>
              <a:buChar char="ü"/>
            </a:pPr>
            <a:r>
              <a:rPr lang="pl-PL" sz="1000" dirty="0" err="1"/>
              <a:t>unbiased</a:t>
            </a:r>
            <a:endParaRPr lang="pl-PL" sz="1000" dirty="0"/>
          </a:p>
          <a:p>
            <a:pPr>
              <a:buFont typeface="Wingdings" panose="05000000000000000000" pitchFamily="2" charset="2"/>
              <a:buChar char="ü"/>
            </a:pPr>
            <a:r>
              <a:rPr lang="pl-PL" sz="1000" dirty="0" err="1"/>
              <a:t>objective</a:t>
            </a:r>
            <a:endParaRPr lang="pl-PL" sz="1000" dirty="0"/>
          </a:p>
          <a:p>
            <a:endParaRPr lang="pl-PL" dirty="0"/>
          </a:p>
        </p:txBody>
      </p:sp>
      <p:pic>
        <p:nvPicPr>
          <p:cNvPr id="37" name="Picture 2" descr="C:\Users\j.mielczarek\Desktop\immagine_manage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28333" y="2210292"/>
            <a:ext cx="1635955" cy="16953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401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a:t>Features</a:t>
            </a:r>
            <a:r>
              <a:rPr lang="pl-PL" dirty="0"/>
              <a:t> of </a:t>
            </a:r>
            <a:r>
              <a:rPr lang="pl-PL" dirty="0" smtClean="0"/>
              <a:t>a </a:t>
            </a:r>
            <a:r>
              <a:rPr lang="pl-PL" dirty="0" err="1" smtClean="0"/>
              <a:t>good</a:t>
            </a:r>
            <a:r>
              <a:rPr lang="pl-PL" dirty="0" smtClean="0"/>
              <a:t> manager</a:t>
            </a:r>
            <a:endParaRPr lang="pl-PL" dirty="0"/>
          </a:p>
        </p:txBody>
      </p:sp>
      <p:sp>
        <p:nvSpPr>
          <p:cNvPr id="3" name="Symbol zastępczy zawartości 2"/>
          <p:cNvSpPr>
            <a:spLocks noGrp="1"/>
          </p:cNvSpPr>
          <p:nvPr>
            <p:ph idx="1"/>
          </p:nvPr>
        </p:nvSpPr>
        <p:spPr/>
        <p:txBody>
          <a:bodyPr>
            <a:normAutofit lnSpcReduction="10000"/>
          </a:bodyPr>
          <a:lstStyle/>
          <a:p>
            <a:r>
              <a:rPr lang="en-US" sz="2000" dirty="0" smtClean="0"/>
              <a:t>coach</a:t>
            </a:r>
            <a:r>
              <a:rPr lang="pl-PL" sz="2000" dirty="0" smtClean="0"/>
              <a:t>es</a:t>
            </a:r>
            <a:r>
              <a:rPr lang="en-US" sz="2000" dirty="0" smtClean="0"/>
              <a:t> their staff and counsel</a:t>
            </a:r>
            <a:r>
              <a:rPr lang="pl-PL" sz="2000" dirty="0" smtClean="0"/>
              <a:t>s</a:t>
            </a:r>
            <a:r>
              <a:rPr lang="en-US" sz="2000" dirty="0" smtClean="0"/>
              <a:t> those who need it</a:t>
            </a:r>
          </a:p>
          <a:p>
            <a:r>
              <a:rPr lang="en-US" sz="2000" dirty="0" smtClean="0"/>
              <a:t>ha</a:t>
            </a:r>
            <a:r>
              <a:rPr lang="pl-PL" sz="2000" dirty="0" smtClean="0"/>
              <a:t>s</a:t>
            </a:r>
            <a:r>
              <a:rPr lang="en-US" sz="2000" dirty="0" smtClean="0"/>
              <a:t> </a:t>
            </a:r>
            <a:r>
              <a:rPr lang="pl-PL" sz="2000" dirty="0" err="1" smtClean="0"/>
              <a:t>comitted</a:t>
            </a:r>
            <a:r>
              <a:rPr lang="pl-PL" sz="2000" dirty="0" smtClean="0"/>
              <a:t> </a:t>
            </a:r>
            <a:r>
              <a:rPr lang="en-US" sz="2000" dirty="0" smtClean="0"/>
              <a:t>staff</a:t>
            </a:r>
          </a:p>
          <a:p>
            <a:r>
              <a:rPr lang="en-US" sz="2000" dirty="0" smtClean="0"/>
              <a:t>delegate</a:t>
            </a:r>
            <a:r>
              <a:rPr lang="pl-PL" sz="2000" dirty="0" smtClean="0"/>
              <a:t>s</a:t>
            </a:r>
            <a:r>
              <a:rPr lang="en-US" sz="2000" dirty="0" smtClean="0"/>
              <a:t> wherever possible</a:t>
            </a:r>
          </a:p>
          <a:p>
            <a:r>
              <a:rPr lang="en-US" sz="2000" dirty="0" smtClean="0"/>
              <a:t>take</a:t>
            </a:r>
            <a:r>
              <a:rPr lang="pl-PL" sz="2000" dirty="0" smtClean="0"/>
              <a:t>s</a:t>
            </a:r>
            <a:r>
              <a:rPr lang="en-US" sz="2000" dirty="0" smtClean="0"/>
              <a:t> the lead</a:t>
            </a:r>
          </a:p>
          <a:p>
            <a:r>
              <a:rPr lang="en-US" sz="2000" dirty="0" smtClean="0"/>
              <a:t>raise</a:t>
            </a:r>
            <a:r>
              <a:rPr lang="pl-PL" sz="2000" dirty="0" smtClean="0"/>
              <a:t>s</a:t>
            </a:r>
            <a:r>
              <a:rPr lang="en-US" sz="2000" dirty="0" smtClean="0"/>
              <a:t> staff morale and </a:t>
            </a:r>
            <a:r>
              <a:rPr lang="pl-PL" sz="2000" dirty="0" err="1" smtClean="0"/>
              <a:t>is</a:t>
            </a:r>
            <a:r>
              <a:rPr lang="pl-PL" sz="2000" dirty="0" smtClean="0"/>
              <a:t> </a:t>
            </a:r>
            <a:r>
              <a:rPr lang="en-US" sz="2000" dirty="0" smtClean="0"/>
              <a:t>concerned </a:t>
            </a:r>
            <a:r>
              <a:rPr lang="pl-PL" sz="2000" dirty="0" err="1" smtClean="0"/>
              <a:t>about</a:t>
            </a:r>
            <a:r>
              <a:rPr lang="en-US" sz="2000" dirty="0" smtClean="0"/>
              <a:t> </a:t>
            </a:r>
            <a:endParaRPr lang="pl-PL" sz="2000" dirty="0" smtClean="0"/>
          </a:p>
          <a:p>
            <a:pPr>
              <a:buNone/>
            </a:pPr>
            <a:r>
              <a:rPr lang="en-US" sz="2000" dirty="0" smtClean="0"/>
              <a:t>staff wellbeing</a:t>
            </a:r>
            <a:endParaRPr lang="pl-PL" sz="2000" dirty="0" smtClean="0"/>
          </a:p>
          <a:p>
            <a:r>
              <a:rPr lang="en-US" sz="2000" dirty="0" smtClean="0"/>
              <a:t>actively like</a:t>
            </a:r>
            <a:r>
              <a:rPr lang="pl-PL" sz="2000" dirty="0" smtClean="0"/>
              <a:t>s</a:t>
            </a:r>
            <a:r>
              <a:rPr lang="en-US" sz="2000" dirty="0" smtClean="0"/>
              <a:t> to develop, empower and motivate staff and manage underperformers</a:t>
            </a:r>
          </a:p>
          <a:p>
            <a:r>
              <a:rPr lang="pl-PL" sz="2000" dirty="0" err="1" smtClean="0"/>
              <a:t>is</a:t>
            </a:r>
            <a:r>
              <a:rPr lang="en-US" sz="2000" dirty="0" smtClean="0"/>
              <a:t> </a:t>
            </a:r>
            <a:r>
              <a:rPr lang="pl-PL" sz="2000" dirty="0" err="1" smtClean="0"/>
              <a:t>aware</a:t>
            </a:r>
            <a:r>
              <a:rPr lang="en-US" sz="2000" dirty="0" smtClean="0"/>
              <a:t> of the psychological contract</a:t>
            </a:r>
          </a:p>
          <a:p>
            <a:r>
              <a:rPr lang="en-US" sz="2000" dirty="0" smtClean="0"/>
              <a:t>enjoy</a:t>
            </a:r>
            <a:r>
              <a:rPr lang="pl-PL" sz="2000" dirty="0" smtClean="0"/>
              <a:t>s</a:t>
            </a:r>
            <a:r>
              <a:rPr lang="en-US" sz="2000" dirty="0" smtClean="0"/>
              <a:t> </a:t>
            </a:r>
            <a:r>
              <a:rPr lang="pl-PL" sz="2000" dirty="0" smtClean="0"/>
              <a:t>his </a:t>
            </a:r>
            <a:r>
              <a:rPr lang="pl-PL" sz="2000" dirty="0" err="1" smtClean="0"/>
              <a:t>work</a:t>
            </a:r>
            <a:endParaRPr lang="pl-PL" sz="2000" dirty="0" smtClean="0"/>
          </a:p>
          <a:p>
            <a:r>
              <a:rPr lang="en-US" sz="2000" dirty="0" smtClean="0"/>
              <a:t>seek</a:t>
            </a:r>
            <a:r>
              <a:rPr lang="pl-PL" sz="2000" dirty="0" smtClean="0"/>
              <a:t>s</a:t>
            </a:r>
            <a:r>
              <a:rPr lang="en-US" sz="2000" dirty="0" smtClean="0"/>
              <a:t> response and feedback to all communications with staff</a:t>
            </a:r>
          </a:p>
          <a:p>
            <a:r>
              <a:rPr lang="en-US" sz="2000" dirty="0" smtClean="0"/>
              <a:t>know</a:t>
            </a:r>
            <a:r>
              <a:rPr lang="pl-PL" sz="2000" dirty="0" smtClean="0"/>
              <a:t>s</a:t>
            </a:r>
            <a:r>
              <a:rPr lang="en-US" sz="2000" dirty="0" smtClean="0"/>
              <a:t> how to resolve conflicts as they arise and handle</a:t>
            </a:r>
            <a:r>
              <a:rPr lang="pl-PL" sz="2000" dirty="0" smtClean="0"/>
              <a:t>s</a:t>
            </a:r>
            <a:r>
              <a:rPr lang="en-US" sz="2000" dirty="0" smtClean="0"/>
              <a:t> negative </a:t>
            </a:r>
            <a:r>
              <a:rPr lang="en-US" sz="2000" dirty="0" err="1" smtClean="0"/>
              <a:t>behaviour</a:t>
            </a:r>
            <a:r>
              <a:rPr lang="en-US" sz="2000" dirty="0" smtClean="0"/>
              <a:t> effectively</a:t>
            </a:r>
          </a:p>
          <a:p>
            <a:endParaRPr lang="pl-PL" sz="2000" dirty="0"/>
          </a:p>
        </p:txBody>
      </p:sp>
      <p:pic>
        <p:nvPicPr>
          <p:cNvPr id="5" name="Picture 2"/>
          <p:cNvPicPr>
            <a:picLocks noChangeAspect="1" noChangeArrowheads="1"/>
          </p:cNvPicPr>
          <p:nvPr/>
        </p:nvPicPr>
        <p:blipFill>
          <a:blip r:embed="rId2" cstate="print"/>
          <a:srcRect/>
          <a:stretch>
            <a:fillRect/>
          </a:stretch>
        </p:blipFill>
        <p:spPr bwMode="auto">
          <a:xfrm>
            <a:off x="6524628" y="2000240"/>
            <a:ext cx="2619372" cy="1477490"/>
          </a:xfrm>
          <a:prstGeom prst="rect">
            <a:avLst/>
          </a:prstGeom>
          <a:noFill/>
          <a:ln w="9525">
            <a:noFill/>
            <a:miter lim="800000"/>
            <a:headEnd/>
            <a:tailEnd/>
          </a:ln>
          <a:effectLst/>
        </p:spPr>
      </p:pic>
    </p:spTree>
    <p:extLst>
      <p:ext uri="{BB962C8B-B14F-4D97-AF65-F5344CB8AC3E}">
        <p14:creationId xmlns:p14="http://schemas.microsoft.com/office/powerpoint/2010/main" xmlns="" val="340174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b="1" dirty="0" smtClean="0"/>
              <a:t>The </a:t>
            </a:r>
            <a:r>
              <a:rPr lang="pl-PL" b="1" dirty="0" err="1" smtClean="0"/>
              <a:t>seven</a:t>
            </a:r>
            <a:r>
              <a:rPr lang="pl-PL" b="1" dirty="0" smtClean="0"/>
              <a:t> </a:t>
            </a:r>
            <a:r>
              <a:rPr lang="en-US" b="1" dirty="0" smtClean="0"/>
              <a:t> </a:t>
            </a:r>
            <a:r>
              <a:rPr lang="en-US" b="1" dirty="0" err="1" smtClean="0"/>
              <a:t>Qu</a:t>
            </a:r>
            <a:r>
              <a:rPr lang="pl-PL" b="1" dirty="0" smtClean="0"/>
              <a:t>a</a:t>
            </a:r>
            <a:r>
              <a:rPr lang="en-US" b="1" dirty="0" err="1" smtClean="0"/>
              <a:t>lities</a:t>
            </a:r>
            <a:r>
              <a:rPr lang="en-US" b="1" dirty="0" smtClean="0"/>
              <a:t> of a Good Manager</a:t>
            </a:r>
            <a:endParaRPr lang="en-US" b="1" dirty="0"/>
          </a:p>
        </p:txBody>
      </p:sp>
      <p:sp>
        <p:nvSpPr>
          <p:cNvPr id="3" name="Symbol zastępczy zawartości 2"/>
          <p:cNvSpPr>
            <a:spLocks noGrp="1"/>
          </p:cNvSpPr>
          <p:nvPr>
            <p:ph idx="1"/>
          </p:nvPr>
        </p:nvSpPr>
        <p:spPr/>
        <p:txBody>
          <a:bodyPr/>
          <a:lstStyle/>
          <a:p>
            <a:pPr>
              <a:buNone/>
            </a:pPr>
            <a:endParaRPr lang="pl-PL" dirty="0"/>
          </a:p>
        </p:txBody>
      </p:sp>
      <p:sp>
        <p:nvSpPr>
          <p:cNvPr id="4" name="Prostokąt 3"/>
          <p:cNvSpPr/>
          <p:nvPr/>
        </p:nvSpPr>
        <p:spPr>
          <a:xfrm>
            <a:off x="1214414" y="2714620"/>
            <a:ext cx="2428892" cy="928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1285852" y="2857496"/>
            <a:ext cx="2286016" cy="646331"/>
          </a:xfrm>
          <a:prstGeom prst="rect">
            <a:avLst/>
          </a:prstGeom>
          <a:noFill/>
        </p:spPr>
        <p:txBody>
          <a:bodyPr wrap="square" rtlCol="0">
            <a:spAutoFit/>
          </a:bodyPr>
          <a:lstStyle/>
          <a:p>
            <a:pPr algn="just"/>
            <a:r>
              <a:rPr lang="en-US" sz="1200" b="1" dirty="0" smtClean="0"/>
              <a:t>Time Management –</a:t>
            </a:r>
            <a:r>
              <a:rPr lang="en-US" sz="1200" dirty="0" smtClean="0"/>
              <a:t> Time is money and always has a deadline</a:t>
            </a:r>
            <a:endParaRPr lang="pl-PL" sz="1200" dirty="0"/>
          </a:p>
        </p:txBody>
      </p:sp>
      <p:sp>
        <p:nvSpPr>
          <p:cNvPr id="6" name="Prostokąt 5"/>
          <p:cNvSpPr/>
          <p:nvPr/>
        </p:nvSpPr>
        <p:spPr>
          <a:xfrm>
            <a:off x="642910" y="4714884"/>
            <a:ext cx="1643074" cy="13573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642910" y="4714884"/>
            <a:ext cx="1643074" cy="1200329"/>
          </a:xfrm>
          <a:prstGeom prst="rect">
            <a:avLst/>
          </a:prstGeom>
          <a:noFill/>
        </p:spPr>
        <p:txBody>
          <a:bodyPr wrap="square" rtlCol="0">
            <a:spAutoFit/>
          </a:bodyPr>
          <a:lstStyle/>
          <a:p>
            <a:pPr algn="just"/>
            <a:r>
              <a:rPr lang="en-US" sz="1200" b="1" dirty="0" err="1" smtClean="0"/>
              <a:t>Communicati</a:t>
            </a:r>
            <a:r>
              <a:rPr lang="pl-PL" sz="1200" b="1" dirty="0" smtClean="0"/>
              <a:t>o</a:t>
            </a:r>
            <a:r>
              <a:rPr lang="en-US" sz="1200" b="1" dirty="0" smtClean="0"/>
              <a:t>n</a:t>
            </a:r>
            <a:r>
              <a:rPr lang="pl-PL" sz="1200" b="1" dirty="0" smtClean="0"/>
              <a:t> </a:t>
            </a:r>
          </a:p>
          <a:p>
            <a:pPr algn="just"/>
            <a:r>
              <a:rPr lang="pl-PL" sz="1200" dirty="0" err="1" smtClean="0"/>
              <a:t>is</a:t>
            </a:r>
            <a:r>
              <a:rPr lang="pl-PL" sz="1200" dirty="0" smtClean="0"/>
              <a:t> </a:t>
            </a:r>
            <a:r>
              <a:rPr lang="en-US" sz="1200" dirty="0" smtClean="0"/>
              <a:t>a two</a:t>
            </a:r>
            <a:r>
              <a:rPr lang="pl-PL" sz="1200" dirty="0" smtClean="0"/>
              <a:t>-</a:t>
            </a:r>
            <a:r>
              <a:rPr lang="en-US" sz="1200" dirty="0" smtClean="0"/>
              <a:t>way </a:t>
            </a:r>
            <a:r>
              <a:rPr lang="pl-PL" sz="1200" dirty="0" err="1" smtClean="0"/>
              <a:t>road</a:t>
            </a:r>
            <a:r>
              <a:rPr lang="en-US" sz="1200" dirty="0" smtClean="0"/>
              <a:t>, with as much emphasis on listening as there is on talking. </a:t>
            </a:r>
            <a:endParaRPr lang="pl-PL" sz="1200" dirty="0"/>
          </a:p>
        </p:txBody>
      </p:sp>
      <p:sp>
        <p:nvSpPr>
          <p:cNvPr id="8" name="Prostokąt 7"/>
          <p:cNvSpPr/>
          <p:nvPr/>
        </p:nvSpPr>
        <p:spPr>
          <a:xfrm>
            <a:off x="2571736" y="4572008"/>
            <a:ext cx="2286016" cy="17859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2643174" y="4643447"/>
            <a:ext cx="2143140" cy="1661993"/>
          </a:xfrm>
          <a:prstGeom prst="rect">
            <a:avLst/>
          </a:prstGeom>
          <a:noFill/>
        </p:spPr>
        <p:txBody>
          <a:bodyPr wrap="square" rtlCol="0">
            <a:spAutoFit/>
          </a:bodyPr>
          <a:lstStyle/>
          <a:p>
            <a:r>
              <a:rPr lang="en-US" sz="1200" b="1" dirty="0" smtClean="0"/>
              <a:t>Conflict Resolution – </a:t>
            </a:r>
            <a:r>
              <a:rPr lang="en-US" sz="1200" dirty="0" err="1" smtClean="0"/>
              <a:t>conflic</a:t>
            </a:r>
            <a:r>
              <a:rPr lang="pl-PL" sz="1200" dirty="0" smtClean="0"/>
              <a:t>t</a:t>
            </a:r>
            <a:r>
              <a:rPr lang="en-US" sz="1200" dirty="0" smtClean="0"/>
              <a:t> in</a:t>
            </a:r>
            <a:r>
              <a:rPr lang="pl-PL" sz="1200" dirty="0" smtClean="0"/>
              <a:t> an</a:t>
            </a:r>
            <a:r>
              <a:rPr lang="en-US" sz="1200" dirty="0" smtClean="0"/>
              <a:t> </a:t>
            </a:r>
            <a:r>
              <a:rPr lang="en-US" sz="1200" dirty="0" err="1" smtClean="0"/>
              <a:t>organi</a:t>
            </a:r>
            <a:r>
              <a:rPr lang="pl-PL" sz="1200" dirty="0" smtClean="0"/>
              <a:t>za</a:t>
            </a:r>
            <a:r>
              <a:rPr lang="en-US" sz="1200" dirty="0" err="1" smtClean="0"/>
              <a:t>tion</a:t>
            </a:r>
            <a:r>
              <a:rPr lang="pl-PL" sz="1200" dirty="0" smtClean="0"/>
              <a:t> </a:t>
            </a:r>
            <a:r>
              <a:rPr lang="pl-PL" sz="1200" dirty="0" err="1" smtClean="0"/>
              <a:t>is</a:t>
            </a:r>
            <a:r>
              <a:rPr lang="pl-PL" sz="1200" dirty="0" smtClean="0"/>
              <a:t> </a:t>
            </a:r>
            <a:r>
              <a:rPr lang="en-US" sz="1200" dirty="0" smtClean="0"/>
              <a:t>normal. Manager should </a:t>
            </a:r>
            <a:r>
              <a:rPr lang="pl-PL" sz="1200" dirty="0" smtClean="0"/>
              <a:t>p</a:t>
            </a:r>
            <a:r>
              <a:rPr lang="en-US" sz="1200" dirty="0" err="1" smtClean="0"/>
              <a:t>ut</a:t>
            </a:r>
            <a:r>
              <a:rPr lang="en-US" sz="1200" dirty="0" smtClean="0"/>
              <a:t> a team together and there will be conflicts which you’ll have to resolve  fairly and quickly to keep the project on track</a:t>
            </a:r>
            <a:r>
              <a:rPr lang="en-US" dirty="0" smtClean="0"/>
              <a:t>. </a:t>
            </a:r>
            <a:endParaRPr lang="pl-PL" dirty="0"/>
          </a:p>
        </p:txBody>
      </p:sp>
      <p:sp>
        <p:nvSpPr>
          <p:cNvPr id="10" name="Prostokąt 9"/>
          <p:cNvSpPr/>
          <p:nvPr/>
        </p:nvSpPr>
        <p:spPr>
          <a:xfrm>
            <a:off x="3929058" y="3000372"/>
            <a:ext cx="1428760" cy="100013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p:cNvSpPr txBox="1"/>
          <p:nvPr/>
        </p:nvSpPr>
        <p:spPr>
          <a:xfrm>
            <a:off x="3929058" y="2500306"/>
            <a:ext cx="1500198" cy="1846659"/>
          </a:xfrm>
          <a:prstGeom prst="rect">
            <a:avLst/>
          </a:prstGeom>
          <a:noFill/>
        </p:spPr>
        <p:txBody>
          <a:bodyPr wrap="square" rtlCol="0">
            <a:spAutoFit/>
          </a:bodyPr>
          <a:lstStyle/>
          <a:p>
            <a:r>
              <a:rPr lang="en-US" dirty="0" smtClean="0"/>
              <a:t/>
            </a:r>
            <a:br>
              <a:rPr lang="en-US" dirty="0" smtClean="0"/>
            </a:br>
            <a:endParaRPr lang="en-US" dirty="0" smtClean="0"/>
          </a:p>
          <a:p>
            <a:r>
              <a:rPr lang="en-US" sz="1200" b="1" dirty="0" smtClean="0"/>
              <a:t>Team building - </a:t>
            </a:r>
            <a:r>
              <a:rPr lang="en-US" sz="1200" dirty="0" smtClean="0"/>
              <a:t>the manager must properly choose people for the team.</a:t>
            </a:r>
          </a:p>
          <a:p>
            <a:endParaRPr lang="pl-PL" dirty="0"/>
          </a:p>
        </p:txBody>
      </p:sp>
      <p:sp>
        <p:nvSpPr>
          <p:cNvPr id="15" name="Prostokąt 14"/>
          <p:cNvSpPr/>
          <p:nvPr/>
        </p:nvSpPr>
        <p:spPr>
          <a:xfrm>
            <a:off x="5715008" y="2357430"/>
            <a:ext cx="2786082" cy="107157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5786446" y="2214555"/>
            <a:ext cx="2786082" cy="1200329"/>
          </a:xfrm>
          <a:prstGeom prst="rect">
            <a:avLst/>
          </a:prstGeom>
          <a:noFill/>
        </p:spPr>
        <p:txBody>
          <a:bodyPr wrap="square" rtlCol="0">
            <a:spAutoFit/>
          </a:bodyPr>
          <a:lstStyle/>
          <a:p>
            <a:r>
              <a:rPr lang="en-US" sz="1200" dirty="0" smtClean="0"/>
              <a:t/>
            </a:r>
            <a:br>
              <a:rPr lang="en-US" sz="1200" dirty="0" smtClean="0"/>
            </a:br>
            <a:r>
              <a:rPr lang="en-US" sz="1200" b="1" dirty="0" err="1" smtClean="0"/>
              <a:t>Negotiat</a:t>
            </a:r>
            <a:r>
              <a:rPr lang="pl-PL" sz="1200" b="1" dirty="0" err="1" smtClean="0"/>
              <a:t>ions</a:t>
            </a:r>
            <a:r>
              <a:rPr lang="en-US" sz="1200" b="1" dirty="0" smtClean="0"/>
              <a:t> </a:t>
            </a:r>
            <a:r>
              <a:rPr lang="en-US" sz="1200" dirty="0" smtClean="0"/>
              <a:t>- especially with external entities, </a:t>
            </a:r>
            <a:r>
              <a:rPr lang="en-US" sz="1200" dirty="0" err="1" smtClean="0"/>
              <a:t>eg</a:t>
            </a:r>
            <a:r>
              <a:rPr lang="en-US" sz="1200" dirty="0" smtClean="0"/>
              <a:t> suppliers, sponsors.</a:t>
            </a:r>
            <a:r>
              <a:rPr lang="pl-PL" sz="1200" dirty="0" smtClean="0"/>
              <a:t> </a:t>
            </a:r>
            <a:r>
              <a:rPr lang="pl-PL" sz="1200" dirty="0" err="1" smtClean="0"/>
              <a:t>It</a:t>
            </a:r>
            <a:r>
              <a:rPr lang="pl-PL" sz="1200" dirty="0" smtClean="0"/>
              <a:t>’ s </a:t>
            </a:r>
            <a:r>
              <a:rPr lang="pl-PL" sz="1200" dirty="0" err="1" smtClean="0"/>
              <a:t>also</a:t>
            </a:r>
            <a:r>
              <a:rPr lang="pl-PL" sz="1200" dirty="0" smtClean="0"/>
              <a:t> </a:t>
            </a:r>
            <a:r>
              <a:rPr lang="pl-PL" sz="1200" dirty="0" err="1" smtClean="0"/>
              <a:t>important</a:t>
            </a:r>
            <a:r>
              <a:rPr lang="pl-PL" sz="1200" dirty="0" smtClean="0"/>
              <a:t> </a:t>
            </a:r>
            <a:r>
              <a:rPr lang="pl-PL" sz="1200" dirty="0" err="1" smtClean="0"/>
              <a:t>how</a:t>
            </a:r>
            <a:r>
              <a:rPr lang="pl-PL" sz="1200" dirty="0" smtClean="0"/>
              <a:t> to </a:t>
            </a:r>
            <a:r>
              <a:rPr lang="pl-PL" sz="1200" dirty="0" err="1" smtClean="0"/>
              <a:t>negotiate</a:t>
            </a:r>
            <a:r>
              <a:rPr lang="pl-PL" sz="1200" dirty="0" smtClean="0"/>
              <a:t> </a:t>
            </a:r>
            <a:r>
              <a:rPr lang="en-US" sz="1200" dirty="0" smtClean="0"/>
              <a:t>and it’s your responsibility to find a technique that works</a:t>
            </a:r>
            <a:endParaRPr lang="pl-PL" sz="1200" dirty="0"/>
          </a:p>
        </p:txBody>
      </p:sp>
      <p:sp>
        <p:nvSpPr>
          <p:cNvPr id="17" name="Prostokąt 16"/>
          <p:cNvSpPr/>
          <p:nvPr/>
        </p:nvSpPr>
        <p:spPr>
          <a:xfrm>
            <a:off x="5500694" y="3786190"/>
            <a:ext cx="1285884" cy="2571768"/>
          </a:xfrm>
          <a:prstGeom prst="rect">
            <a:avLst/>
          </a:prstGeom>
          <a:solidFill>
            <a:srgbClr val="FFE5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p:cNvSpPr txBox="1"/>
          <p:nvPr/>
        </p:nvSpPr>
        <p:spPr>
          <a:xfrm>
            <a:off x="5572132" y="3929066"/>
            <a:ext cx="1285884" cy="2123658"/>
          </a:xfrm>
          <a:prstGeom prst="rect">
            <a:avLst/>
          </a:prstGeom>
          <a:noFill/>
        </p:spPr>
        <p:txBody>
          <a:bodyPr wrap="square" rtlCol="0">
            <a:spAutoFit/>
          </a:bodyPr>
          <a:lstStyle/>
          <a:p>
            <a:r>
              <a:rPr lang="en-US" sz="1200" b="1" dirty="0" smtClean="0"/>
              <a:t>Task Management –</a:t>
            </a:r>
            <a:r>
              <a:rPr lang="en-US" sz="1200" dirty="0" smtClean="0"/>
              <a:t> This one is obvious. It’s a critical project management skill. If </a:t>
            </a:r>
            <a:r>
              <a:rPr lang="pl-PL" sz="1200" dirty="0" smtClean="0"/>
              <a:t>a manager</a:t>
            </a:r>
            <a:r>
              <a:rPr lang="en-US" sz="1200" dirty="0" smtClean="0"/>
              <a:t> can’t get the tasks done, the project</a:t>
            </a:r>
            <a:r>
              <a:rPr lang="pl-PL" sz="1200" dirty="0" smtClean="0"/>
              <a:t> </a:t>
            </a:r>
            <a:r>
              <a:rPr lang="pl-PL" sz="1200" dirty="0" err="1" smtClean="0"/>
              <a:t>may</a:t>
            </a:r>
            <a:r>
              <a:rPr lang="en-US" sz="1200" dirty="0" smtClean="0"/>
              <a:t> fail.</a:t>
            </a:r>
            <a:endParaRPr lang="pl-PL" sz="1200" dirty="0"/>
          </a:p>
        </p:txBody>
      </p:sp>
      <p:sp>
        <p:nvSpPr>
          <p:cNvPr id="19" name="Prostokąt 18"/>
          <p:cNvSpPr/>
          <p:nvPr/>
        </p:nvSpPr>
        <p:spPr>
          <a:xfrm>
            <a:off x="7072330" y="3786190"/>
            <a:ext cx="1143008" cy="2000264"/>
          </a:xfrm>
          <a:prstGeom prst="rect">
            <a:avLst/>
          </a:prstGeom>
          <a:solidFill>
            <a:srgbClr val="C1F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7072330" y="3786190"/>
            <a:ext cx="1071570" cy="1928826"/>
          </a:xfrm>
          <a:prstGeom prst="rect">
            <a:avLst/>
          </a:prstGeom>
          <a:noFill/>
        </p:spPr>
        <p:txBody>
          <a:bodyPr wrap="square" rtlCol="0">
            <a:spAutoFit/>
          </a:bodyPr>
          <a:lstStyle/>
          <a:p>
            <a:r>
              <a:rPr lang="en-US" sz="1200" dirty="0" smtClean="0"/>
              <a:t/>
            </a:r>
            <a:br>
              <a:rPr lang="en-US" sz="1200" dirty="0" smtClean="0"/>
            </a:br>
            <a:r>
              <a:rPr lang="en-US" sz="1200" b="1" dirty="0" smtClean="0"/>
              <a:t>Organization</a:t>
            </a:r>
            <a:r>
              <a:rPr lang="en-US" sz="1200" dirty="0" smtClean="0"/>
              <a:t> - the manager should be an expert in managing funds, money, time, team</a:t>
            </a:r>
            <a:endParaRPr lang="pl-PL"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Features</a:t>
            </a:r>
            <a:r>
              <a:rPr lang="pl-PL" dirty="0" smtClean="0"/>
              <a:t> of a </a:t>
            </a:r>
            <a:r>
              <a:rPr lang="pl-PL" dirty="0" err="1" smtClean="0"/>
              <a:t>good</a:t>
            </a:r>
            <a:r>
              <a:rPr lang="pl-PL" dirty="0" smtClean="0"/>
              <a:t> manager</a:t>
            </a:r>
            <a:endParaRPr lang="pl-PL" dirty="0"/>
          </a:p>
        </p:txBody>
      </p:sp>
      <p:sp>
        <p:nvSpPr>
          <p:cNvPr id="3" name="Symbol zastępczy zawartości 2"/>
          <p:cNvSpPr>
            <a:spLocks noGrp="1"/>
          </p:cNvSpPr>
          <p:nvPr>
            <p:ph idx="1"/>
          </p:nvPr>
        </p:nvSpPr>
        <p:spPr/>
        <p:txBody>
          <a:bodyPr/>
          <a:lstStyle/>
          <a:p>
            <a:pPr>
              <a:buNone/>
            </a:pPr>
            <a:endParaRPr lang="pl-PL" dirty="0" smtClean="0"/>
          </a:p>
          <a:p>
            <a:pPr>
              <a:buNone/>
            </a:pPr>
            <a:endParaRPr lang="pl-PL" dirty="0" smtClean="0"/>
          </a:p>
          <a:p>
            <a:pPr>
              <a:buNone/>
            </a:pPr>
            <a:r>
              <a:rPr lang="en-US" dirty="0" smtClean="0">
                <a:solidFill>
                  <a:srgbClr val="00B050"/>
                </a:solidFill>
              </a:rPr>
              <a:t>Managing people involves being in control</a:t>
            </a:r>
            <a:endParaRPr lang="pl-PL" dirty="0" smtClean="0">
              <a:solidFill>
                <a:srgbClr val="00B050"/>
              </a:solidFill>
            </a:endParaRPr>
          </a:p>
          <a:p>
            <a:pPr>
              <a:buNone/>
            </a:pPr>
            <a:endParaRPr lang="pl-PL" dirty="0" smtClean="0">
              <a:solidFill>
                <a:srgbClr val="00B050"/>
              </a:solidFill>
            </a:endParaRPr>
          </a:p>
          <a:p>
            <a:pPr algn="ctr">
              <a:buNone/>
            </a:pPr>
            <a:r>
              <a:rPr lang="pl-PL" dirty="0" err="1" smtClean="0">
                <a:solidFill>
                  <a:srgbClr val="00B050"/>
                </a:solidFill>
              </a:rPr>
              <a:t>What</a:t>
            </a:r>
            <a:r>
              <a:rPr lang="pl-PL" dirty="0" smtClean="0">
                <a:solidFill>
                  <a:srgbClr val="00B050"/>
                </a:solidFill>
              </a:rPr>
              <a:t> </a:t>
            </a:r>
            <a:r>
              <a:rPr lang="pl-PL" dirty="0" err="1" smtClean="0">
                <a:solidFill>
                  <a:srgbClr val="00B050"/>
                </a:solidFill>
              </a:rPr>
              <a:t>does</a:t>
            </a:r>
            <a:r>
              <a:rPr lang="pl-PL" dirty="0" smtClean="0">
                <a:solidFill>
                  <a:srgbClr val="00B050"/>
                </a:solidFill>
              </a:rPr>
              <a:t> </a:t>
            </a:r>
            <a:r>
              <a:rPr lang="pl-PL" dirty="0" err="1" smtClean="0">
                <a:solidFill>
                  <a:srgbClr val="00B050"/>
                </a:solidFill>
              </a:rPr>
              <a:t>it</a:t>
            </a:r>
            <a:r>
              <a:rPr lang="pl-PL" dirty="0" smtClean="0">
                <a:solidFill>
                  <a:srgbClr val="00B050"/>
                </a:solidFill>
              </a:rPr>
              <a:t> </a:t>
            </a:r>
            <a:r>
              <a:rPr lang="pl-PL" dirty="0" err="1" smtClean="0">
                <a:solidFill>
                  <a:srgbClr val="00B050"/>
                </a:solidFill>
              </a:rPr>
              <a:t>mean</a:t>
            </a:r>
            <a:r>
              <a:rPr lang="pl-PL" dirty="0" smtClean="0">
                <a:solidFill>
                  <a:srgbClr val="00B050"/>
                </a:solidFill>
              </a:rPr>
              <a:t>?</a:t>
            </a:r>
            <a:endParaRPr lang="pl-PL" dirty="0">
              <a:solidFill>
                <a:srgbClr val="00B05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000" dirty="0" err="1" smtClean="0">
                <a:solidFill>
                  <a:schemeClr val="accent3">
                    <a:lumMod val="60000"/>
                    <a:lumOff val="40000"/>
                  </a:schemeClr>
                </a:solidFill>
              </a:rPr>
              <a:t>Concept</a:t>
            </a:r>
            <a:r>
              <a:rPr lang="pl-PL" sz="3000" dirty="0" smtClean="0">
                <a:solidFill>
                  <a:schemeClr val="accent3">
                    <a:lumMod val="60000"/>
                    <a:lumOff val="40000"/>
                  </a:schemeClr>
                </a:solidFill>
              </a:rPr>
              <a:t> of </a:t>
            </a:r>
            <a:r>
              <a:rPr lang="pl-PL" sz="3000" dirty="0" err="1" smtClean="0">
                <a:solidFill>
                  <a:schemeClr val="accent3">
                    <a:lumMod val="60000"/>
                    <a:lumOff val="40000"/>
                  </a:schemeClr>
                </a:solidFill>
              </a:rPr>
              <a:t>managerial</a:t>
            </a:r>
            <a:r>
              <a:rPr lang="pl-PL" sz="3000" dirty="0" smtClean="0">
                <a:solidFill>
                  <a:schemeClr val="accent3">
                    <a:lumMod val="60000"/>
                    <a:lumOff val="40000"/>
                  </a:schemeClr>
                </a:solidFill>
              </a:rPr>
              <a:t> </a:t>
            </a:r>
            <a:r>
              <a:rPr lang="pl-PL" sz="3000" dirty="0" err="1" smtClean="0">
                <a:solidFill>
                  <a:schemeClr val="accent3">
                    <a:lumMod val="60000"/>
                    <a:lumOff val="40000"/>
                  </a:schemeClr>
                </a:solidFill>
              </a:rPr>
              <a:t>roles</a:t>
            </a:r>
            <a:r>
              <a:rPr lang="pl-PL" sz="3000" dirty="0" smtClean="0">
                <a:solidFill>
                  <a:schemeClr val="accent3">
                    <a:lumMod val="60000"/>
                    <a:lumOff val="40000"/>
                  </a:schemeClr>
                </a:solidFill>
              </a:rPr>
              <a:t> </a:t>
            </a:r>
            <a:r>
              <a:rPr lang="pl-PL" sz="3000" dirty="0" err="1" smtClean="0">
                <a:solidFill>
                  <a:schemeClr val="accent3">
                    <a:lumMod val="60000"/>
                    <a:lumOff val="40000"/>
                  </a:schemeClr>
                </a:solidFill>
              </a:rPr>
              <a:t>division</a:t>
            </a:r>
            <a:r>
              <a:rPr lang="pl-PL" sz="3000" dirty="0" smtClean="0">
                <a:solidFill>
                  <a:schemeClr val="accent3">
                    <a:lumMod val="60000"/>
                    <a:lumOff val="40000"/>
                  </a:schemeClr>
                </a:solidFill>
              </a:rPr>
              <a:t/>
            </a:r>
            <a:br>
              <a:rPr lang="pl-PL" sz="3000" dirty="0" smtClean="0">
                <a:solidFill>
                  <a:schemeClr val="accent3">
                    <a:lumMod val="60000"/>
                    <a:lumOff val="40000"/>
                  </a:schemeClr>
                </a:solidFill>
              </a:rPr>
            </a:br>
            <a:r>
              <a:rPr lang="en-US" sz="3000" dirty="0" smtClean="0">
                <a:solidFill>
                  <a:schemeClr val="accent3">
                    <a:lumMod val="60000"/>
                    <a:lumOff val="40000"/>
                  </a:schemeClr>
                </a:solidFill>
              </a:rPr>
              <a:t>"The Nature of Managerial Work” </a:t>
            </a:r>
            <a:r>
              <a:rPr lang="pl-PL" sz="3000" dirty="0" smtClean="0">
                <a:solidFill>
                  <a:schemeClr val="accent3">
                    <a:lumMod val="60000"/>
                    <a:lumOff val="40000"/>
                  </a:schemeClr>
                </a:solidFill>
              </a:rPr>
              <a:t>H. </a:t>
            </a:r>
            <a:r>
              <a:rPr lang="pl-PL" sz="3000" dirty="0" err="1" smtClean="0">
                <a:solidFill>
                  <a:schemeClr val="accent3">
                    <a:lumMod val="60000"/>
                    <a:lumOff val="40000"/>
                  </a:schemeClr>
                </a:solidFill>
              </a:rPr>
              <a:t>Mintzberg</a:t>
            </a:r>
            <a:endParaRPr lang="pl-PL" sz="3000" dirty="0"/>
          </a:p>
        </p:txBody>
      </p:sp>
      <p:sp>
        <p:nvSpPr>
          <p:cNvPr id="3" name="Symbol zastępczy zawartości 2"/>
          <p:cNvSpPr>
            <a:spLocks noGrp="1"/>
          </p:cNvSpPr>
          <p:nvPr>
            <p:ph idx="1"/>
          </p:nvPr>
        </p:nvSpPr>
        <p:spPr/>
        <p:txBody>
          <a:bodyPr/>
          <a:lstStyle/>
          <a:p>
            <a:endParaRPr lang="pl-PL" dirty="0" smtClean="0"/>
          </a:p>
          <a:p>
            <a:endParaRPr lang="pl-PL" dirty="0" smtClean="0"/>
          </a:p>
          <a:p>
            <a:pPr>
              <a:buNone/>
            </a:pPr>
            <a:endParaRPr lang="pl-PL" dirty="0" smtClean="0"/>
          </a:p>
          <a:p>
            <a:pPr>
              <a:buNone/>
            </a:pPr>
            <a:endParaRPr lang="pl-PL" dirty="0" smtClean="0"/>
          </a:p>
          <a:p>
            <a:pPr>
              <a:buNone/>
            </a:pPr>
            <a:r>
              <a:rPr lang="pl-PL" dirty="0" err="1" smtClean="0"/>
              <a:t>Information</a:t>
            </a:r>
            <a:r>
              <a:rPr lang="pl-PL" dirty="0" smtClean="0"/>
              <a:t> </a:t>
            </a:r>
            <a:r>
              <a:rPr lang="pl-PL" dirty="0" err="1" smtClean="0"/>
              <a:t>roles</a:t>
            </a:r>
            <a:r>
              <a:rPr lang="pl-PL" dirty="0" smtClean="0"/>
              <a:t>                       </a:t>
            </a:r>
            <a:r>
              <a:rPr lang="pl-PL" dirty="0" err="1" smtClean="0"/>
              <a:t>Intepersonal</a:t>
            </a:r>
            <a:r>
              <a:rPr lang="pl-PL" dirty="0" smtClean="0"/>
              <a:t> </a:t>
            </a:r>
            <a:r>
              <a:rPr lang="pl-PL" dirty="0" err="1" smtClean="0"/>
              <a:t>roles</a:t>
            </a:r>
            <a:endParaRPr lang="pl-PL" dirty="0" smtClean="0"/>
          </a:p>
          <a:p>
            <a:pPr>
              <a:buNone/>
            </a:pPr>
            <a:endParaRPr lang="pl-PL" dirty="0" smtClean="0"/>
          </a:p>
          <a:p>
            <a:pPr>
              <a:buNone/>
            </a:pPr>
            <a:endParaRPr lang="pl-PL" dirty="0" smtClean="0"/>
          </a:p>
          <a:p>
            <a:pPr>
              <a:buNone/>
            </a:pPr>
            <a:r>
              <a:rPr lang="pl-PL" dirty="0" smtClean="0"/>
              <a:t>			</a:t>
            </a:r>
            <a:r>
              <a:rPr lang="pl-PL" dirty="0" err="1" smtClean="0"/>
              <a:t>Decision-making</a:t>
            </a:r>
            <a:r>
              <a:rPr lang="pl-PL" dirty="0" smtClean="0"/>
              <a:t> </a:t>
            </a:r>
            <a:r>
              <a:rPr lang="pl-PL" dirty="0" err="1" smtClean="0"/>
              <a:t>roles</a:t>
            </a:r>
            <a:endParaRPr lang="pl-PL" dirty="0" smtClean="0"/>
          </a:p>
          <a:p>
            <a:pPr>
              <a:buNone/>
            </a:pPr>
            <a:endParaRPr lang="pl-PL" dirty="0"/>
          </a:p>
        </p:txBody>
      </p:sp>
      <p:cxnSp>
        <p:nvCxnSpPr>
          <p:cNvPr id="5" name="Łącznik prosty ze strzałką 4"/>
          <p:cNvCxnSpPr/>
          <p:nvPr/>
        </p:nvCxnSpPr>
        <p:spPr>
          <a:xfrm rot="5400000">
            <a:off x="2571736" y="2428868"/>
            <a:ext cx="1571636" cy="14287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Łącznik prosty ze strzałką 5"/>
          <p:cNvCxnSpPr/>
          <p:nvPr/>
        </p:nvCxnSpPr>
        <p:spPr>
          <a:xfrm rot="16200000" flipH="1">
            <a:off x="4643438" y="2571744"/>
            <a:ext cx="1571636" cy="1143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rot="5400000">
            <a:off x="3152764" y="3919542"/>
            <a:ext cx="2419368" cy="95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r>
              <a:rPr lang="pl-PL" dirty="0" err="1" smtClean="0"/>
              <a:t>Information</a:t>
            </a:r>
            <a:r>
              <a:rPr lang="pl-PL" dirty="0" smtClean="0"/>
              <a:t> </a:t>
            </a:r>
            <a:r>
              <a:rPr lang="pl-PL" dirty="0" err="1" smtClean="0"/>
              <a:t>roles</a:t>
            </a:r>
            <a:endParaRPr lang="pl-PL" dirty="0"/>
          </a:p>
        </p:txBody>
      </p:sp>
      <p:sp>
        <p:nvSpPr>
          <p:cNvPr id="3" name="Symbol zastępczy zawartości 2"/>
          <p:cNvSpPr>
            <a:spLocks noGrp="1"/>
          </p:cNvSpPr>
          <p:nvPr>
            <p:ph idx="1"/>
          </p:nvPr>
        </p:nvSpPr>
        <p:spPr/>
        <p:txBody>
          <a:bodyPr>
            <a:normAutofit fontScale="77500" lnSpcReduction="20000"/>
          </a:bodyPr>
          <a:lstStyle/>
          <a:p>
            <a:pPr algn="just"/>
            <a:r>
              <a:rPr lang="en-US" cap="all" dirty="0" smtClean="0"/>
              <a:t>the role of a representative </a:t>
            </a:r>
            <a:r>
              <a:rPr lang="en-US" dirty="0" smtClean="0"/>
              <a:t>- usually includes more substantive activities. </a:t>
            </a:r>
            <a:r>
              <a:rPr lang="pl-PL" dirty="0" smtClean="0">
                <a:solidFill>
                  <a:srgbClr val="00B050"/>
                </a:solidFill>
              </a:rPr>
              <a:t>Manager</a:t>
            </a:r>
            <a:r>
              <a:rPr lang="en-US" dirty="0" smtClean="0">
                <a:solidFill>
                  <a:srgbClr val="00B050"/>
                </a:solidFill>
              </a:rPr>
              <a:t> acts as a company symbol </a:t>
            </a:r>
            <a:r>
              <a:rPr lang="en-US" dirty="0" smtClean="0"/>
              <a:t>ceremonial and symbolic than </a:t>
            </a:r>
            <a:r>
              <a:rPr lang="pl-PL" dirty="0" smtClean="0"/>
              <a:t>i</a:t>
            </a:r>
            <a:r>
              <a:rPr lang="en-US" dirty="0" smtClean="0">
                <a:solidFill>
                  <a:srgbClr val="00B050"/>
                </a:solidFill>
              </a:rPr>
              <a:t>n relations with the environment</a:t>
            </a:r>
            <a:r>
              <a:rPr lang="en-US" dirty="0" smtClean="0"/>
              <a:t>, </a:t>
            </a:r>
            <a:r>
              <a:rPr lang="en-US" dirty="0" smtClean="0">
                <a:solidFill>
                  <a:srgbClr val="FFC000"/>
                </a:solidFill>
              </a:rPr>
              <a:t>represents the company at national and international conferences, participates in public meetings</a:t>
            </a:r>
            <a:endParaRPr lang="pl-PL" dirty="0" smtClean="0">
              <a:solidFill>
                <a:srgbClr val="FFC000"/>
              </a:solidFill>
            </a:endParaRPr>
          </a:p>
          <a:p>
            <a:pPr algn="just"/>
            <a:r>
              <a:rPr lang="en-US" dirty="0" smtClean="0"/>
              <a:t> </a:t>
            </a:r>
            <a:r>
              <a:rPr lang="en-US" cap="all" dirty="0" smtClean="0"/>
              <a:t>the role of the leader </a:t>
            </a:r>
            <a:r>
              <a:rPr lang="en-US" dirty="0" smtClean="0"/>
              <a:t>- </a:t>
            </a:r>
            <a:r>
              <a:rPr lang="pl-PL" dirty="0" err="1" smtClean="0">
                <a:solidFill>
                  <a:schemeClr val="accent4">
                    <a:lumMod val="75000"/>
                  </a:schemeClr>
                </a:solidFill>
              </a:rPr>
              <a:t>achieve</a:t>
            </a:r>
            <a:r>
              <a:rPr lang="en-US" dirty="0" smtClean="0">
                <a:solidFill>
                  <a:schemeClr val="accent4">
                    <a:lumMod val="75000"/>
                  </a:schemeClr>
                </a:solidFill>
              </a:rPr>
              <a:t>s the company's goals through a specific type of motivation applied to employees</a:t>
            </a:r>
            <a:r>
              <a:rPr lang="en-US" dirty="0" smtClean="0"/>
              <a:t>. </a:t>
            </a:r>
            <a:r>
              <a:rPr lang="en-US" dirty="0" smtClean="0">
                <a:solidFill>
                  <a:schemeClr val="accent6">
                    <a:lumMod val="75000"/>
                  </a:schemeClr>
                </a:solidFill>
              </a:rPr>
              <a:t>He trains, leads the group, company staff, manages, motivates and evaluates employees</a:t>
            </a:r>
            <a:endParaRPr lang="pl-PL" dirty="0" smtClean="0">
              <a:solidFill>
                <a:schemeClr val="accent6">
                  <a:lumMod val="75000"/>
                </a:schemeClr>
              </a:solidFill>
            </a:endParaRPr>
          </a:p>
          <a:p>
            <a:pPr algn="just"/>
            <a:r>
              <a:rPr lang="en-US" cap="all" dirty="0" smtClean="0"/>
              <a:t>the role of the connector (intermediary) - </a:t>
            </a:r>
            <a:r>
              <a:rPr lang="en-US" dirty="0" smtClean="0">
                <a:solidFill>
                  <a:srgbClr val="FF0000"/>
                </a:solidFill>
              </a:rPr>
              <a:t>coordinates interpersonal, intergroup and international activities. </a:t>
            </a:r>
            <a:r>
              <a:rPr lang="en-US" dirty="0" smtClean="0">
                <a:solidFill>
                  <a:srgbClr val="7030A0"/>
                </a:solidFill>
              </a:rPr>
              <a:t>It maintains relations between the company and the environment on which its functioning depends, advertises and promotes its company in order to acquire clients or contracts</a:t>
            </a:r>
            <a:r>
              <a:rPr lang="en-US" dirty="0" smtClean="0"/>
              <a:t>.</a:t>
            </a:r>
            <a:endParaRPr lang="pl-PL" dirty="0"/>
          </a:p>
        </p:txBody>
      </p:sp>
      <p:pic>
        <p:nvPicPr>
          <p:cNvPr id="4" name="Picture 2"/>
          <p:cNvPicPr>
            <a:picLocks noChangeAspect="1" noChangeArrowheads="1"/>
          </p:cNvPicPr>
          <p:nvPr/>
        </p:nvPicPr>
        <p:blipFill>
          <a:blip r:embed="rId2" cstate="print"/>
          <a:srcRect/>
          <a:stretch>
            <a:fillRect/>
          </a:stretch>
        </p:blipFill>
        <p:spPr bwMode="auto">
          <a:xfrm>
            <a:off x="5786446" y="857232"/>
            <a:ext cx="2690554" cy="126840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r>
              <a:rPr lang="pl-PL" dirty="0" err="1" smtClean="0"/>
              <a:t>Interpersonal</a:t>
            </a:r>
            <a:r>
              <a:rPr lang="pl-PL" dirty="0" smtClean="0"/>
              <a:t> </a:t>
            </a:r>
            <a:r>
              <a:rPr lang="pl-PL" dirty="0" err="1" smtClean="0"/>
              <a:t>roles</a:t>
            </a:r>
            <a:r>
              <a:rPr lang="pl-PL" dirty="0" smtClean="0"/>
              <a:t>  </a:t>
            </a:r>
            <a:endParaRPr lang="pl-PL" dirty="0"/>
          </a:p>
        </p:txBody>
      </p:sp>
      <p:sp>
        <p:nvSpPr>
          <p:cNvPr id="6" name="Symbol zastępczy zawartości 5"/>
          <p:cNvSpPr>
            <a:spLocks noGrp="1"/>
          </p:cNvSpPr>
          <p:nvPr>
            <p:ph idx="1"/>
          </p:nvPr>
        </p:nvSpPr>
        <p:spPr/>
        <p:txBody>
          <a:bodyPr>
            <a:normAutofit fontScale="77500" lnSpcReduction="20000"/>
          </a:bodyPr>
          <a:lstStyle/>
          <a:p>
            <a:pPr algn="just"/>
            <a:r>
              <a:rPr lang="en-US" cap="all" dirty="0" smtClean="0"/>
              <a:t>the role of a spokesperson </a:t>
            </a:r>
            <a:r>
              <a:rPr lang="en-US" dirty="0" smtClean="0"/>
              <a:t>- </a:t>
            </a:r>
            <a:r>
              <a:rPr lang="pl-PL" dirty="0" smtClean="0"/>
              <a:t>                                                   </a:t>
            </a:r>
            <a:r>
              <a:rPr lang="en-US" dirty="0" smtClean="0">
                <a:solidFill>
                  <a:srgbClr val="7030A0"/>
                </a:solidFill>
              </a:rPr>
              <a:t>it represents the interests of the </a:t>
            </a:r>
            <a:r>
              <a:rPr lang="pl-PL" dirty="0" smtClean="0">
                <a:solidFill>
                  <a:srgbClr val="7030A0"/>
                </a:solidFill>
              </a:rPr>
              <a:t>‘</a:t>
            </a:r>
            <a:r>
              <a:rPr lang="en-US" dirty="0" smtClean="0">
                <a:solidFill>
                  <a:srgbClr val="7030A0"/>
                </a:solidFill>
              </a:rPr>
              <a:t>organization, presents specific issues and problems before outsiders</a:t>
            </a:r>
            <a:r>
              <a:rPr lang="pl-PL" dirty="0" smtClean="0"/>
              <a:t>. </a:t>
            </a:r>
            <a:r>
              <a:rPr lang="pl-PL" dirty="0" smtClean="0">
                <a:solidFill>
                  <a:srgbClr val="DF65BF"/>
                </a:solidFill>
              </a:rPr>
              <a:t>Manager </a:t>
            </a:r>
            <a:r>
              <a:rPr lang="en-US" dirty="0" smtClean="0">
                <a:solidFill>
                  <a:srgbClr val="DF65BF"/>
                </a:solidFill>
              </a:rPr>
              <a:t>t</a:t>
            </a:r>
            <a:r>
              <a:rPr lang="pl-PL" dirty="0" err="1" smtClean="0">
                <a:solidFill>
                  <a:srgbClr val="DF65BF"/>
                </a:solidFill>
              </a:rPr>
              <a:t>alks</a:t>
            </a:r>
            <a:r>
              <a:rPr lang="pl-PL" dirty="0" smtClean="0">
                <a:solidFill>
                  <a:srgbClr val="DF65BF"/>
                </a:solidFill>
              </a:rPr>
              <a:t> </a:t>
            </a:r>
            <a:r>
              <a:rPr lang="pl-PL" dirty="0" err="1" smtClean="0">
                <a:solidFill>
                  <a:srgbClr val="DF65BF"/>
                </a:solidFill>
              </a:rPr>
              <a:t>with</a:t>
            </a:r>
            <a:r>
              <a:rPr lang="pl-PL" dirty="0" smtClean="0">
                <a:solidFill>
                  <a:srgbClr val="DF65BF"/>
                </a:solidFill>
              </a:rPr>
              <a:t> </a:t>
            </a:r>
            <a:r>
              <a:rPr lang="en-US" dirty="0" smtClean="0">
                <a:solidFill>
                  <a:srgbClr val="DF65BF"/>
                </a:solidFill>
              </a:rPr>
              <a:t>professionals and professional groups, representing a specific field of knowledge</a:t>
            </a:r>
            <a:r>
              <a:rPr lang="en-US" dirty="0" smtClean="0"/>
              <a:t>. </a:t>
            </a:r>
            <a:endParaRPr lang="pl-PL" dirty="0" smtClean="0"/>
          </a:p>
          <a:p>
            <a:pPr algn="just"/>
            <a:r>
              <a:rPr lang="pl-PL" dirty="0" smtClean="0"/>
              <a:t>THE ROLE OF PROPAGATOR</a:t>
            </a:r>
            <a:r>
              <a:rPr lang="en-US" dirty="0" smtClean="0"/>
              <a:t>- </a:t>
            </a:r>
            <a:r>
              <a:rPr lang="en-US" dirty="0" smtClean="0">
                <a:solidFill>
                  <a:schemeClr val="accent6">
                    <a:lumMod val="75000"/>
                  </a:schemeClr>
                </a:solidFill>
              </a:rPr>
              <a:t>it provides relevant information to </a:t>
            </a:r>
            <a:r>
              <a:rPr lang="pl-PL" dirty="0" err="1" smtClean="0">
                <a:solidFill>
                  <a:schemeClr val="accent6">
                    <a:lumMod val="75000"/>
                  </a:schemeClr>
                </a:solidFill>
              </a:rPr>
              <a:t>their</a:t>
            </a:r>
            <a:r>
              <a:rPr lang="en-US" dirty="0" smtClean="0">
                <a:solidFill>
                  <a:schemeClr val="accent6">
                    <a:lumMod val="75000"/>
                  </a:schemeClr>
                </a:solidFill>
              </a:rPr>
              <a:t> subordinates in order to enable them to carry out their tasks</a:t>
            </a:r>
            <a:r>
              <a:rPr lang="en-US" dirty="0" smtClean="0"/>
              <a:t>. </a:t>
            </a:r>
            <a:r>
              <a:rPr lang="en-US" dirty="0" smtClean="0">
                <a:solidFill>
                  <a:schemeClr val="accent4">
                    <a:lumMod val="75000"/>
                  </a:schemeClr>
                </a:solidFill>
              </a:rPr>
              <a:t>Presents a plan of action to colleagues, compiles and sends reports, periodicals and letters. </a:t>
            </a:r>
            <a:endParaRPr lang="pl-PL" dirty="0" smtClean="0">
              <a:solidFill>
                <a:schemeClr val="accent4">
                  <a:lumMod val="75000"/>
                </a:schemeClr>
              </a:solidFill>
            </a:endParaRPr>
          </a:p>
          <a:p>
            <a:pPr algn="just"/>
            <a:r>
              <a:rPr lang="en-US" cap="all" dirty="0" smtClean="0"/>
              <a:t>the role of an observer</a:t>
            </a:r>
            <a:r>
              <a:rPr lang="en-US" dirty="0" smtClean="0"/>
              <a:t> (expert, specialist) - </a:t>
            </a:r>
            <a:r>
              <a:rPr lang="en-US" dirty="0" smtClean="0">
                <a:solidFill>
                  <a:srgbClr val="00B050"/>
                </a:solidFill>
              </a:rPr>
              <a:t>actively searches for data related to the functioning of the company</a:t>
            </a:r>
            <a:r>
              <a:rPr lang="en-US" dirty="0" smtClean="0"/>
              <a:t>, </a:t>
            </a:r>
            <a:r>
              <a:rPr lang="en-US" dirty="0" smtClean="0">
                <a:solidFill>
                  <a:srgbClr val="FFC000"/>
                </a:solidFill>
              </a:rPr>
              <a:t>registers and analyzes information coming from inside and outside the organization</a:t>
            </a:r>
            <a:r>
              <a:rPr lang="en-US" dirty="0" smtClean="0"/>
              <a:t>. </a:t>
            </a:r>
            <a:r>
              <a:rPr lang="pl-PL" dirty="0" smtClean="0">
                <a:solidFill>
                  <a:schemeClr val="accent2">
                    <a:lumMod val="60000"/>
                    <a:lumOff val="40000"/>
                  </a:schemeClr>
                </a:solidFill>
              </a:rPr>
              <a:t>Manager </a:t>
            </a:r>
            <a:r>
              <a:rPr lang="en-US" dirty="0" smtClean="0">
                <a:solidFill>
                  <a:schemeClr val="accent2">
                    <a:lumMod val="60000"/>
                    <a:lumOff val="40000"/>
                  </a:schemeClr>
                </a:solidFill>
              </a:rPr>
              <a:t>reads professional magazines related to the specificity of the company, participates in business trips.</a:t>
            </a:r>
            <a:endParaRPr lang="pl-PL" dirty="0">
              <a:solidFill>
                <a:schemeClr val="accent2">
                  <a:lumMod val="60000"/>
                  <a:lumOff val="40000"/>
                </a:schemeClr>
              </a:solidFill>
            </a:endParaRPr>
          </a:p>
        </p:txBody>
      </p:sp>
      <p:pic>
        <p:nvPicPr>
          <p:cNvPr id="7" name="Picture 3"/>
          <p:cNvPicPr>
            <a:picLocks noChangeAspect="1" noChangeArrowheads="1"/>
          </p:cNvPicPr>
          <p:nvPr/>
        </p:nvPicPr>
        <p:blipFill>
          <a:blip r:embed="rId2"/>
          <a:srcRect/>
          <a:stretch>
            <a:fillRect/>
          </a:stretch>
        </p:blipFill>
        <p:spPr bwMode="auto">
          <a:xfrm>
            <a:off x="5929322" y="642918"/>
            <a:ext cx="2000264" cy="153165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Decision-making</a:t>
            </a:r>
            <a:r>
              <a:rPr lang="pl-PL" dirty="0" smtClean="0"/>
              <a:t> </a:t>
            </a:r>
            <a:r>
              <a:rPr lang="pl-PL" dirty="0" err="1" smtClean="0"/>
              <a:t>roles</a:t>
            </a:r>
            <a:endParaRPr lang="pl-PL" dirty="0"/>
          </a:p>
        </p:txBody>
      </p:sp>
      <p:pic>
        <p:nvPicPr>
          <p:cNvPr id="5" name="Picture 3"/>
          <p:cNvPicPr>
            <a:picLocks noChangeAspect="1" noChangeArrowheads="1"/>
          </p:cNvPicPr>
          <p:nvPr/>
        </p:nvPicPr>
        <p:blipFill>
          <a:blip r:embed="rId2"/>
          <a:srcRect/>
          <a:stretch>
            <a:fillRect/>
          </a:stretch>
        </p:blipFill>
        <p:spPr bwMode="auto">
          <a:xfrm>
            <a:off x="6643702" y="1000108"/>
            <a:ext cx="2105025" cy="2000250"/>
          </a:xfrm>
          <a:prstGeom prst="rect">
            <a:avLst/>
          </a:prstGeom>
          <a:noFill/>
          <a:ln w="9525">
            <a:noFill/>
            <a:miter lim="800000"/>
            <a:headEnd/>
            <a:tailEnd/>
          </a:ln>
          <a:effectLst/>
        </p:spPr>
      </p:pic>
      <p:sp>
        <p:nvSpPr>
          <p:cNvPr id="7" name="Symbol zastępczy zawartości 6"/>
          <p:cNvSpPr>
            <a:spLocks noGrp="1"/>
          </p:cNvSpPr>
          <p:nvPr>
            <p:ph idx="1"/>
          </p:nvPr>
        </p:nvSpPr>
        <p:spPr/>
        <p:txBody>
          <a:bodyPr>
            <a:normAutofit fontScale="77500" lnSpcReduction="20000"/>
          </a:bodyPr>
          <a:lstStyle/>
          <a:p>
            <a:r>
              <a:rPr lang="pl-PL" cap="all" dirty="0" smtClean="0"/>
              <a:t>T</a:t>
            </a:r>
            <a:r>
              <a:rPr lang="en-US" cap="all" dirty="0" smtClean="0"/>
              <a:t>he role of entrepreneur </a:t>
            </a:r>
            <a:r>
              <a:rPr lang="en-US" dirty="0" smtClean="0"/>
              <a:t>– </a:t>
            </a:r>
            <a:endParaRPr lang="pl-PL" dirty="0" smtClean="0"/>
          </a:p>
          <a:p>
            <a:pPr>
              <a:buNone/>
            </a:pPr>
            <a:r>
              <a:rPr lang="pl-PL" dirty="0" smtClean="0"/>
              <a:t>    </a:t>
            </a:r>
            <a:r>
              <a:rPr lang="en-US" dirty="0" smtClean="0">
                <a:solidFill>
                  <a:schemeClr val="accent2">
                    <a:lumMod val="60000"/>
                    <a:lumOff val="40000"/>
                  </a:schemeClr>
                </a:solidFill>
              </a:rPr>
              <a:t>voluntarily initiates changes, </a:t>
            </a:r>
            <a:endParaRPr lang="pl-PL" dirty="0" smtClean="0">
              <a:solidFill>
                <a:schemeClr val="accent2">
                  <a:lumMod val="60000"/>
                  <a:lumOff val="40000"/>
                </a:schemeClr>
              </a:solidFill>
            </a:endParaRPr>
          </a:p>
          <a:p>
            <a:pPr algn="just">
              <a:buNone/>
            </a:pPr>
            <a:r>
              <a:rPr lang="pl-PL" dirty="0" smtClean="0">
                <a:solidFill>
                  <a:schemeClr val="accent2">
                    <a:lumMod val="60000"/>
                    <a:lumOff val="40000"/>
                  </a:schemeClr>
                </a:solidFill>
              </a:rPr>
              <a:t>     </a:t>
            </a:r>
            <a:r>
              <a:rPr lang="en-US" dirty="0" smtClean="0">
                <a:solidFill>
                  <a:schemeClr val="accent4">
                    <a:lumMod val="60000"/>
                    <a:lumOff val="40000"/>
                  </a:schemeClr>
                </a:solidFill>
              </a:rPr>
              <a:t>uses all opportunities for the development </a:t>
            </a:r>
            <a:r>
              <a:rPr lang="pl-PL" dirty="0" smtClean="0">
                <a:solidFill>
                  <a:schemeClr val="accent4">
                    <a:lumMod val="60000"/>
                    <a:lumOff val="40000"/>
                  </a:schemeClr>
                </a:solidFill>
              </a:rPr>
              <a:t>                                                      </a:t>
            </a:r>
            <a:r>
              <a:rPr lang="en-US" dirty="0" smtClean="0">
                <a:solidFill>
                  <a:schemeClr val="accent4">
                    <a:lumMod val="60000"/>
                    <a:lumOff val="40000"/>
                  </a:schemeClr>
                </a:solidFill>
              </a:rPr>
              <a:t>of the organization</a:t>
            </a:r>
            <a:r>
              <a:rPr lang="en-US" dirty="0" smtClean="0"/>
              <a:t>.</a:t>
            </a:r>
            <a:r>
              <a:rPr lang="pl-PL" dirty="0" smtClean="0"/>
              <a:t> </a:t>
            </a:r>
            <a:r>
              <a:rPr lang="pl-PL" dirty="0" smtClean="0">
                <a:solidFill>
                  <a:schemeClr val="accent3">
                    <a:lumMod val="60000"/>
                    <a:lumOff val="40000"/>
                  </a:schemeClr>
                </a:solidFill>
              </a:rPr>
              <a:t>Manager </a:t>
            </a:r>
            <a:r>
              <a:rPr lang="en-US" dirty="0" smtClean="0">
                <a:solidFill>
                  <a:schemeClr val="accent3">
                    <a:lumMod val="60000"/>
                    <a:lumOff val="40000"/>
                  </a:schemeClr>
                </a:solidFill>
              </a:rPr>
              <a:t>develops new innovative ideas. a role that counteracts interference </a:t>
            </a:r>
            <a:r>
              <a:rPr lang="en-US" dirty="0" smtClean="0"/>
              <a:t>- </a:t>
            </a:r>
            <a:r>
              <a:rPr lang="en-US" dirty="0" smtClean="0">
                <a:solidFill>
                  <a:srgbClr val="FFC000"/>
                </a:solidFill>
              </a:rPr>
              <a:t>it eliminates disturbances and conflicts that may occur in the organization</a:t>
            </a:r>
            <a:r>
              <a:rPr lang="en-US" dirty="0" smtClean="0">
                <a:solidFill>
                  <a:schemeClr val="accent5">
                    <a:lumMod val="60000"/>
                    <a:lumOff val="40000"/>
                  </a:schemeClr>
                </a:solidFill>
              </a:rPr>
              <a:t>. He deals with such matters as strikes, copyright infringement</a:t>
            </a:r>
            <a:r>
              <a:rPr lang="en-US" dirty="0" smtClean="0"/>
              <a:t>, etc.</a:t>
            </a:r>
            <a:endParaRPr lang="pl-PL" dirty="0" smtClean="0"/>
          </a:p>
          <a:p>
            <a:pPr algn="just"/>
            <a:r>
              <a:rPr lang="pl-PL" cap="all" dirty="0" smtClean="0"/>
              <a:t>THE </a:t>
            </a:r>
            <a:r>
              <a:rPr lang="en-US" cap="all" dirty="0" smtClean="0"/>
              <a:t>role of resources' dispatcher </a:t>
            </a:r>
            <a:r>
              <a:rPr lang="en-US" dirty="0" smtClean="0"/>
              <a:t>- </a:t>
            </a:r>
            <a:r>
              <a:rPr lang="en-US" dirty="0" smtClean="0">
                <a:solidFill>
                  <a:srgbClr val="FF0000"/>
                </a:solidFill>
              </a:rPr>
              <a:t>makes decisions on the method of distribution of resources. It reviews budget requests. </a:t>
            </a:r>
            <a:endParaRPr lang="pl-PL" cap="all" dirty="0" smtClean="0"/>
          </a:p>
          <a:p>
            <a:pPr algn="just"/>
            <a:r>
              <a:rPr lang="en-US" cap="all" dirty="0" smtClean="0"/>
              <a:t>the role of negotiator </a:t>
            </a:r>
            <a:r>
              <a:rPr lang="en-US" dirty="0" smtClean="0"/>
              <a:t>–</a:t>
            </a:r>
            <a:r>
              <a:rPr lang="en-US" dirty="0" smtClean="0">
                <a:solidFill>
                  <a:srgbClr val="00B050"/>
                </a:solidFill>
              </a:rPr>
              <a:t> </a:t>
            </a:r>
            <a:r>
              <a:rPr lang="pl-PL" dirty="0" smtClean="0">
                <a:solidFill>
                  <a:srgbClr val="00B050"/>
                </a:solidFill>
              </a:rPr>
              <a:t>a manager</a:t>
            </a:r>
            <a:r>
              <a:rPr lang="en-US" dirty="0" smtClean="0">
                <a:solidFill>
                  <a:srgbClr val="00B050"/>
                </a:solidFill>
              </a:rPr>
              <a:t> negotiates with other groups or organizations as a representative of the company</a:t>
            </a:r>
            <a:r>
              <a:rPr lang="en-US" dirty="0" smtClean="0"/>
              <a:t>. He can both negotiate a contract with a contractor as well as act as a mediator in disputes between subordinates.</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solidFill>
                  <a:schemeClr val="accent4">
                    <a:lumMod val="60000"/>
                    <a:lumOff val="40000"/>
                  </a:schemeClr>
                </a:solidFill>
              </a:rPr>
              <a:t/>
            </a:r>
            <a:br>
              <a:rPr lang="pl-PL" dirty="0" smtClean="0">
                <a:solidFill>
                  <a:schemeClr val="accent4">
                    <a:lumMod val="60000"/>
                    <a:lumOff val="40000"/>
                  </a:schemeClr>
                </a:solidFill>
              </a:rPr>
            </a:br>
            <a:r>
              <a:rPr lang="pl-PL" dirty="0" err="1" smtClean="0">
                <a:solidFill>
                  <a:schemeClr val="accent4">
                    <a:lumMod val="60000"/>
                    <a:lumOff val="40000"/>
                  </a:schemeClr>
                </a:solidFill>
              </a:rPr>
              <a:t>What</a:t>
            </a:r>
            <a:r>
              <a:rPr lang="pl-PL" dirty="0" smtClean="0">
                <a:solidFill>
                  <a:schemeClr val="accent4">
                    <a:lumMod val="60000"/>
                    <a:lumOff val="40000"/>
                  </a:schemeClr>
                </a:solidFill>
              </a:rPr>
              <a:t> </a:t>
            </a:r>
            <a:r>
              <a:rPr lang="pl-PL" dirty="0" err="1" smtClean="0">
                <a:solidFill>
                  <a:schemeClr val="accent4">
                    <a:lumMod val="60000"/>
                    <a:lumOff val="40000"/>
                  </a:schemeClr>
                </a:solidFill>
              </a:rPr>
              <a:t>does</a:t>
            </a:r>
            <a:r>
              <a:rPr lang="pl-PL" dirty="0" smtClean="0">
                <a:solidFill>
                  <a:schemeClr val="accent4">
                    <a:lumMod val="60000"/>
                    <a:lumOff val="40000"/>
                  </a:schemeClr>
                </a:solidFill>
              </a:rPr>
              <a:t> </a:t>
            </a:r>
            <a:r>
              <a:rPr lang="pl-PL" dirty="0" err="1" smtClean="0">
                <a:solidFill>
                  <a:schemeClr val="accent4">
                    <a:lumMod val="60000"/>
                    <a:lumOff val="40000"/>
                  </a:schemeClr>
                </a:solidFill>
              </a:rPr>
              <a:t>it</a:t>
            </a:r>
            <a:r>
              <a:rPr lang="pl-PL" dirty="0" smtClean="0">
                <a:solidFill>
                  <a:schemeClr val="accent4">
                    <a:lumMod val="60000"/>
                    <a:lumOff val="40000"/>
                  </a:schemeClr>
                </a:solidFill>
              </a:rPr>
              <a:t> </a:t>
            </a:r>
            <a:r>
              <a:rPr lang="pl-PL" dirty="0" err="1" smtClean="0">
                <a:solidFill>
                  <a:schemeClr val="accent4">
                    <a:lumMod val="60000"/>
                    <a:lumOff val="40000"/>
                  </a:schemeClr>
                </a:solidFill>
              </a:rPr>
              <a:t>mean</a:t>
            </a:r>
            <a:r>
              <a:rPr lang="pl-PL" dirty="0" smtClean="0">
                <a:solidFill>
                  <a:schemeClr val="accent4">
                    <a:lumMod val="60000"/>
                    <a:lumOff val="40000"/>
                  </a:schemeClr>
                </a:solidFill>
              </a:rPr>
              <a:t>?</a:t>
            </a:r>
            <a:endParaRPr lang="pl-PL" dirty="0">
              <a:solidFill>
                <a:schemeClr val="accent4">
                  <a:lumMod val="60000"/>
                  <a:lumOff val="40000"/>
                </a:schemeClr>
              </a:solidFill>
            </a:endParaRPr>
          </a:p>
        </p:txBody>
      </p:sp>
      <p:sp>
        <p:nvSpPr>
          <p:cNvPr id="3" name="Symbol zastępczy zawartości 2"/>
          <p:cNvSpPr>
            <a:spLocks noGrp="1"/>
          </p:cNvSpPr>
          <p:nvPr>
            <p:ph idx="1"/>
          </p:nvPr>
        </p:nvSpPr>
        <p:spPr/>
        <p:txBody>
          <a:bodyPr/>
          <a:lstStyle/>
          <a:p>
            <a:endParaRPr lang="pl-PL" dirty="0" smtClean="0"/>
          </a:p>
          <a:p>
            <a:r>
              <a:rPr lang="pl-PL" dirty="0" smtClean="0"/>
              <a:t>Management</a:t>
            </a:r>
          </a:p>
          <a:p>
            <a:r>
              <a:rPr lang="pl-PL" dirty="0" err="1" smtClean="0"/>
              <a:t>Guidance</a:t>
            </a:r>
            <a:r>
              <a:rPr lang="pl-PL" dirty="0" smtClean="0"/>
              <a:t> </a:t>
            </a:r>
          </a:p>
          <a:p>
            <a:r>
              <a:rPr lang="pl-PL" dirty="0" err="1" smtClean="0"/>
              <a:t>Targeting</a:t>
            </a:r>
            <a:endParaRPr lang="pl-PL" dirty="0" smtClean="0"/>
          </a:p>
          <a:p>
            <a:endParaRPr lang="pl-PL" dirty="0" smtClean="0"/>
          </a:p>
          <a:p>
            <a:endParaRPr lang="pl-PL" dirty="0" smtClean="0"/>
          </a:p>
          <a:p>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err="1" smtClean="0">
                <a:solidFill>
                  <a:schemeClr val="accent2">
                    <a:lumMod val="40000"/>
                    <a:lumOff val="60000"/>
                  </a:schemeClr>
                </a:solidFill>
              </a:rPr>
              <a:t>Result</a:t>
            </a:r>
            <a:r>
              <a:rPr lang="pl-PL" b="1" dirty="0" smtClean="0">
                <a:solidFill>
                  <a:schemeClr val="accent2">
                    <a:lumMod val="40000"/>
                    <a:lumOff val="60000"/>
                  </a:schemeClr>
                </a:solidFill>
              </a:rPr>
              <a:t> of </a:t>
            </a:r>
            <a:r>
              <a:rPr lang="pl-PL" b="1" dirty="0" err="1" smtClean="0">
                <a:solidFill>
                  <a:schemeClr val="accent2">
                    <a:lumMod val="40000"/>
                    <a:lumOff val="60000"/>
                  </a:schemeClr>
                </a:solidFill>
              </a:rPr>
              <a:t>questionnaire</a:t>
            </a:r>
            <a:r>
              <a:rPr lang="pl-PL" dirty="0" smtClean="0"/>
              <a:t/>
            </a:r>
            <a:br>
              <a:rPr lang="pl-PL" dirty="0" smtClean="0"/>
            </a:br>
            <a:r>
              <a:rPr lang="pl-PL" sz="2700" dirty="0" smtClean="0"/>
              <a:t>How </a:t>
            </a:r>
            <a:r>
              <a:rPr lang="pl-PL" sz="2700" dirty="0" err="1" smtClean="0"/>
              <a:t>should</a:t>
            </a:r>
            <a:r>
              <a:rPr lang="pl-PL" sz="2700" dirty="0" smtClean="0"/>
              <a:t> the manager </a:t>
            </a:r>
            <a:r>
              <a:rPr lang="pl-PL" sz="2700" dirty="0" err="1" smtClean="0"/>
              <a:t>make</a:t>
            </a:r>
            <a:r>
              <a:rPr lang="pl-PL" sz="2700" dirty="0" smtClean="0"/>
              <a:t> </a:t>
            </a:r>
            <a:r>
              <a:rPr lang="pl-PL" sz="2700" dirty="0" err="1" smtClean="0"/>
              <a:t>decisions</a:t>
            </a:r>
            <a:r>
              <a:rPr lang="pl-PL" sz="2700" dirty="0" smtClean="0"/>
              <a:t>? </a:t>
            </a:r>
            <a:endParaRPr lang="pl-PL" sz="27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4235381071"/>
              </p:ext>
            </p:extLst>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2229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64704"/>
            <a:ext cx="8229600" cy="1445096"/>
          </a:xfrm>
        </p:spPr>
        <p:txBody>
          <a:bodyPr>
            <a:normAutofit/>
          </a:bodyPr>
          <a:lstStyle/>
          <a:p>
            <a:pPr algn="ctr"/>
            <a:r>
              <a:rPr lang="pl-PL" sz="2800" b="1" dirty="0" err="1">
                <a:solidFill>
                  <a:schemeClr val="accent2">
                    <a:lumMod val="40000"/>
                    <a:lumOff val="60000"/>
                  </a:schemeClr>
                </a:solidFill>
              </a:rPr>
              <a:t>Result</a:t>
            </a:r>
            <a:r>
              <a:rPr lang="pl-PL" sz="2800" b="1" dirty="0">
                <a:solidFill>
                  <a:schemeClr val="accent2">
                    <a:lumMod val="40000"/>
                    <a:lumOff val="60000"/>
                  </a:schemeClr>
                </a:solidFill>
              </a:rPr>
              <a:t> of </a:t>
            </a:r>
            <a:r>
              <a:rPr lang="pl-PL" sz="2800" b="1" dirty="0" err="1">
                <a:solidFill>
                  <a:schemeClr val="accent2">
                    <a:lumMod val="40000"/>
                    <a:lumOff val="60000"/>
                  </a:schemeClr>
                </a:solidFill>
              </a:rPr>
              <a:t>questionnaire</a:t>
            </a:r>
            <a:r>
              <a:rPr lang="pl-PL" sz="2400" dirty="0"/>
              <a:t/>
            </a:r>
            <a:br>
              <a:rPr lang="pl-PL" sz="2400" dirty="0"/>
            </a:br>
            <a:r>
              <a:rPr lang="pl-PL" sz="2400" dirty="0" err="1" smtClean="0"/>
              <a:t>Are</a:t>
            </a:r>
            <a:r>
              <a:rPr lang="pl-PL" sz="2400" dirty="0" smtClean="0"/>
              <a:t> </a:t>
            </a:r>
            <a:r>
              <a:rPr lang="pl-PL" sz="2400" dirty="0" err="1" smtClean="0"/>
              <a:t>there</a:t>
            </a:r>
            <a:r>
              <a:rPr lang="pl-PL" sz="2400" dirty="0" smtClean="0"/>
              <a:t> </a:t>
            </a:r>
            <a:r>
              <a:rPr lang="pl-PL" sz="2400" dirty="0" err="1" smtClean="0"/>
              <a:t>any</a:t>
            </a:r>
            <a:r>
              <a:rPr lang="pl-PL" sz="2400" dirty="0" smtClean="0"/>
              <a:t> </a:t>
            </a:r>
            <a:r>
              <a:rPr lang="pl-PL" sz="2400" dirty="0" err="1" smtClean="0"/>
              <a:t>issues</a:t>
            </a:r>
            <a:r>
              <a:rPr lang="pl-PL" sz="2400" dirty="0" smtClean="0"/>
              <a:t> in </a:t>
            </a:r>
            <a:r>
              <a:rPr lang="pl-PL" sz="2400" dirty="0" err="1" smtClean="0"/>
              <a:t>which</a:t>
            </a:r>
            <a:r>
              <a:rPr lang="pl-PL" sz="2400" dirty="0" smtClean="0"/>
              <a:t> the manager </a:t>
            </a:r>
            <a:r>
              <a:rPr lang="pl-PL" sz="2400" dirty="0" err="1" smtClean="0"/>
              <a:t>should</a:t>
            </a:r>
            <a:r>
              <a:rPr lang="pl-PL" sz="2400" dirty="0" smtClean="0"/>
              <a:t> </a:t>
            </a:r>
            <a:r>
              <a:rPr lang="pl-PL" sz="2400" dirty="0" err="1" smtClean="0"/>
              <a:t>make</a:t>
            </a:r>
            <a:r>
              <a:rPr lang="pl-PL" sz="2400" dirty="0" smtClean="0"/>
              <a:t> </a:t>
            </a:r>
            <a:r>
              <a:rPr lang="pl-PL" sz="2400" dirty="0" err="1" smtClean="0"/>
              <a:t>decisions</a:t>
            </a:r>
            <a:r>
              <a:rPr lang="pl-PL" sz="2400" dirty="0" smtClean="0"/>
              <a:t> </a:t>
            </a:r>
            <a:r>
              <a:rPr lang="pl-PL" sz="2400" dirty="0" err="1" smtClean="0"/>
              <a:t>himself</a:t>
            </a:r>
            <a:r>
              <a:rPr lang="pl-PL" sz="2400" dirty="0" smtClean="0"/>
              <a:t>?</a:t>
            </a:r>
            <a:endParaRPr lang="pl-PL" sz="2400" dirty="0"/>
          </a:p>
        </p:txBody>
      </p:sp>
      <p:sp>
        <p:nvSpPr>
          <p:cNvPr id="3" name="Symbol zastępczy zawartości 2"/>
          <p:cNvSpPr>
            <a:spLocks noGrp="1"/>
          </p:cNvSpPr>
          <p:nvPr>
            <p:ph idx="1"/>
          </p:nvPr>
        </p:nvSpPr>
        <p:spPr/>
        <p:txBody>
          <a:bodyPr>
            <a:normAutofit fontScale="77500" lnSpcReduction="20000"/>
          </a:bodyPr>
          <a:lstStyle/>
          <a:p>
            <a:r>
              <a:rPr lang="pl-PL" dirty="0" err="1" smtClean="0"/>
              <a:t>Those</a:t>
            </a:r>
            <a:r>
              <a:rPr lang="pl-PL" dirty="0" smtClean="0"/>
              <a:t> </a:t>
            </a:r>
            <a:r>
              <a:rPr lang="pl-PL" dirty="0" err="1" smtClean="0"/>
              <a:t>decisions</a:t>
            </a:r>
            <a:r>
              <a:rPr lang="pl-PL" dirty="0" smtClean="0"/>
              <a:t> </a:t>
            </a:r>
            <a:r>
              <a:rPr lang="pl-PL" dirty="0" err="1" smtClean="0"/>
              <a:t>which</a:t>
            </a:r>
            <a:r>
              <a:rPr lang="pl-PL" dirty="0" smtClean="0"/>
              <a:t> </a:t>
            </a:r>
            <a:r>
              <a:rPr lang="pl-PL" dirty="0" err="1" smtClean="0"/>
              <a:t>need</a:t>
            </a:r>
            <a:r>
              <a:rPr lang="pl-PL" dirty="0" smtClean="0"/>
              <a:t> </a:t>
            </a:r>
            <a:r>
              <a:rPr lang="pl-PL" dirty="0" err="1" smtClean="0"/>
              <a:t>specific</a:t>
            </a:r>
            <a:r>
              <a:rPr lang="pl-PL" dirty="0" smtClean="0"/>
              <a:t> </a:t>
            </a:r>
            <a:r>
              <a:rPr lang="pl-PL" dirty="0" err="1" smtClean="0"/>
              <a:t>knowledge</a:t>
            </a:r>
            <a:r>
              <a:rPr lang="pl-PL" dirty="0" smtClean="0"/>
              <a:t> </a:t>
            </a:r>
          </a:p>
          <a:p>
            <a:r>
              <a:rPr lang="pl-PL" dirty="0" err="1" smtClean="0"/>
              <a:t>Decissions</a:t>
            </a:r>
            <a:r>
              <a:rPr lang="pl-PL" dirty="0" smtClean="0"/>
              <a:t> </a:t>
            </a:r>
            <a:r>
              <a:rPr lang="pl-PL" dirty="0" err="1" smtClean="0"/>
              <a:t>connected</a:t>
            </a:r>
            <a:r>
              <a:rPr lang="pl-PL" dirty="0" smtClean="0"/>
              <a:t> with; </a:t>
            </a:r>
            <a:r>
              <a:rPr lang="pl-PL" dirty="0" err="1" smtClean="0"/>
              <a:t>budget</a:t>
            </a:r>
            <a:r>
              <a:rPr lang="pl-PL" dirty="0" smtClean="0"/>
              <a:t>, </a:t>
            </a:r>
            <a:r>
              <a:rPr lang="pl-PL" dirty="0" err="1" smtClean="0"/>
              <a:t>future</a:t>
            </a:r>
            <a:r>
              <a:rPr lang="pl-PL" dirty="0" smtClean="0"/>
              <a:t> </a:t>
            </a:r>
            <a:r>
              <a:rPr lang="pl-PL" dirty="0" err="1" smtClean="0"/>
              <a:t>investments</a:t>
            </a:r>
            <a:endParaRPr lang="pl-PL" dirty="0" smtClean="0"/>
          </a:p>
          <a:p>
            <a:r>
              <a:rPr lang="pl-PL" dirty="0" err="1" smtClean="0"/>
              <a:t>When</a:t>
            </a:r>
            <a:r>
              <a:rPr lang="pl-PL" dirty="0" smtClean="0"/>
              <a:t> the </a:t>
            </a:r>
            <a:r>
              <a:rPr lang="pl-PL" dirty="0" err="1" smtClean="0"/>
              <a:t>situation</a:t>
            </a:r>
            <a:r>
              <a:rPr lang="pl-PL" dirty="0" smtClean="0"/>
              <a:t> </a:t>
            </a:r>
            <a:r>
              <a:rPr lang="pl-PL" dirty="0" err="1" smtClean="0"/>
              <a:t>is</a:t>
            </a:r>
            <a:r>
              <a:rPr lang="pl-PL" dirty="0" smtClean="0"/>
              <a:t> hard/</a:t>
            </a:r>
            <a:r>
              <a:rPr lang="pl-PL" dirty="0" err="1"/>
              <a:t>d</a:t>
            </a:r>
            <a:r>
              <a:rPr lang="pl-PL" dirty="0" err="1" smtClean="0"/>
              <a:t>ifficult</a:t>
            </a:r>
            <a:r>
              <a:rPr lang="pl-PL" dirty="0" smtClean="0"/>
              <a:t>  and </a:t>
            </a:r>
            <a:r>
              <a:rPr lang="pl-PL" dirty="0" err="1" smtClean="0"/>
              <a:t>when</a:t>
            </a:r>
            <a:r>
              <a:rPr lang="pl-PL" dirty="0" smtClean="0"/>
              <a:t> </a:t>
            </a:r>
            <a:r>
              <a:rPr lang="pl-PL" dirty="0" err="1" smtClean="0"/>
              <a:t>workers</a:t>
            </a:r>
            <a:r>
              <a:rPr lang="pl-PL" dirty="0" smtClean="0"/>
              <a:t> </a:t>
            </a:r>
            <a:r>
              <a:rPr lang="pl-PL" dirty="0" err="1" smtClean="0"/>
              <a:t>aren’t</a:t>
            </a:r>
            <a:r>
              <a:rPr lang="pl-PL" dirty="0" smtClean="0"/>
              <a:t> </a:t>
            </a:r>
            <a:r>
              <a:rPr lang="pl-PL" dirty="0" err="1" smtClean="0"/>
              <a:t>competent</a:t>
            </a:r>
            <a:r>
              <a:rPr lang="pl-PL" dirty="0" smtClean="0"/>
              <a:t> </a:t>
            </a:r>
            <a:r>
              <a:rPr lang="pl-PL" dirty="0" err="1" smtClean="0"/>
              <a:t>enough</a:t>
            </a:r>
            <a:r>
              <a:rPr lang="pl-PL" dirty="0" smtClean="0"/>
              <a:t> to </a:t>
            </a:r>
            <a:r>
              <a:rPr lang="pl-PL" dirty="0" err="1" smtClean="0"/>
              <a:t>solve</a:t>
            </a:r>
            <a:r>
              <a:rPr lang="pl-PL" dirty="0" smtClean="0"/>
              <a:t> the problem and </a:t>
            </a:r>
            <a:r>
              <a:rPr lang="pl-PL" dirty="0" err="1" smtClean="0"/>
              <a:t>make</a:t>
            </a:r>
            <a:r>
              <a:rPr lang="pl-PL" dirty="0" smtClean="0"/>
              <a:t> </a:t>
            </a:r>
            <a:r>
              <a:rPr lang="pl-PL" dirty="0" err="1" smtClean="0"/>
              <a:t>decision</a:t>
            </a:r>
            <a:endParaRPr lang="pl-PL" dirty="0" smtClean="0"/>
          </a:p>
          <a:p>
            <a:r>
              <a:rPr lang="pl-PL" dirty="0" smtClean="0"/>
              <a:t>High-</a:t>
            </a:r>
            <a:r>
              <a:rPr lang="pl-PL" dirty="0" err="1" smtClean="0"/>
              <a:t>risk</a:t>
            </a:r>
            <a:r>
              <a:rPr lang="pl-PL" dirty="0" smtClean="0"/>
              <a:t> </a:t>
            </a:r>
            <a:r>
              <a:rPr lang="pl-PL" dirty="0" err="1" smtClean="0"/>
              <a:t>decisions</a:t>
            </a:r>
            <a:endParaRPr lang="pl-PL" dirty="0" smtClean="0"/>
          </a:p>
          <a:p>
            <a:r>
              <a:rPr lang="pl-PL" dirty="0" err="1" smtClean="0"/>
              <a:t>When</a:t>
            </a:r>
            <a:r>
              <a:rPr lang="pl-PL" dirty="0" smtClean="0"/>
              <a:t> the </a:t>
            </a:r>
            <a:r>
              <a:rPr lang="pl-PL" dirty="0" err="1" smtClean="0"/>
              <a:t>decisions</a:t>
            </a:r>
            <a:r>
              <a:rPr lang="pl-PL" dirty="0" smtClean="0"/>
              <a:t> </a:t>
            </a:r>
            <a:r>
              <a:rPr lang="pl-PL" dirty="0" err="1" smtClean="0"/>
              <a:t>should</a:t>
            </a:r>
            <a:r>
              <a:rPr lang="pl-PL" dirty="0" smtClean="0"/>
              <a:t> </a:t>
            </a:r>
            <a:r>
              <a:rPr lang="pl-PL" dirty="0" err="1" smtClean="0"/>
              <a:t>made</a:t>
            </a:r>
            <a:r>
              <a:rPr lang="pl-PL" dirty="0" smtClean="0"/>
              <a:t> </a:t>
            </a:r>
            <a:r>
              <a:rPr lang="pl-PL" dirty="0" err="1" smtClean="0"/>
              <a:t>quickly</a:t>
            </a:r>
            <a:r>
              <a:rPr lang="pl-PL" dirty="0" smtClean="0"/>
              <a:t> and </a:t>
            </a:r>
            <a:r>
              <a:rPr lang="pl-PL" dirty="0" err="1" smtClean="0"/>
              <a:t>honeslty</a:t>
            </a:r>
            <a:endParaRPr lang="pl-PL" dirty="0" smtClean="0"/>
          </a:p>
          <a:p>
            <a:r>
              <a:rPr lang="pl-PL" dirty="0" err="1" smtClean="0"/>
              <a:t>It’s</a:t>
            </a:r>
            <a:r>
              <a:rPr lang="pl-PL" dirty="0" smtClean="0"/>
              <a:t> hard to </a:t>
            </a:r>
            <a:r>
              <a:rPr lang="pl-PL" dirty="0" err="1" smtClean="0"/>
              <a:t>say</a:t>
            </a:r>
            <a:r>
              <a:rPr lang="pl-PL" dirty="0" smtClean="0"/>
              <a:t>- </a:t>
            </a:r>
            <a:r>
              <a:rPr lang="pl-PL" dirty="0" err="1" smtClean="0"/>
              <a:t>it’s</a:t>
            </a:r>
            <a:r>
              <a:rPr lang="pl-PL" dirty="0" smtClean="0"/>
              <a:t> </a:t>
            </a:r>
            <a:r>
              <a:rPr lang="pl-PL" dirty="0" err="1" smtClean="0"/>
              <a:t>depends</a:t>
            </a:r>
            <a:r>
              <a:rPr lang="pl-PL" dirty="0" smtClean="0"/>
              <a:t> on the </a:t>
            </a:r>
            <a:r>
              <a:rPr lang="pl-PL" dirty="0" err="1" smtClean="0"/>
              <a:t>situation</a:t>
            </a:r>
            <a:endParaRPr lang="pl-PL" dirty="0" smtClean="0"/>
          </a:p>
          <a:p>
            <a:r>
              <a:rPr lang="pl-PL" dirty="0" err="1" smtClean="0"/>
              <a:t>If</a:t>
            </a:r>
            <a:r>
              <a:rPr lang="pl-PL" dirty="0" smtClean="0"/>
              <a:t> </a:t>
            </a:r>
            <a:r>
              <a:rPr lang="pl-PL" dirty="0" err="1" smtClean="0"/>
              <a:t>it’s</a:t>
            </a:r>
            <a:r>
              <a:rPr lang="pl-PL" dirty="0" smtClean="0"/>
              <a:t> </a:t>
            </a:r>
            <a:r>
              <a:rPr lang="pl-PL" dirty="0" err="1" smtClean="0"/>
              <a:t>comes</a:t>
            </a:r>
            <a:r>
              <a:rPr lang="pl-PL" dirty="0" smtClean="0"/>
              <a:t> to a </a:t>
            </a:r>
            <a:r>
              <a:rPr lang="pl-PL" dirty="0" err="1" smtClean="0"/>
              <a:t>dissmising</a:t>
            </a:r>
            <a:r>
              <a:rPr lang="pl-PL" dirty="0" smtClean="0"/>
              <a:t> </a:t>
            </a:r>
            <a:r>
              <a:rPr lang="pl-PL" dirty="0" err="1" smtClean="0"/>
              <a:t>an</a:t>
            </a:r>
            <a:r>
              <a:rPr lang="pl-PL" dirty="0" smtClean="0"/>
              <a:t> </a:t>
            </a:r>
            <a:r>
              <a:rPr lang="pl-PL" dirty="0" err="1" smtClean="0"/>
              <a:t>employee</a:t>
            </a:r>
            <a:endParaRPr lang="pl-PL" dirty="0" smtClean="0"/>
          </a:p>
          <a:p>
            <a:r>
              <a:rPr lang="pl-PL" dirty="0" err="1" smtClean="0"/>
              <a:t>Last</a:t>
            </a:r>
            <a:r>
              <a:rPr lang="pl-PL" dirty="0" smtClean="0"/>
              <a:t> </a:t>
            </a:r>
            <a:r>
              <a:rPr lang="pl-PL" dirty="0" err="1" smtClean="0"/>
              <a:t>decision</a:t>
            </a:r>
            <a:r>
              <a:rPr lang="pl-PL" dirty="0" smtClean="0"/>
              <a:t> – </a:t>
            </a:r>
            <a:r>
              <a:rPr lang="pl-PL" dirty="0" err="1" smtClean="0"/>
              <a:t>because</a:t>
            </a:r>
            <a:r>
              <a:rPr lang="pl-PL" dirty="0" smtClean="0"/>
              <a:t> </a:t>
            </a:r>
            <a:r>
              <a:rPr lang="pl-PL" dirty="0" err="1" smtClean="0"/>
              <a:t>all</a:t>
            </a:r>
            <a:r>
              <a:rPr lang="pl-PL" dirty="0" smtClean="0"/>
              <a:t> </a:t>
            </a:r>
            <a:r>
              <a:rPr lang="pl-PL" dirty="0" err="1" smtClean="0"/>
              <a:t>responsibities</a:t>
            </a:r>
            <a:r>
              <a:rPr lang="pl-PL" dirty="0" smtClean="0"/>
              <a:t> </a:t>
            </a:r>
            <a:r>
              <a:rPr lang="pl-PL" dirty="0" err="1" smtClean="0"/>
              <a:t>are</a:t>
            </a:r>
            <a:r>
              <a:rPr lang="pl-PL" dirty="0" smtClean="0"/>
              <a:t> on </a:t>
            </a:r>
            <a:r>
              <a:rPr lang="pl-PL" dirty="0" err="1" smtClean="0"/>
              <a:t>him</a:t>
            </a:r>
            <a:endParaRPr lang="pl-PL" dirty="0"/>
          </a:p>
          <a:p>
            <a:r>
              <a:rPr lang="pl-PL" dirty="0" smtClean="0"/>
              <a:t>The </a:t>
            </a:r>
            <a:r>
              <a:rPr lang="pl-PL" dirty="0" err="1" smtClean="0"/>
              <a:t>last</a:t>
            </a:r>
            <a:r>
              <a:rPr lang="pl-PL" dirty="0" smtClean="0"/>
              <a:t> </a:t>
            </a:r>
            <a:r>
              <a:rPr lang="pl-PL" dirty="0" err="1" smtClean="0"/>
              <a:t>word</a:t>
            </a:r>
            <a:r>
              <a:rPr lang="pl-PL" dirty="0" smtClean="0"/>
              <a:t> </a:t>
            </a:r>
            <a:r>
              <a:rPr lang="pl-PL" dirty="0" err="1" smtClean="0"/>
              <a:t>should</a:t>
            </a:r>
            <a:r>
              <a:rPr lang="pl-PL" dirty="0" smtClean="0"/>
              <a:t> by </a:t>
            </a:r>
            <a:r>
              <a:rPr lang="pl-PL" dirty="0" err="1" smtClean="0"/>
              <a:t>made</a:t>
            </a:r>
            <a:r>
              <a:rPr lang="pl-PL" dirty="0" smtClean="0"/>
              <a:t> by the manager</a:t>
            </a:r>
          </a:p>
          <a:p>
            <a:r>
              <a:rPr lang="pl-PL" dirty="0" err="1" smtClean="0"/>
              <a:t>When</a:t>
            </a:r>
            <a:r>
              <a:rPr lang="pl-PL" dirty="0" smtClean="0"/>
              <a:t> </a:t>
            </a:r>
            <a:r>
              <a:rPr lang="pl-PL" dirty="0" err="1" smtClean="0"/>
              <a:t>there</a:t>
            </a:r>
            <a:r>
              <a:rPr lang="pl-PL" dirty="0" smtClean="0"/>
              <a:t> </a:t>
            </a:r>
            <a:r>
              <a:rPr lang="pl-PL" dirty="0" err="1" smtClean="0"/>
              <a:t>are</a:t>
            </a:r>
            <a:r>
              <a:rPr lang="pl-PL" dirty="0" smtClean="0"/>
              <a:t> no </a:t>
            </a:r>
            <a:r>
              <a:rPr lang="pl-PL" dirty="0" err="1" smtClean="0"/>
              <a:t>conectic</a:t>
            </a:r>
            <a:r>
              <a:rPr lang="pl-PL" dirty="0" smtClean="0"/>
              <a:t> </a:t>
            </a:r>
            <a:r>
              <a:rPr lang="pl-PL" dirty="0" err="1" smtClean="0"/>
              <a:t>answer</a:t>
            </a:r>
            <a:r>
              <a:rPr lang="pl-PL" dirty="0" smtClean="0"/>
              <a:t> from top </a:t>
            </a:r>
            <a:r>
              <a:rPr lang="pl-PL" dirty="0" err="1" smtClean="0"/>
              <a:t>managers</a:t>
            </a:r>
            <a:r>
              <a:rPr lang="pl-PL" dirty="0" smtClean="0"/>
              <a:t> </a:t>
            </a:r>
          </a:p>
          <a:p>
            <a:r>
              <a:rPr lang="pl-PL" dirty="0" err="1" smtClean="0"/>
              <a:t>When</a:t>
            </a:r>
            <a:r>
              <a:rPr lang="pl-PL" dirty="0" smtClean="0"/>
              <a:t> the </a:t>
            </a:r>
            <a:r>
              <a:rPr lang="pl-PL" dirty="0" err="1" smtClean="0"/>
              <a:t>decision</a:t>
            </a:r>
            <a:r>
              <a:rPr lang="pl-PL" dirty="0" smtClean="0"/>
              <a:t> </a:t>
            </a:r>
            <a:r>
              <a:rPr lang="pl-PL" dirty="0" err="1" smtClean="0"/>
              <a:t>concerns</a:t>
            </a:r>
            <a:r>
              <a:rPr lang="pl-PL" dirty="0" smtClean="0"/>
              <a:t> on manager </a:t>
            </a:r>
          </a:p>
          <a:p>
            <a:r>
              <a:rPr lang="pl-PL" dirty="0" err="1" smtClean="0"/>
              <a:t>Each</a:t>
            </a:r>
            <a:r>
              <a:rPr lang="pl-PL" dirty="0" smtClean="0"/>
              <a:t> of </a:t>
            </a:r>
            <a:r>
              <a:rPr lang="pl-PL" dirty="0" err="1" smtClean="0"/>
              <a:t>decisions</a:t>
            </a:r>
            <a:r>
              <a:rPr lang="pl-PL" dirty="0" smtClean="0"/>
              <a:t> </a:t>
            </a:r>
            <a:r>
              <a:rPr lang="pl-PL" dirty="0" err="1" smtClean="0"/>
              <a:t>should</a:t>
            </a:r>
            <a:r>
              <a:rPr lang="pl-PL" dirty="0" smtClean="0"/>
              <a:t> </a:t>
            </a:r>
            <a:r>
              <a:rPr lang="pl-PL" dirty="0" err="1" smtClean="0"/>
              <a:t>made</a:t>
            </a:r>
            <a:r>
              <a:rPr lang="pl-PL" dirty="0" smtClean="0"/>
              <a:t> by </a:t>
            </a:r>
            <a:r>
              <a:rPr lang="pl-PL" dirty="0" err="1" smtClean="0"/>
              <a:t>managers</a:t>
            </a:r>
            <a:r>
              <a:rPr lang="pl-PL" dirty="0" smtClean="0"/>
              <a:t> </a:t>
            </a:r>
          </a:p>
        </p:txBody>
      </p:sp>
    </p:spTree>
    <p:extLst>
      <p:ext uri="{BB962C8B-B14F-4D97-AF65-F5344CB8AC3E}">
        <p14:creationId xmlns:p14="http://schemas.microsoft.com/office/powerpoint/2010/main" xmlns="" val="1351891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042"/>
            <a:ext cx="8229600" cy="1285884"/>
          </a:xfrm>
        </p:spPr>
        <p:txBody>
          <a:bodyPr>
            <a:normAutofit fontScale="90000"/>
          </a:bodyPr>
          <a:lstStyle/>
          <a:p>
            <a:pPr algn="ctr"/>
            <a:r>
              <a:rPr lang="en-US" dirty="0" smtClean="0"/>
              <a:t/>
            </a:r>
            <a:br>
              <a:rPr lang="en-US" dirty="0" smtClean="0"/>
            </a:br>
            <a:r>
              <a:rPr lang="pl-PL" dirty="0" smtClean="0">
                <a:solidFill>
                  <a:srgbClr val="B05720"/>
                </a:solidFill>
              </a:rPr>
              <a:t>S</a:t>
            </a:r>
            <a:r>
              <a:rPr lang="en-US" dirty="0" err="1" smtClean="0">
                <a:solidFill>
                  <a:srgbClr val="B05720"/>
                </a:solidFill>
              </a:rPr>
              <a:t>ources</a:t>
            </a:r>
            <a:r>
              <a:rPr lang="en-US" dirty="0" smtClean="0">
                <a:solidFill>
                  <a:srgbClr val="B05720"/>
                </a:solidFill>
              </a:rPr>
              <a:t> of power </a:t>
            </a:r>
            <a:endParaRPr lang="pl-PL" dirty="0">
              <a:solidFill>
                <a:srgbClr val="B05720"/>
              </a:solidFill>
            </a:endParaRPr>
          </a:p>
        </p:txBody>
      </p:sp>
      <p:sp>
        <p:nvSpPr>
          <p:cNvPr id="3" name="Symbol zastępczy zawartości 2"/>
          <p:cNvSpPr>
            <a:spLocks noGrp="1"/>
          </p:cNvSpPr>
          <p:nvPr>
            <p:ph idx="1"/>
          </p:nvPr>
        </p:nvSpPr>
        <p:spPr/>
        <p:txBody>
          <a:bodyPr>
            <a:normAutofit lnSpcReduction="10000"/>
          </a:bodyPr>
          <a:lstStyle/>
          <a:p>
            <a:pPr algn="just"/>
            <a:r>
              <a:rPr lang="en-US" dirty="0" err="1" smtClean="0">
                <a:solidFill>
                  <a:srgbClr val="FFC000"/>
                </a:solidFill>
              </a:rPr>
              <a:t>intepersonal</a:t>
            </a:r>
            <a:r>
              <a:rPr lang="en-US" dirty="0" smtClean="0">
                <a:solidFill>
                  <a:srgbClr val="FFC000"/>
                </a:solidFill>
              </a:rPr>
              <a:t> sources of power </a:t>
            </a:r>
            <a:r>
              <a:rPr lang="en-US" dirty="0" smtClean="0"/>
              <a:t>- the possibility of rewarding and punishing, the possibility of exerting influence on the basis of applicable law</a:t>
            </a:r>
            <a:endParaRPr lang="pl-PL" dirty="0" smtClean="0"/>
          </a:p>
          <a:p>
            <a:pPr algn="just"/>
            <a:r>
              <a:rPr lang="en-US" dirty="0" smtClean="0">
                <a:solidFill>
                  <a:srgbClr val="FFC000"/>
                </a:solidFill>
              </a:rPr>
              <a:t>structural sources of power </a:t>
            </a:r>
            <a:r>
              <a:rPr lang="en-US" dirty="0" smtClean="0"/>
              <a:t>- refer to the division of labor and human capital available to the manager. The manager may influence his subordinates in various ways: appeal, persuasion, consultation by developing various forms of participation, creating coalitions, pressure by making demands</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00B050"/>
                </a:solidFill>
              </a:rPr>
              <a:t>Authority</a:t>
            </a:r>
            <a:endParaRPr lang="pl-PL" dirty="0">
              <a:solidFill>
                <a:srgbClr val="00B050"/>
              </a:solidFill>
            </a:endParaRPr>
          </a:p>
        </p:txBody>
      </p:sp>
      <p:sp>
        <p:nvSpPr>
          <p:cNvPr id="3" name="Symbol zastępczy zawartości 2"/>
          <p:cNvSpPr>
            <a:spLocks noGrp="1"/>
          </p:cNvSpPr>
          <p:nvPr>
            <p:ph idx="1"/>
          </p:nvPr>
        </p:nvSpPr>
        <p:spPr/>
        <p:txBody>
          <a:bodyPr>
            <a:normAutofit lnSpcReduction="10000"/>
          </a:bodyPr>
          <a:lstStyle/>
          <a:p>
            <a:pPr algn="just">
              <a:buFont typeface="Wingdings" pitchFamily="2" charset="2"/>
              <a:buChar char="ü"/>
            </a:pPr>
            <a:r>
              <a:rPr lang="pl-PL" dirty="0" smtClean="0"/>
              <a:t>   </a:t>
            </a:r>
            <a:r>
              <a:rPr lang="pl-PL" dirty="0" err="1" smtClean="0"/>
              <a:t>It</a:t>
            </a:r>
            <a:r>
              <a:rPr lang="pl-PL" dirty="0" smtClean="0"/>
              <a:t> </a:t>
            </a:r>
            <a:r>
              <a:rPr lang="pl-PL" dirty="0" err="1" smtClean="0"/>
              <a:t>is</a:t>
            </a:r>
            <a:r>
              <a:rPr lang="pl-PL" dirty="0" smtClean="0"/>
              <a:t> </a:t>
            </a:r>
            <a:r>
              <a:rPr lang="pl-PL" dirty="0" err="1" smtClean="0"/>
              <a:t>hard</a:t>
            </a:r>
            <a:r>
              <a:rPr lang="pl-PL" dirty="0" smtClean="0"/>
              <a:t> to </a:t>
            </a:r>
            <a:r>
              <a:rPr lang="pl-PL" dirty="0" err="1" smtClean="0"/>
              <a:t>imagine</a:t>
            </a:r>
            <a:r>
              <a:rPr lang="pl-PL" dirty="0" smtClean="0"/>
              <a:t> </a:t>
            </a:r>
            <a:r>
              <a:rPr lang="pl-PL" dirty="0" err="1" smtClean="0"/>
              <a:t>that</a:t>
            </a:r>
            <a:r>
              <a:rPr lang="pl-PL" dirty="0" smtClean="0"/>
              <a:t> </a:t>
            </a:r>
            <a:r>
              <a:rPr lang="pl-PL" dirty="0" err="1" smtClean="0"/>
              <a:t>someone</a:t>
            </a:r>
            <a:r>
              <a:rPr lang="pl-PL" dirty="0" smtClean="0"/>
              <a:t> </a:t>
            </a:r>
            <a:r>
              <a:rPr lang="pl-PL" dirty="0" err="1" smtClean="0"/>
              <a:t>who</a:t>
            </a:r>
            <a:r>
              <a:rPr lang="pl-PL" dirty="0" smtClean="0"/>
              <a:t> </a:t>
            </a:r>
            <a:r>
              <a:rPr lang="pl-PL" dirty="0" err="1" smtClean="0"/>
              <a:t>does</a:t>
            </a:r>
            <a:r>
              <a:rPr lang="pl-PL" dirty="0" smtClean="0"/>
              <a:t> not </a:t>
            </a:r>
            <a:r>
              <a:rPr lang="pl-PL" dirty="0" err="1" smtClean="0"/>
              <a:t>have</a:t>
            </a:r>
            <a:r>
              <a:rPr lang="pl-PL" dirty="0" smtClean="0"/>
              <a:t> </a:t>
            </a:r>
            <a:r>
              <a:rPr lang="pl-PL" dirty="0" err="1" smtClean="0"/>
              <a:t>this</a:t>
            </a:r>
            <a:r>
              <a:rPr lang="pl-PL" dirty="0" smtClean="0"/>
              <a:t> authority </a:t>
            </a:r>
            <a:r>
              <a:rPr lang="pl-PL" dirty="0" err="1" smtClean="0"/>
              <a:t>is</a:t>
            </a:r>
            <a:r>
              <a:rPr lang="pl-PL" dirty="0" smtClean="0"/>
              <a:t> </a:t>
            </a:r>
            <a:r>
              <a:rPr lang="pl-PL" dirty="0" err="1" smtClean="0"/>
              <a:t>in</a:t>
            </a:r>
            <a:r>
              <a:rPr lang="pl-PL" dirty="0" smtClean="0"/>
              <a:t> charge.</a:t>
            </a:r>
          </a:p>
          <a:p>
            <a:pPr algn="just">
              <a:buNone/>
            </a:pPr>
            <a:endParaRPr lang="pl-PL" dirty="0" smtClean="0"/>
          </a:p>
          <a:p>
            <a:pPr algn="just">
              <a:buNone/>
            </a:pPr>
            <a:r>
              <a:rPr lang="en-US" dirty="0" smtClean="0"/>
              <a:t>M. Weber distinguished the authorities: </a:t>
            </a:r>
            <a:endParaRPr lang="pl-PL" dirty="0" smtClean="0"/>
          </a:p>
          <a:p>
            <a:pPr algn="just">
              <a:buFont typeface="Wingdings" pitchFamily="2" charset="2"/>
              <a:buChar char="ü"/>
            </a:pPr>
            <a:r>
              <a:rPr lang="en-US" dirty="0" smtClean="0">
                <a:solidFill>
                  <a:srgbClr val="00B050"/>
                </a:solidFill>
              </a:rPr>
              <a:t>traditional</a:t>
            </a:r>
            <a:r>
              <a:rPr lang="en-US" dirty="0" smtClean="0"/>
              <a:t> - transferred from generation to generation </a:t>
            </a:r>
            <a:endParaRPr lang="pl-PL" dirty="0" smtClean="0"/>
          </a:p>
          <a:p>
            <a:pPr algn="just">
              <a:buFont typeface="Wingdings" pitchFamily="2" charset="2"/>
              <a:buChar char="ü"/>
            </a:pPr>
            <a:r>
              <a:rPr lang="en-US" dirty="0" smtClean="0">
                <a:solidFill>
                  <a:srgbClr val="00B050"/>
                </a:solidFill>
              </a:rPr>
              <a:t>charismatic</a:t>
            </a:r>
            <a:r>
              <a:rPr lang="en-US" dirty="0" smtClean="0"/>
              <a:t> - resulting from the personal characteristics of the leader</a:t>
            </a:r>
            <a:endParaRPr lang="pl-PL" dirty="0" smtClean="0"/>
          </a:p>
          <a:p>
            <a:pPr algn="just">
              <a:buFont typeface="Wingdings" pitchFamily="2" charset="2"/>
              <a:buChar char="ü"/>
            </a:pPr>
            <a:r>
              <a:rPr lang="en-US" dirty="0" smtClean="0"/>
              <a:t> </a:t>
            </a:r>
            <a:r>
              <a:rPr lang="en-US" dirty="0" smtClean="0">
                <a:solidFill>
                  <a:srgbClr val="00B050"/>
                </a:solidFill>
              </a:rPr>
              <a:t>bureaucratic</a:t>
            </a:r>
            <a:r>
              <a:rPr lang="en-US" dirty="0" smtClean="0"/>
              <a:t> - it results from the law and formal rules in force in the organization</a:t>
            </a:r>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err="1">
                <a:solidFill>
                  <a:srgbClr val="C00000"/>
                </a:solidFill>
              </a:rPr>
              <a:t>Problems</a:t>
            </a:r>
            <a:r>
              <a:rPr lang="pl-PL" dirty="0">
                <a:solidFill>
                  <a:srgbClr val="C00000"/>
                </a:solidFill>
              </a:rPr>
              <a:t> with the </a:t>
            </a:r>
            <a:r>
              <a:rPr lang="pl-PL" dirty="0" err="1">
                <a:solidFill>
                  <a:srgbClr val="C00000"/>
                </a:solidFill>
              </a:rPr>
              <a:t>concept</a:t>
            </a:r>
            <a:r>
              <a:rPr lang="pl-PL" dirty="0">
                <a:solidFill>
                  <a:srgbClr val="C00000"/>
                </a:solidFill>
              </a:rPr>
              <a:t>: </a:t>
            </a:r>
            <a:r>
              <a:rPr lang="pl-PL" dirty="0" err="1">
                <a:solidFill>
                  <a:srgbClr val="C00000"/>
                </a:solidFill>
              </a:rPr>
              <a:t>managment</a:t>
            </a:r>
            <a:endParaRPr lang="pl-PL" dirty="0"/>
          </a:p>
        </p:txBody>
      </p:sp>
      <p:sp>
        <p:nvSpPr>
          <p:cNvPr id="3" name="Symbol zastępczy zawartości 2"/>
          <p:cNvSpPr>
            <a:spLocks noGrp="1"/>
          </p:cNvSpPr>
          <p:nvPr>
            <p:ph idx="1"/>
          </p:nvPr>
        </p:nvSpPr>
        <p:spPr/>
        <p:txBody>
          <a:bodyPr/>
          <a:lstStyle/>
          <a:p>
            <a:r>
              <a:rPr lang="pl-PL" dirty="0" err="1"/>
              <a:t>Meaning</a:t>
            </a:r>
            <a:r>
              <a:rPr lang="pl-PL" dirty="0"/>
              <a:t> of </a:t>
            </a:r>
            <a:r>
              <a:rPr lang="pl-PL" dirty="0" err="1"/>
              <a:t>managment</a:t>
            </a:r>
            <a:r>
              <a:rPr lang="pl-PL" dirty="0"/>
              <a:t>:</a:t>
            </a:r>
          </a:p>
          <a:p>
            <a:pPr>
              <a:buNone/>
            </a:pPr>
            <a:r>
              <a:rPr lang="pl-PL" dirty="0"/>
              <a:t>   </a:t>
            </a:r>
            <a:r>
              <a:rPr lang="pl-PL" dirty="0" err="1">
                <a:solidFill>
                  <a:schemeClr val="accent1">
                    <a:lumMod val="60000"/>
                    <a:lumOff val="40000"/>
                  </a:schemeClr>
                </a:solidFill>
              </a:rPr>
              <a:t>Functional</a:t>
            </a:r>
            <a:r>
              <a:rPr lang="pl-PL" dirty="0">
                <a:solidFill>
                  <a:schemeClr val="accent1">
                    <a:lumMod val="60000"/>
                    <a:lumOff val="40000"/>
                  </a:schemeClr>
                </a:solidFill>
              </a:rPr>
              <a:t> </a:t>
            </a:r>
            <a:r>
              <a:rPr lang="pl-PL" dirty="0" err="1">
                <a:solidFill>
                  <a:schemeClr val="accent1">
                    <a:lumMod val="60000"/>
                    <a:lumOff val="40000"/>
                  </a:schemeClr>
                </a:solidFill>
              </a:rPr>
              <a:t>meaning</a:t>
            </a:r>
            <a:r>
              <a:rPr lang="pl-PL" dirty="0">
                <a:solidFill>
                  <a:schemeClr val="accent1">
                    <a:lumMod val="60000"/>
                    <a:lumOff val="40000"/>
                  </a:schemeClr>
                </a:solidFill>
              </a:rPr>
              <a:t>:</a:t>
            </a:r>
          </a:p>
          <a:p>
            <a:pPr>
              <a:buNone/>
            </a:pPr>
            <a:r>
              <a:rPr lang="pl-PL" dirty="0">
                <a:solidFill>
                  <a:schemeClr val="accent1">
                    <a:lumMod val="60000"/>
                    <a:lumOff val="40000"/>
                  </a:schemeClr>
                </a:solidFill>
              </a:rPr>
              <a:t>    (1) </a:t>
            </a:r>
            <a:r>
              <a:rPr lang="pl-PL" dirty="0"/>
              <a:t>the </a:t>
            </a:r>
            <a:r>
              <a:rPr lang="pl-PL" dirty="0" err="1"/>
              <a:t>process</a:t>
            </a:r>
            <a:r>
              <a:rPr lang="pl-PL" dirty="0"/>
              <a:t> of </a:t>
            </a:r>
            <a:r>
              <a:rPr lang="pl-PL" dirty="0" err="1"/>
              <a:t>supervision</a:t>
            </a:r>
            <a:r>
              <a:rPr lang="pl-PL" dirty="0"/>
              <a:t> and/</a:t>
            </a:r>
            <a:r>
              <a:rPr lang="pl-PL" dirty="0" err="1"/>
              <a:t>or</a:t>
            </a:r>
            <a:r>
              <a:rPr lang="pl-PL" dirty="0"/>
              <a:t> </a:t>
            </a:r>
            <a:r>
              <a:rPr lang="pl-PL" dirty="0" err="1"/>
              <a:t>control</a:t>
            </a:r>
            <a:r>
              <a:rPr lang="pl-PL" dirty="0"/>
              <a:t> and </a:t>
            </a:r>
            <a:r>
              <a:rPr lang="pl-PL" dirty="0" err="1"/>
              <a:t>coordination</a:t>
            </a:r>
            <a:r>
              <a:rPr lang="pl-PL" dirty="0"/>
              <a:t> </a:t>
            </a:r>
            <a:r>
              <a:rPr lang="pl-PL" dirty="0" smtClean="0"/>
              <a:t>of </a:t>
            </a:r>
            <a:r>
              <a:rPr lang="pl-PL" dirty="0" err="1" smtClean="0"/>
              <a:t>social</a:t>
            </a:r>
            <a:r>
              <a:rPr lang="pl-PL" dirty="0" smtClean="0"/>
              <a:t> </a:t>
            </a:r>
            <a:r>
              <a:rPr lang="pl-PL" dirty="0"/>
              <a:t>and </a:t>
            </a:r>
            <a:r>
              <a:rPr lang="pl-PL" dirty="0" err="1"/>
              <a:t>production</a:t>
            </a:r>
            <a:r>
              <a:rPr lang="pl-PL" dirty="0"/>
              <a:t> </a:t>
            </a:r>
            <a:r>
              <a:rPr lang="pl-PL" dirty="0" err="1"/>
              <a:t>activity</a:t>
            </a:r>
            <a:r>
              <a:rPr lang="pl-PL" dirty="0"/>
              <a:t> in the </a:t>
            </a:r>
            <a:r>
              <a:rPr lang="pl-PL" dirty="0" err="1"/>
              <a:t>organization</a:t>
            </a:r>
            <a:r>
              <a:rPr lang="pl-PL" dirty="0"/>
              <a:t>,</a:t>
            </a:r>
          </a:p>
          <a:p>
            <a:pPr>
              <a:buNone/>
            </a:pPr>
            <a:r>
              <a:rPr lang="pl-PL" dirty="0">
                <a:solidFill>
                  <a:schemeClr val="accent1">
                    <a:lumMod val="60000"/>
                    <a:lumOff val="40000"/>
                  </a:schemeClr>
                </a:solidFill>
              </a:rPr>
              <a:t>	(2) </a:t>
            </a:r>
            <a:r>
              <a:rPr lang="pl-PL" dirty="0" err="1"/>
              <a:t>managment</a:t>
            </a:r>
            <a:r>
              <a:rPr lang="pl-PL" dirty="0"/>
              <a:t> (</a:t>
            </a:r>
            <a:r>
              <a:rPr lang="pl-PL" dirty="0" err="1"/>
              <a:t>leadership</a:t>
            </a:r>
            <a:r>
              <a:rPr lang="pl-PL" dirty="0"/>
              <a:t>)</a:t>
            </a:r>
          </a:p>
          <a:p>
            <a:r>
              <a:rPr lang="pl-PL" dirty="0"/>
              <a:t> </a:t>
            </a:r>
            <a:r>
              <a:rPr lang="pl-PL" dirty="0" err="1"/>
              <a:t>Identical</a:t>
            </a:r>
            <a:r>
              <a:rPr lang="pl-PL" dirty="0"/>
              <a:t> </a:t>
            </a:r>
            <a:r>
              <a:rPr lang="pl-PL" dirty="0" err="1"/>
              <a:t>concepts</a:t>
            </a:r>
            <a:r>
              <a:rPr lang="pl-PL" dirty="0"/>
              <a:t>: </a:t>
            </a:r>
            <a:r>
              <a:rPr lang="pl-PL" dirty="0" err="1"/>
              <a:t>managment</a:t>
            </a:r>
            <a:r>
              <a:rPr lang="pl-PL" dirty="0"/>
              <a:t>, </a:t>
            </a:r>
            <a:r>
              <a:rPr lang="pl-PL" dirty="0" err="1"/>
              <a:t>leadership</a:t>
            </a:r>
            <a:r>
              <a:rPr lang="pl-PL" dirty="0"/>
              <a:t> and </a:t>
            </a:r>
            <a:r>
              <a:rPr lang="pl-PL" dirty="0" err="1" smtClean="0"/>
              <a:t>governance</a:t>
            </a:r>
            <a:r>
              <a:rPr lang="pl-PL" dirty="0" smtClean="0"/>
              <a:t> </a:t>
            </a:r>
            <a:r>
              <a:rPr lang="pl-PL" dirty="0"/>
              <a:t>– </a:t>
            </a:r>
            <a:r>
              <a:rPr lang="pl-PL" dirty="0" err="1" smtClean="0"/>
              <a:t>different</a:t>
            </a:r>
            <a:r>
              <a:rPr lang="pl-PL" dirty="0" smtClean="0"/>
              <a:t> </a:t>
            </a:r>
            <a:r>
              <a:rPr lang="pl-PL" dirty="0" err="1"/>
              <a:t>interpretations</a:t>
            </a:r>
            <a:r>
              <a:rPr lang="pl-PL" dirty="0"/>
              <a:t> of the </a:t>
            </a:r>
            <a:r>
              <a:rPr lang="pl-PL" dirty="0" err="1"/>
              <a:t>concepts</a:t>
            </a:r>
            <a:r>
              <a:rPr lang="pl-PL" dirty="0"/>
              <a:t>. </a:t>
            </a:r>
          </a:p>
          <a:p>
            <a:endParaRPr lang="pl-PL" dirty="0"/>
          </a:p>
        </p:txBody>
      </p:sp>
    </p:spTree>
    <p:extLst>
      <p:ext uri="{BB962C8B-B14F-4D97-AF65-F5344CB8AC3E}">
        <p14:creationId xmlns:p14="http://schemas.microsoft.com/office/powerpoint/2010/main" xmlns="" val="217329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53244" y="839868"/>
            <a:ext cx="8229600" cy="1066800"/>
          </a:xfrm>
        </p:spPr>
        <p:txBody>
          <a:bodyPr/>
          <a:lstStyle/>
          <a:p>
            <a:r>
              <a:rPr lang="pl-PL" b="1" dirty="0" err="1">
                <a:solidFill>
                  <a:schemeClr val="accent4">
                    <a:lumMod val="60000"/>
                    <a:lumOff val="40000"/>
                  </a:schemeClr>
                </a:solidFill>
              </a:rPr>
              <a:t>Managment</a:t>
            </a:r>
            <a:r>
              <a:rPr lang="pl-PL" b="1" dirty="0">
                <a:solidFill>
                  <a:schemeClr val="accent4">
                    <a:lumMod val="60000"/>
                    <a:lumOff val="40000"/>
                  </a:schemeClr>
                </a:solidFill>
              </a:rPr>
              <a:t> and </a:t>
            </a:r>
            <a:r>
              <a:rPr lang="pl-PL" b="1" dirty="0" err="1">
                <a:solidFill>
                  <a:schemeClr val="accent4">
                    <a:lumMod val="60000"/>
                    <a:lumOff val="40000"/>
                  </a:schemeClr>
                </a:solidFill>
              </a:rPr>
              <a:t>Leadership</a:t>
            </a:r>
            <a:endParaRPr lang="pl-PL" dirty="0">
              <a:solidFill>
                <a:schemeClr val="accent4">
                  <a:lumMod val="60000"/>
                  <a:lumOff val="40000"/>
                </a:schemeClr>
              </a:solidFill>
            </a:endParaRPr>
          </a:p>
        </p:txBody>
      </p:sp>
      <p:sp>
        <p:nvSpPr>
          <p:cNvPr id="3" name="Symbol zastępczy zawartości 2"/>
          <p:cNvSpPr>
            <a:spLocks noGrp="1"/>
          </p:cNvSpPr>
          <p:nvPr>
            <p:ph idx="1"/>
          </p:nvPr>
        </p:nvSpPr>
        <p:spPr/>
        <p:txBody>
          <a:bodyPr/>
          <a:lstStyle/>
          <a:p>
            <a:pPr>
              <a:buNone/>
            </a:pPr>
            <a:r>
              <a:rPr lang="pl-PL" dirty="0" smtClean="0"/>
              <a:t>(1) </a:t>
            </a:r>
            <a:r>
              <a:rPr lang="pl-PL" dirty="0" err="1" smtClean="0"/>
              <a:t>Managment</a:t>
            </a:r>
            <a:r>
              <a:rPr lang="pl-PL" dirty="0" smtClean="0"/>
              <a:t> </a:t>
            </a:r>
            <a:r>
              <a:rPr lang="pl-PL" dirty="0" err="1"/>
              <a:t>is</a:t>
            </a:r>
            <a:r>
              <a:rPr lang="pl-PL" dirty="0"/>
              <a:t> a </a:t>
            </a:r>
            <a:r>
              <a:rPr lang="pl-PL" dirty="0" err="1"/>
              <a:t>narrower</a:t>
            </a:r>
            <a:r>
              <a:rPr lang="pl-PL" dirty="0"/>
              <a:t> </a:t>
            </a:r>
            <a:r>
              <a:rPr lang="pl-PL" dirty="0" err="1"/>
              <a:t>concept</a:t>
            </a:r>
            <a:endParaRPr lang="pl-PL" dirty="0"/>
          </a:p>
          <a:p>
            <a:endParaRPr lang="pl-PL" dirty="0"/>
          </a:p>
          <a:p>
            <a:pPr>
              <a:buNone/>
            </a:pPr>
            <a:r>
              <a:rPr lang="pl-PL" dirty="0" smtClean="0"/>
              <a:t>                   (2) </a:t>
            </a:r>
            <a:r>
              <a:rPr lang="pl-PL" dirty="0" err="1" smtClean="0"/>
              <a:t>Managment</a:t>
            </a:r>
            <a:r>
              <a:rPr lang="pl-PL" dirty="0" smtClean="0"/>
              <a:t> </a:t>
            </a:r>
            <a:r>
              <a:rPr lang="pl-PL" dirty="0" err="1" smtClean="0"/>
              <a:t>is</a:t>
            </a:r>
            <a:r>
              <a:rPr lang="pl-PL" dirty="0" smtClean="0"/>
              <a:t> a </a:t>
            </a:r>
            <a:r>
              <a:rPr lang="pl-PL" dirty="0" err="1" smtClean="0"/>
              <a:t>broader</a:t>
            </a:r>
            <a:r>
              <a:rPr lang="pl-PL" dirty="0" smtClean="0"/>
              <a:t> </a:t>
            </a:r>
            <a:r>
              <a:rPr lang="pl-PL" dirty="0" err="1" smtClean="0"/>
              <a:t>concept</a:t>
            </a:r>
            <a:r>
              <a:rPr lang="pl-PL" dirty="0" smtClean="0"/>
              <a:t> </a:t>
            </a:r>
          </a:p>
          <a:p>
            <a:pPr>
              <a:buNone/>
            </a:pPr>
            <a:endParaRPr lang="pl-PL" dirty="0"/>
          </a:p>
          <a:p>
            <a:pPr>
              <a:buNone/>
            </a:pPr>
            <a:endParaRPr lang="pl-PL" dirty="0"/>
          </a:p>
          <a:p>
            <a:pPr>
              <a:buNone/>
            </a:pPr>
            <a:r>
              <a:rPr lang="pl-PL" dirty="0"/>
              <a:t>(3) Management and </a:t>
            </a:r>
            <a:r>
              <a:rPr lang="pl-PL" dirty="0" err="1"/>
              <a:t>leadership</a:t>
            </a:r>
            <a:r>
              <a:rPr lang="pl-PL" dirty="0"/>
              <a:t> </a:t>
            </a:r>
            <a:r>
              <a:rPr lang="pl-PL" dirty="0" err="1"/>
              <a:t>mean</a:t>
            </a:r>
            <a:r>
              <a:rPr lang="pl-PL" dirty="0"/>
              <a:t> the same</a:t>
            </a:r>
          </a:p>
          <a:p>
            <a:endParaRPr lang="pl-PL" dirty="0"/>
          </a:p>
        </p:txBody>
      </p:sp>
      <p:sp>
        <p:nvSpPr>
          <p:cNvPr id="4" name="Prostokąt 3"/>
          <p:cNvSpPr/>
          <p:nvPr/>
        </p:nvSpPr>
        <p:spPr>
          <a:xfrm>
            <a:off x="251520" y="3212976"/>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tx1"/>
                </a:solidFill>
              </a:rPr>
              <a:t>M &gt; L</a:t>
            </a:r>
            <a:endParaRPr lang="pl-PL" sz="2400" b="1" dirty="0">
              <a:solidFill>
                <a:schemeClr val="tx1"/>
              </a:solidFill>
            </a:endParaRPr>
          </a:p>
        </p:txBody>
      </p:sp>
      <p:sp>
        <p:nvSpPr>
          <p:cNvPr id="5" name="Prostokąt 4"/>
          <p:cNvSpPr/>
          <p:nvPr/>
        </p:nvSpPr>
        <p:spPr>
          <a:xfrm>
            <a:off x="6804248" y="1920551"/>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tx1"/>
                </a:solidFill>
              </a:rPr>
              <a:t>M &lt; L</a:t>
            </a:r>
            <a:endParaRPr lang="pl-PL" sz="2400" b="1" dirty="0">
              <a:solidFill>
                <a:schemeClr val="tx1"/>
              </a:solidFill>
            </a:endParaRPr>
          </a:p>
        </p:txBody>
      </p:sp>
      <p:sp>
        <p:nvSpPr>
          <p:cNvPr id="6" name="Prostokąt 5"/>
          <p:cNvSpPr/>
          <p:nvPr/>
        </p:nvSpPr>
        <p:spPr>
          <a:xfrm>
            <a:off x="4283968" y="5085184"/>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tx1"/>
                </a:solidFill>
              </a:rPr>
              <a:t>Z = K</a:t>
            </a:r>
            <a:endParaRPr lang="pl-PL" sz="2400" b="1" dirty="0">
              <a:solidFill>
                <a:schemeClr val="tx1"/>
              </a:solidFill>
            </a:endParaRPr>
          </a:p>
        </p:txBody>
      </p:sp>
    </p:spTree>
    <p:extLst>
      <p:ext uri="{BB962C8B-B14F-4D97-AF65-F5344CB8AC3E}">
        <p14:creationId xmlns:p14="http://schemas.microsoft.com/office/powerpoint/2010/main" xmlns="" val="3447618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solidFill>
                  <a:srgbClr val="00B050"/>
                </a:solidFill>
              </a:rPr>
              <a:t>Managment</a:t>
            </a:r>
            <a:r>
              <a:rPr lang="pl-PL" b="1" dirty="0">
                <a:solidFill>
                  <a:srgbClr val="00B050"/>
                </a:solidFill>
              </a:rPr>
              <a:t> and </a:t>
            </a:r>
            <a:r>
              <a:rPr lang="pl-PL" b="1" dirty="0" err="1">
                <a:solidFill>
                  <a:srgbClr val="00B050"/>
                </a:solidFill>
              </a:rPr>
              <a:t>Leadership</a:t>
            </a:r>
            <a:endParaRPr lang="pl-PL" dirty="0"/>
          </a:p>
        </p:txBody>
      </p:sp>
      <p:sp>
        <p:nvSpPr>
          <p:cNvPr id="3" name="Symbol zastępczy zawartości 2"/>
          <p:cNvSpPr>
            <a:spLocks noGrp="1"/>
          </p:cNvSpPr>
          <p:nvPr>
            <p:ph idx="1"/>
          </p:nvPr>
        </p:nvSpPr>
        <p:spPr/>
        <p:txBody>
          <a:bodyPr/>
          <a:lstStyle/>
          <a:p>
            <a:pPr>
              <a:buNone/>
            </a:pPr>
            <a:r>
              <a:rPr lang="pl-PL" dirty="0" err="1"/>
              <a:t>The</a:t>
            </a:r>
            <a:r>
              <a:rPr lang="pl-PL" dirty="0"/>
              <a:t> </a:t>
            </a:r>
            <a:r>
              <a:rPr lang="pl-PL" dirty="0" err="1"/>
              <a:t>P</a:t>
            </a:r>
            <a:r>
              <a:rPr lang="pl-PL" dirty="0" err="1" smtClean="0"/>
              <a:t>olish</a:t>
            </a:r>
            <a:r>
              <a:rPr lang="pl-PL" dirty="0" smtClean="0"/>
              <a:t> </a:t>
            </a:r>
            <a:r>
              <a:rPr lang="pl-PL" dirty="0" err="1"/>
              <a:t>eqivalent</a:t>
            </a:r>
            <a:r>
              <a:rPr lang="pl-PL" dirty="0"/>
              <a:t> of </a:t>
            </a:r>
          </a:p>
          <a:p>
            <a:pPr>
              <a:buNone/>
            </a:pPr>
            <a:r>
              <a:rPr lang="pl-PL" dirty="0" err="1"/>
              <a:t>managment</a:t>
            </a:r>
            <a:r>
              <a:rPr lang="pl-PL" dirty="0"/>
              <a:t> </a:t>
            </a:r>
            <a:r>
              <a:rPr lang="pl-PL" dirty="0" err="1"/>
              <a:t>should</a:t>
            </a:r>
            <a:r>
              <a:rPr lang="pl-PL" dirty="0"/>
              <a:t> in </a:t>
            </a:r>
          </a:p>
          <a:p>
            <a:pPr>
              <a:buNone/>
            </a:pPr>
            <a:r>
              <a:rPr lang="pl-PL" dirty="0"/>
              <a:t>general </a:t>
            </a:r>
            <a:r>
              <a:rPr lang="pl-PL" dirty="0" err="1" smtClean="0"/>
              <a:t>mean</a:t>
            </a:r>
            <a:r>
              <a:rPr lang="pl-PL" dirty="0" smtClean="0"/>
              <a:t> </a:t>
            </a:r>
            <a:r>
              <a:rPr lang="pl-PL" dirty="0" err="1"/>
              <a:t>leadership</a:t>
            </a:r>
            <a:r>
              <a:rPr lang="pl-PL" dirty="0"/>
              <a:t>             </a:t>
            </a:r>
          </a:p>
          <a:p>
            <a:pPr>
              <a:buNone/>
            </a:pPr>
            <a:r>
              <a:rPr lang="pl-PL" dirty="0"/>
              <a:t>(</a:t>
            </a:r>
            <a:r>
              <a:rPr lang="pl-PL" dirty="0" err="1" smtClean="0"/>
              <a:t>because</a:t>
            </a:r>
            <a:r>
              <a:rPr lang="pl-PL" dirty="0" smtClean="0"/>
              <a:t> of </a:t>
            </a:r>
            <a:r>
              <a:rPr lang="pl-PL" dirty="0" err="1" smtClean="0"/>
              <a:t>its</a:t>
            </a:r>
            <a:r>
              <a:rPr lang="pl-PL" dirty="0" smtClean="0"/>
              <a:t> </a:t>
            </a:r>
            <a:r>
              <a:rPr lang="pl-PL" dirty="0" err="1" smtClean="0"/>
              <a:t>ambiguous</a:t>
            </a:r>
            <a:r>
              <a:rPr lang="pl-PL" dirty="0" smtClean="0"/>
              <a:t>: </a:t>
            </a:r>
            <a:r>
              <a:rPr lang="pl-PL" dirty="0" err="1"/>
              <a:t>substansive</a:t>
            </a:r>
            <a:r>
              <a:rPr lang="pl-PL" dirty="0"/>
              <a:t> and </a:t>
            </a:r>
          </a:p>
          <a:p>
            <a:pPr>
              <a:buNone/>
            </a:pPr>
            <a:r>
              <a:rPr lang="pl-PL" dirty="0" err="1"/>
              <a:t>operational</a:t>
            </a:r>
            <a:r>
              <a:rPr lang="pl-PL" dirty="0"/>
              <a:t> </a:t>
            </a:r>
            <a:r>
              <a:rPr lang="pl-PL" dirty="0" err="1"/>
              <a:t>meaning</a:t>
            </a:r>
            <a:r>
              <a:rPr lang="pl-PL" dirty="0"/>
              <a:t>)</a:t>
            </a:r>
          </a:p>
          <a:p>
            <a:pPr>
              <a:buNone/>
            </a:pPr>
            <a:endParaRPr lang="pl-PL" dirty="0"/>
          </a:p>
          <a:p>
            <a:pPr>
              <a:buNone/>
            </a:pPr>
            <a:r>
              <a:rPr lang="pl-PL" sz="1600" dirty="0"/>
              <a:t>Jerzy </a:t>
            </a:r>
            <a:r>
              <a:rPr lang="pl-PL" sz="1600" dirty="0" err="1"/>
              <a:t>Supernat</a:t>
            </a:r>
            <a:r>
              <a:rPr lang="pl-PL" sz="1600" dirty="0"/>
              <a:t>, </a:t>
            </a:r>
            <a:r>
              <a:rPr lang="pl-PL" sz="1600" i="1" dirty="0"/>
              <a:t>Management. </a:t>
            </a:r>
          </a:p>
          <a:p>
            <a:pPr>
              <a:buNone/>
            </a:pPr>
            <a:r>
              <a:rPr lang="pl-PL" sz="1600" i="1" dirty="0" smtClean="0"/>
              <a:t>Tezaurus </a:t>
            </a:r>
            <a:r>
              <a:rPr lang="pl-PL" sz="1600" i="1" dirty="0"/>
              <a:t>kierownictwa</a:t>
            </a:r>
            <a:r>
              <a:rPr lang="pl-PL" sz="1600" dirty="0"/>
              <a:t>, Wrocław 2000, </a:t>
            </a:r>
            <a:r>
              <a:rPr lang="pl-PL" sz="1600" dirty="0" smtClean="0"/>
              <a:t>p. </a:t>
            </a:r>
            <a:r>
              <a:rPr lang="pl-PL" sz="1600" dirty="0"/>
              <a:t>287.</a:t>
            </a:r>
          </a:p>
          <a:p>
            <a:pPr>
              <a:buNone/>
            </a:pPr>
            <a:endParaRPr lang="pl-PL" dirty="0"/>
          </a:p>
          <a:p>
            <a:endParaRPr lang="pl-PL"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915" b="4495"/>
          <a:stretch/>
        </p:blipFill>
        <p:spPr bwMode="auto">
          <a:xfrm>
            <a:off x="6660232" y="2348880"/>
            <a:ext cx="2088232" cy="2821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4221088"/>
            <a:ext cx="1451940" cy="2096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0691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solidFill>
                  <a:srgbClr val="FF0000"/>
                </a:solidFill>
              </a:rPr>
              <a:t>Management </a:t>
            </a:r>
            <a:r>
              <a:rPr lang="pl-PL" dirty="0" err="1" smtClean="0">
                <a:solidFill>
                  <a:srgbClr val="FF0000"/>
                </a:solidFill>
              </a:rPr>
              <a:t>technique</a:t>
            </a:r>
            <a:r>
              <a:rPr lang="pl-PL" dirty="0" smtClean="0">
                <a:solidFill>
                  <a:srgbClr val="FF0000"/>
                </a:solidFill>
              </a:rPr>
              <a:t> by </a:t>
            </a:r>
            <a:r>
              <a:rPr lang="pl-PL" dirty="0" err="1" smtClean="0">
                <a:solidFill>
                  <a:srgbClr val="FF0000"/>
                </a:solidFill>
              </a:rPr>
              <a:t>purposes</a:t>
            </a:r>
            <a:r>
              <a:rPr lang="pl-PL" dirty="0" smtClean="0">
                <a:solidFill>
                  <a:srgbClr val="FF0000"/>
                </a:solidFill>
              </a:rPr>
              <a:t/>
            </a:r>
            <a:br>
              <a:rPr lang="pl-PL" dirty="0" smtClean="0">
                <a:solidFill>
                  <a:srgbClr val="FF0000"/>
                </a:solidFill>
              </a:rPr>
            </a:br>
            <a:r>
              <a:rPr lang="en-US" dirty="0" smtClean="0">
                <a:solidFill>
                  <a:srgbClr val="FF0000"/>
                </a:solidFill>
              </a:rPr>
              <a:t>assumptions</a:t>
            </a:r>
            <a:r>
              <a:rPr lang="pl-PL" dirty="0" smtClean="0">
                <a:solidFill>
                  <a:srgbClr val="FF0000"/>
                </a:solidFill>
              </a:rPr>
              <a:t/>
            </a:r>
            <a:br>
              <a:rPr lang="pl-PL" dirty="0" smtClean="0">
                <a:solidFill>
                  <a:srgbClr val="FF0000"/>
                </a:solidFill>
              </a:rPr>
            </a:br>
            <a:endParaRPr lang="pl-PL" dirty="0"/>
          </a:p>
        </p:txBody>
      </p:sp>
      <p:sp>
        <p:nvSpPr>
          <p:cNvPr id="3" name="Symbol zastępczy zawartości 2"/>
          <p:cNvSpPr>
            <a:spLocks noGrp="1"/>
          </p:cNvSpPr>
          <p:nvPr>
            <p:ph idx="1"/>
          </p:nvPr>
        </p:nvSpPr>
        <p:spPr/>
        <p:txBody>
          <a:bodyPr/>
          <a:lstStyle/>
          <a:p>
            <a:pPr algn="just"/>
            <a:endParaRPr lang="pl-PL" sz="2400" dirty="0" smtClean="0"/>
          </a:p>
          <a:p>
            <a:pPr algn="just"/>
            <a:r>
              <a:rPr lang="en-US" sz="2400" dirty="0" smtClean="0"/>
              <a:t>achieving the organization's goals is </a:t>
            </a:r>
            <a:endParaRPr lang="pl-PL" sz="2400" dirty="0" smtClean="0"/>
          </a:p>
          <a:p>
            <a:pPr marL="0" indent="0" algn="just">
              <a:buNone/>
            </a:pPr>
            <a:r>
              <a:rPr lang="pl-PL" sz="2400" dirty="0" smtClean="0"/>
              <a:t> </a:t>
            </a:r>
            <a:r>
              <a:rPr lang="en-US" sz="2400" dirty="0" smtClean="0"/>
              <a:t>possible thanks to </a:t>
            </a:r>
            <a:r>
              <a:rPr lang="pl-PL" sz="2400" dirty="0" err="1" smtClean="0"/>
              <a:t>focusing</a:t>
            </a:r>
            <a:r>
              <a:rPr lang="pl-PL" sz="2400" dirty="0" smtClean="0"/>
              <a:t> on </a:t>
            </a:r>
            <a:r>
              <a:rPr lang="pl-PL" sz="2400" dirty="0" err="1" smtClean="0"/>
              <a:t>the</a:t>
            </a:r>
            <a:r>
              <a:rPr lang="pl-PL" sz="2400" dirty="0" smtClean="0"/>
              <a:t>                 </a:t>
            </a:r>
          </a:p>
          <a:p>
            <a:pPr marL="0" indent="0" algn="just">
              <a:buNone/>
            </a:pPr>
            <a:r>
              <a:rPr lang="pl-PL" sz="2400" dirty="0" smtClean="0"/>
              <a:t> </a:t>
            </a:r>
            <a:r>
              <a:rPr lang="en-US" sz="2400" dirty="0" smtClean="0"/>
              <a:t> cooperation </a:t>
            </a:r>
            <a:r>
              <a:rPr lang="pl-PL" sz="2400" dirty="0" err="1" smtClean="0"/>
              <a:t>between</a:t>
            </a:r>
            <a:r>
              <a:rPr lang="pl-PL" sz="2400" dirty="0" smtClean="0"/>
              <a:t> </a:t>
            </a:r>
            <a:r>
              <a:rPr lang="pl-PL" sz="2400" dirty="0" err="1" smtClean="0"/>
              <a:t>the</a:t>
            </a:r>
            <a:r>
              <a:rPr lang="pl-PL" sz="2400" dirty="0" smtClean="0"/>
              <a:t> </a:t>
            </a:r>
            <a:r>
              <a:rPr lang="pl-PL" sz="2400" dirty="0" err="1" smtClean="0"/>
              <a:t>employer</a:t>
            </a:r>
            <a:r>
              <a:rPr lang="pl-PL" sz="2400" dirty="0" smtClean="0"/>
              <a:t> and </a:t>
            </a:r>
            <a:r>
              <a:rPr lang="pl-PL" sz="2400" dirty="0" err="1" smtClean="0"/>
              <a:t>the</a:t>
            </a:r>
            <a:r>
              <a:rPr lang="pl-PL" sz="2400" dirty="0" smtClean="0"/>
              <a:t> </a:t>
            </a:r>
            <a:r>
              <a:rPr lang="pl-PL" sz="2400" dirty="0" err="1" smtClean="0"/>
              <a:t>employees</a:t>
            </a:r>
            <a:r>
              <a:rPr lang="pl-PL" sz="2400" dirty="0" smtClean="0"/>
              <a:t> </a:t>
            </a:r>
          </a:p>
          <a:p>
            <a:pPr algn="just"/>
            <a:r>
              <a:rPr lang="en-US" sz="2400" dirty="0" smtClean="0"/>
              <a:t>achieving goals employees are rewarded for</a:t>
            </a:r>
            <a:endParaRPr lang="pl-PL" sz="2400" dirty="0" smtClean="0"/>
          </a:p>
          <a:p>
            <a:pPr algn="just"/>
            <a:r>
              <a:rPr lang="en-US" sz="2400" dirty="0" smtClean="0"/>
              <a:t>employees</a:t>
            </a:r>
            <a:r>
              <a:rPr lang="pl-PL" sz="2400" dirty="0" smtClean="0"/>
              <a:t> </a:t>
            </a:r>
            <a:r>
              <a:rPr lang="pl-PL" sz="2400" dirty="0" err="1" smtClean="0"/>
              <a:t>who</a:t>
            </a:r>
            <a:r>
              <a:rPr lang="pl-PL" sz="2400" dirty="0" smtClean="0"/>
              <a:t> </a:t>
            </a:r>
            <a:r>
              <a:rPr lang="pl-PL" sz="2400" dirty="0" err="1" smtClean="0"/>
              <a:t>perform</a:t>
            </a:r>
            <a:r>
              <a:rPr lang="pl-PL" sz="2400" dirty="0" smtClean="0"/>
              <a:t> </a:t>
            </a:r>
            <a:r>
              <a:rPr lang="en-US" sz="2400" dirty="0" smtClean="0"/>
              <a:t>specific tasks </a:t>
            </a:r>
            <a:r>
              <a:rPr lang="pl-PL" sz="2400" dirty="0" smtClean="0"/>
              <a:t> </a:t>
            </a:r>
            <a:r>
              <a:rPr lang="pl-PL" sz="2400" dirty="0" err="1" smtClean="0"/>
              <a:t>achieve</a:t>
            </a:r>
            <a:r>
              <a:rPr lang="pl-PL" sz="2400" dirty="0" smtClean="0"/>
              <a:t> </a:t>
            </a:r>
            <a:r>
              <a:rPr lang="pl-PL" sz="2400" dirty="0" err="1" smtClean="0"/>
              <a:t>their</a:t>
            </a:r>
            <a:r>
              <a:rPr lang="pl-PL" sz="2400" dirty="0" smtClean="0"/>
              <a:t> </a:t>
            </a:r>
            <a:r>
              <a:rPr lang="pl-PL" sz="2400" dirty="0" err="1" smtClean="0"/>
              <a:t>goals</a:t>
            </a:r>
            <a:endParaRPr lang="pl-PL" sz="2400" dirty="0" smtClean="0"/>
          </a:p>
          <a:p>
            <a:pPr algn="just"/>
            <a:r>
              <a:rPr lang="pl-PL" sz="2400" dirty="0" err="1" smtClean="0"/>
              <a:t>effects</a:t>
            </a:r>
            <a:r>
              <a:rPr lang="pl-PL" sz="2400" dirty="0" smtClean="0"/>
              <a:t> of </a:t>
            </a:r>
            <a:r>
              <a:rPr lang="en-US" sz="2400" dirty="0" smtClean="0"/>
              <a:t> work are measurable </a:t>
            </a:r>
            <a:endParaRPr lang="pl-PL" sz="2400" dirty="0" smtClean="0"/>
          </a:p>
          <a:p>
            <a:pPr algn="just"/>
            <a:r>
              <a:rPr lang="pl-PL" sz="2400" dirty="0" smtClean="0"/>
              <a:t>p</a:t>
            </a:r>
            <a:r>
              <a:rPr lang="en-US" sz="2400" dirty="0" err="1" smtClean="0"/>
              <a:t>roblems</a:t>
            </a:r>
            <a:r>
              <a:rPr lang="en-US" sz="2400" dirty="0" smtClean="0"/>
              <a:t> that reduce the organization's efficiency are measurable</a:t>
            </a:r>
          </a:p>
          <a:p>
            <a:endParaRPr lang="pl-PL" dirty="0" smtClean="0"/>
          </a:p>
          <a:p>
            <a:endParaRPr lang="pl-PL" dirty="0"/>
          </a:p>
        </p:txBody>
      </p:sp>
      <p:pic>
        <p:nvPicPr>
          <p:cNvPr id="4" name="Picture 2" descr="C:\Users\j.mielczarek\Desktop\csm_Miekkie_zarzadzanie_8ffa88f4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6512" y="2071678"/>
            <a:ext cx="1962741" cy="12144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accent2">
                    <a:lumMod val="60000"/>
                    <a:lumOff val="40000"/>
                  </a:schemeClr>
                </a:solidFill>
              </a:rPr>
              <a:t>Harzburg model</a:t>
            </a:r>
            <a:endParaRPr lang="pl-PL" dirty="0"/>
          </a:p>
        </p:txBody>
      </p:sp>
      <p:sp>
        <p:nvSpPr>
          <p:cNvPr id="3" name="Symbol zastępczy zawartości 2"/>
          <p:cNvSpPr>
            <a:spLocks noGrp="1"/>
          </p:cNvSpPr>
          <p:nvPr>
            <p:ph idx="1"/>
          </p:nvPr>
        </p:nvSpPr>
        <p:spPr/>
        <p:txBody>
          <a:bodyPr/>
          <a:lstStyle/>
          <a:p>
            <a:r>
              <a:rPr lang="en-US" sz="2400" smtClean="0"/>
              <a:t>The Harzburg Model illustrates a distinctive adaptation of Management by Objectives to the German cultural and economic </a:t>
            </a:r>
            <a:r>
              <a:rPr lang="pl-PL" sz="2400" smtClean="0"/>
              <a:t>condidions</a:t>
            </a:r>
          </a:p>
          <a:p>
            <a:r>
              <a:rPr lang="pl-PL" sz="2400" smtClean="0"/>
              <a:t>T</a:t>
            </a:r>
            <a:r>
              <a:rPr lang="en-US" sz="2400" smtClean="0"/>
              <a:t>he Harzburg Management Model</a:t>
            </a:r>
            <a:r>
              <a:rPr lang="pl-PL" sz="2400" smtClean="0"/>
              <a:t> based on:</a:t>
            </a:r>
            <a:endParaRPr lang="en-US" sz="2400" smtClean="0"/>
          </a:p>
          <a:p>
            <a:r>
              <a:rPr lang="pl-PL" sz="2400" smtClean="0"/>
              <a:t>k</a:t>
            </a:r>
            <a:r>
              <a:rPr lang="en-US" sz="2400" smtClean="0"/>
              <a:t>nowledge</a:t>
            </a:r>
            <a:r>
              <a:rPr lang="pl-PL" sz="2400" smtClean="0"/>
              <a:t>,</a:t>
            </a:r>
            <a:endParaRPr lang="en-US" sz="2400" smtClean="0"/>
          </a:p>
          <a:p>
            <a:r>
              <a:rPr lang="pl-PL" sz="2400" smtClean="0"/>
              <a:t>p</a:t>
            </a:r>
            <a:r>
              <a:rPr lang="en-US" sz="2400" smtClean="0"/>
              <a:t>erformance</a:t>
            </a:r>
            <a:r>
              <a:rPr lang="pl-PL" sz="2400" smtClean="0"/>
              <a:t>,</a:t>
            </a:r>
            <a:endParaRPr lang="en-US" sz="2400" smtClean="0"/>
          </a:p>
          <a:p>
            <a:r>
              <a:rPr lang="en-US" sz="2400" smtClean="0"/>
              <a:t>delegation of competences</a:t>
            </a:r>
            <a:r>
              <a:rPr lang="pl-PL" sz="2400" smtClean="0"/>
              <a:t>,</a:t>
            </a:r>
            <a:endParaRPr lang="en-US" sz="2400" smtClean="0"/>
          </a:p>
          <a:p>
            <a:r>
              <a:rPr lang="en-US" sz="2400" smtClean="0"/>
              <a:t>advantages and limits</a:t>
            </a:r>
            <a:r>
              <a:rPr lang="pl-PL" sz="2400" smtClean="0"/>
              <a:t>,</a:t>
            </a:r>
            <a:endParaRPr lang="en-US" sz="2400" smtClean="0"/>
          </a:p>
          <a:p>
            <a:r>
              <a:rPr lang="en-US" sz="2400" smtClean="0"/>
              <a:t>improving proces</a:t>
            </a:r>
            <a:r>
              <a:rPr lang="pl-PL" sz="2400" smtClean="0"/>
              <a:t>.</a:t>
            </a:r>
          </a:p>
          <a:p>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accent2">
                    <a:lumMod val="60000"/>
                    <a:lumOff val="40000"/>
                  </a:schemeClr>
                </a:solidFill>
              </a:rPr>
              <a:t>Harzburg model</a:t>
            </a:r>
            <a:endParaRPr lang="pl-PL" dirty="0"/>
          </a:p>
        </p:txBody>
      </p:sp>
      <p:sp>
        <p:nvSpPr>
          <p:cNvPr id="3" name="Symbol zastępczy zawartości 2"/>
          <p:cNvSpPr>
            <a:spLocks noGrp="1"/>
          </p:cNvSpPr>
          <p:nvPr>
            <p:ph idx="1"/>
          </p:nvPr>
        </p:nvSpPr>
        <p:spPr/>
        <p:txBody>
          <a:bodyPr>
            <a:normAutofit/>
          </a:bodyPr>
          <a:lstStyle/>
          <a:p>
            <a:pPr algn="just">
              <a:buFont typeface="Wingdings" panose="05000000000000000000" pitchFamily="2" charset="2"/>
              <a:buChar char="ü"/>
            </a:pPr>
            <a:r>
              <a:rPr lang="en-US" sz="2400" dirty="0" smtClean="0"/>
              <a:t>The main principle of this model </a:t>
            </a:r>
            <a:r>
              <a:rPr lang="en-US" sz="2400" u="sng" dirty="0" smtClean="0"/>
              <a:t>is delegating responsibility</a:t>
            </a:r>
            <a:r>
              <a:rPr lang="en-US" sz="2400" dirty="0" smtClean="0"/>
              <a:t>.</a:t>
            </a:r>
            <a:endParaRPr lang="pl-PL" sz="2400" dirty="0" smtClean="0"/>
          </a:p>
          <a:p>
            <a:pPr algn="just">
              <a:buFont typeface="Wingdings" panose="05000000000000000000" pitchFamily="2" charset="2"/>
              <a:buChar char="ü"/>
            </a:pPr>
            <a:r>
              <a:rPr lang="en-US" sz="2400" dirty="0" smtClean="0"/>
              <a:t>This means that certain task areas should be transferred along with competences and personal responsibility to the lower levels of the </a:t>
            </a:r>
            <a:r>
              <a:rPr lang="pl-PL" sz="2400" dirty="0" smtClean="0"/>
              <a:t> </a:t>
            </a:r>
            <a:r>
              <a:rPr lang="en-US" sz="2400" dirty="0" smtClean="0"/>
              <a:t>organization</a:t>
            </a:r>
            <a:endParaRPr lang="pl-PL" sz="2400" dirty="0" smtClean="0"/>
          </a:p>
          <a:p>
            <a:pPr algn="just">
              <a:buFont typeface="Wingdings" panose="05000000000000000000" pitchFamily="2" charset="2"/>
              <a:buChar char="ü"/>
            </a:pPr>
            <a:r>
              <a:rPr lang="en-US" sz="2400" dirty="0" smtClean="0"/>
              <a:t>The superior bears managerial </a:t>
            </a:r>
            <a:endParaRPr lang="pl-PL" sz="2400" dirty="0" smtClean="0"/>
          </a:p>
          <a:p>
            <a:pPr marL="0" indent="0" algn="just">
              <a:buNone/>
            </a:pPr>
            <a:r>
              <a:rPr lang="pl-PL" sz="2400" dirty="0" smtClean="0"/>
              <a:t>     </a:t>
            </a:r>
            <a:r>
              <a:rPr lang="en-US" sz="2400" dirty="0" smtClean="0"/>
              <a:t>responsibility. </a:t>
            </a:r>
            <a:endParaRPr lang="pl-PL" sz="2400" dirty="0" smtClean="0"/>
          </a:p>
          <a:p>
            <a:pPr algn="just">
              <a:buFont typeface="Wingdings" panose="05000000000000000000" pitchFamily="2" charset="2"/>
              <a:buChar char="ü"/>
            </a:pPr>
            <a:r>
              <a:rPr lang="en-US" sz="2400" dirty="0" smtClean="0"/>
              <a:t>The employee is responsible for </a:t>
            </a:r>
            <a:endParaRPr lang="pl-PL" sz="2400" dirty="0" smtClean="0"/>
          </a:p>
          <a:p>
            <a:pPr marL="0" indent="0" algn="just">
              <a:buNone/>
            </a:pPr>
            <a:r>
              <a:rPr lang="pl-PL" sz="2400" dirty="0" smtClean="0"/>
              <a:t>     </a:t>
            </a:r>
            <a:r>
              <a:rPr lang="en-US" sz="2400" dirty="0" smtClean="0"/>
              <a:t>the actions taken by him</a:t>
            </a:r>
            <a:r>
              <a:rPr lang="pl-PL" sz="2400" dirty="0" err="1" smtClean="0"/>
              <a:t>/her</a:t>
            </a:r>
            <a:r>
              <a:rPr lang="en-US" sz="2400" dirty="0" smtClean="0"/>
              <a:t>.</a:t>
            </a:r>
          </a:p>
          <a:p>
            <a:endParaRPr lang="pl-PL" dirty="0"/>
          </a:p>
        </p:txBody>
      </p:sp>
      <p:pic>
        <p:nvPicPr>
          <p:cNvPr id="4" name="Picture 2" descr="C:\Users\j.mielczarek\Desktop\skuteczne-delegowani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43570" y="4214818"/>
            <a:ext cx="3131840" cy="20889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3100" b="1" dirty="0" smtClean="0">
                <a:solidFill>
                  <a:srgbClr val="FF0000"/>
                </a:solidFill>
              </a:rPr>
              <a:t>Management?</a:t>
            </a:r>
            <a:r>
              <a:rPr lang="pl-PL" b="1" dirty="0" smtClean="0"/>
              <a:t/>
            </a:r>
            <a:br>
              <a:rPr lang="pl-PL" b="1" dirty="0" smtClean="0"/>
            </a:br>
            <a:endParaRPr lang="pl-PL" b="1" dirty="0"/>
          </a:p>
        </p:txBody>
      </p:sp>
      <p:sp>
        <p:nvSpPr>
          <p:cNvPr id="3" name="Symbol zastępczy zawartości 2"/>
          <p:cNvSpPr>
            <a:spLocks noGrp="1"/>
          </p:cNvSpPr>
          <p:nvPr>
            <p:ph idx="1"/>
          </p:nvPr>
        </p:nvSpPr>
        <p:spPr/>
        <p:txBody>
          <a:bodyPr/>
          <a:lstStyle/>
          <a:p>
            <a:pPr>
              <a:buNone/>
            </a:pPr>
            <a:endParaRPr lang="pl-PL" dirty="0" smtClean="0"/>
          </a:p>
          <a:p>
            <a:pPr algn="ctr">
              <a:buNone/>
            </a:pPr>
            <a:r>
              <a:rPr lang="pl-PL" dirty="0" err="1" smtClean="0"/>
              <a:t>Is</a:t>
            </a:r>
            <a:r>
              <a:rPr lang="pl-PL" dirty="0" smtClean="0"/>
              <a:t> </a:t>
            </a:r>
            <a:r>
              <a:rPr lang="pl-PL" dirty="0" err="1" smtClean="0"/>
              <a:t>managing</a:t>
            </a:r>
            <a:r>
              <a:rPr lang="pl-PL" dirty="0" smtClean="0"/>
              <a:t> a </a:t>
            </a:r>
            <a:r>
              <a:rPr lang="pl-PL" dirty="0" err="1" smtClean="0"/>
              <a:t>profession</a:t>
            </a:r>
            <a:r>
              <a:rPr lang="pl-PL" dirty="0" smtClean="0">
                <a:solidFill>
                  <a:schemeClr val="accent5">
                    <a:lumMod val="75000"/>
                  </a:schemeClr>
                </a:solidFill>
              </a:rPr>
              <a:t>?</a:t>
            </a:r>
          </a:p>
          <a:p>
            <a:pPr algn="ctr">
              <a:buNone/>
            </a:pPr>
            <a:endParaRPr lang="pl-PL" dirty="0" smtClean="0">
              <a:solidFill>
                <a:schemeClr val="accent5">
                  <a:lumMod val="75000"/>
                </a:schemeClr>
              </a:solidFill>
            </a:endParaRPr>
          </a:p>
          <a:p>
            <a:pPr algn="ctr">
              <a:buNone/>
            </a:pPr>
            <a:endParaRPr lang="pl-PL" dirty="0">
              <a:solidFill>
                <a:schemeClr val="accent5">
                  <a:lumMod val="75000"/>
                </a:schemeClr>
              </a:solidFill>
            </a:endParaRPr>
          </a:p>
        </p:txBody>
      </p:sp>
      <p:pic>
        <p:nvPicPr>
          <p:cNvPr id="6" name="Picture 2"/>
          <p:cNvPicPr>
            <a:picLocks noChangeAspect="1" noChangeArrowheads="1"/>
          </p:cNvPicPr>
          <p:nvPr/>
        </p:nvPicPr>
        <p:blipFill>
          <a:blip r:embed="rId2"/>
          <a:srcRect/>
          <a:stretch>
            <a:fillRect/>
          </a:stretch>
        </p:blipFill>
        <p:spPr bwMode="auto">
          <a:xfrm>
            <a:off x="2500298" y="3571876"/>
            <a:ext cx="3833816" cy="180737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chemeClr val="accent3">
                    <a:lumMod val="60000"/>
                    <a:lumOff val="40000"/>
                  </a:schemeClr>
                </a:solidFill>
              </a:rPr>
              <a:t>Technique</a:t>
            </a:r>
            <a:r>
              <a:rPr lang="pl-PL" dirty="0" smtClean="0">
                <a:solidFill>
                  <a:schemeClr val="accent3">
                    <a:lumMod val="60000"/>
                    <a:lumOff val="40000"/>
                  </a:schemeClr>
                </a:solidFill>
              </a:rPr>
              <a:t> of </a:t>
            </a:r>
            <a:r>
              <a:rPr lang="pl-PL" dirty="0" err="1" smtClean="0">
                <a:solidFill>
                  <a:schemeClr val="accent3">
                    <a:lumMod val="60000"/>
                    <a:lumOff val="40000"/>
                  </a:schemeClr>
                </a:solidFill>
              </a:rPr>
              <a:t>managing</a:t>
            </a:r>
            <a:r>
              <a:rPr lang="pl-PL" dirty="0" smtClean="0">
                <a:solidFill>
                  <a:schemeClr val="accent3">
                    <a:lumMod val="60000"/>
                    <a:lumOff val="40000"/>
                  </a:schemeClr>
                </a:solidFill>
              </a:rPr>
              <a:t> </a:t>
            </a:r>
            <a:r>
              <a:rPr lang="pl-PL" dirty="0" err="1" smtClean="0">
                <a:solidFill>
                  <a:schemeClr val="accent3">
                    <a:lumMod val="60000"/>
                    <a:lumOff val="40000"/>
                  </a:schemeClr>
                </a:solidFill>
              </a:rPr>
              <a:t>people</a:t>
            </a:r>
            <a:endParaRPr lang="pl-PL" dirty="0"/>
          </a:p>
        </p:txBody>
      </p:sp>
      <p:sp>
        <p:nvSpPr>
          <p:cNvPr id="7" name="Symbol zastępczy zawartości 6"/>
          <p:cNvSpPr>
            <a:spLocks noGrp="1"/>
          </p:cNvSpPr>
          <p:nvPr>
            <p:ph idx="1"/>
          </p:nvPr>
        </p:nvSpPr>
        <p:spPr>
          <a:xfrm>
            <a:off x="357158" y="2428868"/>
            <a:ext cx="8186737" cy="8937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endParaRPr lang="pl-PL" sz="1900" dirty="0" smtClean="0">
              <a:solidFill>
                <a:schemeClr val="tx1"/>
              </a:solidFill>
            </a:endParaRPr>
          </a:p>
          <a:p>
            <a:pPr algn="just">
              <a:buNone/>
            </a:pPr>
            <a:r>
              <a:rPr lang="en-US" sz="1900" dirty="0" smtClean="0">
                <a:solidFill>
                  <a:schemeClr val="tx1"/>
                </a:solidFill>
              </a:rPr>
              <a:t>Management by inspiration - passing patterns, behaviors; </a:t>
            </a:r>
            <a:endParaRPr lang="pl-PL" sz="1900" dirty="0" smtClean="0">
              <a:solidFill>
                <a:schemeClr val="tx1"/>
              </a:solidFill>
            </a:endParaRPr>
          </a:p>
          <a:p>
            <a:pPr algn="just">
              <a:buNone/>
            </a:pPr>
            <a:r>
              <a:rPr lang="pl-PL" sz="1900" dirty="0" smtClean="0">
                <a:solidFill>
                  <a:schemeClr val="tx1"/>
                </a:solidFill>
              </a:rPr>
              <a:t>i</a:t>
            </a:r>
            <a:r>
              <a:rPr lang="en-US" sz="1900" dirty="0" err="1" smtClean="0">
                <a:solidFill>
                  <a:schemeClr val="tx1"/>
                </a:solidFill>
              </a:rPr>
              <a:t>nspiring</a:t>
            </a:r>
            <a:r>
              <a:rPr lang="pl-PL" sz="1900" dirty="0" smtClean="0">
                <a:solidFill>
                  <a:schemeClr val="tx1"/>
                </a:solidFill>
              </a:rPr>
              <a:t> </a:t>
            </a:r>
            <a:r>
              <a:rPr lang="en-US" sz="1900" dirty="0" smtClean="0">
                <a:solidFill>
                  <a:schemeClr val="tx1"/>
                </a:solidFill>
              </a:rPr>
              <a:t>subordinates </a:t>
            </a:r>
            <a:endParaRPr lang="pl-PL" sz="1900" dirty="0" smtClean="0">
              <a:solidFill>
                <a:schemeClr val="tx1"/>
              </a:solidFill>
            </a:endParaRPr>
          </a:p>
          <a:p>
            <a:endParaRPr lang="pl-PL" dirty="0"/>
          </a:p>
        </p:txBody>
      </p:sp>
      <p:sp>
        <p:nvSpPr>
          <p:cNvPr id="9" name="Prostokąt 8"/>
          <p:cNvSpPr/>
          <p:nvPr/>
        </p:nvSpPr>
        <p:spPr>
          <a:xfrm>
            <a:off x="357158" y="3643314"/>
            <a:ext cx="8215370" cy="100013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Management </a:t>
            </a:r>
            <a:r>
              <a:rPr lang="pl-PL" dirty="0" smtClean="0">
                <a:solidFill>
                  <a:schemeClr val="tx1"/>
                </a:solidFill>
              </a:rPr>
              <a:t>by</a:t>
            </a:r>
            <a:r>
              <a:rPr lang="en-US" dirty="0" smtClean="0">
                <a:solidFill>
                  <a:schemeClr val="tx1"/>
                </a:solidFill>
              </a:rPr>
              <a:t> exceptions - typical tasks are performed by employees at lower levels of the structure, non-standard tasks are performed by people occupying higher levels of the organization</a:t>
            </a:r>
            <a:endParaRPr lang="pl-PL" dirty="0">
              <a:solidFill>
                <a:schemeClr val="tx1"/>
              </a:solidFill>
            </a:endParaRPr>
          </a:p>
        </p:txBody>
      </p:sp>
      <p:sp>
        <p:nvSpPr>
          <p:cNvPr id="10" name="Prostokąt 9"/>
          <p:cNvSpPr/>
          <p:nvPr/>
        </p:nvSpPr>
        <p:spPr>
          <a:xfrm>
            <a:off x="357158" y="4929198"/>
            <a:ext cx="8143932" cy="928694"/>
          </a:xfrm>
          <a:prstGeom prst="rect">
            <a:avLst/>
          </a:prstGeom>
          <a:solidFill>
            <a:srgbClr val="C1F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Management </a:t>
            </a:r>
            <a:r>
              <a:rPr lang="pl-PL" dirty="0" smtClean="0">
                <a:solidFill>
                  <a:schemeClr val="tx1"/>
                </a:solidFill>
              </a:rPr>
              <a:t>by</a:t>
            </a:r>
            <a:r>
              <a:rPr lang="en-US" dirty="0" smtClean="0">
                <a:solidFill>
                  <a:schemeClr val="tx1"/>
                </a:solidFill>
              </a:rPr>
              <a:t> </a:t>
            </a:r>
            <a:r>
              <a:rPr lang="pl-PL" dirty="0" err="1" smtClean="0">
                <a:solidFill>
                  <a:schemeClr val="tx1"/>
                </a:solidFill>
              </a:rPr>
              <a:t>motivation</a:t>
            </a:r>
            <a:r>
              <a:rPr lang="en-US" dirty="0" smtClean="0">
                <a:solidFill>
                  <a:schemeClr val="tx1"/>
                </a:solidFill>
              </a:rPr>
              <a:t> – </a:t>
            </a:r>
            <a:r>
              <a:rPr lang="pl-PL" dirty="0" err="1" smtClean="0">
                <a:solidFill>
                  <a:schemeClr val="tx1"/>
                </a:solidFill>
              </a:rPr>
              <a:t>stimulating</a:t>
            </a:r>
            <a:r>
              <a:rPr lang="pl-PL" dirty="0" smtClean="0">
                <a:solidFill>
                  <a:schemeClr val="tx1"/>
                </a:solidFill>
              </a:rPr>
              <a:t> </a:t>
            </a:r>
            <a:r>
              <a:rPr lang="pl-PL" dirty="0" err="1" smtClean="0">
                <a:solidFill>
                  <a:schemeClr val="tx1"/>
                </a:solidFill>
              </a:rPr>
              <a:t>employees</a:t>
            </a:r>
            <a:r>
              <a:rPr lang="pl-PL" dirty="0" smtClean="0">
                <a:solidFill>
                  <a:schemeClr val="tx1"/>
                </a:solidFill>
              </a:rPr>
              <a:t>, </a:t>
            </a:r>
            <a:r>
              <a:rPr lang="pl-PL" dirty="0" err="1" smtClean="0">
                <a:solidFill>
                  <a:schemeClr val="tx1"/>
                </a:solidFill>
              </a:rPr>
              <a:t>engaging</a:t>
            </a:r>
            <a:r>
              <a:rPr lang="pl-PL" dirty="0" smtClean="0">
                <a:solidFill>
                  <a:schemeClr val="tx1"/>
                </a:solidFill>
              </a:rPr>
              <a:t> </a:t>
            </a:r>
            <a:r>
              <a:rPr lang="pl-PL" dirty="0" err="1" smtClean="0">
                <a:solidFill>
                  <a:schemeClr val="tx1"/>
                </a:solidFill>
              </a:rPr>
              <a:t>employees</a:t>
            </a:r>
            <a:r>
              <a:rPr lang="pl-PL" dirty="0" smtClean="0">
                <a:solidFill>
                  <a:schemeClr val="tx1"/>
                </a:solidFill>
              </a:rPr>
              <a:t> </a:t>
            </a:r>
            <a:r>
              <a:rPr lang="pl-PL" dirty="0" err="1" smtClean="0">
                <a:solidFill>
                  <a:schemeClr val="tx1"/>
                </a:solidFill>
              </a:rPr>
              <a:t>in</a:t>
            </a:r>
            <a:r>
              <a:rPr lang="pl-PL" dirty="0" smtClean="0">
                <a:solidFill>
                  <a:schemeClr val="tx1"/>
                </a:solidFill>
              </a:rPr>
              <a:t> many </a:t>
            </a:r>
            <a:r>
              <a:rPr lang="pl-PL" dirty="0" err="1" smtClean="0">
                <a:solidFill>
                  <a:schemeClr val="tx1"/>
                </a:solidFill>
              </a:rPr>
              <a:t>ways</a:t>
            </a:r>
            <a:endParaRPr lang="pl-PL"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err="1" smtClean="0">
                <a:solidFill>
                  <a:schemeClr val="accent2">
                    <a:lumMod val="40000"/>
                    <a:lumOff val="60000"/>
                  </a:schemeClr>
                </a:solidFill>
              </a:rPr>
              <a:t>Result</a:t>
            </a:r>
            <a:r>
              <a:rPr lang="pl-PL" sz="3600" b="1" dirty="0" smtClean="0">
                <a:solidFill>
                  <a:schemeClr val="accent2">
                    <a:lumMod val="40000"/>
                    <a:lumOff val="60000"/>
                  </a:schemeClr>
                </a:solidFill>
              </a:rPr>
              <a:t> of </a:t>
            </a:r>
            <a:r>
              <a:rPr lang="pl-PL" sz="3600" b="1" dirty="0" err="1" smtClean="0">
                <a:solidFill>
                  <a:schemeClr val="accent2">
                    <a:lumMod val="40000"/>
                    <a:lumOff val="60000"/>
                  </a:schemeClr>
                </a:solidFill>
              </a:rPr>
              <a:t>questionnaire</a:t>
            </a:r>
            <a:r>
              <a:rPr lang="pl-PL" sz="3600" dirty="0" smtClean="0"/>
              <a:t/>
            </a:r>
            <a:br>
              <a:rPr lang="pl-PL" sz="3600" dirty="0" smtClean="0"/>
            </a:br>
            <a:r>
              <a:rPr lang="pl-PL" sz="2400" dirty="0" err="1" smtClean="0"/>
              <a:t>How</a:t>
            </a:r>
            <a:r>
              <a:rPr lang="pl-PL" sz="2400" dirty="0" smtClean="0"/>
              <a:t> </a:t>
            </a:r>
            <a:r>
              <a:rPr lang="pl-PL" sz="2400" dirty="0" err="1" smtClean="0"/>
              <a:t>should</a:t>
            </a:r>
            <a:r>
              <a:rPr lang="pl-PL" sz="2400" dirty="0" smtClean="0"/>
              <a:t> </a:t>
            </a:r>
            <a:r>
              <a:rPr lang="pl-PL" sz="2400" dirty="0" err="1" smtClean="0"/>
              <a:t>the</a:t>
            </a:r>
            <a:r>
              <a:rPr lang="pl-PL" sz="2400" dirty="0" smtClean="0"/>
              <a:t> manager be </a:t>
            </a:r>
            <a:r>
              <a:rPr lang="pl-PL" sz="2400" dirty="0" err="1" smtClean="0"/>
              <a:t>chosen</a:t>
            </a:r>
            <a:endParaRPr lang="pl-PL" sz="2400" dirty="0"/>
          </a:p>
        </p:txBody>
      </p:sp>
      <p:sp>
        <p:nvSpPr>
          <p:cNvPr id="3" name="Symbol zastępczy zawartości 2"/>
          <p:cNvSpPr>
            <a:spLocks noGrp="1"/>
          </p:cNvSpPr>
          <p:nvPr>
            <p:ph idx="1"/>
          </p:nvPr>
        </p:nvSpPr>
        <p:spPr/>
        <p:txBody>
          <a:bodyPr/>
          <a:lstStyle/>
          <a:p>
            <a:r>
              <a:rPr lang="pl-PL" dirty="0" smtClean="0"/>
              <a:t>By </a:t>
            </a:r>
            <a:r>
              <a:rPr lang="pl-PL" dirty="0" err="1" smtClean="0"/>
              <a:t>directors</a:t>
            </a:r>
            <a:r>
              <a:rPr lang="pl-PL" dirty="0" smtClean="0"/>
              <a:t>, „</a:t>
            </a:r>
            <a:r>
              <a:rPr lang="pl-PL" dirty="0" err="1" smtClean="0"/>
              <a:t>higher</a:t>
            </a:r>
            <a:r>
              <a:rPr lang="pl-PL" dirty="0" smtClean="0"/>
              <a:t> </a:t>
            </a:r>
            <a:r>
              <a:rPr lang="pl-PL" dirty="0" err="1" smtClean="0"/>
              <a:t>ups</a:t>
            </a:r>
            <a:r>
              <a:rPr lang="pl-PL" dirty="0" smtClean="0"/>
              <a:t>”, </a:t>
            </a:r>
            <a:r>
              <a:rPr lang="pl-PL" dirty="0" err="1" smtClean="0"/>
              <a:t>head</a:t>
            </a:r>
            <a:r>
              <a:rPr lang="pl-PL" dirty="0" smtClean="0"/>
              <a:t> of </a:t>
            </a:r>
            <a:r>
              <a:rPr lang="pl-PL" dirty="0" err="1" smtClean="0"/>
              <a:t>the</a:t>
            </a:r>
            <a:r>
              <a:rPr lang="pl-PL" dirty="0" smtClean="0"/>
              <a:t> company (30%)</a:t>
            </a:r>
          </a:p>
          <a:p>
            <a:r>
              <a:rPr lang="pl-PL" dirty="0" err="1" smtClean="0"/>
              <a:t>Shouldn’t</a:t>
            </a:r>
            <a:r>
              <a:rPr lang="pl-PL" dirty="0" smtClean="0"/>
              <a:t> be </a:t>
            </a:r>
            <a:r>
              <a:rPr lang="pl-PL" dirty="0" err="1" smtClean="0"/>
              <a:t>chosen</a:t>
            </a:r>
            <a:r>
              <a:rPr lang="pl-PL" dirty="0" smtClean="0"/>
              <a:t> by </a:t>
            </a:r>
            <a:r>
              <a:rPr lang="pl-PL" dirty="0" err="1" smtClean="0"/>
              <a:t>everyone</a:t>
            </a:r>
            <a:r>
              <a:rPr lang="pl-PL" dirty="0" smtClean="0"/>
              <a:t> </a:t>
            </a:r>
          </a:p>
          <a:p>
            <a:r>
              <a:rPr lang="pl-PL" u="sng" dirty="0" smtClean="0"/>
              <a:t>By </a:t>
            </a:r>
            <a:r>
              <a:rPr lang="pl-PL" u="sng" dirty="0" err="1" smtClean="0"/>
              <a:t>employees</a:t>
            </a:r>
            <a:r>
              <a:rPr lang="pl-PL" u="sng" dirty="0" smtClean="0"/>
              <a:t> (30%)</a:t>
            </a:r>
          </a:p>
          <a:p>
            <a:r>
              <a:rPr lang="pl-PL" dirty="0" smtClean="0"/>
              <a:t>By </a:t>
            </a:r>
            <a:r>
              <a:rPr lang="pl-PL" dirty="0" err="1" smtClean="0"/>
              <a:t>employees</a:t>
            </a:r>
            <a:r>
              <a:rPr lang="pl-PL" dirty="0" smtClean="0"/>
              <a:t> and </a:t>
            </a:r>
            <a:r>
              <a:rPr lang="pl-PL" dirty="0" err="1" smtClean="0"/>
              <a:t>other</a:t>
            </a:r>
            <a:r>
              <a:rPr lang="pl-PL" dirty="0" smtClean="0"/>
              <a:t> </a:t>
            </a:r>
            <a:r>
              <a:rPr lang="pl-PL" dirty="0" err="1" smtClean="0"/>
              <a:t>managers</a:t>
            </a:r>
            <a:endParaRPr lang="pl-PL" dirty="0" smtClean="0"/>
          </a:p>
          <a:p>
            <a:r>
              <a:rPr lang="pl-PL" dirty="0" smtClean="0"/>
              <a:t>By </a:t>
            </a:r>
            <a:r>
              <a:rPr lang="pl-PL" dirty="0" err="1" smtClean="0"/>
              <a:t>voting</a:t>
            </a:r>
            <a:r>
              <a:rPr lang="pl-PL" dirty="0" smtClean="0"/>
              <a:t> on mutual </a:t>
            </a:r>
            <a:r>
              <a:rPr lang="pl-PL" dirty="0" err="1" smtClean="0"/>
              <a:t>decisions</a:t>
            </a:r>
            <a:endParaRPr lang="pl-PL" dirty="0" smtClean="0"/>
          </a:p>
          <a:p>
            <a:r>
              <a:rPr lang="pl-PL" dirty="0" err="1" smtClean="0"/>
              <a:t>It’s</a:t>
            </a:r>
            <a:r>
              <a:rPr lang="pl-PL" dirty="0" smtClean="0"/>
              <a:t> </a:t>
            </a:r>
            <a:r>
              <a:rPr lang="pl-PL" dirty="0" err="1" smtClean="0"/>
              <a:t>hard</a:t>
            </a:r>
            <a:r>
              <a:rPr lang="pl-PL" dirty="0" smtClean="0"/>
              <a:t> to </a:t>
            </a:r>
            <a:r>
              <a:rPr lang="pl-PL" dirty="0" err="1" smtClean="0"/>
              <a:t>say</a:t>
            </a:r>
            <a:r>
              <a:rPr lang="pl-PL" dirty="0" smtClean="0"/>
              <a:t>- </a:t>
            </a:r>
            <a:r>
              <a:rPr lang="pl-PL" dirty="0" err="1" smtClean="0"/>
              <a:t>depends</a:t>
            </a:r>
            <a:r>
              <a:rPr lang="pl-PL" dirty="0" smtClean="0"/>
              <a:t> on </a:t>
            </a:r>
            <a:r>
              <a:rPr lang="pl-PL" dirty="0" err="1" smtClean="0"/>
              <a:t>the</a:t>
            </a:r>
            <a:r>
              <a:rPr lang="pl-PL" dirty="0" smtClean="0"/>
              <a:t> </a:t>
            </a:r>
            <a:r>
              <a:rPr lang="pl-PL" dirty="0" err="1" smtClean="0"/>
              <a:t>situation</a:t>
            </a: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Leadership</a:t>
            </a:r>
            <a:endParaRPr lang="pl-PL"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28794" y="2000240"/>
            <a:ext cx="4454536" cy="334090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400" dirty="0" smtClean="0">
                <a:solidFill>
                  <a:schemeClr val="accent2"/>
                </a:solidFill>
              </a:rPr>
              <a:t>            </a:t>
            </a:r>
            <a:r>
              <a:rPr lang="en-US" sz="3400" dirty="0" smtClean="0">
                <a:solidFill>
                  <a:schemeClr val="accent2"/>
                </a:solidFill>
              </a:rPr>
              <a:t>L</a:t>
            </a:r>
            <a:r>
              <a:rPr lang="en-US" sz="3400" dirty="0" smtClean="0">
                <a:solidFill>
                  <a:srgbClr val="FFC000"/>
                </a:solidFill>
              </a:rPr>
              <a:t>e</a:t>
            </a:r>
            <a:r>
              <a:rPr lang="en-US" sz="3400" dirty="0" smtClean="0">
                <a:solidFill>
                  <a:schemeClr val="accent4">
                    <a:lumMod val="60000"/>
                    <a:lumOff val="40000"/>
                  </a:schemeClr>
                </a:solidFill>
              </a:rPr>
              <a:t>a</a:t>
            </a:r>
            <a:r>
              <a:rPr lang="en-US" sz="3400" dirty="0" smtClean="0">
                <a:solidFill>
                  <a:schemeClr val="accent5">
                    <a:lumMod val="40000"/>
                    <a:lumOff val="60000"/>
                  </a:schemeClr>
                </a:solidFill>
              </a:rPr>
              <a:t>d</a:t>
            </a:r>
            <a:r>
              <a:rPr lang="en-US" sz="3400" dirty="0" smtClean="0">
                <a:solidFill>
                  <a:schemeClr val="bg2">
                    <a:lumMod val="75000"/>
                  </a:schemeClr>
                </a:solidFill>
              </a:rPr>
              <a:t>e</a:t>
            </a:r>
            <a:r>
              <a:rPr lang="en-US" sz="3400" dirty="0" smtClean="0">
                <a:solidFill>
                  <a:schemeClr val="accent6">
                    <a:lumMod val="40000"/>
                    <a:lumOff val="60000"/>
                  </a:schemeClr>
                </a:solidFill>
              </a:rPr>
              <a:t>r</a:t>
            </a:r>
            <a:r>
              <a:rPr lang="en-US" sz="3400" dirty="0" smtClean="0">
                <a:solidFill>
                  <a:srgbClr val="FDA9F3"/>
                </a:solidFill>
              </a:rPr>
              <a:t>s</a:t>
            </a:r>
            <a:r>
              <a:rPr lang="en-US" sz="3400" dirty="0" smtClean="0">
                <a:solidFill>
                  <a:schemeClr val="tx1">
                    <a:lumMod val="50000"/>
                    <a:lumOff val="50000"/>
                  </a:schemeClr>
                </a:solidFill>
              </a:rPr>
              <a:t>h</a:t>
            </a:r>
            <a:r>
              <a:rPr lang="en-US" sz="3400" dirty="0" smtClean="0">
                <a:solidFill>
                  <a:srgbClr val="FFC000"/>
                </a:solidFill>
              </a:rPr>
              <a:t>i</a:t>
            </a:r>
            <a:r>
              <a:rPr lang="en-US" sz="3400" dirty="0" smtClean="0">
                <a:solidFill>
                  <a:schemeClr val="accent3">
                    <a:lumMod val="40000"/>
                    <a:lumOff val="60000"/>
                  </a:schemeClr>
                </a:solidFill>
              </a:rPr>
              <a:t>p</a:t>
            </a:r>
            <a:r>
              <a:rPr lang="pl-PL" sz="3400" dirty="0" smtClean="0"/>
              <a:t/>
            </a:r>
            <a:br>
              <a:rPr lang="pl-PL" sz="3400" dirty="0" smtClean="0"/>
            </a:br>
            <a:r>
              <a:rPr lang="pl-PL" sz="3400" dirty="0" err="1" smtClean="0"/>
              <a:t>problems</a:t>
            </a:r>
            <a:r>
              <a:rPr lang="pl-PL" sz="3400" dirty="0" smtClean="0"/>
              <a:t> for </a:t>
            </a:r>
            <a:r>
              <a:rPr lang="pl-PL" sz="3400" dirty="0" err="1" smtClean="0"/>
              <a:t>discussion</a:t>
            </a:r>
            <a:endParaRPr lang="pl-PL" sz="3400" dirty="0"/>
          </a:p>
        </p:txBody>
      </p:sp>
      <p:sp>
        <p:nvSpPr>
          <p:cNvPr id="3" name="Symbol zastępczy zawartości 2"/>
          <p:cNvSpPr>
            <a:spLocks noGrp="1"/>
          </p:cNvSpPr>
          <p:nvPr>
            <p:ph idx="1"/>
          </p:nvPr>
        </p:nvSpPr>
        <p:spPr/>
        <p:txBody>
          <a:bodyPr>
            <a:normAutofit/>
          </a:bodyPr>
          <a:lstStyle/>
          <a:p>
            <a:pPr marL="0" indent="0">
              <a:spcBef>
                <a:spcPts val="0"/>
              </a:spcBef>
              <a:buNone/>
            </a:pPr>
            <a:r>
              <a:rPr lang="pl-PL" dirty="0" smtClean="0"/>
              <a:t> </a:t>
            </a:r>
          </a:p>
          <a:p>
            <a:pPr marL="0" indent="0">
              <a:spcBef>
                <a:spcPts val="0"/>
              </a:spcBef>
              <a:buNone/>
            </a:pPr>
            <a:r>
              <a:rPr lang="en-US" sz="2400" dirty="0" smtClean="0"/>
              <a:t>Leadership – </a:t>
            </a:r>
            <a:r>
              <a:rPr lang="pl-PL" sz="2400" dirty="0" err="1" smtClean="0"/>
              <a:t>in</a:t>
            </a:r>
            <a:r>
              <a:rPr lang="pl-PL" sz="2400" dirty="0" smtClean="0"/>
              <a:t> </a:t>
            </a:r>
            <a:r>
              <a:rPr lang="pl-PL" sz="2400" dirty="0" err="1" smtClean="0"/>
              <a:t>the</a:t>
            </a:r>
            <a:r>
              <a:rPr lang="pl-PL" sz="2400" dirty="0" smtClean="0"/>
              <a:t> past </a:t>
            </a:r>
            <a:r>
              <a:rPr lang="en-US" sz="2400" dirty="0" smtClean="0"/>
              <a:t>and</a:t>
            </a:r>
            <a:r>
              <a:rPr lang="pl-PL" sz="2400" dirty="0" smtClean="0"/>
              <a:t> </a:t>
            </a:r>
            <a:r>
              <a:rPr lang="en-US" sz="2400" dirty="0" smtClean="0"/>
              <a:t>now</a:t>
            </a:r>
            <a:endParaRPr lang="pl-PL" sz="2400" dirty="0" smtClean="0"/>
          </a:p>
          <a:p>
            <a:pPr marL="0" indent="0">
              <a:spcBef>
                <a:spcPts val="0"/>
              </a:spcBef>
              <a:buNone/>
            </a:pPr>
            <a:r>
              <a:rPr lang="pl-PL" sz="2400" dirty="0" smtClean="0"/>
              <a:t>     </a:t>
            </a:r>
            <a:r>
              <a:rPr lang="en-US" sz="2400" dirty="0" smtClean="0"/>
              <a:t> are there any differences</a:t>
            </a:r>
            <a:endParaRPr lang="pl-PL" sz="2400" dirty="0" smtClean="0"/>
          </a:p>
          <a:p>
            <a:pPr marL="0" indent="0">
              <a:spcBef>
                <a:spcPts val="0"/>
              </a:spcBef>
              <a:buNone/>
            </a:pPr>
            <a:endParaRPr lang="pl-PL" sz="2400" dirty="0" smtClean="0"/>
          </a:p>
          <a:p>
            <a:pPr marL="0" indent="0">
              <a:spcBef>
                <a:spcPts val="0"/>
              </a:spcBef>
              <a:buNone/>
            </a:pPr>
            <a:r>
              <a:rPr lang="pl-PL" sz="2400" dirty="0" smtClean="0"/>
              <a:t>                       </a:t>
            </a:r>
            <a:r>
              <a:rPr lang="en-US" sz="2400" dirty="0" smtClean="0"/>
              <a:t>What does it mean to be a leader</a:t>
            </a:r>
            <a:endParaRPr lang="pl-PL" sz="2400" dirty="0" smtClean="0"/>
          </a:p>
          <a:p>
            <a:pPr marL="0" indent="0">
              <a:spcBef>
                <a:spcPts val="0"/>
              </a:spcBef>
              <a:buNone/>
            </a:pPr>
            <a:endParaRPr lang="pl-PL" sz="2400" dirty="0" smtClean="0"/>
          </a:p>
          <a:p>
            <a:pPr marL="0" indent="0">
              <a:spcBef>
                <a:spcPts val="0"/>
              </a:spcBef>
              <a:buNone/>
            </a:pPr>
            <a:r>
              <a:rPr lang="en-US" sz="2400" dirty="0" smtClean="0"/>
              <a:t>Who is </a:t>
            </a:r>
            <a:r>
              <a:rPr lang="pl-PL" sz="2400" dirty="0" smtClean="0"/>
              <a:t>an</a:t>
            </a:r>
            <a:r>
              <a:rPr lang="en-US" sz="2400" dirty="0" smtClean="0"/>
              <a:t> ideal leader for you </a:t>
            </a:r>
            <a:endParaRPr lang="pl-PL" sz="2400" dirty="0" smtClean="0"/>
          </a:p>
          <a:p>
            <a:pPr marL="0" indent="0">
              <a:spcBef>
                <a:spcPts val="0"/>
              </a:spcBef>
              <a:buNone/>
            </a:pPr>
            <a:endParaRPr lang="pl-PL" sz="2400" dirty="0" smtClean="0"/>
          </a:p>
          <a:p>
            <a:pPr marL="0" indent="0">
              <a:spcBef>
                <a:spcPts val="0"/>
              </a:spcBef>
              <a:buNone/>
            </a:pPr>
            <a:r>
              <a:rPr lang="pl-PL" sz="2400" dirty="0" smtClean="0"/>
              <a:t>    </a:t>
            </a:r>
            <a:r>
              <a:rPr lang="en-US" sz="2400" dirty="0" smtClean="0"/>
              <a:t>Is leadership dependent on nationality </a:t>
            </a:r>
            <a:r>
              <a:rPr lang="pl-PL" sz="2400" dirty="0" smtClean="0"/>
              <a:t> </a:t>
            </a:r>
            <a:r>
              <a:rPr lang="en-US" sz="2400" dirty="0" smtClean="0"/>
              <a:t>and culture</a:t>
            </a:r>
            <a:r>
              <a:rPr lang="pl-PL" sz="2400" dirty="0" smtClean="0"/>
              <a:t>                          </a:t>
            </a:r>
          </a:p>
          <a:p>
            <a:pPr marL="0" indent="0">
              <a:spcBef>
                <a:spcPts val="0"/>
              </a:spcBef>
              <a:buNone/>
            </a:pPr>
            <a:r>
              <a:rPr lang="pl-PL" sz="2400" dirty="0" smtClean="0"/>
              <a:t>    </a:t>
            </a:r>
            <a:r>
              <a:rPr lang="en-US" sz="2400" dirty="0" smtClean="0"/>
              <a:t>Is </a:t>
            </a:r>
            <a:r>
              <a:rPr lang="pl-PL" sz="2400" dirty="0" err="1" smtClean="0"/>
              <a:t>there</a:t>
            </a:r>
            <a:r>
              <a:rPr lang="pl-PL" sz="2400" dirty="0" smtClean="0"/>
              <a:t> a </a:t>
            </a:r>
            <a:r>
              <a:rPr lang="pl-PL" sz="2400" dirty="0" err="1" smtClean="0"/>
              <a:t>universal</a:t>
            </a:r>
            <a:r>
              <a:rPr lang="pl-PL" sz="2400" dirty="0" smtClean="0"/>
              <a:t> </a:t>
            </a:r>
            <a:r>
              <a:rPr lang="pl-PL" sz="2400" dirty="0" err="1" smtClean="0"/>
              <a:t>definition</a:t>
            </a:r>
            <a:r>
              <a:rPr lang="pl-PL" sz="2400" dirty="0" smtClean="0"/>
              <a:t> of an </a:t>
            </a:r>
            <a:r>
              <a:rPr lang="pl-PL" sz="2400" dirty="0" err="1" smtClean="0"/>
              <a:t>ideal</a:t>
            </a:r>
            <a:r>
              <a:rPr lang="pl-PL" sz="2400" dirty="0" smtClean="0"/>
              <a:t> leader</a:t>
            </a:r>
            <a:endParaRPr lang="en-US" sz="2400" dirty="0" smtClean="0"/>
          </a:p>
          <a:p>
            <a:endParaRPr lang="pl-PL" dirty="0"/>
          </a:p>
        </p:txBody>
      </p:sp>
      <p:sp>
        <p:nvSpPr>
          <p:cNvPr id="4" name="Prostokąt 3"/>
          <p:cNvSpPr/>
          <p:nvPr/>
        </p:nvSpPr>
        <p:spPr>
          <a:xfrm>
            <a:off x="4786314" y="3929066"/>
            <a:ext cx="505267" cy="923330"/>
          </a:xfrm>
          <a:prstGeom prst="rect">
            <a:avLst/>
          </a:prstGeom>
          <a:noFill/>
        </p:spPr>
        <p:txBody>
          <a:bodyPr wrap="none" lIns="91440" tIns="45720" rIns="91440" bIns="45720">
            <a:spAutoFit/>
          </a:bodyPr>
          <a:lstStyle/>
          <a:p>
            <a:pPr algn="ctr"/>
            <a:r>
              <a:rPr lang="pl-P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pl-P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Prostokąt 4"/>
          <p:cNvSpPr/>
          <p:nvPr/>
        </p:nvSpPr>
        <p:spPr>
          <a:xfrm>
            <a:off x="5143504" y="2500306"/>
            <a:ext cx="56457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l-PL"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endParaRPr lang="pl-PL"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Prostokąt 5"/>
          <p:cNvSpPr/>
          <p:nvPr/>
        </p:nvSpPr>
        <p:spPr>
          <a:xfrm>
            <a:off x="6786578" y="3214686"/>
            <a:ext cx="590226" cy="923330"/>
          </a:xfrm>
          <a:prstGeom prst="rect">
            <a:avLst/>
          </a:prstGeom>
          <a:noFill/>
        </p:spPr>
        <p:txBody>
          <a:bodyPr wrap="none" lIns="91440" tIns="45720" rIns="91440" bIns="45720">
            <a:spAutoFit/>
          </a:bodyPr>
          <a:lstStyle/>
          <a:p>
            <a:pPr algn="ctr"/>
            <a:r>
              <a:rPr lang="pl-PL"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t>
            </a:r>
            <a:endParaRPr lang="pl-PL"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7" name="Prostokąt 6"/>
          <p:cNvSpPr/>
          <p:nvPr/>
        </p:nvSpPr>
        <p:spPr>
          <a:xfrm>
            <a:off x="7786710" y="4929198"/>
            <a:ext cx="1143008"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pl-PL" sz="5400" b="1" cap="none" spc="0" dirty="0" smtClean="0">
                <a:ln/>
                <a:solidFill>
                  <a:srgbClr val="92D050"/>
                </a:solidFill>
                <a:effectLst/>
              </a:rPr>
              <a:t>?</a:t>
            </a:r>
            <a:endParaRPr lang="pl-PL" sz="5400" b="1" cap="none" spc="0" dirty="0">
              <a:ln/>
              <a:solidFill>
                <a:srgbClr val="92D050"/>
              </a:solidFill>
              <a:effectLst/>
            </a:endParaRPr>
          </a:p>
        </p:txBody>
      </p:sp>
      <p:pic>
        <p:nvPicPr>
          <p:cNvPr id="8" name="Picture 2" descr="C:\Users\j.mielczarek\Desktop\thinking-childr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9322" y="1071546"/>
            <a:ext cx="2477147" cy="153315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dirty="0" smtClean="0">
                <a:solidFill>
                  <a:schemeClr val="accent2"/>
                </a:solidFill>
              </a:rPr>
              <a:t>L</a:t>
            </a:r>
            <a:r>
              <a:rPr lang="en-US" dirty="0" smtClean="0">
                <a:solidFill>
                  <a:srgbClr val="FFC000"/>
                </a:solidFill>
              </a:rPr>
              <a:t>e</a:t>
            </a:r>
            <a:r>
              <a:rPr lang="en-US" dirty="0" smtClean="0">
                <a:solidFill>
                  <a:schemeClr val="accent4">
                    <a:lumMod val="60000"/>
                    <a:lumOff val="40000"/>
                  </a:schemeClr>
                </a:solidFill>
              </a:rPr>
              <a:t>a</a:t>
            </a:r>
            <a:r>
              <a:rPr lang="en-US" dirty="0" smtClean="0">
                <a:solidFill>
                  <a:schemeClr val="accent5">
                    <a:lumMod val="40000"/>
                    <a:lumOff val="60000"/>
                  </a:schemeClr>
                </a:solidFill>
              </a:rPr>
              <a:t>d</a:t>
            </a:r>
            <a:r>
              <a:rPr lang="en-US" dirty="0" smtClean="0">
                <a:solidFill>
                  <a:schemeClr val="bg2">
                    <a:lumMod val="75000"/>
                  </a:schemeClr>
                </a:solidFill>
              </a:rPr>
              <a:t>e</a:t>
            </a:r>
            <a:r>
              <a:rPr lang="en-US" dirty="0" smtClean="0">
                <a:solidFill>
                  <a:schemeClr val="accent6">
                    <a:lumMod val="40000"/>
                    <a:lumOff val="60000"/>
                  </a:schemeClr>
                </a:solidFill>
              </a:rPr>
              <a:t>r</a:t>
            </a:r>
            <a:r>
              <a:rPr lang="en-US" dirty="0" smtClean="0">
                <a:solidFill>
                  <a:srgbClr val="FDA9F3"/>
                </a:solidFill>
              </a:rPr>
              <a:t>s</a:t>
            </a:r>
            <a:r>
              <a:rPr lang="en-US" dirty="0" smtClean="0">
                <a:solidFill>
                  <a:schemeClr val="tx1">
                    <a:lumMod val="50000"/>
                    <a:lumOff val="50000"/>
                  </a:schemeClr>
                </a:solidFill>
              </a:rPr>
              <a:t>h</a:t>
            </a:r>
            <a:r>
              <a:rPr lang="en-US" dirty="0" smtClean="0">
                <a:solidFill>
                  <a:srgbClr val="FFC000"/>
                </a:solidFill>
              </a:rPr>
              <a:t>i</a:t>
            </a:r>
            <a:r>
              <a:rPr lang="en-US" dirty="0" smtClean="0">
                <a:solidFill>
                  <a:schemeClr val="accent3">
                    <a:lumMod val="40000"/>
                    <a:lumOff val="60000"/>
                  </a:schemeClr>
                </a:solidFill>
              </a:rPr>
              <a:t>p</a:t>
            </a:r>
            <a:r>
              <a:rPr lang="pl-PL" dirty="0" smtClean="0"/>
              <a:t> </a:t>
            </a:r>
            <a:r>
              <a:rPr lang="pl-PL" dirty="0" err="1" smtClean="0">
                <a:solidFill>
                  <a:schemeClr val="accent2">
                    <a:lumMod val="40000"/>
                    <a:lumOff val="60000"/>
                  </a:schemeClr>
                </a:solidFill>
              </a:rPr>
              <a:t>t</a:t>
            </a:r>
            <a:r>
              <a:rPr lang="pl-PL" dirty="0" err="1" smtClean="0">
                <a:solidFill>
                  <a:srgbClr val="99FFCC"/>
                </a:solidFill>
              </a:rPr>
              <a:t>h</a:t>
            </a:r>
            <a:r>
              <a:rPr lang="pl-PL" dirty="0" err="1" smtClean="0">
                <a:solidFill>
                  <a:schemeClr val="accent1">
                    <a:lumMod val="60000"/>
                    <a:lumOff val="40000"/>
                  </a:schemeClr>
                </a:solidFill>
              </a:rPr>
              <a:t>e</a:t>
            </a:r>
            <a:r>
              <a:rPr lang="pl-PL" dirty="0" err="1" smtClean="0">
                <a:solidFill>
                  <a:srgbClr val="FFD9F2"/>
                </a:solidFill>
              </a:rPr>
              <a:t>o</a:t>
            </a:r>
            <a:r>
              <a:rPr lang="pl-PL" dirty="0" err="1" smtClean="0">
                <a:solidFill>
                  <a:schemeClr val="bg2">
                    <a:lumMod val="90000"/>
                  </a:schemeClr>
                </a:solidFill>
              </a:rPr>
              <a:t>r</a:t>
            </a:r>
            <a:r>
              <a:rPr lang="pl-PL" dirty="0" err="1" smtClean="0">
                <a:solidFill>
                  <a:schemeClr val="bg1">
                    <a:lumMod val="85000"/>
                  </a:schemeClr>
                </a:solidFill>
              </a:rPr>
              <a:t>i</a:t>
            </a:r>
            <a:r>
              <a:rPr lang="pl-PL" dirty="0" err="1" smtClean="0">
                <a:solidFill>
                  <a:schemeClr val="bg1">
                    <a:lumMod val="75000"/>
                  </a:schemeClr>
                </a:solidFill>
              </a:rPr>
              <a:t>e</a:t>
            </a:r>
            <a:r>
              <a:rPr lang="pl-PL" dirty="0" err="1" smtClean="0">
                <a:solidFill>
                  <a:schemeClr val="accent4">
                    <a:lumMod val="20000"/>
                    <a:lumOff val="80000"/>
                  </a:schemeClr>
                </a:solidFill>
              </a:rPr>
              <a:t>s</a:t>
            </a:r>
            <a:endParaRPr lang="pl-PL" dirty="0"/>
          </a:p>
        </p:txBody>
      </p:sp>
      <p:graphicFrame>
        <p:nvGraphicFramePr>
          <p:cNvPr id="4" name="Symbol zastępczy zawartości 3"/>
          <p:cNvGraphicFramePr>
            <a:graphicFrameLocks noGrp="1"/>
          </p:cNvGraphicFramePr>
          <p:nvPr>
            <p:ph idx="1"/>
          </p:nvPr>
        </p:nvGraphicFramePr>
        <p:xfrm>
          <a:off x="0" y="2048030"/>
          <a:ext cx="9001156" cy="4595680"/>
        </p:xfrm>
        <a:graphic>
          <a:graphicData uri="http://schemas.openxmlformats.org/drawingml/2006/table">
            <a:tbl>
              <a:tblPr firstRow="1" bandRow="1">
                <a:tableStyleId>{5C22544A-7EE6-4342-B048-85BDC9FD1C3A}</a:tableStyleId>
              </a:tblPr>
              <a:tblGrid>
                <a:gridCol w="2109660"/>
                <a:gridCol w="6891496"/>
              </a:tblGrid>
              <a:tr h="6316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t>THEORY</a:t>
                      </a:r>
                    </a:p>
                    <a:p>
                      <a:pPr algn="ctr"/>
                      <a:endParaRPr lang="pl-PL"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t>DISCRIPTION</a:t>
                      </a:r>
                    </a:p>
                    <a:p>
                      <a:pPr algn="ctr"/>
                      <a:endParaRPr lang="pl-PL" dirty="0"/>
                    </a:p>
                  </a:txBody>
                  <a:tcPr/>
                </a:tc>
              </a:tr>
              <a:tr h="9324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dirty="0" smtClean="0"/>
                        <a:t>Great Man</a:t>
                      </a:r>
                      <a:r>
                        <a:rPr lang="pl-PL" sz="1400" b="1" baseline="0" dirty="0" smtClean="0"/>
                        <a:t> </a:t>
                      </a:r>
                      <a:r>
                        <a:rPr lang="pl-PL" sz="1400" b="1" dirty="0" err="1" smtClean="0"/>
                        <a:t>Theories</a:t>
                      </a:r>
                      <a:r>
                        <a:rPr lang="pl-PL" sz="1400" b="1" dirty="0" smtClean="0"/>
                        <a:t> </a:t>
                      </a:r>
                    </a:p>
                  </a:txBody>
                  <a:tcPr/>
                </a:tc>
                <a:tc>
                  <a:txBody>
                    <a:bodyPr/>
                    <a:lstStyle/>
                    <a:p>
                      <a:pPr algn="just"/>
                      <a:r>
                        <a:rPr lang="en-US" sz="1400" dirty="0" smtClean="0"/>
                        <a:t>the capacity for leadership is inherent – that great leaders are born, not made</a:t>
                      </a:r>
                      <a:r>
                        <a:rPr lang="pl-PL" sz="1400" dirty="0" smtClean="0"/>
                        <a:t>; </a:t>
                      </a:r>
                      <a:r>
                        <a:rPr lang="en-US" sz="1400" dirty="0" smtClean="0"/>
                        <a:t>leaders are simply born with the necessary internal characteristics such as charisma, confidence, intelligence, and social skills that make them natural-born leader</a:t>
                      </a:r>
                      <a:r>
                        <a:rPr lang="pl-PL" sz="1400" dirty="0" smtClean="0"/>
                        <a:t>s</a:t>
                      </a:r>
                      <a:endParaRPr lang="pl-PL" sz="1400" dirty="0"/>
                    </a:p>
                  </a:txBody>
                  <a:tcPr/>
                </a:tc>
              </a:tr>
              <a:tr h="11430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dirty="0" err="1" smtClean="0"/>
                        <a:t>Trait</a:t>
                      </a:r>
                      <a:r>
                        <a:rPr lang="pl-PL" sz="1400" b="1" dirty="0" smtClean="0"/>
                        <a:t> </a:t>
                      </a:r>
                      <a:r>
                        <a:rPr lang="pl-PL" sz="1400" b="1" dirty="0" err="1" smtClean="0"/>
                        <a:t>Theories</a:t>
                      </a:r>
                      <a:r>
                        <a:rPr lang="pl-PL" sz="1400" b="1" dirty="0" smtClean="0"/>
                        <a:t> </a:t>
                      </a:r>
                    </a:p>
                  </a:txBody>
                  <a:tcPr/>
                </a:tc>
                <a:tc>
                  <a:txBody>
                    <a:bodyPr/>
                    <a:lstStyle/>
                    <a:p>
                      <a:pPr algn="just"/>
                      <a:r>
                        <a:rPr lang="pl-PL" sz="1400" dirty="0" smtClean="0"/>
                        <a:t>P</a:t>
                      </a:r>
                      <a:r>
                        <a:rPr lang="en-US" sz="1400" dirty="0" err="1" smtClean="0"/>
                        <a:t>eople</a:t>
                      </a:r>
                      <a:r>
                        <a:rPr lang="en-US" sz="1400" dirty="0" smtClean="0"/>
                        <a:t> inherit certain qualities and traits that make them better suited to leadership.</a:t>
                      </a:r>
                      <a:r>
                        <a:rPr lang="pl-PL" sz="1400" dirty="0" smtClean="0"/>
                        <a:t> </a:t>
                      </a:r>
                      <a:r>
                        <a:rPr lang="pl-PL" sz="1400" dirty="0" err="1" smtClean="0"/>
                        <a:t>This</a:t>
                      </a:r>
                      <a:r>
                        <a:rPr lang="pl-PL" sz="1400" dirty="0" smtClean="0"/>
                        <a:t> </a:t>
                      </a:r>
                      <a:r>
                        <a:rPr lang="pl-PL" sz="1400" dirty="0" err="1" smtClean="0"/>
                        <a:t>theory</a:t>
                      </a:r>
                      <a:r>
                        <a:rPr lang="pl-PL" sz="1400" dirty="0" smtClean="0"/>
                        <a:t> </a:t>
                      </a:r>
                      <a:r>
                        <a:rPr lang="en-US" sz="1400" dirty="0" smtClean="0"/>
                        <a:t>often </a:t>
                      </a:r>
                      <a:r>
                        <a:rPr lang="en-US" sz="1400" dirty="0" err="1" smtClean="0"/>
                        <a:t>identif</a:t>
                      </a:r>
                      <a:r>
                        <a:rPr lang="pl-PL" sz="1400" dirty="0" err="1" smtClean="0"/>
                        <a:t>ies</a:t>
                      </a:r>
                      <a:r>
                        <a:rPr lang="en-US" sz="1400" dirty="0" smtClean="0"/>
                        <a:t> a particular personality or behavioral characteristics shared by leaders. For example, traits like extroversion, self-confidence, and courage are all traits that could potentially be linked to great leaders.</a:t>
                      </a:r>
                      <a:endParaRPr lang="pl-PL" sz="1400" dirty="0"/>
                    </a:p>
                  </a:txBody>
                  <a:tcPr/>
                </a:tc>
              </a:tr>
              <a:tr h="1143008">
                <a:tc>
                  <a:txBody>
                    <a:bodyPr/>
                    <a:lstStyle/>
                    <a:p>
                      <a:pPr algn="ctr"/>
                      <a:r>
                        <a:rPr lang="en-US" sz="1400" b="1" dirty="0" smtClean="0"/>
                        <a:t>Contingency theories </a:t>
                      </a:r>
                      <a:endParaRPr lang="pl-PL" sz="1400" b="1" dirty="0"/>
                    </a:p>
                  </a:txBody>
                  <a:tcPr/>
                </a:tc>
                <a:tc>
                  <a:txBody>
                    <a:bodyPr/>
                    <a:lstStyle/>
                    <a:p>
                      <a:pPr algn="just"/>
                      <a:r>
                        <a:rPr lang="en-US" sz="1400" dirty="0" smtClean="0"/>
                        <a:t>According to this theory, no leadership style is best in all situations. </a:t>
                      </a:r>
                      <a:r>
                        <a:rPr lang="pl-PL" sz="1400" dirty="0" err="1" smtClean="0"/>
                        <a:t>Tr</a:t>
                      </a:r>
                      <a:r>
                        <a:rPr lang="en-US" sz="1400" dirty="0" err="1" smtClean="0"/>
                        <a:t>uly</a:t>
                      </a:r>
                      <a:r>
                        <a:rPr lang="en-US" sz="1400" dirty="0" smtClean="0"/>
                        <a:t> effective leadership is not just about the qualities of the leader, it is about striking the right balance between behaviors, needs, and context. </a:t>
                      </a:r>
                      <a:r>
                        <a:rPr lang="pl-PL" sz="1400" dirty="0" smtClean="0"/>
                        <a:t>A leader </a:t>
                      </a:r>
                      <a:r>
                        <a:rPr lang="pl-PL" sz="1400" dirty="0" err="1" smtClean="0"/>
                        <a:t>should</a:t>
                      </a:r>
                      <a:r>
                        <a:rPr lang="pl-PL" sz="1400" dirty="0" smtClean="0"/>
                        <a:t> </a:t>
                      </a:r>
                      <a:r>
                        <a:rPr lang="pl-PL" sz="1400" dirty="0" err="1" smtClean="0"/>
                        <a:t>know</a:t>
                      </a:r>
                      <a:r>
                        <a:rPr lang="pl-PL" sz="1400" dirty="0" smtClean="0"/>
                        <a:t> </a:t>
                      </a:r>
                      <a:r>
                        <a:rPr lang="pl-PL" sz="1400" dirty="0" err="1" smtClean="0"/>
                        <a:t>how</a:t>
                      </a:r>
                      <a:r>
                        <a:rPr lang="pl-PL" sz="1400" baseline="0" dirty="0" smtClean="0"/>
                        <a:t>  </a:t>
                      </a:r>
                      <a:r>
                        <a:rPr lang="pl-PL" sz="1400" baseline="0" dirty="0" err="1" smtClean="0"/>
                        <a:t>sobordinates</a:t>
                      </a:r>
                      <a:r>
                        <a:rPr lang="pl-PL" sz="1400" baseline="0" dirty="0" smtClean="0"/>
                        <a:t> </a:t>
                      </a:r>
                      <a:r>
                        <a:rPr lang="en-US" sz="1400" dirty="0" smtClean="0"/>
                        <a:t>take stock of the situation, and then adjust their behaviors accordingly</a:t>
                      </a:r>
                      <a:r>
                        <a:rPr lang="pl-PL" sz="1400" dirty="0" smtClean="0"/>
                        <a:t> to a </a:t>
                      </a:r>
                      <a:r>
                        <a:rPr lang="pl-PL" sz="1400" dirty="0" err="1" smtClean="0"/>
                        <a:t>situation</a:t>
                      </a:r>
                      <a:r>
                        <a:rPr lang="pl-PL" sz="1400" dirty="0" smtClean="0"/>
                        <a:t>. </a:t>
                      </a:r>
                      <a:endParaRPr lang="en-US" sz="1400" dirty="0" smtClean="0"/>
                    </a:p>
                  </a:txBody>
                  <a:tcPr/>
                </a:tc>
              </a:tr>
              <a:tr h="721899">
                <a:tc>
                  <a:txBody>
                    <a:bodyPr/>
                    <a:lstStyle/>
                    <a:p>
                      <a:pPr algn="ctr"/>
                      <a:r>
                        <a:rPr lang="pl-PL" sz="1400" b="1" dirty="0" err="1" smtClean="0"/>
                        <a:t>Situational</a:t>
                      </a:r>
                      <a:r>
                        <a:rPr lang="pl-PL" sz="1400" b="1" dirty="0" smtClean="0"/>
                        <a:t> </a:t>
                      </a:r>
                      <a:r>
                        <a:rPr lang="pl-PL" sz="1400" b="1" dirty="0" err="1" smtClean="0"/>
                        <a:t>Theories</a:t>
                      </a:r>
                      <a:endParaRPr lang="pl-PL" sz="1400" b="1" dirty="0"/>
                    </a:p>
                  </a:txBody>
                  <a:tcPr/>
                </a:tc>
                <a:tc>
                  <a:txBody>
                    <a:bodyPr/>
                    <a:lstStyle/>
                    <a:p>
                      <a:pPr algn="just"/>
                      <a:r>
                        <a:rPr lang="pl-PL" sz="1400" dirty="0" smtClean="0"/>
                        <a:t>L</a:t>
                      </a:r>
                      <a:r>
                        <a:rPr lang="en-US" sz="1400" dirty="0" err="1" smtClean="0"/>
                        <a:t>eaders</a:t>
                      </a:r>
                      <a:r>
                        <a:rPr lang="en-US" sz="1400" dirty="0" smtClean="0"/>
                        <a:t> choose the best course of action based upon situational variables. Different styles of leadership may be more appropriate for certain types of decision-making. </a:t>
                      </a:r>
                      <a:endParaRPr lang="pl-PL" sz="1400"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solidFill>
                  <a:schemeClr val="tx2">
                    <a:lumMod val="60000"/>
                    <a:lumOff val="40000"/>
                  </a:schemeClr>
                </a:solidFill>
              </a:rPr>
              <a:t>Managing</a:t>
            </a:r>
            <a:r>
              <a:rPr lang="pl-PL" dirty="0" smtClean="0">
                <a:solidFill>
                  <a:schemeClr val="tx2">
                    <a:lumMod val="60000"/>
                    <a:lumOff val="40000"/>
                  </a:schemeClr>
                </a:solidFill>
              </a:rPr>
              <a:t> /</a:t>
            </a:r>
            <a:r>
              <a:rPr lang="pl-PL" dirty="0" err="1" smtClean="0">
                <a:solidFill>
                  <a:schemeClr val="tx2">
                    <a:lumMod val="60000"/>
                    <a:lumOff val="40000"/>
                  </a:schemeClr>
                </a:solidFill>
              </a:rPr>
              <a:t>leadership</a:t>
            </a:r>
            <a:r>
              <a:rPr lang="pl-PL" dirty="0" smtClean="0">
                <a:solidFill>
                  <a:schemeClr val="tx2">
                    <a:lumMod val="60000"/>
                    <a:lumOff val="40000"/>
                  </a:schemeClr>
                </a:solidFill>
              </a:rPr>
              <a:t> </a:t>
            </a:r>
            <a:r>
              <a:rPr lang="pl-PL" dirty="0" err="1" smtClean="0">
                <a:solidFill>
                  <a:schemeClr val="tx2">
                    <a:lumMod val="60000"/>
                    <a:lumOff val="40000"/>
                  </a:schemeClr>
                </a:solidFill>
              </a:rPr>
              <a:t>styles</a:t>
            </a:r>
            <a:r>
              <a:rPr lang="pl-PL" dirty="0" smtClean="0">
                <a:solidFill>
                  <a:schemeClr val="tx2">
                    <a:lumMod val="60000"/>
                    <a:lumOff val="40000"/>
                  </a:schemeClr>
                </a:solidFill>
              </a:rPr>
              <a:t/>
            </a:r>
            <a:br>
              <a:rPr lang="pl-PL" dirty="0" smtClean="0">
                <a:solidFill>
                  <a:schemeClr val="tx2">
                    <a:lumMod val="60000"/>
                    <a:lumOff val="40000"/>
                  </a:schemeClr>
                </a:solidFill>
              </a:rPr>
            </a:br>
            <a:r>
              <a:rPr lang="pl-PL" sz="2000" dirty="0" smtClean="0">
                <a:solidFill>
                  <a:schemeClr val="tx2">
                    <a:lumMod val="60000"/>
                    <a:lumOff val="40000"/>
                  </a:schemeClr>
                </a:solidFill>
              </a:rPr>
              <a:t>continuum of </a:t>
            </a:r>
            <a:r>
              <a:rPr lang="pl-PL" sz="2000" dirty="0" err="1" smtClean="0">
                <a:solidFill>
                  <a:schemeClr val="tx2">
                    <a:lumMod val="60000"/>
                    <a:lumOff val="40000"/>
                  </a:schemeClr>
                </a:solidFill>
              </a:rPr>
              <a:t>managing</a:t>
            </a:r>
            <a:r>
              <a:rPr lang="pl-PL" sz="2000" dirty="0" smtClean="0">
                <a:solidFill>
                  <a:schemeClr val="tx2">
                    <a:lumMod val="60000"/>
                    <a:lumOff val="40000"/>
                  </a:schemeClr>
                </a:solidFill>
              </a:rPr>
              <a:t> styl</a:t>
            </a:r>
            <a:endParaRPr lang="pl-PL" dirty="0"/>
          </a:p>
        </p:txBody>
      </p:sp>
      <p:graphicFrame>
        <p:nvGraphicFramePr>
          <p:cNvPr id="5" name="Symbol zastępczy zawartości 4"/>
          <p:cNvGraphicFramePr>
            <a:graphicFrameLocks noGrp="1"/>
          </p:cNvGraphicFramePr>
          <p:nvPr>
            <p:ph idx="1"/>
          </p:nvPr>
        </p:nvGraphicFramePr>
        <p:xfrm>
          <a:off x="642910" y="3500438"/>
          <a:ext cx="8072494" cy="1127760"/>
        </p:xfrm>
        <a:graphic>
          <a:graphicData uri="http://schemas.openxmlformats.org/drawingml/2006/table">
            <a:tbl>
              <a:tblPr firstRow="1" bandRow="1">
                <a:tableStyleId>{E269D01E-BC32-4049-B463-5C60D7B0CCD2}</a:tableStyleId>
              </a:tblPr>
              <a:tblGrid>
                <a:gridCol w="8072494"/>
              </a:tblGrid>
              <a:tr h="100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solidFill>
                            <a:schemeClr val="bg1"/>
                          </a:solidFill>
                        </a:rPr>
                        <a:t>The superior acts authoritatively </a:t>
                      </a:r>
                      <a:r>
                        <a:rPr lang="pl-PL" sz="1700" baseline="0" dirty="0" smtClean="0">
                          <a:solidFill>
                            <a:schemeClr val="bg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700" baseline="0" dirty="0" smtClean="0">
                          <a:solidFill>
                            <a:schemeClr val="bg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700" baseline="0" dirty="0" smtClean="0">
                          <a:solidFill>
                            <a:schemeClr val="bg1"/>
                          </a:solidFill>
                        </a:rPr>
                        <a:t>                                                                                       </a:t>
                      </a:r>
                      <a:r>
                        <a:rPr lang="en-US" sz="1700" baseline="0" dirty="0" smtClean="0">
                          <a:solidFill>
                            <a:schemeClr val="bg1"/>
                          </a:solidFill>
                        </a:rPr>
                        <a:t>The superior gives freedom </a:t>
                      </a:r>
                      <a:r>
                        <a:rPr lang="pl-PL" sz="1700" baseline="0" dirty="0" smtClean="0">
                          <a:solidFill>
                            <a:schemeClr val="bg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pl-PL" sz="1700" baseline="0" dirty="0" smtClean="0">
                          <a:solidFill>
                            <a:schemeClr val="bg1"/>
                          </a:solidFill>
                        </a:rPr>
                        <a:t>                                                                                           </a:t>
                      </a:r>
                      <a:r>
                        <a:rPr lang="en-US" sz="1700" baseline="0" dirty="0" smtClean="0">
                          <a:solidFill>
                            <a:schemeClr val="bg1"/>
                          </a:solidFill>
                        </a:rPr>
                        <a:t>to the subordinates</a:t>
                      </a:r>
                      <a:endParaRPr lang="pl-PL" sz="1700" dirty="0"/>
                    </a:p>
                  </a:txBody>
                  <a:tcPr/>
                </a:tc>
              </a:tr>
            </a:tbl>
          </a:graphicData>
        </a:graphic>
      </p:graphicFrame>
      <p:graphicFrame>
        <p:nvGraphicFramePr>
          <p:cNvPr id="4" name="Symbol zastępczy zawartości 5"/>
          <p:cNvGraphicFramePr>
            <a:graphicFrameLocks/>
          </p:cNvGraphicFramePr>
          <p:nvPr>
            <p:extLst>
              <p:ext uri="{D42A27DB-BD31-4B8C-83A1-F6EECF244321}">
                <p14:modId xmlns:p14="http://schemas.microsoft.com/office/powerpoint/2010/main" xmlns="" val="3475913502"/>
              </p:ext>
            </p:extLst>
          </p:nvPr>
        </p:nvGraphicFramePr>
        <p:xfrm>
          <a:off x="642910" y="2428868"/>
          <a:ext cx="8158162" cy="1080140"/>
        </p:xfrm>
        <a:graphic>
          <a:graphicData uri="http://schemas.openxmlformats.org/drawingml/2006/table">
            <a:tbl>
              <a:tblPr firstRow="1" bandRow="1">
                <a:tableStyleId>{F5AB1C69-6EDB-4FF4-983F-18BD219EF322}</a:tableStyleId>
              </a:tblPr>
              <a:tblGrid>
                <a:gridCol w="8158162"/>
              </a:tblGrid>
              <a:tr h="71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  </a:t>
                      </a:r>
                      <a:r>
                        <a:rPr lang="en-US" dirty="0" smtClean="0"/>
                        <a:t>An authoritative </a:t>
                      </a:r>
                      <a:r>
                        <a:rPr lang="pl-PL" dirty="0" smtClean="0"/>
                        <a:t>                                                              </a:t>
                      </a:r>
                      <a:r>
                        <a:rPr lang="pl-PL" dirty="0" err="1" smtClean="0"/>
                        <a:t>Democratic</a:t>
                      </a:r>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style of management</a:t>
                      </a:r>
                      <a:r>
                        <a:rPr lang="pl-PL" dirty="0" smtClean="0"/>
                        <a:t>                                                   style</a:t>
                      </a:r>
                      <a:r>
                        <a:rPr lang="pl-PL" baseline="0" dirty="0" smtClean="0"/>
                        <a:t> of management</a:t>
                      </a:r>
                      <a:endParaRPr lang="pl-PL" dirty="0"/>
                    </a:p>
                  </a:txBody>
                  <a:tcPr/>
                </a:tc>
              </a:tr>
              <a:tr h="285752">
                <a:tc>
                  <a:txBody>
                    <a:bodyPr/>
                    <a:lstStyle/>
                    <a:p>
                      <a:endParaRPr lang="pl-PL" dirty="0"/>
                    </a:p>
                  </a:txBody>
                  <a:tcPr/>
                </a:tc>
              </a:tr>
            </a:tbl>
          </a:graphicData>
        </a:graphic>
      </p:graphicFrame>
      <p:cxnSp>
        <p:nvCxnSpPr>
          <p:cNvPr id="7" name="Łącznik prosty ze strzałką 6"/>
          <p:cNvCxnSpPr/>
          <p:nvPr/>
        </p:nvCxnSpPr>
        <p:spPr>
          <a:xfrm>
            <a:off x="3286116" y="2643182"/>
            <a:ext cx="114300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rot="10800000" flipV="1">
            <a:off x="4786314" y="2643182"/>
            <a:ext cx="1204922" cy="111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flipV="1">
            <a:off x="714348" y="3643314"/>
            <a:ext cx="8001056" cy="928694"/>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6" name="Tabela 15"/>
          <p:cNvGraphicFramePr>
            <a:graphicFrameLocks noGrp="1"/>
          </p:cNvGraphicFramePr>
          <p:nvPr/>
        </p:nvGraphicFramePr>
        <p:xfrm>
          <a:off x="642910" y="4643446"/>
          <a:ext cx="8072491" cy="428628"/>
        </p:xfrm>
        <a:graphic>
          <a:graphicData uri="http://schemas.openxmlformats.org/drawingml/2006/table">
            <a:tbl>
              <a:tblPr firstRow="1" bandRow="1">
                <a:tableStyleId>{5C22544A-7EE6-4342-B048-85BDC9FD1C3A}</a:tableStyleId>
              </a:tblPr>
              <a:tblGrid>
                <a:gridCol w="1153213"/>
                <a:gridCol w="1153213"/>
                <a:gridCol w="1153213"/>
                <a:gridCol w="1153213"/>
                <a:gridCol w="1153213"/>
                <a:gridCol w="1153213"/>
                <a:gridCol w="1153213"/>
              </a:tblGrid>
              <a:tr h="428628">
                <a:tc>
                  <a:txBody>
                    <a:bodyPr/>
                    <a:lstStyle/>
                    <a:p>
                      <a:pPr algn="ctr"/>
                      <a:r>
                        <a:rPr lang="pl-PL" dirty="0" smtClean="0"/>
                        <a:t> 1</a:t>
                      </a:r>
                      <a:endParaRPr lang="pl-PL" dirty="0"/>
                    </a:p>
                  </a:txBody>
                  <a:tcPr/>
                </a:tc>
                <a:tc>
                  <a:txBody>
                    <a:bodyPr/>
                    <a:lstStyle/>
                    <a:p>
                      <a:pPr algn="ctr"/>
                      <a:r>
                        <a:rPr lang="pl-PL" dirty="0" smtClean="0"/>
                        <a:t>2</a:t>
                      </a:r>
                      <a:endParaRPr lang="pl-PL" dirty="0"/>
                    </a:p>
                  </a:txBody>
                  <a:tcPr/>
                </a:tc>
                <a:tc>
                  <a:txBody>
                    <a:bodyPr/>
                    <a:lstStyle/>
                    <a:p>
                      <a:pPr algn="ctr"/>
                      <a:r>
                        <a:rPr lang="pl-PL" dirty="0" smtClean="0"/>
                        <a:t>3</a:t>
                      </a:r>
                      <a:endParaRPr lang="pl-PL" dirty="0"/>
                    </a:p>
                  </a:txBody>
                  <a:tcPr/>
                </a:tc>
                <a:tc>
                  <a:txBody>
                    <a:bodyPr/>
                    <a:lstStyle/>
                    <a:p>
                      <a:pPr algn="ctr"/>
                      <a:r>
                        <a:rPr lang="pl-PL" dirty="0" smtClean="0"/>
                        <a:t>4</a:t>
                      </a:r>
                      <a:endParaRPr lang="pl-PL" dirty="0"/>
                    </a:p>
                  </a:txBody>
                  <a:tcPr/>
                </a:tc>
                <a:tc>
                  <a:txBody>
                    <a:bodyPr/>
                    <a:lstStyle/>
                    <a:p>
                      <a:pPr algn="ctr"/>
                      <a:r>
                        <a:rPr lang="pl-PL" dirty="0" smtClean="0"/>
                        <a:t>5</a:t>
                      </a:r>
                      <a:endParaRPr lang="pl-PL" dirty="0"/>
                    </a:p>
                  </a:txBody>
                  <a:tcPr/>
                </a:tc>
                <a:tc>
                  <a:txBody>
                    <a:bodyPr/>
                    <a:lstStyle/>
                    <a:p>
                      <a:pPr algn="ctr"/>
                      <a:r>
                        <a:rPr lang="pl-PL" dirty="0" smtClean="0"/>
                        <a:t>6</a:t>
                      </a:r>
                      <a:endParaRPr lang="pl-PL" dirty="0"/>
                    </a:p>
                  </a:txBody>
                  <a:tcPr/>
                </a:tc>
                <a:tc>
                  <a:txBody>
                    <a:bodyPr/>
                    <a:lstStyle/>
                    <a:p>
                      <a:pPr algn="ctr"/>
                      <a:r>
                        <a:rPr lang="pl-PL" dirty="0" smtClean="0"/>
                        <a:t>7</a:t>
                      </a:r>
                      <a:endParaRPr lang="pl-PL" dirty="0"/>
                    </a:p>
                  </a:txBody>
                  <a:tcPr/>
                </a:tc>
              </a:tr>
            </a:tbl>
          </a:graphicData>
        </a:graphic>
      </p:graphicFrame>
      <p:graphicFrame>
        <p:nvGraphicFramePr>
          <p:cNvPr id="17" name="Tabela 16"/>
          <p:cNvGraphicFramePr>
            <a:graphicFrameLocks noGrp="1"/>
          </p:cNvGraphicFramePr>
          <p:nvPr/>
        </p:nvGraphicFramePr>
        <p:xfrm>
          <a:off x="642910" y="5072074"/>
          <a:ext cx="8072491" cy="1676400"/>
        </p:xfrm>
        <a:graphic>
          <a:graphicData uri="http://schemas.openxmlformats.org/drawingml/2006/table">
            <a:tbl>
              <a:tblPr firstRow="1" bandRow="1">
                <a:tableStyleId>{5C22544A-7EE6-4342-B048-85BDC9FD1C3A}</a:tableStyleId>
              </a:tblPr>
              <a:tblGrid>
                <a:gridCol w="1153213"/>
                <a:gridCol w="1153213"/>
                <a:gridCol w="1153213"/>
                <a:gridCol w="1153213"/>
                <a:gridCol w="1153213"/>
                <a:gridCol w="1153213"/>
                <a:gridCol w="1153213"/>
              </a:tblGrid>
              <a:tr h="428628">
                <a:tc>
                  <a:txBody>
                    <a:bodyPr/>
                    <a:lstStyle/>
                    <a:p>
                      <a:pPr algn="ctr"/>
                      <a:r>
                        <a:rPr lang="en-US" sz="1300" b="0" dirty="0" smtClean="0"/>
                        <a:t>The superior makes a decision and announces it</a:t>
                      </a:r>
                      <a:endParaRPr lang="pl-PL" sz="1300" b="0" dirty="0"/>
                    </a:p>
                  </a:txBody>
                  <a:tcPr/>
                </a:tc>
                <a:tc>
                  <a:txBody>
                    <a:bodyPr/>
                    <a:lstStyle/>
                    <a:p>
                      <a:pPr algn="ctr"/>
                      <a:r>
                        <a:rPr lang="pl-PL" sz="1300" b="0" dirty="0" smtClean="0"/>
                        <a:t>The superior </a:t>
                      </a:r>
                      <a:r>
                        <a:rPr lang="pl-PL" sz="1300" b="0" dirty="0" err="1" smtClean="0"/>
                        <a:t>sells</a:t>
                      </a:r>
                      <a:r>
                        <a:rPr lang="pl-PL" sz="1300" b="0" dirty="0" smtClean="0"/>
                        <a:t> </a:t>
                      </a:r>
                      <a:r>
                        <a:rPr lang="pl-PL" sz="1300" b="0" dirty="0" err="1" smtClean="0"/>
                        <a:t>decisions</a:t>
                      </a:r>
                      <a:endParaRPr lang="pl-PL" sz="1300" b="0" dirty="0"/>
                    </a:p>
                  </a:txBody>
                  <a:tcPr/>
                </a:tc>
                <a:tc>
                  <a:txBody>
                    <a:bodyPr/>
                    <a:lstStyle/>
                    <a:p>
                      <a:pPr algn="ctr"/>
                      <a:r>
                        <a:rPr lang="en-US" sz="1300" b="0" dirty="0" smtClean="0"/>
                        <a:t>The superior offers ideas and expects questions</a:t>
                      </a:r>
                      <a:endParaRPr lang="pl-PL" sz="1300" b="0" dirty="0"/>
                    </a:p>
                  </a:txBody>
                  <a:tcPr/>
                </a:tc>
                <a:tc>
                  <a:txBody>
                    <a:bodyPr/>
                    <a:lstStyle/>
                    <a:p>
                      <a:pPr algn="ctr"/>
                      <a:r>
                        <a:rPr lang="en-US" sz="1300" b="0" dirty="0" smtClean="0"/>
                        <a:t>The superior offers examples of decisions that can be changed</a:t>
                      </a:r>
                      <a:endParaRPr lang="pl-PL" sz="1300" b="0" dirty="0"/>
                    </a:p>
                  </a:txBody>
                  <a:tcPr/>
                </a:tc>
                <a:tc>
                  <a:txBody>
                    <a:bodyPr/>
                    <a:lstStyle/>
                    <a:p>
                      <a:pPr algn="ctr"/>
                      <a:r>
                        <a:rPr lang="en-US" sz="1300" b="0" dirty="0" smtClean="0"/>
                        <a:t>The superior addresses the problem, looks forward to the proposal, then makes decisions</a:t>
                      </a:r>
                      <a:endParaRPr lang="pl-PL" sz="1300" b="0" dirty="0"/>
                    </a:p>
                  </a:txBody>
                  <a:tcPr/>
                </a:tc>
                <a:tc>
                  <a:txBody>
                    <a:bodyPr/>
                    <a:lstStyle/>
                    <a:p>
                      <a:pPr algn="ctr"/>
                      <a:r>
                        <a:rPr lang="en-US" sz="1300" b="0" dirty="0" smtClean="0"/>
                        <a:t>The supervisor indicates the boundaries; the group accepts decisions</a:t>
                      </a:r>
                      <a:endParaRPr lang="pl-PL" sz="1300" b="0" dirty="0"/>
                    </a:p>
                  </a:txBody>
                  <a:tcPr/>
                </a:tc>
                <a:tc>
                  <a:txBody>
                    <a:bodyPr/>
                    <a:lstStyle/>
                    <a:p>
                      <a:pPr algn="ctr"/>
                      <a:r>
                        <a:rPr lang="en-US" sz="1300" b="0" dirty="0" smtClean="0"/>
                        <a:t>The superior allows employees to operate freely within the limits set by the organization</a:t>
                      </a:r>
                      <a:endParaRPr lang="pl-PL" sz="1300" b="0" dirty="0"/>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err="1" smtClean="0">
                <a:solidFill>
                  <a:srgbClr val="92D050"/>
                </a:solidFill>
              </a:rPr>
              <a:t>Concept</a:t>
            </a:r>
            <a:r>
              <a:rPr lang="pl-PL" dirty="0" smtClean="0">
                <a:solidFill>
                  <a:srgbClr val="92D050"/>
                </a:solidFill>
              </a:rPr>
              <a:t>’ s of Blake and </a:t>
            </a:r>
            <a:r>
              <a:rPr lang="pl-PL" dirty="0" err="1" smtClean="0">
                <a:solidFill>
                  <a:srgbClr val="92D050"/>
                </a:solidFill>
              </a:rPr>
              <a:t>Mounton</a:t>
            </a:r>
            <a:r>
              <a:rPr lang="pl-PL" dirty="0" smtClean="0">
                <a:solidFill>
                  <a:srgbClr val="92D050"/>
                </a:solidFill>
              </a:rPr>
              <a:t> </a:t>
            </a:r>
            <a:br>
              <a:rPr lang="pl-PL" dirty="0" smtClean="0">
                <a:solidFill>
                  <a:srgbClr val="92D050"/>
                </a:solidFill>
              </a:rPr>
            </a:br>
            <a:r>
              <a:rPr lang="pl-PL" dirty="0" smtClean="0">
                <a:solidFill>
                  <a:srgbClr val="92D050"/>
                </a:solidFill>
              </a:rPr>
              <a:t>(management </a:t>
            </a:r>
            <a:r>
              <a:rPr lang="pl-PL" dirty="0" err="1" smtClean="0">
                <a:solidFill>
                  <a:srgbClr val="92D050"/>
                </a:solidFill>
              </a:rPr>
              <a:t>grid</a:t>
            </a:r>
            <a:r>
              <a:rPr lang="pl-PL" dirty="0" smtClean="0">
                <a:solidFill>
                  <a:srgbClr val="92D050"/>
                </a:solidFill>
              </a:rPr>
              <a:t>)</a:t>
            </a:r>
            <a:endParaRPr lang="pl-PL" dirty="0">
              <a:solidFill>
                <a:srgbClr val="92D050"/>
              </a:solidFill>
            </a:endParaRPr>
          </a:p>
        </p:txBody>
      </p:sp>
      <p:pic>
        <p:nvPicPr>
          <p:cNvPr id="4" name="Picture 2" descr="C:\Users\j.mielczarek\Desktop\Management_Grid.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344851" y="2249488"/>
            <a:ext cx="4454297" cy="43243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err="1" smtClean="0">
                <a:solidFill>
                  <a:schemeClr val="accent4">
                    <a:lumMod val="75000"/>
                  </a:schemeClr>
                </a:solidFill>
              </a:rPr>
              <a:t>Concept</a:t>
            </a:r>
            <a:r>
              <a:rPr lang="pl-PL" dirty="0" smtClean="0">
                <a:solidFill>
                  <a:schemeClr val="accent4">
                    <a:lumMod val="75000"/>
                  </a:schemeClr>
                </a:solidFill>
              </a:rPr>
              <a:t>’ s of Blake and </a:t>
            </a:r>
            <a:r>
              <a:rPr lang="pl-PL" dirty="0" err="1" smtClean="0">
                <a:solidFill>
                  <a:schemeClr val="accent4">
                    <a:lumMod val="75000"/>
                  </a:schemeClr>
                </a:solidFill>
              </a:rPr>
              <a:t>Mounton</a:t>
            </a:r>
            <a:r>
              <a:rPr lang="pl-PL" dirty="0" smtClean="0">
                <a:solidFill>
                  <a:schemeClr val="accent4">
                    <a:lumMod val="75000"/>
                  </a:schemeClr>
                </a:solidFill>
              </a:rPr>
              <a:t> </a:t>
            </a:r>
            <a:br>
              <a:rPr lang="pl-PL" dirty="0" smtClean="0">
                <a:solidFill>
                  <a:schemeClr val="accent4">
                    <a:lumMod val="75000"/>
                  </a:schemeClr>
                </a:solidFill>
              </a:rPr>
            </a:br>
            <a:r>
              <a:rPr lang="pl-PL" dirty="0" smtClean="0">
                <a:solidFill>
                  <a:schemeClr val="accent4">
                    <a:lumMod val="75000"/>
                  </a:schemeClr>
                </a:solidFill>
              </a:rPr>
              <a:t>(management </a:t>
            </a:r>
            <a:r>
              <a:rPr lang="pl-PL" dirty="0" err="1" smtClean="0">
                <a:solidFill>
                  <a:schemeClr val="accent4">
                    <a:lumMod val="75000"/>
                  </a:schemeClr>
                </a:solidFill>
              </a:rPr>
              <a:t>gird</a:t>
            </a:r>
            <a:r>
              <a:rPr lang="pl-PL" dirty="0" smtClean="0">
                <a:solidFill>
                  <a:schemeClr val="accent4">
                    <a:lumMod val="75000"/>
                  </a:schemeClr>
                </a:solidFill>
              </a:rPr>
              <a:t>)</a:t>
            </a:r>
            <a:endParaRPr lang="pl-PL" dirty="0"/>
          </a:p>
        </p:txBody>
      </p:sp>
      <p:graphicFrame>
        <p:nvGraphicFramePr>
          <p:cNvPr id="4" name="Symbol zastępczy zawartości 3"/>
          <p:cNvGraphicFramePr>
            <a:graphicFrameLocks noGrp="1"/>
          </p:cNvGraphicFramePr>
          <p:nvPr>
            <p:ph idx="1"/>
          </p:nvPr>
        </p:nvGraphicFramePr>
        <p:xfrm>
          <a:off x="500034" y="2928934"/>
          <a:ext cx="8229600" cy="3601720"/>
        </p:xfrm>
        <a:graphic>
          <a:graphicData uri="http://schemas.openxmlformats.org/drawingml/2006/table">
            <a:tbl>
              <a:tblPr firstRow="1" bandRow="1">
                <a:tableStyleId>{284E427A-3D55-4303-BF80-6455036E1DE7}</a:tableStyleId>
              </a:tblPr>
              <a:tblGrid>
                <a:gridCol w="1285884"/>
                <a:gridCol w="2286016"/>
                <a:gridCol w="4657700"/>
              </a:tblGrid>
              <a:tr h="370840">
                <a:tc>
                  <a:txBody>
                    <a:bodyPr/>
                    <a:lstStyle/>
                    <a:p>
                      <a:endParaRPr lang="pl-PL" dirty="0"/>
                    </a:p>
                  </a:txBody>
                  <a:tcPr/>
                </a:tc>
                <a:tc>
                  <a:txBody>
                    <a:bodyPr/>
                    <a:lstStyle/>
                    <a:p>
                      <a:r>
                        <a:rPr lang="pl-PL" dirty="0" err="1" smtClean="0"/>
                        <a:t>Name</a:t>
                      </a:r>
                      <a:r>
                        <a:rPr lang="pl-PL" dirty="0" smtClean="0"/>
                        <a:t> of style </a:t>
                      </a:r>
                      <a:endParaRPr lang="pl-PL" dirty="0"/>
                    </a:p>
                  </a:txBody>
                  <a:tcPr/>
                </a:tc>
                <a:tc>
                  <a:txBody>
                    <a:bodyPr/>
                    <a:lstStyle/>
                    <a:p>
                      <a:r>
                        <a:rPr lang="pl-PL" dirty="0" err="1" smtClean="0"/>
                        <a:t>Description</a:t>
                      </a:r>
                      <a:endParaRPr lang="pl-PL" dirty="0"/>
                    </a:p>
                  </a:txBody>
                  <a:tcPr/>
                </a:tc>
              </a:tr>
              <a:tr h="370840">
                <a:tc>
                  <a:txBody>
                    <a:bodyPr/>
                    <a:lstStyle/>
                    <a:p>
                      <a:pPr algn="just"/>
                      <a:r>
                        <a:rPr lang="pl-PL" sz="1300" dirty="0" smtClean="0"/>
                        <a:t>1.1</a:t>
                      </a:r>
                      <a:endParaRPr lang="pl-PL" sz="1300" dirty="0"/>
                    </a:p>
                  </a:txBody>
                  <a:tcPr/>
                </a:tc>
                <a:tc>
                  <a:txBody>
                    <a:bodyPr/>
                    <a:lstStyle/>
                    <a:p>
                      <a:pPr algn="just"/>
                      <a:r>
                        <a:rPr lang="pl-PL" sz="1300" b="1" dirty="0" smtClean="0"/>
                        <a:t>The</a:t>
                      </a:r>
                      <a:r>
                        <a:rPr lang="pl-PL" sz="1300" b="1" baseline="0" dirty="0" smtClean="0"/>
                        <a:t> </a:t>
                      </a:r>
                      <a:r>
                        <a:rPr lang="pl-PL" sz="1300" b="1" dirty="0" err="1" smtClean="0"/>
                        <a:t>indifferent</a:t>
                      </a:r>
                      <a:r>
                        <a:rPr lang="pl-PL" sz="1300" b="1" dirty="0" smtClean="0"/>
                        <a:t> (</a:t>
                      </a:r>
                      <a:r>
                        <a:rPr lang="pl-PL" sz="1300" b="1" dirty="0" err="1" smtClean="0"/>
                        <a:t>impoverished</a:t>
                      </a:r>
                      <a:r>
                        <a:rPr lang="pl-PL" sz="1300" b="1" baseline="0" dirty="0" smtClean="0"/>
                        <a:t> </a:t>
                      </a:r>
                      <a:r>
                        <a:rPr lang="pl-PL" sz="1300" b="1" baseline="0" dirty="0" err="1" smtClean="0"/>
                        <a:t>or</a:t>
                      </a:r>
                      <a:r>
                        <a:rPr lang="pl-PL" sz="1300" b="1" baseline="0" dirty="0" smtClean="0"/>
                        <a:t> </a:t>
                      </a:r>
                      <a:r>
                        <a:rPr lang="pl-PL" sz="1300" b="1" dirty="0" smtClean="0"/>
                        <a:t> </a:t>
                      </a:r>
                      <a:r>
                        <a:rPr lang="pl-PL" sz="1300" b="1" dirty="0" err="1" smtClean="0"/>
                        <a:t>passive</a:t>
                      </a:r>
                      <a:r>
                        <a:rPr lang="pl-PL" sz="1300" b="1" dirty="0" smtClean="0"/>
                        <a:t> style ) </a:t>
                      </a:r>
                      <a:endParaRPr lang="pl-PL" sz="1300" b="1" dirty="0"/>
                    </a:p>
                  </a:txBody>
                  <a:tcPr/>
                </a:tc>
                <a:tc>
                  <a:txBody>
                    <a:bodyPr/>
                    <a:lstStyle/>
                    <a:p>
                      <a:pPr algn="just"/>
                      <a:r>
                        <a:rPr lang="pl-PL" sz="1300" dirty="0" smtClean="0"/>
                        <a:t>l</a:t>
                      </a:r>
                      <a:r>
                        <a:rPr lang="en-US" sz="1300" dirty="0" smtClean="0"/>
                        <a:t>ow human and task orientation, the style is not employee</a:t>
                      </a:r>
                      <a:r>
                        <a:rPr lang="pl-PL" sz="1300" baseline="0" dirty="0" smtClean="0"/>
                        <a:t> </a:t>
                      </a:r>
                      <a:r>
                        <a:rPr lang="pl-PL" sz="1300" baseline="0" dirty="0" err="1" smtClean="0"/>
                        <a:t>friendly</a:t>
                      </a:r>
                      <a:r>
                        <a:rPr lang="pl-PL" sz="1300" dirty="0" smtClean="0"/>
                        <a:t>;</a:t>
                      </a:r>
                      <a:r>
                        <a:rPr lang="pl-PL" sz="1300" baseline="0" dirty="0" smtClean="0"/>
                        <a:t> </a:t>
                      </a:r>
                      <a:r>
                        <a:rPr lang="en-US" sz="1300" dirty="0" smtClean="0"/>
                        <a:t>this style</a:t>
                      </a:r>
                      <a:r>
                        <a:rPr lang="pl-PL" sz="1300" dirty="0" smtClean="0"/>
                        <a:t> </a:t>
                      </a:r>
                      <a:r>
                        <a:rPr lang="pl-PL" sz="1300" dirty="0" err="1" smtClean="0"/>
                        <a:t>aims</a:t>
                      </a:r>
                      <a:r>
                        <a:rPr lang="pl-PL" sz="1300" dirty="0" smtClean="0"/>
                        <a:t> </a:t>
                      </a:r>
                      <a:r>
                        <a:rPr lang="pl-PL" sz="1300" dirty="0" err="1" smtClean="0"/>
                        <a:t>at</a:t>
                      </a:r>
                      <a:r>
                        <a:rPr lang="en-US" sz="1300" dirty="0" smtClean="0"/>
                        <a:t> </a:t>
                      </a:r>
                      <a:r>
                        <a:rPr lang="en-US" sz="1300" dirty="0" err="1" smtClean="0"/>
                        <a:t>preserv</a:t>
                      </a:r>
                      <a:r>
                        <a:rPr lang="pl-PL" sz="1300" dirty="0" err="1" smtClean="0"/>
                        <a:t>ing</a:t>
                      </a:r>
                      <a:r>
                        <a:rPr lang="en-US" sz="1300" dirty="0" smtClean="0"/>
                        <a:t> job and job seniority, protecting themselves by avoiding getting into trouble.</a:t>
                      </a:r>
                      <a:endParaRPr lang="pl-PL" sz="1300" dirty="0"/>
                    </a:p>
                  </a:txBody>
                  <a:tcPr/>
                </a:tc>
              </a:tr>
              <a:tr h="370840">
                <a:tc>
                  <a:txBody>
                    <a:bodyPr/>
                    <a:lstStyle/>
                    <a:p>
                      <a:pPr algn="just"/>
                      <a:r>
                        <a:rPr lang="pl-PL" sz="1300" dirty="0" smtClean="0"/>
                        <a:t>1.9.</a:t>
                      </a:r>
                      <a:endParaRPr lang="pl-PL" sz="13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1" dirty="0" smtClean="0"/>
                        <a:t>The accommodating </a:t>
                      </a:r>
                      <a:r>
                        <a:rPr lang="pl-PL" sz="1300" b="1" dirty="0" smtClean="0"/>
                        <a:t>style </a:t>
                      </a:r>
                      <a:r>
                        <a:rPr lang="en-US" sz="1300" b="1" dirty="0" smtClean="0"/>
                        <a:t>(country club</a:t>
                      </a:r>
                      <a:r>
                        <a:rPr lang="pl-PL" sz="1300" b="1" baseline="0" dirty="0" smtClean="0"/>
                        <a:t> </a:t>
                      </a:r>
                      <a:r>
                        <a:rPr lang="pl-PL" sz="1300" b="1" baseline="0" dirty="0" err="1" smtClean="0"/>
                        <a:t>or</a:t>
                      </a:r>
                      <a:r>
                        <a:rPr lang="pl-PL" sz="1300" b="1" baseline="0" dirty="0" smtClean="0"/>
                        <a:t> </a:t>
                      </a:r>
                      <a:r>
                        <a:rPr lang="pl-PL" sz="1300" b="1" dirty="0" smtClean="0"/>
                        <a:t>club style</a:t>
                      </a:r>
                      <a:r>
                        <a:rPr lang="en-US" sz="1300" b="1" dirty="0" smtClean="0"/>
                        <a:t>)</a:t>
                      </a:r>
                      <a:endParaRPr lang="pl-PL" sz="1300" b="1" dirty="0"/>
                    </a:p>
                  </a:txBody>
                  <a:tcPr/>
                </a:tc>
                <a:tc>
                  <a:txBody>
                    <a:bodyPr/>
                    <a:lstStyle/>
                    <a:p>
                      <a:pPr algn="just"/>
                      <a:r>
                        <a:rPr lang="en-US" sz="1300" dirty="0" smtClean="0"/>
                        <a:t>yield and comply</a:t>
                      </a:r>
                      <a:r>
                        <a:rPr lang="pl-PL" sz="1300" dirty="0" smtClean="0"/>
                        <a:t>; </a:t>
                      </a:r>
                      <a:r>
                        <a:rPr lang="pl-PL" sz="1300" dirty="0" err="1" smtClean="0"/>
                        <a:t>great</a:t>
                      </a:r>
                      <a:r>
                        <a:rPr lang="pl-PL" sz="1300" dirty="0" smtClean="0"/>
                        <a:t> </a:t>
                      </a:r>
                      <a:r>
                        <a:rPr lang="pl-PL" sz="1300" dirty="0" err="1" smtClean="0"/>
                        <a:t>atmosphere</a:t>
                      </a:r>
                      <a:r>
                        <a:rPr lang="pl-PL" sz="1300" dirty="0" smtClean="0"/>
                        <a:t> </a:t>
                      </a:r>
                      <a:r>
                        <a:rPr lang="pl-PL" sz="1300" dirty="0" err="1" smtClean="0"/>
                        <a:t>at</a:t>
                      </a:r>
                      <a:r>
                        <a:rPr lang="pl-PL" sz="1300" dirty="0" smtClean="0"/>
                        <a:t> </a:t>
                      </a:r>
                      <a:r>
                        <a:rPr lang="pl-PL" sz="1300" dirty="0" err="1" smtClean="0"/>
                        <a:t>work</a:t>
                      </a:r>
                      <a:r>
                        <a:rPr lang="pl-PL" sz="1300" dirty="0" smtClean="0"/>
                        <a:t>; </a:t>
                      </a:r>
                      <a:r>
                        <a:rPr lang="en-US" sz="1300" dirty="0" smtClean="0"/>
                        <a:t>high concern for people and a low concern for production</a:t>
                      </a:r>
                      <a:r>
                        <a:rPr lang="pl-PL" sz="1300" dirty="0" smtClean="0"/>
                        <a:t>; </a:t>
                      </a:r>
                      <a:r>
                        <a:rPr lang="en-US" sz="1300" dirty="0" smtClean="0"/>
                        <a:t>this style </a:t>
                      </a:r>
                      <a:r>
                        <a:rPr lang="pl-PL" sz="1300" dirty="0" err="1" smtClean="0"/>
                        <a:t>devotes</a:t>
                      </a:r>
                      <a:r>
                        <a:rPr lang="en-US" sz="1300" dirty="0" smtClean="0"/>
                        <a:t> much attention to the security and comfort of the employees</a:t>
                      </a:r>
                      <a:endParaRPr lang="pl-PL" sz="1300" dirty="0"/>
                    </a:p>
                  </a:txBody>
                  <a:tcPr/>
                </a:tc>
              </a:tr>
              <a:tr h="370840">
                <a:tc>
                  <a:txBody>
                    <a:bodyPr/>
                    <a:lstStyle/>
                    <a:p>
                      <a:r>
                        <a:rPr lang="pl-PL" sz="1300" dirty="0" smtClean="0"/>
                        <a:t>9.1.</a:t>
                      </a:r>
                      <a:endParaRPr lang="pl-PL"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300" b="1" dirty="0" smtClean="0"/>
                        <a:t>The </a:t>
                      </a:r>
                      <a:r>
                        <a:rPr lang="pl-PL" sz="1300" b="1" dirty="0" err="1" smtClean="0"/>
                        <a:t>dictatorial</a:t>
                      </a:r>
                      <a:r>
                        <a:rPr lang="pl-PL" sz="1300" b="1" dirty="0" smtClean="0"/>
                        <a:t> (</a:t>
                      </a:r>
                      <a:r>
                        <a:rPr lang="pl-PL" sz="1300" b="1" dirty="0" err="1" smtClean="0"/>
                        <a:t>autocratic</a:t>
                      </a:r>
                      <a:r>
                        <a:rPr lang="pl-PL" sz="1300" b="1" dirty="0" smtClean="0"/>
                        <a:t>) style </a:t>
                      </a:r>
                      <a:endParaRPr lang="pl-PL" sz="1300" b="1" dirty="0"/>
                    </a:p>
                  </a:txBody>
                  <a:tcPr/>
                </a:tc>
                <a:tc>
                  <a:txBody>
                    <a:bodyPr/>
                    <a:lstStyle/>
                    <a:p>
                      <a:pPr algn="just"/>
                      <a:r>
                        <a:rPr lang="en-US" sz="1300" dirty="0" smtClean="0"/>
                        <a:t>control and dominate</a:t>
                      </a:r>
                      <a:r>
                        <a:rPr lang="pl-PL" sz="1300" dirty="0" smtClean="0"/>
                        <a:t>;</a:t>
                      </a:r>
                      <a:r>
                        <a:rPr lang="pl-PL" sz="1300" baseline="0" dirty="0" smtClean="0"/>
                        <a:t> </a:t>
                      </a:r>
                      <a:r>
                        <a:rPr lang="en-US" sz="1300" dirty="0" smtClean="0"/>
                        <a:t>With a high concern for production, and a low concern for people</a:t>
                      </a:r>
                      <a:endParaRPr lang="pl-PL" sz="1300" dirty="0"/>
                    </a:p>
                  </a:txBody>
                  <a:tcPr/>
                </a:tc>
              </a:tr>
              <a:tr h="370840">
                <a:tc>
                  <a:txBody>
                    <a:bodyPr/>
                    <a:lstStyle/>
                    <a:p>
                      <a:r>
                        <a:rPr lang="pl-PL" sz="1300" dirty="0" smtClean="0"/>
                        <a:t>5.5.</a:t>
                      </a:r>
                      <a:endParaRPr lang="pl-PL" sz="1300" dirty="0"/>
                    </a:p>
                  </a:txBody>
                  <a:tcPr/>
                </a:tc>
                <a:tc>
                  <a:txBody>
                    <a:bodyPr/>
                    <a:lstStyle/>
                    <a:p>
                      <a:r>
                        <a:rPr lang="pl-PL" sz="1300" b="1" dirty="0" smtClean="0"/>
                        <a:t>The </a:t>
                      </a:r>
                      <a:r>
                        <a:rPr lang="pl-PL" sz="1300" b="1" dirty="0" err="1" smtClean="0"/>
                        <a:t>compromise</a:t>
                      </a:r>
                      <a:r>
                        <a:rPr lang="pl-PL" sz="1300" b="1" baseline="0" dirty="0" smtClean="0"/>
                        <a:t> </a:t>
                      </a:r>
                      <a:r>
                        <a:rPr lang="en-US" sz="1300" b="1" dirty="0" smtClean="0"/>
                        <a:t>(</a:t>
                      </a:r>
                      <a:r>
                        <a:rPr lang="en-US" sz="1300" b="1" dirty="0" err="1" smtClean="0"/>
                        <a:t>tatus</a:t>
                      </a:r>
                      <a:r>
                        <a:rPr lang="en-US" sz="1300" b="1" dirty="0" smtClean="0"/>
                        <a:t> quo</a:t>
                      </a:r>
                      <a:r>
                        <a:rPr lang="pl-PL" sz="1300" b="1" dirty="0" smtClean="0"/>
                        <a:t>, </a:t>
                      </a:r>
                      <a:r>
                        <a:rPr lang="en-US" sz="1300" b="1" dirty="0" smtClean="0"/>
                        <a:t>middle-of-the-road) s</a:t>
                      </a:r>
                      <a:r>
                        <a:rPr lang="pl-PL" sz="1300" b="1" dirty="0" smtClean="0"/>
                        <a:t>tyle</a:t>
                      </a:r>
                      <a:endParaRPr lang="pl-PL" sz="13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dirty="0" smtClean="0"/>
                        <a:t>balance and compromise</a:t>
                      </a:r>
                      <a:r>
                        <a:rPr lang="pl-PL" sz="1300" dirty="0" smtClean="0"/>
                        <a:t>; </a:t>
                      </a:r>
                      <a:r>
                        <a:rPr lang="en-US" sz="1300" dirty="0" smtClean="0"/>
                        <a:t>this style </a:t>
                      </a:r>
                      <a:r>
                        <a:rPr lang="en-US" sz="1300" dirty="0" err="1" smtClean="0"/>
                        <a:t>tr</a:t>
                      </a:r>
                      <a:r>
                        <a:rPr lang="pl-PL" sz="1300" dirty="0" err="1" smtClean="0"/>
                        <a:t>ies</a:t>
                      </a:r>
                      <a:r>
                        <a:rPr lang="en-US" sz="1300" dirty="0" smtClean="0"/>
                        <a:t> to</a:t>
                      </a:r>
                      <a:r>
                        <a:rPr lang="pl-PL" sz="1300" dirty="0" smtClean="0"/>
                        <a:t> </a:t>
                      </a:r>
                      <a:r>
                        <a:rPr lang="pl-PL" sz="1300" dirty="0" err="1" smtClean="0"/>
                        <a:t>find</a:t>
                      </a:r>
                      <a:r>
                        <a:rPr lang="en-US" sz="1300" dirty="0" smtClean="0"/>
                        <a:t> balance between company goals and workers' needs</a:t>
                      </a:r>
                      <a:endParaRPr lang="pl-PL" sz="1300" dirty="0" smtClean="0"/>
                    </a:p>
                  </a:txBody>
                  <a:tcPr/>
                </a:tc>
              </a:tr>
              <a:tr h="370840">
                <a:tc>
                  <a:txBody>
                    <a:bodyPr/>
                    <a:lstStyle/>
                    <a:p>
                      <a:r>
                        <a:rPr lang="pl-PL" sz="1300" dirty="0" smtClean="0"/>
                        <a:t>9.9. </a:t>
                      </a:r>
                      <a:endParaRPr lang="pl-PL" sz="1300" dirty="0"/>
                    </a:p>
                  </a:txBody>
                  <a:tcPr/>
                </a:tc>
                <a:tc>
                  <a:txBody>
                    <a:bodyPr/>
                    <a:lstStyle/>
                    <a:p>
                      <a:r>
                        <a:rPr lang="pl-PL" sz="1300" b="1" dirty="0" smtClean="0"/>
                        <a:t>The </a:t>
                      </a:r>
                      <a:r>
                        <a:rPr lang="pl-PL" sz="1300" b="1" dirty="0" err="1" smtClean="0"/>
                        <a:t>involved</a:t>
                      </a:r>
                      <a:r>
                        <a:rPr lang="pl-PL" sz="1300" b="1" dirty="0" smtClean="0"/>
                        <a:t> style </a:t>
                      </a:r>
                      <a:endParaRPr lang="pl-PL" sz="1300" b="1" dirty="0"/>
                    </a:p>
                  </a:txBody>
                  <a:tcPr/>
                </a:tc>
                <a:tc>
                  <a:txBody>
                    <a:bodyPr/>
                    <a:lstStyle/>
                    <a:p>
                      <a:pPr algn="just"/>
                      <a:r>
                        <a:rPr lang="en-US" sz="1300" dirty="0" smtClean="0"/>
                        <a:t>high concern is paid both to people and production</a:t>
                      </a:r>
                      <a:r>
                        <a:rPr lang="pl-PL" sz="1300" dirty="0" smtClean="0"/>
                        <a:t>; </a:t>
                      </a:r>
                      <a:r>
                        <a:rPr lang="pl-PL" sz="1300" dirty="0" err="1" smtClean="0"/>
                        <a:t>this</a:t>
                      </a:r>
                      <a:r>
                        <a:rPr lang="pl-PL" sz="1300" dirty="0" smtClean="0"/>
                        <a:t> style </a:t>
                      </a:r>
                      <a:r>
                        <a:rPr lang="en-US" sz="1300" dirty="0" smtClean="0"/>
                        <a:t>encourage</a:t>
                      </a:r>
                      <a:r>
                        <a:rPr lang="pl-PL" sz="1300" dirty="0" smtClean="0"/>
                        <a:t>s</a:t>
                      </a:r>
                      <a:r>
                        <a:rPr lang="en-US" sz="1300" dirty="0" smtClean="0"/>
                        <a:t> teamwork and commitment among employees.</a:t>
                      </a:r>
                      <a:endParaRPr lang="pl-PL" sz="1300" dirty="0"/>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400" b="1" dirty="0" err="1" smtClean="0">
                <a:solidFill>
                  <a:srgbClr val="F05475"/>
                </a:solidFill>
              </a:rPr>
              <a:t>Fiedler's</a:t>
            </a:r>
            <a:r>
              <a:rPr lang="pl-PL" sz="3400" b="1" dirty="0" smtClean="0">
                <a:solidFill>
                  <a:srgbClr val="F05475"/>
                </a:solidFill>
              </a:rPr>
              <a:t> </a:t>
            </a:r>
            <a:r>
              <a:rPr lang="pl-PL" sz="3400" b="1" dirty="0" err="1" smtClean="0">
                <a:solidFill>
                  <a:srgbClr val="F05475"/>
                </a:solidFill>
              </a:rPr>
              <a:t>Contingency</a:t>
            </a:r>
            <a:r>
              <a:rPr lang="pl-PL" sz="3400" b="1" dirty="0" smtClean="0">
                <a:solidFill>
                  <a:srgbClr val="F05475"/>
                </a:solidFill>
              </a:rPr>
              <a:t> Model</a:t>
            </a:r>
            <a:endParaRPr lang="pl-PL" sz="3400" dirty="0">
              <a:solidFill>
                <a:srgbClr val="F05475"/>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500166" y="2143116"/>
            <a:ext cx="5759781" cy="432435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400" b="1" dirty="0" err="1" smtClean="0">
                <a:solidFill>
                  <a:srgbClr val="F05475"/>
                </a:solidFill>
              </a:rPr>
              <a:t>Fiedler's</a:t>
            </a:r>
            <a:r>
              <a:rPr lang="pl-PL" sz="3400" b="1" dirty="0" smtClean="0">
                <a:solidFill>
                  <a:srgbClr val="F05475"/>
                </a:solidFill>
              </a:rPr>
              <a:t> </a:t>
            </a:r>
            <a:r>
              <a:rPr lang="pl-PL" sz="3400" b="1" dirty="0" err="1" smtClean="0">
                <a:solidFill>
                  <a:srgbClr val="F05475"/>
                </a:solidFill>
              </a:rPr>
              <a:t>Contingency</a:t>
            </a:r>
            <a:r>
              <a:rPr lang="pl-PL" sz="3400" b="1" dirty="0" smtClean="0">
                <a:solidFill>
                  <a:srgbClr val="F05475"/>
                </a:solidFill>
              </a:rPr>
              <a:t> Model</a:t>
            </a:r>
            <a:endParaRPr lang="pl-PL" sz="3400" dirty="0"/>
          </a:p>
        </p:txBody>
      </p:sp>
      <p:sp>
        <p:nvSpPr>
          <p:cNvPr id="3" name="Symbol zastępczy zawartości 2"/>
          <p:cNvSpPr>
            <a:spLocks noGrp="1"/>
          </p:cNvSpPr>
          <p:nvPr>
            <p:ph idx="1"/>
          </p:nvPr>
        </p:nvSpPr>
        <p:spPr/>
        <p:txBody>
          <a:bodyPr>
            <a:normAutofit fontScale="62500" lnSpcReduction="20000"/>
          </a:bodyPr>
          <a:lstStyle/>
          <a:p>
            <a:pPr algn="just"/>
            <a:r>
              <a:rPr lang="en-US" dirty="0" smtClean="0"/>
              <a:t>The Fiedler Contingency Model was created in the mid-1960s by Fred Fiedler, a scientist who studied the personality and characteristics of leaders.</a:t>
            </a:r>
            <a:endParaRPr lang="pl-PL" dirty="0" smtClean="0"/>
          </a:p>
          <a:p>
            <a:pPr algn="just"/>
            <a:r>
              <a:rPr lang="en-US" dirty="0" smtClean="0"/>
              <a:t>The model </a:t>
            </a:r>
            <a:r>
              <a:rPr lang="pl-PL" dirty="0" err="1" smtClean="0"/>
              <a:t>shows</a:t>
            </a:r>
            <a:r>
              <a:rPr lang="en-US" dirty="0" smtClean="0"/>
              <a:t> that </a:t>
            </a:r>
            <a:r>
              <a:rPr lang="pl-PL" dirty="0" smtClean="0"/>
              <a:t>we </a:t>
            </a:r>
            <a:r>
              <a:rPr lang="pl-PL" dirty="0" err="1" smtClean="0"/>
              <a:t>can’t</a:t>
            </a:r>
            <a:r>
              <a:rPr lang="pl-PL" dirty="0" smtClean="0"/>
              <a:t> </a:t>
            </a:r>
            <a:r>
              <a:rPr lang="pl-PL" dirty="0" err="1" smtClean="0"/>
              <a:t>distinquash</a:t>
            </a:r>
            <a:r>
              <a:rPr lang="pl-PL" dirty="0" smtClean="0"/>
              <a:t> </a:t>
            </a:r>
            <a:r>
              <a:rPr lang="en-US" dirty="0" smtClean="0"/>
              <a:t>one best style of leadership. Instead, a leader's effectiveness is based on the situation. This is the result of two factors – "leadership style" and "situational favorableness" (later called "situational control").</a:t>
            </a:r>
            <a:endParaRPr lang="pl-PL" dirty="0" smtClean="0"/>
          </a:p>
          <a:p>
            <a:pPr algn="just"/>
            <a:r>
              <a:rPr lang="pl-PL" dirty="0" smtClean="0"/>
              <a:t>L</a:t>
            </a:r>
            <a:r>
              <a:rPr lang="en-US" dirty="0" err="1" smtClean="0"/>
              <a:t>eadership</a:t>
            </a:r>
            <a:r>
              <a:rPr lang="en-US" dirty="0" smtClean="0"/>
              <a:t> style is fixed, and it can be measured using a scale he developed called Least-Preferred Co-Worker (LPC) Scale</a:t>
            </a:r>
            <a:endParaRPr lang="pl-PL" dirty="0" smtClean="0"/>
          </a:p>
          <a:p>
            <a:pPr algn="just"/>
            <a:r>
              <a:rPr lang="pl-PL" dirty="0" err="1" smtClean="0"/>
              <a:t>Previously</a:t>
            </a:r>
            <a:r>
              <a:rPr lang="pl-PL" dirty="0" smtClean="0"/>
              <a:t> </a:t>
            </a:r>
            <a:r>
              <a:rPr lang="pl-PL" dirty="0" err="1" smtClean="0"/>
              <a:t>you</a:t>
            </a:r>
            <a:r>
              <a:rPr lang="pl-PL" dirty="0" smtClean="0"/>
              <a:t> </a:t>
            </a:r>
            <a:r>
              <a:rPr lang="pl-PL" dirty="0" err="1" smtClean="0"/>
              <a:t>estimate</a:t>
            </a:r>
            <a:r>
              <a:rPr lang="pl-PL" dirty="0" smtClean="0"/>
              <a:t> </a:t>
            </a:r>
            <a:r>
              <a:rPr lang="en-US" dirty="0" smtClean="0"/>
              <a:t>how you feel about this person for each factor, and add up your scores. If your total score is high, you're likely to be a relationship-orientated leader. If your total score is low, you're more likely to be task-orientated leader.</a:t>
            </a:r>
            <a:endParaRPr lang="pl-PL" dirty="0" smtClean="0"/>
          </a:p>
          <a:p>
            <a:pPr algn="just"/>
            <a:r>
              <a:rPr lang="en-US" dirty="0" smtClean="0"/>
              <a:t>The model says that task-oriented leaders usually view their LPCs more negatively, resulting in a lower score. Fiedler called these low LPC-leaders. He said that low LPCs are very effective at completing tasks. </a:t>
            </a:r>
            <a:endParaRPr lang="pl-PL" dirty="0" smtClean="0"/>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3">
                    <a:lumMod val="60000"/>
                    <a:lumOff val="40000"/>
                  </a:schemeClr>
                </a:solidFill>
              </a:rPr>
              <a:t>Management </a:t>
            </a:r>
            <a:r>
              <a:rPr lang="pl-PL" b="1" dirty="0" err="1" smtClean="0">
                <a:solidFill>
                  <a:schemeClr val="accent3">
                    <a:lumMod val="60000"/>
                    <a:lumOff val="40000"/>
                  </a:schemeClr>
                </a:solidFill>
              </a:rPr>
              <a:t>is</a:t>
            </a:r>
            <a:r>
              <a:rPr lang="pl-PL" b="1" dirty="0" smtClean="0">
                <a:solidFill>
                  <a:schemeClr val="accent3">
                    <a:lumMod val="60000"/>
                    <a:lumOff val="40000"/>
                  </a:schemeClr>
                </a:solidFill>
              </a:rPr>
              <a:t> art</a:t>
            </a:r>
            <a:endParaRPr lang="pl-PL" b="1" dirty="0">
              <a:solidFill>
                <a:schemeClr val="accent3">
                  <a:lumMod val="60000"/>
                  <a:lumOff val="40000"/>
                </a:schemeClr>
              </a:solidFill>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966923689"/>
              </p:ext>
            </p:extLst>
          </p:nvPr>
        </p:nvGraphicFramePr>
        <p:xfrm>
          <a:off x="457200" y="2249488"/>
          <a:ext cx="8229600" cy="3329156"/>
        </p:xfrm>
        <a:graphic>
          <a:graphicData uri="http://schemas.openxmlformats.org/drawingml/2006/table">
            <a:tbl>
              <a:tblPr firstRow="1" bandRow="1">
                <a:tableStyleId>{00A15C55-8517-42AA-B614-E9B94910E393}</a:tableStyleId>
              </a:tblPr>
              <a:tblGrid>
                <a:gridCol w="2543164"/>
                <a:gridCol w="5686436"/>
              </a:tblGrid>
              <a:tr h="1009258">
                <a:tc>
                  <a:txBody>
                    <a:bodyPr/>
                    <a:lstStyle/>
                    <a:p>
                      <a:pPr algn="ctr"/>
                      <a:r>
                        <a:rPr lang="pl-PL" dirty="0" smtClean="0"/>
                        <a:t> </a:t>
                      </a:r>
                      <a:r>
                        <a:rPr lang="pl-PL" dirty="0" err="1" smtClean="0"/>
                        <a:t>Presentative</a:t>
                      </a:r>
                      <a:endParaRPr lang="pl-PL" dirty="0"/>
                    </a:p>
                  </a:txBody>
                  <a:tcPr/>
                </a:tc>
                <a:tc>
                  <a:txBody>
                    <a:bodyPr/>
                    <a:lstStyle/>
                    <a:p>
                      <a:pPr algn="ctr"/>
                      <a:r>
                        <a:rPr lang="pl-PL" dirty="0" err="1" smtClean="0"/>
                        <a:t>Argumentation</a:t>
                      </a:r>
                      <a:endParaRPr lang="pl-PL" dirty="0"/>
                    </a:p>
                  </a:txBody>
                  <a:tcPr/>
                </a:tc>
              </a:tr>
              <a:tr h="1009258">
                <a:tc>
                  <a:txBody>
                    <a:bodyPr/>
                    <a:lstStyle/>
                    <a:p>
                      <a:r>
                        <a:rPr lang="pl-PL" sz="1600" dirty="0" err="1" smtClean="0"/>
                        <a:t>Marry</a:t>
                      </a:r>
                      <a:r>
                        <a:rPr lang="pl-PL" sz="1600" dirty="0" smtClean="0"/>
                        <a:t> Parker</a:t>
                      </a:r>
                      <a:r>
                        <a:rPr lang="pl-PL" sz="1600" baseline="0" dirty="0" smtClean="0"/>
                        <a:t>  </a:t>
                      </a:r>
                      <a:r>
                        <a:rPr lang="pl-PL" sz="1600" baseline="0" dirty="0" err="1" smtClean="0"/>
                        <a:t>Follet</a:t>
                      </a:r>
                      <a:endParaRPr lang="pl-PL" sz="1600" dirty="0"/>
                    </a:p>
                  </a:txBody>
                  <a:tcPr/>
                </a:tc>
                <a:tc>
                  <a:txBody>
                    <a:bodyPr/>
                    <a:lstStyle/>
                    <a:p>
                      <a:r>
                        <a:rPr lang="en-US" sz="1600" dirty="0" smtClean="0"/>
                        <a:t>skill, skill, in the performance of something </a:t>
                      </a:r>
                      <a:endParaRPr lang="pl-PL" sz="1600" dirty="0" smtClean="0"/>
                    </a:p>
                    <a:p>
                      <a:r>
                        <a:rPr lang="en-US" sz="1600" dirty="0" smtClean="0"/>
                        <a:t>artist</a:t>
                      </a:r>
                      <a:r>
                        <a:rPr lang="pl-PL" sz="1600" dirty="0" err="1" smtClean="0"/>
                        <a:t>ic</a:t>
                      </a:r>
                      <a:r>
                        <a:rPr lang="en-US" sz="1600" dirty="0" smtClean="0"/>
                        <a:t>; concept related to intuition, artistic vision.</a:t>
                      </a:r>
                      <a:endParaRPr lang="en-US" sz="1600" dirty="0"/>
                    </a:p>
                  </a:txBody>
                  <a:tcPr/>
                </a:tc>
              </a:tr>
              <a:tr h="1009258">
                <a:tc>
                  <a:txBody>
                    <a:bodyPr/>
                    <a:lstStyle/>
                    <a:p>
                      <a:r>
                        <a:rPr lang="pl-PL" sz="1600" dirty="0" smtClean="0"/>
                        <a:t>Henry M. </a:t>
                      </a:r>
                      <a:r>
                        <a:rPr lang="pl-PL" sz="1600" dirty="0" err="1" smtClean="0"/>
                        <a:t>Bottinger</a:t>
                      </a:r>
                      <a:endParaRPr lang="pl-PL" sz="1600" dirty="0"/>
                    </a:p>
                  </a:txBody>
                  <a:tcPr/>
                </a:tc>
                <a:tc>
                  <a:txBody>
                    <a:bodyPr/>
                    <a:lstStyle/>
                    <a:p>
                      <a:r>
                        <a:rPr lang="en-US" sz="1600" dirty="0" smtClean="0"/>
                        <a:t>the art of ordering chaos, the components of management: the vision of the artist, knowledge of the craft effective communication; a real art can be mastered only when the innate skills are taught (e</a:t>
                      </a:r>
                      <a:r>
                        <a:rPr lang="pl-PL" sz="1600" dirty="0" smtClean="0"/>
                        <a:t>.</a:t>
                      </a:r>
                      <a:r>
                        <a:rPr lang="en-US" sz="1600" dirty="0" smtClean="0"/>
                        <a:t>g</a:t>
                      </a:r>
                      <a:r>
                        <a:rPr lang="pl-PL" sz="1600" dirty="0" smtClean="0"/>
                        <a:t>.</a:t>
                      </a:r>
                      <a:r>
                        <a:rPr lang="en-US" sz="1600" dirty="0" smtClean="0"/>
                        <a:t> the ability to sing, paint, direct)</a:t>
                      </a:r>
                    </a:p>
                    <a:p>
                      <a:endParaRPr lang="pl-PL" sz="1600" dirty="0"/>
                    </a:p>
                  </a:txBody>
                  <a:tcPr/>
                </a:tc>
              </a:tr>
            </a:tbl>
          </a:graphicData>
        </a:graphic>
      </p:graphicFrame>
      <p:pic>
        <p:nvPicPr>
          <p:cNvPr id="5" name="Obraz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68344" y="1844824"/>
            <a:ext cx="1322022" cy="1800200"/>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7624" y="4797152"/>
            <a:ext cx="1285884" cy="173894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err="1" smtClean="0">
                <a:solidFill>
                  <a:srgbClr val="FFC000"/>
                </a:solidFill>
              </a:rPr>
              <a:t>What’s</a:t>
            </a:r>
            <a:r>
              <a:rPr lang="pl-PL" dirty="0" smtClean="0">
                <a:solidFill>
                  <a:srgbClr val="FFC000"/>
                </a:solidFill>
              </a:rPr>
              <a:t> </a:t>
            </a:r>
            <a:r>
              <a:rPr lang="pl-PL" dirty="0" err="1" smtClean="0">
                <a:solidFill>
                  <a:srgbClr val="FFC000"/>
                </a:solidFill>
              </a:rPr>
              <a:t>the</a:t>
            </a:r>
            <a:r>
              <a:rPr lang="pl-PL" dirty="0" smtClean="0">
                <a:solidFill>
                  <a:srgbClr val="FFC000"/>
                </a:solidFill>
              </a:rPr>
              <a:t> </a:t>
            </a:r>
            <a:r>
              <a:rPr lang="pl-PL" dirty="0" err="1" smtClean="0">
                <a:solidFill>
                  <a:srgbClr val="FFC000"/>
                </a:solidFill>
              </a:rPr>
              <a:t>organizational</a:t>
            </a:r>
            <a:r>
              <a:rPr lang="pl-PL" dirty="0" smtClean="0">
                <a:solidFill>
                  <a:srgbClr val="FFC000"/>
                </a:solidFill>
              </a:rPr>
              <a:t> </a:t>
            </a:r>
            <a:r>
              <a:rPr lang="pl-PL" dirty="0" err="1" smtClean="0">
                <a:solidFill>
                  <a:srgbClr val="FFC000"/>
                </a:solidFill>
              </a:rPr>
              <a:t>conflict</a:t>
            </a:r>
            <a:r>
              <a:rPr lang="pl-PL" dirty="0" smtClean="0">
                <a:solidFill>
                  <a:srgbClr val="FFC000"/>
                </a:solidFill>
              </a:rPr>
              <a:t> </a:t>
            </a:r>
            <a:r>
              <a:rPr lang="pl-PL" dirty="0" err="1" smtClean="0">
                <a:solidFill>
                  <a:srgbClr val="FFC000"/>
                </a:solidFill>
              </a:rPr>
              <a:t>is</a:t>
            </a:r>
            <a:r>
              <a:rPr lang="pl-PL" dirty="0" smtClean="0">
                <a:solidFill>
                  <a:srgbClr val="FFC000"/>
                </a:solidFill>
              </a:rPr>
              <a:t> ?</a:t>
            </a:r>
            <a:endParaRPr lang="pl-PL" dirty="0"/>
          </a:p>
        </p:txBody>
      </p:sp>
      <p:sp>
        <p:nvSpPr>
          <p:cNvPr id="3" name="Symbol zastępczy zawartości 2"/>
          <p:cNvSpPr>
            <a:spLocks noGrp="1"/>
          </p:cNvSpPr>
          <p:nvPr>
            <p:ph idx="1"/>
          </p:nvPr>
        </p:nvSpPr>
        <p:spPr/>
        <p:txBody>
          <a:bodyPr>
            <a:normAutofit/>
          </a:bodyPr>
          <a:lstStyle/>
          <a:p>
            <a:pPr>
              <a:buNone/>
            </a:pPr>
            <a:r>
              <a:rPr lang="pl-PL" dirty="0" smtClean="0"/>
              <a:t>   </a:t>
            </a:r>
            <a:r>
              <a:rPr lang="en-US" dirty="0" smtClean="0"/>
              <a:t>Organizational Conflict or otherwise known as </a:t>
            </a:r>
            <a:r>
              <a:rPr lang="en-US" b="1" dirty="0" smtClean="0">
                <a:solidFill>
                  <a:srgbClr val="92D050"/>
                </a:solidFill>
              </a:rPr>
              <a:t>workplace conflict</a:t>
            </a:r>
            <a:r>
              <a:rPr lang="en-US" dirty="0" smtClean="0"/>
              <a:t>, is described as </a:t>
            </a:r>
            <a:r>
              <a:rPr lang="en-US" u="sng" dirty="0" smtClean="0"/>
              <a:t>the state of disagreement or misunderstanding, resulting from the actual or perceived dissent of needs, beliefs, resources and relationship between the members of the organization</a:t>
            </a:r>
            <a:r>
              <a:rPr lang="en-US" dirty="0" smtClean="0"/>
              <a:t>. At the workplace, whenever, two or more persons interact, conflict occurs when opinions with respect to any task or decision are in contradiction.</a:t>
            </a:r>
            <a:endParaRPr lang="pl-PL" dirty="0" smtClean="0"/>
          </a:p>
          <a:p>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dirty="0" smtClean="0">
                <a:solidFill>
                  <a:schemeClr val="accent2">
                    <a:lumMod val="40000"/>
                    <a:lumOff val="60000"/>
                  </a:schemeClr>
                </a:solidFill>
              </a:rPr>
              <a:t>Why are there conflicts at work?</a:t>
            </a:r>
            <a:br>
              <a:rPr lang="en-US" dirty="0" smtClean="0">
                <a:solidFill>
                  <a:schemeClr val="accent2">
                    <a:lumMod val="40000"/>
                    <a:lumOff val="60000"/>
                  </a:schemeClr>
                </a:solidFill>
              </a:rPr>
            </a:br>
            <a:endParaRPr lang="pl-PL" dirty="0">
              <a:solidFill>
                <a:schemeClr val="accent2">
                  <a:lumMod val="40000"/>
                  <a:lumOff val="60000"/>
                </a:schemeClr>
              </a:solidFill>
            </a:endParaRPr>
          </a:p>
        </p:txBody>
      </p:sp>
      <p:sp>
        <p:nvSpPr>
          <p:cNvPr id="4" name="Symbol zastępczy zawartości 3"/>
          <p:cNvSpPr>
            <a:spLocks noGrp="1"/>
          </p:cNvSpPr>
          <p:nvPr>
            <p:ph idx="1"/>
          </p:nvPr>
        </p:nvSpPr>
        <p:spPr>
          <a:xfrm>
            <a:off x="571472" y="2357430"/>
            <a:ext cx="2357454" cy="1928826"/>
          </a:xfrm>
          <a:prstGeom prst="flowChartMagnetic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buNone/>
            </a:pPr>
            <a:r>
              <a:rPr lang="pl-PL" sz="1700" dirty="0" err="1" smtClean="0"/>
              <a:t>Unclear</a:t>
            </a:r>
            <a:endParaRPr lang="pl-PL" sz="1700" dirty="0" smtClean="0"/>
          </a:p>
          <a:p>
            <a:pPr>
              <a:buNone/>
            </a:pPr>
            <a:r>
              <a:rPr lang="pl-PL" sz="1700" dirty="0" err="1" smtClean="0"/>
              <a:t>responsability</a:t>
            </a:r>
            <a:endParaRPr lang="pl-PL" sz="1700" dirty="0"/>
          </a:p>
        </p:txBody>
      </p:sp>
      <p:sp>
        <p:nvSpPr>
          <p:cNvPr id="6" name="Schemat blokowy: pamięć o dostępie sekwencyjnym 5"/>
          <p:cNvSpPr/>
          <p:nvPr/>
        </p:nvSpPr>
        <p:spPr>
          <a:xfrm>
            <a:off x="5857884" y="2428868"/>
            <a:ext cx="2099886" cy="1656184"/>
          </a:xfrm>
          <a:prstGeom prst="flowChartMagneticTap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err="1" smtClean="0">
                <a:solidFill>
                  <a:schemeClr val="bg1"/>
                </a:solidFill>
              </a:rPr>
              <a:t>Interpersonal</a:t>
            </a:r>
            <a:r>
              <a:rPr lang="pl-PL" sz="1600" dirty="0" smtClean="0">
                <a:solidFill>
                  <a:schemeClr val="bg1"/>
                </a:solidFill>
              </a:rPr>
              <a:t> </a:t>
            </a:r>
            <a:r>
              <a:rPr lang="pl-PL" sz="1600" dirty="0" err="1" smtClean="0">
                <a:solidFill>
                  <a:schemeClr val="bg1"/>
                </a:solidFill>
              </a:rPr>
              <a:t>Relationship</a:t>
            </a:r>
            <a:endParaRPr lang="pl-PL" sz="1600" dirty="0">
              <a:solidFill>
                <a:schemeClr val="bg1"/>
              </a:solidFill>
            </a:endParaRPr>
          </a:p>
        </p:txBody>
      </p:sp>
      <p:sp>
        <p:nvSpPr>
          <p:cNvPr id="8" name="Schemat blokowy: pamięć o dostępie sekwencyjnym 7"/>
          <p:cNvSpPr/>
          <p:nvPr/>
        </p:nvSpPr>
        <p:spPr>
          <a:xfrm>
            <a:off x="3357554" y="3500438"/>
            <a:ext cx="2571768" cy="1656184"/>
          </a:xfrm>
          <a:prstGeom prst="flowChartMagneticTap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700" dirty="0" err="1" smtClean="0">
                <a:solidFill>
                  <a:schemeClr val="bg1"/>
                </a:solidFill>
              </a:rPr>
              <a:t>Communication</a:t>
            </a:r>
            <a:r>
              <a:rPr lang="pl-PL" sz="1700" dirty="0" smtClean="0">
                <a:solidFill>
                  <a:schemeClr val="bg1"/>
                </a:solidFill>
              </a:rPr>
              <a:t> </a:t>
            </a:r>
            <a:r>
              <a:rPr lang="pl-PL" sz="1700" dirty="0" err="1" smtClean="0">
                <a:solidFill>
                  <a:schemeClr val="bg1"/>
                </a:solidFill>
              </a:rPr>
              <a:t>Disruption</a:t>
            </a:r>
            <a:endParaRPr lang="pl-PL" sz="1700" dirty="0">
              <a:solidFill>
                <a:schemeClr val="bg1"/>
              </a:solidFill>
            </a:endParaRPr>
          </a:p>
        </p:txBody>
      </p:sp>
      <p:sp>
        <p:nvSpPr>
          <p:cNvPr id="9" name="Schemat blokowy: pamięć o dostępie sekwencyjnym 8"/>
          <p:cNvSpPr/>
          <p:nvPr/>
        </p:nvSpPr>
        <p:spPr>
          <a:xfrm>
            <a:off x="571472" y="4500570"/>
            <a:ext cx="1944216" cy="1656184"/>
          </a:xfrm>
          <a:prstGeom prst="flowChartMagneticTap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chemeClr val="bg1"/>
                </a:solidFill>
              </a:rPr>
              <a:t>Scarcity</a:t>
            </a:r>
            <a:r>
              <a:rPr lang="pl-PL" dirty="0" smtClean="0">
                <a:solidFill>
                  <a:schemeClr val="bg1"/>
                </a:solidFill>
              </a:rPr>
              <a:t> of </a:t>
            </a:r>
            <a:r>
              <a:rPr lang="pl-PL" dirty="0" err="1" smtClean="0">
                <a:solidFill>
                  <a:schemeClr val="bg1"/>
                </a:solidFill>
              </a:rPr>
              <a:t>Resources</a:t>
            </a:r>
            <a:endParaRPr lang="pl-PL" dirty="0">
              <a:solidFill>
                <a:schemeClr val="bg1"/>
              </a:solidFill>
            </a:endParaRPr>
          </a:p>
        </p:txBody>
      </p:sp>
      <p:sp>
        <p:nvSpPr>
          <p:cNvPr id="10" name="Schemat blokowy: pamięć o dostępie sekwencyjnym 9"/>
          <p:cNvSpPr/>
          <p:nvPr/>
        </p:nvSpPr>
        <p:spPr>
          <a:xfrm>
            <a:off x="6143636" y="4357694"/>
            <a:ext cx="1944216" cy="1656184"/>
          </a:xfrm>
          <a:prstGeom prst="flowChartMagneticTape">
            <a:avLst/>
          </a:prstGeom>
          <a:solidFill>
            <a:srgbClr val="C1F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smtClean="0">
                <a:solidFill>
                  <a:schemeClr val="bg1"/>
                </a:solidFill>
              </a:rPr>
              <a:t>Conflict</a:t>
            </a:r>
            <a:r>
              <a:rPr lang="pl-PL" dirty="0" smtClean="0">
                <a:solidFill>
                  <a:schemeClr val="bg1"/>
                </a:solidFill>
              </a:rPr>
              <a:t> of </a:t>
            </a:r>
            <a:r>
              <a:rPr lang="pl-PL" dirty="0" err="1" smtClean="0">
                <a:solidFill>
                  <a:schemeClr val="bg1"/>
                </a:solidFill>
              </a:rPr>
              <a:t>Interest</a:t>
            </a:r>
            <a:endParaRPr lang="pl-PL"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err="1" smtClean="0">
                <a:solidFill>
                  <a:schemeClr val="accent2">
                    <a:lumMod val="40000"/>
                    <a:lumOff val="60000"/>
                  </a:schemeClr>
                </a:solidFill>
              </a:rPr>
              <a:t>Types</a:t>
            </a:r>
            <a:r>
              <a:rPr lang="pl-PL" b="1" dirty="0" smtClean="0">
                <a:solidFill>
                  <a:schemeClr val="accent2">
                    <a:lumMod val="40000"/>
                    <a:lumOff val="60000"/>
                  </a:schemeClr>
                </a:solidFill>
              </a:rPr>
              <a:t> of </a:t>
            </a:r>
            <a:r>
              <a:rPr lang="pl-PL" b="1" dirty="0" err="1" smtClean="0">
                <a:solidFill>
                  <a:schemeClr val="accent2">
                    <a:lumMod val="40000"/>
                    <a:lumOff val="60000"/>
                  </a:schemeClr>
                </a:solidFill>
              </a:rPr>
              <a:t>Organizational</a:t>
            </a:r>
            <a:r>
              <a:rPr lang="pl-PL" b="1" dirty="0" smtClean="0">
                <a:solidFill>
                  <a:schemeClr val="accent2">
                    <a:lumMod val="40000"/>
                    <a:lumOff val="60000"/>
                  </a:schemeClr>
                </a:solidFill>
              </a:rPr>
              <a:t> </a:t>
            </a:r>
            <a:r>
              <a:rPr lang="pl-PL" b="1" dirty="0" err="1" smtClean="0">
                <a:solidFill>
                  <a:schemeClr val="accent2">
                    <a:lumMod val="40000"/>
                    <a:lumOff val="60000"/>
                  </a:schemeClr>
                </a:solidFill>
              </a:rPr>
              <a:t>Conflict</a:t>
            </a:r>
            <a:r>
              <a:rPr lang="pl-PL" b="1" dirty="0" smtClean="0">
                <a:solidFill>
                  <a:schemeClr val="accent4">
                    <a:lumMod val="60000"/>
                    <a:lumOff val="40000"/>
                  </a:schemeClr>
                </a:solidFill>
              </a:rPr>
              <a:t/>
            </a:r>
            <a:br>
              <a:rPr lang="pl-PL" b="1" dirty="0" smtClean="0">
                <a:solidFill>
                  <a:schemeClr val="accent4">
                    <a:lumMod val="60000"/>
                    <a:lumOff val="40000"/>
                  </a:schemeClr>
                </a:solidFill>
              </a:rPr>
            </a:br>
            <a:endParaRPr lang="pl-PL" dirty="0"/>
          </a:p>
        </p:txBody>
      </p:sp>
      <p:pic>
        <p:nvPicPr>
          <p:cNvPr id="4" name="Picture 2" descr="C:\Users\j.mielczarek\Desktop\types-of-conflict.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71604" y="1928802"/>
            <a:ext cx="5238750" cy="35337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ostokąt 4"/>
          <p:cNvSpPr/>
          <p:nvPr/>
        </p:nvSpPr>
        <p:spPr>
          <a:xfrm>
            <a:off x="4572000" y="5357826"/>
            <a:ext cx="4572000" cy="461665"/>
          </a:xfrm>
          <a:prstGeom prst="rect">
            <a:avLst/>
          </a:prstGeom>
        </p:spPr>
        <p:txBody>
          <a:bodyPr>
            <a:spAutoFit/>
          </a:bodyPr>
          <a:lstStyle/>
          <a:p>
            <a:pPr algn="r"/>
            <a:r>
              <a:rPr lang="pl-PL" sz="1200" dirty="0" err="1" smtClean="0"/>
              <a:t>Source</a:t>
            </a:r>
            <a:r>
              <a:rPr lang="pl-PL" sz="1200" dirty="0" smtClean="0"/>
              <a:t>: https://businessjargons.com/organizational-conflict.html</a:t>
            </a:r>
            <a:endParaRPr lang="pl-PL"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solidFill>
                  <a:srgbClr val="FDA9F3"/>
                </a:solidFill>
              </a:rPr>
              <a:t>Can</a:t>
            </a:r>
            <a:r>
              <a:rPr lang="pl-PL" dirty="0" smtClean="0">
                <a:solidFill>
                  <a:srgbClr val="FDA9F3"/>
                </a:solidFill>
              </a:rPr>
              <a:t> </a:t>
            </a:r>
            <a:r>
              <a:rPr lang="pl-PL" dirty="0" err="1" smtClean="0">
                <a:solidFill>
                  <a:srgbClr val="FDA9F3"/>
                </a:solidFill>
              </a:rPr>
              <a:t>conflict</a:t>
            </a:r>
            <a:r>
              <a:rPr lang="pl-PL" dirty="0" smtClean="0">
                <a:solidFill>
                  <a:srgbClr val="FDA9F3"/>
                </a:solidFill>
              </a:rPr>
              <a:t> be </a:t>
            </a:r>
            <a:r>
              <a:rPr lang="pl-PL" dirty="0" err="1" smtClean="0">
                <a:solidFill>
                  <a:srgbClr val="FDA9F3"/>
                </a:solidFill>
              </a:rPr>
              <a:t>avoided</a:t>
            </a:r>
            <a:r>
              <a:rPr lang="pl-PL" dirty="0" smtClean="0">
                <a:solidFill>
                  <a:srgbClr val="FDA9F3"/>
                </a:solidFill>
              </a:rPr>
              <a:t>?</a:t>
            </a:r>
            <a:endParaRPr lang="pl-PL" dirty="0"/>
          </a:p>
        </p:txBody>
      </p:sp>
      <p:sp>
        <p:nvSpPr>
          <p:cNvPr id="3" name="Symbol zastępczy zawartości 2"/>
          <p:cNvSpPr>
            <a:spLocks noGrp="1"/>
          </p:cNvSpPr>
          <p:nvPr>
            <p:ph idx="1"/>
          </p:nvPr>
        </p:nvSpPr>
        <p:spPr/>
        <p:txBody>
          <a:bodyPr/>
          <a:lstStyle/>
          <a:p>
            <a:endParaRPr lang="pl-PL"/>
          </a:p>
        </p:txBody>
      </p:sp>
      <p:pic>
        <p:nvPicPr>
          <p:cNvPr id="4" name="Picture 2" descr="C:\Users\j.mielczarek\Desktop\konflikty.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3108" y="3571876"/>
            <a:ext cx="5144218" cy="190526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M.P. </a:t>
            </a:r>
            <a:r>
              <a:rPr lang="pl-PL" dirty="0" err="1" smtClean="0"/>
              <a:t>Follet’s</a:t>
            </a:r>
            <a:r>
              <a:rPr lang="pl-PL" dirty="0" smtClean="0"/>
              <a:t> </a:t>
            </a:r>
            <a:r>
              <a:rPr lang="pl-PL" dirty="0" err="1" smtClean="0"/>
              <a:t>concept</a:t>
            </a:r>
            <a:endParaRPr lang="pl-PL" dirty="0"/>
          </a:p>
        </p:txBody>
      </p:sp>
      <p:sp>
        <p:nvSpPr>
          <p:cNvPr id="3" name="Symbol zastępczy zawartości 2"/>
          <p:cNvSpPr>
            <a:spLocks noGrp="1"/>
          </p:cNvSpPr>
          <p:nvPr>
            <p:ph idx="1"/>
          </p:nvPr>
        </p:nvSpPr>
        <p:spPr/>
        <p:txBody>
          <a:bodyPr>
            <a:normAutofit fontScale="62500" lnSpcReduction="20000"/>
          </a:bodyPr>
          <a:lstStyle/>
          <a:p>
            <a:pPr algn="just"/>
            <a:r>
              <a:rPr lang="pl-PL" dirty="0" smtClean="0"/>
              <a:t>M</a:t>
            </a:r>
            <a:r>
              <a:rPr lang="en-US" dirty="0" err="1" smtClean="0"/>
              <a:t>ary</a:t>
            </a:r>
            <a:r>
              <a:rPr lang="en-US" dirty="0" smtClean="0"/>
              <a:t> Parker Follett is one of the representatives of the humanistic trend.</a:t>
            </a:r>
            <a:endParaRPr lang="pl-PL" dirty="0" smtClean="0"/>
          </a:p>
          <a:p>
            <a:pPr algn="just"/>
            <a:r>
              <a:rPr lang="en-US" dirty="0" smtClean="0"/>
              <a:t>She advocated a new approach to management, defined as a comprehensive integration and situational approach. She was also one of the first people to analyze the psychological aspects of conflicts in organizations. </a:t>
            </a:r>
            <a:endParaRPr lang="pl-PL" dirty="0" smtClean="0"/>
          </a:p>
          <a:p>
            <a:pPr algn="just"/>
            <a:r>
              <a:rPr lang="pl-PL" dirty="0" smtClean="0"/>
              <a:t>S</a:t>
            </a:r>
            <a:r>
              <a:rPr lang="en-US" dirty="0" smtClean="0"/>
              <a:t>he formulated the so-called law of the situation that "commands should consist of decisions of those who give them and those who receive them". Associates should approach each situation as partners, not as subordinates and superiors. </a:t>
            </a:r>
            <a:r>
              <a:rPr lang="en-US" dirty="0" smtClean="0">
                <a:solidFill>
                  <a:srgbClr val="FDA9F3"/>
                </a:solidFill>
              </a:rPr>
              <a:t>Follett thought that conflicts were something completely normal</a:t>
            </a:r>
            <a:r>
              <a:rPr lang="en-US" dirty="0" smtClean="0"/>
              <a:t>. What's more, they </a:t>
            </a:r>
            <a:r>
              <a:rPr lang="en-US" b="1" u="sng" dirty="0" smtClean="0">
                <a:solidFill>
                  <a:schemeClr val="accent5">
                    <a:lumMod val="60000"/>
                    <a:lumOff val="40000"/>
                  </a:schemeClr>
                </a:solidFill>
              </a:rPr>
              <a:t>can even bring benefits to interested parties, if they can rationally solve it (</a:t>
            </a:r>
            <a:r>
              <a:rPr lang="en-US" dirty="0" smtClean="0"/>
              <a:t>through integration or compromise). Otherwise, a very dangerous phenomenon called "latency of conflict" may occur. Conflict can manifest itself in the least expected moment for the organization, with a force that will prevent its resolution. What's more, according to Follett, conflicts can not be avoided. You can try to get the potential and creativity out of them</a:t>
            </a:r>
            <a:endParaRPr lang="pl-PL" dirty="0" smtClean="0"/>
          </a:p>
          <a:p>
            <a:endParaRPr lang="pl-P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err="1" smtClean="0">
                <a:solidFill>
                  <a:schemeClr val="accent2">
                    <a:lumMod val="40000"/>
                    <a:lumOff val="60000"/>
                  </a:schemeClr>
                </a:solidFill>
              </a:rPr>
              <a:t>Result</a:t>
            </a:r>
            <a:r>
              <a:rPr lang="pl-PL" b="1" dirty="0" smtClean="0">
                <a:solidFill>
                  <a:schemeClr val="accent2">
                    <a:lumMod val="40000"/>
                    <a:lumOff val="60000"/>
                  </a:schemeClr>
                </a:solidFill>
              </a:rPr>
              <a:t> of </a:t>
            </a:r>
            <a:r>
              <a:rPr lang="pl-PL" b="1" dirty="0" err="1" smtClean="0">
                <a:solidFill>
                  <a:schemeClr val="accent2">
                    <a:lumMod val="40000"/>
                    <a:lumOff val="60000"/>
                  </a:schemeClr>
                </a:solidFill>
              </a:rPr>
              <a:t>questionnaire</a:t>
            </a:r>
            <a:r>
              <a:rPr lang="pl-PL" dirty="0" smtClean="0"/>
              <a:t/>
            </a:r>
            <a:br>
              <a:rPr lang="pl-PL" dirty="0" smtClean="0"/>
            </a:br>
            <a:r>
              <a:rPr lang="pl-PL" sz="2700" dirty="0" err="1" smtClean="0"/>
              <a:t>How</a:t>
            </a:r>
            <a:r>
              <a:rPr lang="pl-PL" sz="2700" dirty="0" smtClean="0"/>
              <a:t> </a:t>
            </a:r>
            <a:r>
              <a:rPr lang="pl-PL" sz="2700" dirty="0" err="1" smtClean="0"/>
              <a:t>should</a:t>
            </a:r>
            <a:r>
              <a:rPr lang="pl-PL" sz="2700" dirty="0" smtClean="0"/>
              <a:t> </a:t>
            </a:r>
            <a:r>
              <a:rPr lang="pl-PL" sz="2700" dirty="0" err="1" smtClean="0"/>
              <a:t>the</a:t>
            </a:r>
            <a:r>
              <a:rPr lang="pl-PL" sz="2700" dirty="0" smtClean="0"/>
              <a:t> manager </a:t>
            </a:r>
            <a:r>
              <a:rPr lang="pl-PL" sz="2700" dirty="0" err="1" smtClean="0"/>
              <a:t>react</a:t>
            </a:r>
            <a:r>
              <a:rPr lang="pl-PL" sz="2700" dirty="0" smtClean="0"/>
              <a:t> to a </a:t>
            </a:r>
            <a:r>
              <a:rPr lang="pl-PL" sz="2700" dirty="0" err="1" smtClean="0"/>
              <a:t>conflict</a:t>
            </a:r>
            <a:r>
              <a:rPr lang="pl-PL" sz="2700" dirty="0" smtClean="0"/>
              <a:t> </a:t>
            </a:r>
            <a:r>
              <a:rPr lang="pl-PL" sz="2700" dirty="0" err="1" smtClean="0"/>
              <a:t>between</a:t>
            </a:r>
            <a:r>
              <a:rPr lang="pl-PL" sz="2700" dirty="0" smtClean="0"/>
              <a:t> </a:t>
            </a:r>
            <a:r>
              <a:rPr lang="pl-PL" sz="2700" dirty="0" err="1" smtClean="0"/>
              <a:t>emplyees</a:t>
            </a:r>
            <a:endParaRPr lang="pl-PL" sz="2700" dirty="0"/>
          </a:p>
        </p:txBody>
      </p:sp>
      <p:graphicFrame>
        <p:nvGraphicFramePr>
          <p:cNvPr id="12" name="Symbol zastępczy zawartości 11"/>
          <p:cNvGraphicFramePr>
            <a:graphicFrameLocks noGrp="1"/>
          </p:cNvGraphicFramePr>
          <p:nvPr>
            <p:ph idx="1"/>
          </p:nvPr>
        </p:nvGraphicFramePr>
        <p:xfrm>
          <a:off x="457200" y="2249488"/>
          <a:ext cx="8901146" cy="4322784"/>
        </p:xfrm>
        <a:graphic>
          <a:graphicData uri="http://schemas.openxmlformats.org/drawingml/2006/chart">
            <c:chart xmlns:c="http://schemas.openxmlformats.org/drawingml/2006/chart" xmlns:r="http://schemas.openxmlformats.org/officeDocument/2006/relationships" r:id="rId2"/>
          </a:graphicData>
        </a:graphic>
      </p:graphicFrame>
      <p:sp>
        <p:nvSpPr>
          <p:cNvPr id="4" name="Objaśnienie w chmurce 3"/>
          <p:cNvSpPr/>
          <p:nvPr/>
        </p:nvSpPr>
        <p:spPr>
          <a:xfrm>
            <a:off x="642910" y="2143116"/>
            <a:ext cx="1785950" cy="1571636"/>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857224" y="2428868"/>
            <a:ext cx="1285884" cy="1015663"/>
          </a:xfrm>
          <a:prstGeom prst="rect">
            <a:avLst/>
          </a:prstGeom>
          <a:noFill/>
        </p:spPr>
        <p:txBody>
          <a:bodyPr wrap="square" rtlCol="0">
            <a:spAutoFit/>
          </a:bodyPr>
          <a:lstStyle/>
          <a:p>
            <a:r>
              <a:rPr lang="pl-PL" sz="1200" dirty="0" err="1" smtClean="0"/>
              <a:t>Should</a:t>
            </a:r>
            <a:r>
              <a:rPr lang="pl-PL" sz="1200" dirty="0" smtClean="0"/>
              <a:t> </a:t>
            </a:r>
            <a:r>
              <a:rPr lang="pl-PL" sz="1200" dirty="0" err="1" smtClean="0"/>
              <a:t>resolve</a:t>
            </a:r>
            <a:r>
              <a:rPr lang="pl-PL" sz="1200" dirty="0" smtClean="0"/>
              <a:t> </a:t>
            </a:r>
            <a:r>
              <a:rPr lang="pl-PL" sz="1200" dirty="0" err="1" smtClean="0"/>
              <a:t>the</a:t>
            </a:r>
            <a:r>
              <a:rPr lang="pl-PL" sz="1200" dirty="0" smtClean="0"/>
              <a:t> </a:t>
            </a:r>
            <a:r>
              <a:rPr lang="pl-PL" sz="1200" dirty="0" err="1" smtClean="0"/>
              <a:t>probem</a:t>
            </a:r>
            <a:r>
              <a:rPr lang="pl-PL" sz="1200" dirty="0" smtClean="0"/>
              <a:t> so </a:t>
            </a:r>
            <a:r>
              <a:rPr lang="pl-PL" sz="1200" dirty="0" err="1" smtClean="0"/>
              <a:t>that</a:t>
            </a:r>
            <a:r>
              <a:rPr lang="pl-PL" sz="1200" dirty="0" smtClean="0"/>
              <a:t> </a:t>
            </a:r>
            <a:r>
              <a:rPr lang="pl-PL" sz="1200" dirty="0" err="1" smtClean="0"/>
              <a:t>it</a:t>
            </a:r>
            <a:r>
              <a:rPr lang="pl-PL" sz="1200" dirty="0" smtClean="0"/>
              <a:t> </a:t>
            </a:r>
            <a:r>
              <a:rPr lang="pl-PL" sz="1200" dirty="0" err="1" smtClean="0"/>
              <a:t>didn’t</a:t>
            </a:r>
            <a:r>
              <a:rPr lang="pl-PL" sz="1200" dirty="0" smtClean="0"/>
              <a:t> </a:t>
            </a:r>
            <a:r>
              <a:rPr lang="pl-PL" sz="1200" dirty="0" err="1" smtClean="0"/>
              <a:t>affect</a:t>
            </a:r>
            <a:r>
              <a:rPr lang="pl-PL" sz="1200" dirty="0" smtClean="0"/>
              <a:t> </a:t>
            </a:r>
            <a:r>
              <a:rPr lang="pl-PL" sz="1200" dirty="0" err="1" smtClean="0"/>
              <a:t>badly</a:t>
            </a:r>
            <a:r>
              <a:rPr lang="pl-PL" sz="1200" dirty="0" smtClean="0"/>
              <a:t> </a:t>
            </a:r>
            <a:r>
              <a:rPr lang="pl-PL" sz="1200" dirty="0" err="1" smtClean="0"/>
              <a:t>the</a:t>
            </a:r>
            <a:r>
              <a:rPr lang="pl-PL" sz="1200" dirty="0" smtClean="0"/>
              <a:t> </a:t>
            </a:r>
            <a:r>
              <a:rPr lang="pl-PL" sz="1200" dirty="0" err="1" smtClean="0"/>
              <a:t>employees</a:t>
            </a:r>
            <a:r>
              <a:rPr lang="pl-PL" sz="1200" dirty="0" smtClean="0"/>
              <a:t> </a:t>
            </a:r>
            <a:r>
              <a:rPr lang="pl-PL" sz="1200" dirty="0" err="1" smtClean="0"/>
              <a:t>work</a:t>
            </a:r>
            <a:r>
              <a:rPr lang="pl-PL" sz="1200" dirty="0" smtClean="0"/>
              <a:t> </a:t>
            </a:r>
            <a:endParaRPr lang="pl-PL" sz="1200" dirty="0"/>
          </a:p>
        </p:txBody>
      </p:sp>
      <p:sp>
        <p:nvSpPr>
          <p:cNvPr id="6" name="Objaśnienie w chmurce 5"/>
          <p:cNvSpPr/>
          <p:nvPr/>
        </p:nvSpPr>
        <p:spPr>
          <a:xfrm>
            <a:off x="6643702" y="4143380"/>
            <a:ext cx="1857388" cy="1785950"/>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6858016" y="4500570"/>
            <a:ext cx="1428760" cy="1200329"/>
          </a:xfrm>
          <a:prstGeom prst="rect">
            <a:avLst/>
          </a:prstGeom>
          <a:noFill/>
        </p:spPr>
        <p:txBody>
          <a:bodyPr wrap="square" rtlCol="0">
            <a:spAutoFit/>
          </a:bodyPr>
          <a:lstStyle/>
          <a:p>
            <a:r>
              <a:rPr lang="pl-PL" sz="1200" dirty="0" err="1" smtClean="0"/>
              <a:t>Should</a:t>
            </a:r>
            <a:r>
              <a:rPr lang="pl-PL" sz="1200" dirty="0" smtClean="0"/>
              <a:t>  talk  to </a:t>
            </a:r>
            <a:r>
              <a:rPr lang="pl-PL" sz="1200" dirty="0" err="1" smtClean="0"/>
              <a:t>employees</a:t>
            </a:r>
            <a:r>
              <a:rPr lang="pl-PL" sz="1200" dirty="0" smtClean="0"/>
              <a:t> and </a:t>
            </a:r>
            <a:r>
              <a:rPr lang="pl-PL" sz="1200" dirty="0" err="1" smtClean="0"/>
              <a:t>hear</a:t>
            </a:r>
            <a:r>
              <a:rPr lang="pl-PL" sz="1200" dirty="0" smtClean="0"/>
              <a:t> </a:t>
            </a:r>
            <a:r>
              <a:rPr lang="pl-PL" sz="1200" dirty="0" err="1" smtClean="0"/>
              <a:t>both</a:t>
            </a:r>
            <a:r>
              <a:rPr lang="pl-PL" sz="1200" dirty="0" smtClean="0"/>
              <a:t> </a:t>
            </a:r>
            <a:r>
              <a:rPr lang="pl-PL" sz="1200" dirty="0" err="1" smtClean="0"/>
              <a:t>sides</a:t>
            </a:r>
            <a:r>
              <a:rPr lang="pl-PL" sz="1200" dirty="0" smtClean="0"/>
              <a:t> (and </a:t>
            </a:r>
            <a:r>
              <a:rPr lang="pl-PL" sz="1200" dirty="0" err="1" smtClean="0"/>
              <a:t>then</a:t>
            </a:r>
            <a:r>
              <a:rPr lang="pl-PL" sz="1200" dirty="0" smtClean="0"/>
              <a:t> </a:t>
            </a:r>
            <a:r>
              <a:rPr lang="pl-PL" sz="1200" dirty="0" err="1" smtClean="0"/>
              <a:t>resolve</a:t>
            </a:r>
            <a:r>
              <a:rPr lang="pl-PL" sz="1200" dirty="0" smtClean="0"/>
              <a:t> </a:t>
            </a:r>
            <a:r>
              <a:rPr lang="pl-PL" sz="1200" dirty="0" err="1" smtClean="0"/>
              <a:t>the</a:t>
            </a:r>
            <a:r>
              <a:rPr lang="pl-PL" sz="1200" dirty="0" smtClean="0"/>
              <a:t> </a:t>
            </a:r>
            <a:r>
              <a:rPr lang="pl-PL" sz="1200" dirty="0" err="1" smtClean="0"/>
              <a:t>situation</a:t>
            </a:r>
            <a:r>
              <a:rPr lang="pl-PL" sz="1200" dirty="0" smtClean="0"/>
              <a:t> </a:t>
            </a:r>
            <a:r>
              <a:rPr lang="pl-PL" sz="1200" dirty="0" err="1" smtClean="0"/>
              <a:t>from</a:t>
            </a:r>
            <a:r>
              <a:rPr lang="pl-PL" sz="1200" dirty="0" smtClean="0"/>
              <a:t> his point of </a:t>
            </a:r>
            <a:r>
              <a:rPr lang="pl-PL" sz="1200" dirty="0" err="1" smtClean="0"/>
              <a:t>view</a:t>
            </a:r>
            <a:r>
              <a:rPr lang="pl-PL" sz="1200" dirty="0" smtClean="0"/>
              <a:t>)</a:t>
            </a:r>
            <a:endParaRPr lang="pl-PL" sz="1200" dirty="0"/>
          </a:p>
        </p:txBody>
      </p:sp>
      <p:sp>
        <p:nvSpPr>
          <p:cNvPr id="8" name="Objaśnienie w chmurce 7"/>
          <p:cNvSpPr/>
          <p:nvPr/>
        </p:nvSpPr>
        <p:spPr>
          <a:xfrm>
            <a:off x="5000628" y="4714884"/>
            <a:ext cx="1928826" cy="185738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p:cNvSpPr txBox="1"/>
          <p:nvPr/>
        </p:nvSpPr>
        <p:spPr>
          <a:xfrm>
            <a:off x="5214942" y="4929198"/>
            <a:ext cx="1643074" cy="1015663"/>
          </a:xfrm>
          <a:prstGeom prst="rect">
            <a:avLst/>
          </a:prstGeom>
          <a:noFill/>
        </p:spPr>
        <p:txBody>
          <a:bodyPr wrap="square" rtlCol="0">
            <a:spAutoFit/>
          </a:bodyPr>
          <a:lstStyle/>
          <a:p>
            <a:r>
              <a:rPr lang="pl-PL" sz="1200" dirty="0" err="1" smtClean="0"/>
              <a:t>Shold</a:t>
            </a:r>
            <a:r>
              <a:rPr lang="pl-PL" sz="1200" dirty="0" smtClean="0"/>
              <a:t> be </a:t>
            </a:r>
            <a:r>
              <a:rPr lang="pl-PL" sz="1200" dirty="0" err="1" smtClean="0"/>
              <a:t>honest</a:t>
            </a:r>
            <a:r>
              <a:rPr lang="pl-PL" sz="1200" dirty="0" smtClean="0"/>
              <a:t>, </a:t>
            </a:r>
            <a:r>
              <a:rPr lang="pl-PL" sz="1200" dirty="0" err="1" smtClean="0"/>
              <a:t>explain</a:t>
            </a:r>
            <a:r>
              <a:rPr lang="pl-PL" sz="1200" dirty="0" smtClean="0"/>
              <a:t> </a:t>
            </a:r>
            <a:r>
              <a:rPr lang="pl-PL" sz="1200" dirty="0" err="1" smtClean="0"/>
              <a:t>the</a:t>
            </a:r>
            <a:r>
              <a:rPr lang="pl-PL" sz="1200" dirty="0" smtClean="0"/>
              <a:t> problem,  </a:t>
            </a:r>
            <a:r>
              <a:rPr lang="pl-PL" sz="1200" dirty="0" err="1" smtClean="0"/>
              <a:t>create</a:t>
            </a:r>
            <a:r>
              <a:rPr lang="pl-PL" sz="1200" dirty="0" smtClean="0"/>
              <a:t> </a:t>
            </a:r>
            <a:r>
              <a:rPr lang="pl-PL" sz="1200" dirty="0" err="1" smtClean="0"/>
              <a:t>friendly</a:t>
            </a:r>
            <a:r>
              <a:rPr lang="pl-PL" sz="1200" dirty="0" smtClean="0"/>
              <a:t> </a:t>
            </a:r>
            <a:r>
              <a:rPr lang="pl-PL" sz="1200" dirty="0" err="1" smtClean="0"/>
              <a:t>atmosphere</a:t>
            </a:r>
            <a:r>
              <a:rPr lang="pl-PL" sz="1200" dirty="0" smtClean="0"/>
              <a:t> </a:t>
            </a:r>
            <a:r>
              <a:rPr lang="pl-PL" sz="1200" dirty="0" err="1" smtClean="0"/>
              <a:t>between</a:t>
            </a:r>
            <a:r>
              <a:rPr lang="pl-PL" sz="1200" dirty="0" smtClean="0"/>
              <a:t>  </a:t>
            </a:r>
            <a:r>
              <a:rPr lang="pl-PL" sz="1200" dirty="0" err="1" smtClean="0"/>
              <a:t>emplyees</a:t>
            </a:r>
            <a:endParaRPr lang="pl-PL" sz="1200" dirty="0"/>
          </a:p>
        </p:txBody>
      </p:sp>
      <p:sp>
        <p:nvSpPr>
          <p:cNvPr id="10" name="Objaśnienie w chmurce 9"/>
          <p:cNvSpPr/>
          <p:nvPr/>
        </p:nvSpPr>
        <p:spPr>
          <a:xfrm>
            <a:off x="0" y="4143380"/>
            <a:ext cx="2143140" cy="1500198"/>
          </a:xfrm>
          <a:prstGeom prst="cloudCallout">
            <a:avLst/>
          </a:prstGeom>
          <a:solidFill>
            <a:srgbClr val="F4FE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p:cNvSpPr txBox="1"/>
          <p:nvPr/>
        </p:nvSpPr>
        <p:spPr>
          <a:xfrm>
            <a:off x="285720" y="4429132"/>
            <a:ext cx="1643074" cy="830997"/>
          </a:xfrm>
          <a:prstGeom prst="rect">
            <a:avLst/>
          </a:prstGeom>
          <a:noFill/>
        </p:spPr>
        <p:txBody>
          <a:bodyPr wrap="square" rtlCol="0">
            <a:spAutoFit/>
          </a:bodyPr>
          <a:lstStyle/>
          <a:p>
            <a:r>
              <a:rPr lang="pl-PL" sz="1200" dirty="0" smtClean="0"/>
              <a:t>Be </a:t>
            </a:r>
            <a:r>
              <a:rPr lang="pl-PL" sz="1200" dirty="0" err="1" smtClean="0"/>
              <a:t>nautral</a:t>
            </a:r>
            <a:r>
              <a:rPr lang="pl-PL" sz="1200" dirty="0" smtClean="0"/>
              <a:t> and </a:t>
            </a:r>
            <a:r>
              <a:rPr lang="pl-PL" sz="1200" dirty="0" err="1" smtClean="0"/>
              <a:t>solve</a:t>
            </a:r>
            <a:r>
              <a:rPr lang="pl-PL" sz="1200" dirty="0" smtClean="0"/>
              <a:t> </a:t>
            </a:r>
            <a:r>
              <a:rPr lang="pl-PL" sz="1200" dirty="0" err="1" smtClean="0"/>
              <a:t>the</a:t>
            </a:r>
            <a:r>
              <a:rPr lang="pl-PL" sz="1200" dirty="0" smtClean="0"/>
              <a:t> problem </a:t>
            </a:r>
            <a:r>
              <a:rPr lang="pl-PL" sz="1200" dirty="0" err="1" smtClean="0"/>
              <a:t>with</a:t>
            </a:r>
            <a:r>
              <a:rPr lang="pl-PL" sz="1200" dirty="0" smtClean="0"/>
              <a:t> </a:t>
            </a:r>
            <a:r>
              <a:rPr lang="pl-PL" sz="1200" dirty="0" err="1" smtClean="0"/>
              <a:t>the</a:t>
            </a:r>
            <a:r>
              <a:rPr lang="pl-PL" sz="1200" dirty="0" smtClean="0"/>
              <a:t> </a:t>
            </a:r>
            <a:r>
              <a:rPr lang="pl-PL" sz="1200" dirty="0" err="1" smtClean="0"/>
              <a:t>brain</a:t>
            </a:r>
            <a:r>
              <a:rPr lang="pl-PL" sz="1200" dirty="0" smtClean="0"/>
              <a:t> and </a:t>
            </a:r>
            <a:r>
              <a:rPr lang="pl-PL" sz="1200" dirty="0" err="1" smtClean="0"/>
              <a:t>without</a:t>
            </a:r>
            <a:r>
              <a:rPr lang="pl-PL" sz="1200" dirty="0" smtClean="0"/>
              <a:t> extra </a:t>
            </a:r>
            <a:r>
              <a:rPr lang="pl-PL" sz="1200" dirty="0" err="1" smtClean="0"/>
              <a:t>emotions</a:t>
            </a:r>
            <a:endParaRPr lang="pl-PL"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Links</a:t>
            </a:r>
            <a:r>
              <a:rPr lang="pl-PL" dirty="0" smtClean="0"/>
              <a:t> (</a:t>
            </a:r>
            <a:r>
              <a:rPr lang="pl-PL" dirty="0" err="1" smtClean="0"/>
              <a:t>photos</a:t>
            </a:r>
            <a:r>
              <a:rPr lang="pl-PL" dirty="0" smtClean="0"/>
              <a:t>)</a:t>
            </a:r>
            <a:endParaRPr lang="pl-PL" dirty="0"/>
          </a:p>
        </p:txBody>
      </p:sp>
      <p:sp>
        <p:nvSpPr>
          <p:cNvPr id="3" name="Symbol zastępczy zawartości 2"/>
          <p:cNvSpPr>
            <a:spLocks noGrp="1"/>
          </p:cNvSpPr>
          <p:nvPr>
            <p:ph idx="1"/>
          </p:nvPr>
        </p:nvSpPr>
        <p:spPr/>
        <p:txBody>
          <a:bodyPr>
            <a:normAutofit fontScale="62500" lnSpcReduction="20000"/>
          </a:bodyPr>
          <a:lstStyle/>
          <a:p>
            <a:pPr algn="just"/>
            <a:r>
              <a:rPr lang="en-US" dirty="0" smtClean="0"/>
              <a:t>https://www.google.pl/search?q=role+interpersonalne&amp;source=lnms&amp;tbm=isch&amp;sa=X&amp;ved=0ahUKEwi8s-jAu4bhAhWmiIsKHT5GC0YQ_AUIDigB&amp;biw=1366&amp;bih=657#imgrc=H-BnH0QeobmcWM:</a:t>
            </a:r>
            <a:endParaRPr lang="pl-PL" dirty="0" smtClean="0"/>
          </a:p>
          <a:p>
            <a:pPr algn="just"/>
            <a:r>
              <a:rPr lang="pl-PL" dirty="0" smtClean="0"/>
              <a:t>http://prawowity.pl/aktualnosci/18/1,,36/</a:t>
            </a:r>
          </a:p>
          <a:p>
            <a:pPr algn="just"/>
            <a:r>
              <a:rPr lang="pl-PL" dirty="0" smtClean="0"/>
              <a:t>https://www.google.pl/search?q=role+interpersonalne&amp;source=lnms&amp;tbm=isch&amp;sa=X&amp;ved=0ahUKEwi8s-jAu4bhAhWmiIsKHT5GC0YQ_AUIDigB&amp;biw=1366&amp;bih=657#imgrc=GICfCBDveNDutM:</a:t>
            </a:r>
          </a:p>
          <a:p>
            <a:pPr algn="just"/>
            <a:r>
              <a:rPr lang="pl-PL" dirty="0" smtClean="0"/>
              <a:t>https://analizafinansowa.pl/controlling/umiejetnosci-interpersonalne-w-pracy-analityka-i-kontrolera-finansowego-rola-i-znaczenie-2909.html</a:t>
            </a:r>
          </a:p>
          <a:p>
            <a:pPr algn="just"/>
            <a:r>
              <a:rPr lang="pl-PL" dirty="0" smtClean="0"/>
              <a:t>http://nf.pl/manager/6-zasad-kierowania-ludzmi,,15895,147</a:t>
            </a:r>
          </a:p>
          <a:p>
            <a:pPr algn="just"/>
            <a:r>
              <a:rPr lang="pl-PL" dirty="0" smtClean="0"/>
              <a:t>https://www.google.pl/search?q=przyw%C3%B3dca&amp;source=lnms&amp;tbm=isch&amp;sa=X&amp;ved=0ahUKEwjUw6L-qI3hAhUq_CoKHQUtDMUQ_AUIDigB&amp;biw=1366&amp;bih=657#imgrc=IkOMF_LR6oq3DM:</a:t>
            </a:r>
          </a:p>
          <a:p>
            <a:pPr algn="r"/>
            <a:endParaRPr lang="pl-P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Links</a:t>
            </a:r>
            <a:r>
              <a:rPr lang="pl-PL" dirty="0" smtClean="0"/>
              <a:t> (</a:t>
            </a:r>
            <a:r>
              <a:rPr lang="pl-PL" dirty="0" err="1" smtClean="0"/>
              <a:t>photos</a:t>
            </a:r>
            <a:r>
              <a:rPr lang="pl-PL" smtClean="0"/>
              <a:t>)</a:t>
            </a:r>
            <a:endParaRPr lang="pl-PL"/>
          </a:p>
        </p:txBody>
      </p:sp>
      <p:sp>
        <p:nvSpPr>
          <p:cNvPr id="3" name="Symbol zastępczy zawartości 2"/>
          <p:cNvSpPr>
            <a:spLocks noGrp="1"/>
          </p:cNvSpPr>
          <p:nvPr>
            <p:ph idx="1"/>
          </p:nvPr>
        </p:nvSpPr>
        <p:spPr/>
        <p:txBody>
          <a:bodyPr>
            <a:normAutofit fontScale="55000" lnSpcReduction="20000"/>
          </a:bodyPr>
          <a:lstStyle/>
          <a:p>
            <a:r>
              <a:rPr lang="en-US" dirty="0"/>
              <a:t>Leaders are people who do the right thing; managers are people who do things right. – Professor Warren G. </a:t>
            </a:r>
            <a:r>
              <a:rPr lang="en-US" dirty="0" err="1" smtClean="0"/>
              <a:t>Bennis</a:t>
            </a:r>
            <a:endParaRPr lang="pl-PL" dirty="0" smtClean="0"/>
          </a:p>
          <a:p>
            <a:r>
              <a:rPr lang="pl-PL" dirty="0" smtClean="0"/>
              <a:t>https://www.lazarski.pl/pl/aktualnosci/aktualnosc/miekkie-zarzadzanie-czyli-wlasciwie-jakie/</a:t>
            </a:r>
          </a:p>
          <a:p>
            <a:r>
              <a:rPr lang="pl-PL" dirty="0" smtClean="0"/>
              <a:t>https://www.google.com/search?q=delegowanie&amp;client=firefox-b-d&amp;source=lnms&amp;tbm=isch&amp;sa=X&amp;ved=0ahUKEwiwz7vQ5I3hAhVD2aYKHZs_AMMQ_AUIDigB&amp;biw=1920&amp;bih=966#imgrc=pK_KaQyge54Y-M:</a:t>
            </a:r>
          </a:p>
          <a:p>
            <a:r>
              <a:rPr lang="pl-PL" dirty="0" smtClean="0"/>
              <a:t>https://www.hbrp.pl/b/delegowanie-obowiazkow-moze-zwiekszyc-twoje-zyski/eebZOr5R?NO_COOKIES=1</a:t>
            </a:r>
          </a:p>
          <a:p>
            <a:r>
              <a:rPr lang="pl-PL" dirty="0" smtClean="0"/>
              <a:t>http://cognilogos.blogspot.com/2013/02/rozwoj-zozonych-form-myslenia-u-dzieci.html</a:t>
            </a:r>
          </a:p>
          <a:p>
            <a:r>
              <a:rPr lang="pl-PL" dirty="0" smtClean="0"/>
              <a:t>https://www.verywellmind.com/leadership-theories-2795323</a:t>
            </a:r>
          </a:p>
          <a:p>
            <a:r>
              <a:rPr lang="pl-PL" dirty="0" smtClean="0"/>
              <a:t>https://en.wikipedia.org/wiki/Managerial_grid_model#/media/File:Management_Grid.PNG</a:t>
            </a:r>
          </a:p>
          <a:p>
            <a:r>
              <a:rPr lang="pl-PL" dirty="0"/>
              <a:t>https://</a:t>
            </a:r>
            <a:r>
              <a:rPr lang="pl-PL" dirty="0" smtClean="0"/>
              <a:t>noleggiaunmanager.com/default.aspx?id=3561&amp;lng=2</a:t>
            </a:r>
          </a:p>
          <a:p>
            <a:r>
              <a:rPr lang="pl-PL" dirty="0" smtClean="0"/>
              <a:t>https://businessjargons.com/organizational-conflict.htmlhttps://potrafiszschudnac.pl/o-motywacji/konflikty-czym-sa-i-dlaczego-sie-pojawiaja</a:t>
            </a:r>
          </a:p>
          <a:p>
            <a:endParaRPr lang="pl-PL" dirty="0"/>
          </a:p>
        </p:txBody>
      </p:sp>
    </p:spTree>
    <p:extLst>
      <p:ext uri="{BB962C8B-B14F-4D97-AF65-F5344CB8AC3E}">
        <p14:creationId xmlns:p14="http://schemas.microsoft.com/office/powerpoint/2010/main" xmlns="" val="200377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4">
                    <a:lumMod val="60000"/>
                    <a:lumOff val="40000"/>
                  </a:schemeClr>
                </a:solidFill>
              </a:rPr>
              <a:t>Management </a:t>
            </a:r>
            <a:r>
              <a:rPr lang="pl-PL" b="1" dirty="0" err="1" smtClean="0">
                <a:solidFill>
                  <a:schemeClr val="accent4">
                    <a:lumMod val="60000"/>
                    <a:lumOff val="40000"/>
                  </a:schemeClr>
                </a:solidFill>
              </a:rPr>
              <a:t>is</a:t>
            </a:r>
            <a:r>
              <a:rPr lang="pl-PL" b="1" dirty="0" smtClean="0">
                <a:solidFill>
                  <a:schemeClr val="accent4">
                    <a:lumMod val="60000"/>
                    <a:lumOff val="40000"/>
                  </a:schemeClr>
                </a:solidFill>
              </a:rPr>
              <a:t> </a:t>
            </a:r>
            <a:r>
              <a:rPr lang="pl-PL" b="1" dirty="0" err="1" smtClean="0">
                <a:solidFill>
                  <a:schemeClr val="accent4">
                    <a:lumMod val="60000"/>
                    <a:lumOff val="40000"/>
                  </a:schemeClr>
                </a:solidFill>
              </a:rPr>
              <a:t>knowledge</a:t>
            </a:r>
            <a:endParaRPr lang="pl-PL" b="1" dirty="0">
              <a:solidFill>
                <a:schemeClr val="accent4">
                  <a:lumMod val="60000"/>
                  <a:lumOff val="40000"/>
                </a:schemeClr>
              </a:solidFill>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3918574555"/>
              </p:ext>
            </p:extLst>
          </p:nvPr>
        </p:nvGraphicFramePr>
        <p:xfrm>
          <a:off x="457200" y="2249488"/>
          <a:ext cx="8186766" cy="4298012"/>
        </p:xfrm>
        <a:graphic>
          <a:graphicData uri="http://schemas.openxmlformats.org/drawingml/2006/table">
            <a:tbl>
              <a:tblPr firstRow="1" bandRow="1">
                <a:tableStyleId>{21E4AEA4-8DFA-4A89-87EB-49C32662AFE0}</a:tableStyleId>
              </a:tblPr>
              <a:tblGrid>
                <a:gridCol w="2543164"/>
                <a:gridCol w="5643602"/>
              </a:tblGrid>
              <a:tr h="823292">
                <a:tc>
                  <a:txBody>
                    <a:bodyPr/>
                    <a:lstStyle/>
                    <a:p>
                      <a:pPr algn="ctr"/>
                      <a:r>
                        <a:rPr lang="pl-PL" dirty="0" smtClean="0"/>
                        <a:t> </a:t>
                      </a:r>
                      <a:r>
                        <a:rPr lang="pl-PL" dirty="0" err="1" smtClean="0"/>
                        <a:t>Presentative</a:t>
                      </a:r>
                      <a:endParaRPr lang="pl-PL" dirty="0"/>
                    </a:p>
                  </a:txBody>
                  <a:tcPr/>
                </a:tc>
                <a:tc>
                  <a:txBody>
                    <a:bodyPr/>
                    <a:lstStyle/>
                    <a:p>
                      <a:pPr algn="ctr"/>
                      <a:r>
                        <a:rPr lang="pl-PL" dirty="0" err="1" smtClean="0"/>
                        <a:t>Argumentation</a:t>
                      </a:r>
                      <a:endParaRPr lang="pl-PL" dirty="0"/>
                    </a:p>
                  </a:txBody>
                  <a:tcPr/>
                </a:tc>
              </a:tr>
              <a:tr h="1499713">
                <a:tc>
                  <a:txBody>
                    <a:bodyPr/>
                    <a:lstStyle/>
                    <a:p>
                      <a:r>
                        <a:rPr lang="pl-PL" dirty="0" err="1" smtClean="0"/>
                        <a:t>L</a:t>
                      </a:r>
                      <a:r>
                        <a:rPr lang="pl-PL" baseline="0" dirty="0" err="1" smtClean="0"/>
                        <a:t>uther</a:t>
                      </a:r>
                      <a:r>
                        <a:rPr lang="pl-PL" baseline="0" dirty="0" smtClean="0"/>
                        <a:t> </a:t>
                      </a:r>
                      <a:r>
                        <a:rPr lang="pl-PL" baseline="0" dirty="0" err="1" smtClean="0"/>
                        <a:t>Halsey</a:t>
                      </a:r>
                      <a:r>
                        <a:rPr lang="pl-PL" baseline="0" dirty="0" smtClean="0"/>
                        <a:t> </a:t>
                      </a:r>
                      <a:r>
                        <a:rPr lang="pl-PL" baseline="0" dirty="0" err="1" smtClean="0"/>
                        <a:t>Gulick</a:t>
                      </a:r>
                      <a:endParaRPr lang="pl-PL" dirty="0"/>
                    </a:p>
                  </a:txBody>
                  <a:tcPr/>
                </a:tc>
                <a:tc>
                  <a:txBody>
                    <a:bodyPr/>
                    <a:lstStyle/>
                    <a:p>
                      <a:pPr algn="just"/>
                      <a:r>
                        <a:rPr lang="pl-PL" dirty="0" err="1" smtClean="0"/>
                        <a:t>It’s</a:t>
                      </a:r>
                      <a:r>
                        <a:rPr lang="pl-PL" dirty="0" smtClean="0"/>
                        <a:t> </a:t>
                      </a:r>
                      <a:r>
                        <a:rPr lang="en-US" dirty="0" smtClean="0"/>
                        <a:t>is a field of knowledge that allows a systematic understanding of the essence of collaboration between people to achieve goals and to increase the usability of interoperability systems; this knowledge could indicate to managers how to deal with specific situations</a:t>
                      </a:r>
                      <a:endParaRPr lang="pl-PL" dirty="0"/>
                    </a:p>
                  </a:txBody>
                  <a:tcPr/>
                </a:tc>
              </a:tr>
              <a:tr h="1499713">
                <a:tc>
                  <a:txBody>
                    <a:bodyPr/>
                    <a:lstStyle/>
                    <a:p>
                      <a:r>
                        <a:rPr lang="pl-PL" dirty="0" smtClean="0"/>
                        <a:t>Daniel Katz</a:t>
                      </a:r>
                      <a:endParaRPr lang="pl-PL" dirty="0"/>
                    </a:p>
                  </a:txBody>
                  <a:tcPr/>
                </a:tc>
                <a:tc>
                  <a:txBody>
                    <a:bodyPr/>
                    <a:lstStyle/>
                    <a:p>
                      <a:r>
                        <a:rPr lang="en-US" dirty="0" smtClean="0"/>
                        <a:t>He was in favor of the dominance of knowledge over skills. He described  technical skills that must be mastered by a candidate for a manager so that he can effectively manage subordinates; schools and fields of study are created regarding the teaching of organization and management</a:t>
                      </a:r>
                      <a:endParaRPr lang="en-US" dirty="0"/>
                    </a:p>
                  </a:txBody>
                  <a:tcPr/>
                </a:tc>
              </a:tr>
            </a:tbl>
          </a:graphicData>
        </a:graphic>
      </p:graphicFrame>
      <p:pic>
        <p:nvPicPr>
          <p:cNvPr id="5" name="Picture 2"/>
          <p:cNvPicPr>
            <a:picLocks noChangeAspect="1" noChangeArrowheads="1"/>
          </p:cNvPicPr>
          <p:nvPr/>
        </p:nvPicPr>
        <p:blipFill>
          <a:blip r:embed="rId2"/>
          <a:srcRect/>
          <a:stretch>
            <a:fillRect/>
          </a:stretch>
        </p:blipFill>
        <p:spPr bwMode="auto">
          <a:xfrm>
            <a:off x="928662" y="3500438"/>
            <a:ext cx="1549291" cy="1158870"/>
          </a:xfrm>
          <a:prstGeom prst="rect">
            <a:avLst/>
          </a:prstGeom>
          <a:noFill/>
          <a:ln w="9525">
            <a:noFill/>
            <a:miter lim="800000"/>
            <a:headEnd/>
            <a:tailEnd/>
          </a:ln>
          <a:effectLst/>
        </p:spPr>
      </p:pic>
      <p:pic>
        <p:nvPicPr>
          <p:cNvPr id="6" name="Obraz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57356" y="4786323"/>
            <a:ext cx="1143008" cy="1509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err="1" smtClean="0">
                <a:solidFill>
                  <a:schemeClr val="accent5">
                    <a:lumMod val="40000"/>
                    <a:lumOff val="60000"/>
                  </a:schemeClr>
                </a:solidFill>
              </a:rPr>
              <a:t>Is</a:t>
            </a:r>
            <a:r>
              <a:rPr lang="pl-PL" b="1" dirty="0" smtClean="0">
                <a:solidFill>
                  <a:schemeClr val="accent5">
                    <a:lumMod val="40000"/>
                    <a:lumOff val="60000"/>
                  </a:schemeClr>
                </a:solidFill>
              </a:rPr>
              <a:t> management a  </a:t>
            </a:r>
            <a:r>
              <a:rPr lang="pl-PL" b="1" dirty="0" err="1" smtClean="0">
                <a:solidFill>
                  <a:schemeClr val="accent5">
                    <a:lumMod val="40000"/>
                    <a:lumOff val="60000"/>
                  </a:schemeClr>
                </a:solidFill>
              </a:rPr>
              <a:t>profession</a:t>
            </a:r>
            <a:r>
              <a:rPr lang="pl-PL" b="1" dirty="0" smtClean="0">
                <a:solidFill>
                  <a:schemeClr val="accent5">
                    <a:lumMod val="40000"/>
                    <a:lumOff val="60000"/>
                  </a:schemeClr>
                </a:solidFill>
              </a:rPr>
              <a:t>?</a:t>
            </a:r>
            <a:endParaRPr lang="pl-PL" b="1" dirty="0">
              <a:solidFill>
                <a:schemeClr val="accent5">
                  <a:lumMod val="40000"/>
                  <a:lumOff val="60000"/>
                </a:schemeClr>
              </a:solidFill>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823828141"/>
              </p:ext>
            </p:extLst>
          </p:nvPr>
        </p:nvGraphicFramePr>
        <p:xfrm>
          <a:off x="457200" y="2249488"/>
          <a:ext cx="8229600" cy="3500544"/>
        </p:xfrm>
        <a:graphic>
          <a:graphicData uri="http://schemas.openxmlformats.org/drawingml/2006/table">
            <a:tbl>
              <a:tblPr firstRow="1" bandRow="1">
                <a:tableStyleId>{93296810-A885-4BE3-A3E7-6D5BEEA58F35}</a:tableStyleId>
              </a:tblPr>
              <a:tblGrid>
                <a:gridCol w="2757478"/>
                <a:gridCol w="5472122"/>
              </a:tblGrid>
              <a:tr h="536570">
                <a:tc>
                  <a:txBody>
                    <a:bodyPr/>
                    <a:lstStyle/>
                    <a:p>
                      <a:pPr algn="ctr"/>
                      <a:r>
                        <a:rPr lang="pl-PL" dirty="0" smtClean="0"/>
                        <a:t> </a:t>
                      </a:r>
                      <a:r>
                        <a:rPr lang="pl-PL" dirty="0" err="1" smtClean="0"/>
                        <a:t>Presentative</a:t>
                      </a:r>
                      <a:endParaRPr lang="pl-PL" dirty="0"/>
                    </a:p>
                  </a:txBody>
                  <a:tcPr/>
                </a:tc>
                <a:tc>
                  <a:txBody>
                    <a:bodyPr/>
                    <a:lstStyle/>
                    <a:p>
                      <a:pPr algn="ctr"/>
                      <a:r>
                        <a:rPr lang="pl-PL" dirty="0" err="1" smtClean="0"/>
                        <a:t>Argumentation</a:t>
                      </a:r>
                      <a:endParaRPr lang="pl-PL" dirty="0"/>
                    </a:p>
                  </a:txBody>
                  <a:tcPr/>
                </a:tc>
              </a:tr>
              <a:tr h="1226614">
                <a:tc>
                  <a:txBody>
                    <a:bodyPr/>
                    <a:lstStyle/>
                    <a:p>
                      <a:pPr algn="l"/>
                      <a:r>
                        <a:rPr lang="pl-PL" dirty="0" smtClean="0"/>
                        <a:t>Edgar H.</a:t>
                      </a:r>
                    </a:p>
                    <a:p>
                      <a:pPr algn="l"/>
                      <a:r>
                        <a:rPr lang="pl-PL" dirty="0" smtClean="0"/>
                        <a:t> </a:t>
                      </a:r>
                      <a:r>
                        <a:rPr lang="pl-PL" dirty="0" err="1" smtClean="0"/>
                        <a:t>Schein</a:t>
                      </a:r>
                      <a:endParaRPr lang="pl-PL" dirty="0"/>
                    </a:p>
                  </a:txBody>
                  <a:tcPr/>
                </a:tc>
                <a:tc>
                  <a:txBody>
                    <a:bodyPr/>
                    <a:lstStyle/>
                    <a:p>
                      <a:pPr algn="just"/>
                      <a:r>
                        <a:rPr lang="pl-PL" dirty="0" smtClean="0"/>
                        <a:t>It’ i</a:t>
                      </a:r>
                      <a:r>
                        <a:rPr lang="en-US" dirty="0" smtClean="0"/>
                        <a:t>s a free</a:t>
                      </a:r>
                      <a:r>
                        <a:rPr lang="pl-PL" dirty="0" smtClean="0"/>
                        <a:t>-lance</a:t>
                      </a:r>
                      <a:r>
                        <a:rPr lang="en-US" dirty="0" smtClean="0"/>
                        <a:t> profession, because as in other free</a:t>
                      </a:r>
                      <a:r>
                        <a:rPr lang="pl-PL" dirty="0" smtClean="0"/>
                        <a:t>-lance</a:t>
                      </a:r>
                      <a:r>
                        <a:rPr lang="en-US" dirty="0" smtClean="0"/>
                        <a:t> professions, such as a lawyer</a:t>
                      </a:r>
                      <a:r>
                        <a:rPr lang="pl-PL" baseline="0" dirty="0" smtClean="0"/>
                        <a:t> </a:t>
                      </a:r>
                      <a:r>
                        <a:rPr lang="pl-PL" baseline="0" dirty="0" err="1" smtClean="0"/>
                        <a:t>or</a:t>
                      </a:r>
                      <a:r>
                        <a:rPr lang="en-US" dirty="0" smtClean="0"/>
                        <a:t> a doctor, managers should be guided by general rules of conduct, thanks to which they gain a professional position, they must follow a code of ethics </a:t>
                      </a:r>
                      <a:r>
                        <a:rPr lang="pl-PL" dirty="0" smtClean="0"/>
                        <a:t>to </a:t>
                      </a:r>
                      <a:r>
                        <a:rPr lang="en-US" dirty="0" smtClean="0"/>
                        <a:t>protect </a:t>
                      </a:r>
                      <a:r>
                        <a:rPr lang="pl-PL" dirty="0" err="1" smtClean="0"/>
                        <a:t>their</a:t>
                      </a:r>
                      <a:r>
                        <a:rPr lang="pl-PL" dirty="0" smtClean="0"/>
                        <a:t> </a:t>
                      </a:r>
                      <a:r>
                        <a:rPr lang="en-US" dirty="0" smtClean="0"/>
                        <a:t>clients.</a:t>
                      </a:r>
                      <a:endParaRPr lang="pl-PL" dirty="0"/>
                    </a:p>
                  </a:txBody>
                  <a:tcPr/>
                </a:tc>
              </a:tr>
              <a:tr h="1226614">
                <a:tc>
                  <a:txBody>
                    <a:bodyPr/>
                    <a:lstStyle/>
                    <a:p>
                      <a:r>
                        <a:rPr lang="pl-PL" dirty="0" smtClean="0"/>
                        <a:t>                               </a:t>
                      </a:r>
                      <a:r>
                        <a:rPr lang="pl-PL" dirty="0" err="1" smtClean="0"/>
                        <a:t>Borje</a:t>
                      </a:r>
                      <a:r>
                        <a:rPr lang="pl-PL" dirty="0" smtClean="0"/>
                        <a:t> O.                              </a:t>
                      </a:r>
                    </a:p>
                    <a:p>
                      <a:r>
                        <a:rPr lang="pl-PL" dirty="0" smtClean="0"/>
                        <a:t>                              </a:t>
                      </a:r>
                      <a:r>
                        <a:rPr lang="pl-PL" dirty="0" err="1" smtClean="0"/>
                        <a:t>Saxberg</a:t>
                      </a:r>
                      <a:endParaRPr lang="pl-PL" dirty="0"/>
                    </a:p>
                  </a:txBody>
                  <a:tcPr/>
                </a:tc>
                <a:tc>
                  <a:txBody>
                    <a:bodyPr/>
                    <a:lstStyle/>
                    <a:p>
                      <a:endParaRPr lang="en-US" dirty="0" smtClean="0"/>
                    </a:p>
                    <a:p>
                      <a:r>
                        <a:rPr lang="en-US" dirty="0" smtClean="0"/>
                        <a:t>It is necessary to personally dedicate and </a:t>
                      </a:r>
                      <a:r>
                        <a:rPr lang="en-US" dirty="0" smtClean="0">
                          <a:solidFill>
                            <a:schemeClr val="tx1"/>
                          </a:solidFill>
                        </a:rPr>
                        <a:t>give back</a:t>
                      </a:r>
                      <a:r>
                        <a:rPr lang="pl-PL" dirty="0" smtClean="0">
                          <a:solidFill>
                            <a:schemeClr val="tx1"/>
                          </a:solidFill>
                        </a:rPr>
                        <a:t> </a:t>
                      </a:r>
                      <a:r>
                        <a:rPr lang="pl-PL" dirty="0" err="1" smtClean="0">
                          <a:solidFill>
                            <a:schemeClr val="tx1"/>
                          </a:solidFill>
                        </a:rPr>
                        <a:t>commit</a:t>
                      </a:r>
                      <a:r>
                        <a:rPr lang="pl-PL" baseline="0" dirty="0" smtClean="0">
                          <a:solidFill>
                            <a:schemeClr val="tx1"/>
                          </a:solidFill>
                        </a:rPr>
                        <a:t> </a:t>
                      </a:r>
                      <a:r>
                        <a:rPr lang="en-US" dirty="0" smtClean="0"/>
                        <a:t>to the profession - the regulations introduce the irregular working hours of employees.</a:t>
                      </a:r>
                      <a:endParaRPr lang="en-US" dirty="0"/>
                    </a:p>
                  </a:txBody>
                  <a:tcPr/>
                </a:tc>
              </a:tr>
            </a:tbl>
          </a:graphicData>
        </a:graphic>
      </p:graphicFrame>
      <p:pic>
        <p:nvPicPr>
          <p:cNvPr id="6" name="Picture 2"/>
          <p:cNvPicPr>
            <a:picLocks noChangeAspect="1" noChangeArrowheads="1"/>
          </p:cNvPicPr>
          <p:nvPr/>
        </p:nvPicPr>
        <p:blipFill>
          <a:blip r:embed="rId2"/>
          <a:srcRect/>
          <a:stretch>
            <a:fillRect/>
          </a:stretch>
        </p:blipFill>
        <p:spPr bwMode="auto">
          <a:xfrm>
            <a:off x="1857356" y="2857496"/>
            <a:ext cx="1093104" cy="1530345"/>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714348" y="4214818"/>
            <a:ext cx="1071570" cy="150530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solidFill>
                  <a:srgbClr val="00B050"/>
                </a:solidFill>
                <a:effectLst>
                  <a:outerShdw blurRad="38100" dist="38100" dir="2700000" algn="tl">
                    <a:srgbClr val="000000">
                      <a:alpha val="43137"/>
                    </a:srgbClr>
                  </a:outerShdw>
                </a:effectLst>
              </a:rPr>
              <a:t>” </a:t>
            </a:r>
            <a:r>
              <a:rPr lang="en-US" dirty="0" smtClean="0">
                <a:solidFill>
                  <a:schemeClr val="accent4">
                    <a:lumMod val="60000"/>
                    <a:lumOff val="40000"/>
                  </a:schemeClr>
                </a:solidFill>
              </a:rPr>
              <a:t>The </a:t>
            </a:r>
            <a:r>
              <a:rPr lang="en-US" dirty="0">
                <a:solidFill>
                  <a:schemeClr val="accent4">
                    <a:lumMod val="60000"/>
                    <a:lumOff val="40000"/>
                  </a:schemeClr>
                </a:solidFill>
              </a:rPr>
              <a:t>myth of educated managers</a:t>
            </a:r>
            <a:r>
              <a:rPr lang="pl-PL" dirty="0" smtClean="0">
                <a:solidFill>
                  <a:srgbClr val="00B050"/>
                </a:solidFill>
                <a:effectLst>
                  <a:outerShdw blurRad="38100" dist="38100" dir="2700000" algn="tl">
                    <a:srgbClr val="000000">
                      <a:alpha val="43137"/>
                    </a:srgbClr>
                  </a:outerShdw>
                </a:effectLst>
              </a:rPr>
              <a:t>”</a:t>
            </a:r>
            <a:r>
              <a:rPr lang="pl-PL" dirty="0" smtClean="0">
                <a:solidFill>
                  <a:srgbClr val="00B050"/>
                </a:solidFill>
              </a:rPr>
              <a:t> </a:t>
            </a:r>
            <a:br>
              <a:rPr lang="pl-PL" dirty="0" smtClean="0">
                <a:solidFill>
                  <a:srgbClr val="00B050"/>
                </a:solidFill>
              </a:rPr>
            </a:br>
            <a:endParaRPr lang="pl-PL" dirty="0">
              <a:solidFill>
                <a:srgbClr val="00B050"/>
              </a:solidFill>
            </a:endParaRPr>
          </a:p>
        </p:txBody>
      </p:sp>
      <p:sp>
        <p:nvSpPr>
          <p:cNvPr id="3" name="Symbol zastępczy zawartości 2"/>
          <p:cNvSpPr>
            <a:spLocks noGrp="1"/>
          </p:cNvSpPr>
          <p:nvPr>
            <p:ph idx="1"/>
          </p:nvPr>
        </p:nvSpPr>
        <p:spPr/>
        <p:txBody>
          <a:bodyPr>
            <a:normAutofit/>
          </a:bodyPr>
          <a:lstStyle/>
          <a:p>
            <a:r>
              <a:rPr lang="en-US" sz="2000" dirty="0"/>
              <a:t>1960s and 1970s </a:t>
            </a:r>
            <a:r>
              <a:rPr lang="en-US" sz="2000" dirty="0" smtClean="0"/>
              <a:t>(graduates </a:t>
            </a:r>
            <a:r>
              <a:rPr lang="en-US" sz="2000" dirty="0"/>
              <a:t>of teaching schools </a:t>
            </a:r>
            <a:r>
              <a:rPr lang="pl-PL" sz="2000" dirty="0" err="1" smtClean="0"/>
              <a:t>connected</a:t>
            </a:r>
            <a:r>
              <a:rPr lang="pl-PL" sz="2000" dirty="0" smtClean="0"/>
              <a:t> with science of management </a:t>
            </a:r>
            <a:r>
              <a:rPr lang="pl-PL" sz="2000" dirty="0" err="1" smtClean="0"/>
              <a:t>were</a:t>
            </a:r>
            <a:r>
              <a:rPr lang="pl-PL" sz="2000" dirty="0" smtClean="0"/>
              <a:t> </a:t>
            </a:r>
            <a:r>
              <a:rPr lang="pl-PL" sz="2000" dirty="0" err="1" smtClean="0"/>
              <a:t>disappionted</a:t>
            </a:r>
            <a:r>
              <a:rPr lang="pl-PL" sz="2000" dirty="0" smtClean="0"/>
              <a:t> </a:t>
            </a:r>
            <a:r>
              <a:rPr lang="pl-PL" sz="2000" dirty="0" err="1" smtClean="0"/>
              <a:t>that</a:t>
            </a:r>
            <a:r>
              <a:rPr lang="en-US" sz="2000" dirty="0" smtClean="0"/>
              <a:t> </a:t>
            </a:r>
            <a:r>
              <a:rPr lang="en-US" sz="2000" dirty="0"/>
              <a:t>knowledge alone is not enough) </a:t>
            </a:r>
            <a:endParaRPr lang="pl-PL" sz="2000" dirty="0" smtClean="0"/>
          </a:p>
          <a:p>
            <a:pPr marL="109728" indent="0">
              <a:buNone/>
            </a:pPr>
            <a:r>
              <a:rPr lang="pl-PL" sz="2000" dirty="0" smtClean="0"/>
              <a:t>   </a:t>
            </a:r>
            <a:r>
              <a:rPr lang="en-US" sz="2000" dirty="0" smtClean="0"/>
              <a:t>Characteristics</a:t>
            </a:r>
            <a:r>
              <a:rPr lang="en-US" sz="2000" dirty="0"/>
              <a:t>: </a:t>
            </a:r>
            <a:endParaRPr lang="pl-PL" sz="2000" dirty="0" smtClean="0"/>
          </a:p>
          <a:p>
            <a:r>
              <a:rPr lang="en-US" sz="2000" dirty="0" smtClean="0"/>
              <a:t>teaching </a:t>
            </a:r>
            <a:r>
              <a:rPr lang="en-US" sz="2000" dirty="0"/>
              <a:t>puts emphasis </a:t>
            </a:r>
            <a:r>
              <a:rPr lang="en-US" sz="2000" dirty="0" smtClean="0"/>
              <a:t>on</a:t>
            </a:r>
            <a:r>
              <a:rPr lang="pl-PL" sz="2000" dirty="0" smtClean="0"/>
              <a:t> </a:t>
            </a:r>
            <a:r>
              <a:rPr lang="en-US" sz="2000" dirty="0" smtClean="0"/>
              <a:t>analytical</a:t>
            </a:r>
            <a:r>
              <a:rPr lang="pl-PL" sz="2000" dirty="0" smtClean="0"/>
              <a:t> </a:t>
            </a:r>
            <a:r>
              <a:rPr lang="en-US" sz="2000" dirty="0" smtClean="0"/>
              <a:t> ability</a:t>
            </a:r>
            <a:r>
              <a:rPr lang="pl-PL" sz="2000" dirty="0" smtClean="0"/>
              <a:t>                               </a:t>
            </a:r>
            <a:r>
              <a:rPr lang="en-US" sz="2000" dirty="0" smtClean="0"/>
              <a:t> (</a:t>
            </a:r>
            <a:r>
              <a:rPr lang="en-US" sz="2000" dirty="0"/>
              <a:t>solution to the problem and making a decision</a:t>
            </a:r>
            <a:r>
              <a:rPr lang="en-US" sz="2000" dirty="0" smtClean="0"/>
              <a:t>);</a:t>
            </a:r>
            <a:r>
              <a:rPr lang="pl-PL" sz="2000" dirty="0" smtClean="0"/>
              <a:t>                                                                       </a:t>
            </a:r>
            <a:r>
              <a:rPr lang="en-US" sz="2000" dirty="0" smtClean="0"/>
              <a:t> </a:t>
            </a:r>
            <a:r>
              <a:rPr lang="en-US" sz="2000" dirty="0"/>
              <a:t>you should also </a:t>
            </a:r>
            <a:r>
              <a:rPr lang="en-US" sz="2000" dirty="0" smtClean="0"/>
              <a:t>teach</a:t>
            </a:r>
            <a:r>
              <a:rPr lang="pl-PL" sz="2000" dirty="0" smtClean="0"/>
              <a:t> </a:t>
            </a:r>
            <a:r>
              <a:rPr lang="pl-PL" sz="2000" dirty="0" err="1" smtClean="0"/>
              <a:t>how</a:t>
            </a:r>
            <a:r>
              <a:rPr lang="pl-PL" sz="2000" dirty="0" smtClean="0"/>
              <a:t> to</a:t>
            </a:r>
            <a:r>
              <a:rPr lang="en-US" sz="2000" dirty="0" smtClean="0"/>
              <a:t> </a:t>
            </a:r>
            <a:r>
              <a:rPr lang="en-US" sz="2000" dirty="0" err="1" smtClean="0"/>
              <a:t>predic</a:t>
            </a:r>
            <a:r>
              <a:rPr lang="en-US" sz="2000" dirty="0"/>
              <a:t> problems and </a:t>
            </a:r>
            <a:r>
              <a:rPr lang="pl-PL" sz="2000" dirty="0" smtClean="0"/>
              <a:t>                                                                     </a:t>
            </a:r>
            <a:r>
              <a:rPr lang="en-US" sz="2000" dirty="0" smtClean="0"/>
              <a:t>opportunities</a:t>
            </a:r>
            <a:r>
              <a:rPr lang="en-US" sz="2000" dirty="0"/>
              <a:t>; features of an </a:t>
            </a:r>
            <a:r>
              <a:rPr lang="en-US" sz="2000" dirty="0" smtClean="0"/>
              <a:t>effective</a:t>
            </a:r>
            <a:r>
              <a:rPr lang="pl-PL" sz="2000" dirty="0" smtClean="0"/>
              <a:t>                                                                                       </a:t>
            </a:r>
            <a:r>
              <a:rPr lang="en-US" sz="2000" dirty="0" smtClean="0"/>
              <a:t> </a:t>
            </a:r>
            <a:r>
              <a:rPr lang="en-US" sz="2000" dirty="0"/>
              <a:t>manager: has the need to </a:t>
            </a:r>
            <a:r>
              <a:rPr lang="pl-PL" sz="2000" dirty="0" err="1" smtClean="0"/>
              <a:t>guide</a:t>
            </a:r>
            <a:r>
              <a:rPr lang="en-US" sz="2000" dirty="0" smtClean="0"/>
              <a:t>, </a:t>
            </a:r>
            <a:r>
              <a:rPr lang="en-US" sz="2000" dirty="0"/>
              <a:t>has the need </a:t>
            </a:r>
            <a:r>
              <a:rPr lang="en-US" sz="2000" dirty="0" smtClean="0"/>
              <a:t>for</a:t>
            </a:r>
            <a:r>
              <a:rPr lang="pl-PL" sz="2000" dirty="0" smtClean="0"/>
              <a:t>                                                                                        </a:t>
            </a:r>
            <a:r>
              <a:rPr lang="en-US" sz="2000" dirty="0" smtClean="0"/>
              <a:t> power</a:t>
            </a:r>
            <a:r>
              <a:rPr lang="pl-PL" sz="2000" dirty="0" smtClean="0"/>
              <a:t> (</a:t>
            </a:r>
            <a:r>
              <a:rPr lang="pl-PL" sz="2000" dirty="0" err="1" smtClean="0"/>
              <a:t>concept</a:t>
            </a:r>
            <a:r>
              <a:rPr lang="pl-PL" sz="2000" dirty="0" smtClean="0"/>
              <a:t> of J.S. Livingstone)</a:t>
            </a:r>
            <a:endParaRPr lang="en-US" sz="2000" dirty="0"/>
          </a:p>
          <a:p>
            <a:pPr marL="0" indent="0">
              <a:buNone/>
            </a:pPr>
            <a:r>
              <a:rPr lang="pl-PL" sz="2000" dirty="0" smtClean="0"/>
              <a:t>.</a:t>
            </a:r>
          </a:p>
          <a:p>
            <a:pPr algn="ctr"/>
            <a:endParaRPr lang="pl-PL" sz="2000" dirty="0"/>
          </a:p>
        </p:txBody>
      </p:sp>
      <p:pic>
        <p:nvPicPr>
          <p:cNvPr id="4" name="Obraz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00826" y="3214686"/>
            <a:ext cx="2200275"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err="1" smtClean="0">
                <a:solidFill>
                  <a:schemeClr val="accent2">
                    <a:lumMod val="40000"/>
                    <a:lumOff val="60000"/>
                  </a:schemeClr>
                </a:solidFill>
              </a:rPr>
              <a:t>Result</a:t>
            </a:r>
            <a:r>
              <a:rPr lang="pl-PL" b="1" dirty="0" smtClean="0">
                <a:solidFill>
                  <a:schemeClr val="accent2">
                    <a:lumMod val="40000"/>
                    <a:lumOff val="60000"/>
                  </a:schemeClr>
                </a:solidFill>
              </a:rPr>
              <a:t> of </a:t>
            </a:r>
            <a:r>
              <a:rPr lang="pl-PL" b="1" dirty="0" err="1">
                <a:solidFill>
                  <a:schemeClr val="accent2">
                    <a:lumMod val="40000"/>
                    <a:lumOff val="60000"/>
                  </a:schemeClr>
                </a:solidFill>
              </a:rPr>
              <a:t>questionnaire</a:t>
            </a:r>
            <a:r>
              <a:rPr lang="pl-PL" dirty="0"/>
              <a:t/>
            </a:r>
            <a:br>
              <a:rPr lang="pl-PL" dirty="0"/>
            </a:br>
            <a:endParaRPr lang="pl-PL" b="1" dirty="0">
              <a:solidFill>
                <a:schemeClr val="accent2">
                  <a:lumMod val="40000"/>
                  <a:lumOff val="60000"/>
                </a:schemeClr>
              </a:solidFill>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629230988"/>
              </p:ext>
            </p:extLst>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2257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err="1">
                <a:solidFill>
                  <a:schemeClr val="accent2">
                    <a:lumMod val="40000"/>
                    <a:lumOff val="60000"/>
                  </a:schemeClr>
                </a:solidFill>
              </a:rPr>
              <a:t>Result</a:t>
            </a:r>
            <a:r>
              <a:rPr lang="pl-PL" b="1" dirty="0">
                <a:solidFill>
                  <a:schemeClr val="accent2">
                    <a:lumMod val="40000"/>
                    <a:lumOff val="60000"/>
                  </a:schemeClr>
                </a:solidFill>
              </a:rPr>
              <a:t> of </a:t>
            </a:r>
            <a:r>
              <a:rPr lang="pl-PL" b="1" dirty="0" err="1">
                <a:solidFill>
                  <a:schemeClr val="accent2">
                    <a:lumMod val="40000"/>
                    <a:lumOff val="60000"/>
                  </a:schemeClr>
                </a:solidFill>
              </a:rPr>
              <a:t>questionnaire</a:t>
            </a:r>
            <a:r>
              <a:rPr lang="pl-PL" dirty="0"/>
              <a:t/>
            </a:r>
            <a:br>
              <a:rPr lang="pl-PL" dirty="0"/>
            </a:b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96773330"/>
              </p:ext>
            </p:extLst>
          </p:nvPr>
        </p:nvGraphicFramePr>
        <p:xfrm>
          <a:off x="107504" y="1772817"/>
          <a:ext cx="8856984" cy="5349270"/>
        </p:xfrm>
        <a:graphic>
          <a:graphicData uri="http://schemas.openxmlformats.org/drawingml/2006/table">
            <a:tbl>
              <a:tblPr firstRow="1" bandRow="1">
                <a:tableStyleId>{5C22544A-7EE6-4342-B048-85BDC9FD1C3A}</a:tableStyleId>
              </a:tblPr>
              <a:tblGrid>
                <a:gridCol w="2977137"/>
                <a:gridCol w="5879847"/>
              </a:tblGrid>
              <a:tr h="278063">
                <a:tc>
                  <a:txBody>
                    <a:bodyPr/>
                    <a:lstStyle/>
                    <a:p>
                      <a:pPr algn="ctr"/>
                      <a:r>
                        <a:rPr lang="pl-PL" sz="1200" dirty="0" smtClean="0"/>
                        <a:t>NO, </a:t>
                      </a:r>
                      <a:r>
                        <a:rPr lang="pl-PL" sz="1200" dirty="0" err="1" smtClean="0"/>
                        <a:t>because</a:t>
                      </a:r>
                      <a:r>
                        <a:rPr lang="pl-PL" sz="1200" dirty="0" smtClean="0"/>
                        <a:t>…</a:t>
                      </a:r>
                      <a:endParaRPr lang="pl-PL" sz="1200" dirty="0"/>
                    </a:p>
                  </a:txBody>
                  <a:tcPr/>
                </a:tc>
                <a:tc>
                  <a:txBody>
                    <a:bodyPr/>
                    <a:lstStyle/>
                    <a:p>
                      <a:pPr algn="ctr"/>
                      <a:r>
                        <a:rPr lang="pl-PL" sz="1200" dirty="0" smtClean="0"/>
                        <a:t>YES, </a:t>
                      </a:r>
                      <a:r>
                        <a:rPr lang="pl-PL" sz="1200" dirty="0" err="1" smtClean="0"/>
                        <a:t>because</a:t>
                      </a:r>
                      <a:r>
                        <a:rPr lang="pl-PL" sz="1200" dirty="0" smtClean="0"/>
                        <a:t>…</a:t>
                      </a:r>
                      <a:endParaRPr lang="pl-PL" sz="1200" dirty="0"/>
                    </a:p>
                  </a:txBody>
                  <a:tcPr/>
                </a:tc>
              </a:tr>
              <a:tr h="1363699">
                <a:tc>
                  <a:txBody>
                    <a:bodyPr/>
                    <a:lstStyle/>
                    <a:p>
                      <a:r>
                        <a:rPr lang="pl-PL" sz="1200" dirty="0" err="1" smtClean="0"/>
                        <a:t>risk</a:t>
                      </a:r>
                      <a:r>
                        <a:rPr lang="pl-PL" sz="1200" dirty="0" smtClean="0"/>
                        <a:t> </a:t>
                      </a:r>
                      <a:r>
                        <a:rPr lang="pl-PL" sz="1200" dirty="0" err="1" smtClean="0"/>
                        <a:t>is</a:t>
                      </a:r>
                      <a:r>
                        <a:rPr lang="pl-PL" sz="1200" dirty="0" smtClean="0"/>
                        <a:t> </a:t>
                      </a:r>
                      <a:r>
                        <a:rPr lang="pl-PL" sz="1200" dirty="0" err="1" smtClean="0"/>
                        <a:t>too</a:t>
                      </a:r>
                      <a:r>
                        <a:rPr lang="pl-PL" sz="1200" dirty="0" smtClean="0"/>
                        <a:t> much</a:t>
                      </a:r>
                      <a:endParaRPr lang="pl-PL" sz="1200" dirty="0"/>
                    </a:p>
                  </a:txBody>
                  <a:tcPr/>
                </a:tc>
                <a:tc>
                  <a:txBody>
                    <a:bodyPr/>
                    <a:lstStyle/>
                    <a:p>
                      <a:pPr algn="just"/>
                      <a:r>
                        <a:rPr lang="pl-PL" sz="1200" dirty="0" smtClean="0"/>
                        <a:t>-</a:t>
                      </a:r>
                      <a:r>
                        <a:rPr lang="pl-PL" sz="1200" baseline="0" dirty="0" smtClean="0"/>
                        <a:t> </a:t>
                      </a:r>
                      <a:r>
                        <a:rPr lang="pl-PL" sz="1200" baseline="0" dirty="0" err="1" smtClean="0"/>
                        <a:t>l</a:t>
                      </a:r>
                      <a:r>
                        <a:rPr lang="pl-PL" sz="1200" dirty="0" err="1" smtClean="0"/>
                        <a:t>ike</a:t>
                      </a:r>
                      <a:r>
                        <a:rPr lang="pl-PL" sz="1200" dirty="0" smtClean="0"/>
                        <a:t> </a:t>
                      </a:r>
                      <a:r>
                        <a:rPr lang="pl-PL" sz="1200" dirty="0" err="1" smtClean="0"/>
                        <a:t>working</a:t>
                      </a:r>
                      <a:r>
                        <a:rPr lang="pl-PL" sz="1200" dirty="0" smtClean="0"/>
                        <a:t> with the</a:t>
                      </a:r>
                      <a:r>
                        <a:rPr lang="pl-PL" sz="1200" baseline="0" dirty="0" smtClean="0"/>
                        <a:t> team; </a:t>
                      </a:r>
                      <a:r>
                        <a:rPr lang="pl-PL" sz="1200" baseline="0" dirty="0" err="1" smtClean="0"/>
                        <a:t>respect</a:t>
                      </a:r>
                      <a:r>
                        <a:rPr lang="pl-PL" sz="1200" baseline="0" dirty="0" smtClean="0"/>
                        <a:t> </a:t>
                      </a:r>
                      <a:r>
                        <a:rPr lang="pl-PL" sz="1200" baseline="0" dirty="0" err="1" smtClean="0"/>
                        <a:t>others</a:t>
                      </a:r>
                      <a:r>
                        <a:rPr lang="pl-PL" sz="1200" baseline="0" dirty="0" smtClean="0"/>
                        <a:t> </a:t>
                      </a:r>
                      <a:r>
                        <a:rPr lang="pl-PL" sz="1200" baseline="0" dirty="0" err="1" smtClean="0"/>
                        <a:t>people</a:t>
                      </a:r>
                      <a:r>
                        <a:rPr lang="pl-PL" sz="1200" baseline="0" dirty="0" smtClean="0"/>
                        <a:t> and </a:t>
                      </a:r>
                      <a:r>
                        <a:rPr lang="pl-PL" sz="1200" baseline="0" dirty="0" err="1" smtClean="0"/>
                        <a:t>their</a:t>
                      </a:r>
                      <a:r>
                        <a:rPr lang="pl-PL" sz="1200" baseline="0" dirty="0" smtClean="0"/>
                        <a:t> </a:t>
                      </a:r>
                      <a:r>
                        <a:rPr lang="pl-PL" sz="1200" baseline="0" dirty="0" err="1" smtClean="0"/>
                        <a:t>opinions</a:t>
                      </a:r>
                      <a:endParaRPr lang="pl-PL" sz="1200" baseline="0" dirty="0" smtClean="0"/>
                    </a:p>
                    <a:p>
                      <a:pPr algn="just"/>
                      <a:r>
                        <a:rPr lang="pl-PL" sz="1200" baseline="0" dirty="0" smtClean="0"/>
                        <a:t>- want to be a manager </a:t>
                      </a:r>
                      <a:r>
                        <a:rPr lang="pl-PL" sz="1200" baseline="0" dirty="0" err="1" smtClean="0"/>
                        <a:t>who</a:t>
                      </a:r>
                      <a:r>
                        <a:rPr lang="pl-PL" sz="1200" baseline="0" dirty="0" smtClean="0"/>
                        <a:t> </a:t>
                      </a:r>
                      <a:r>
                        <a:rPr lang="pl-PL" sz="1200" baseline="0" dirty="0" err="1" smtClean="0"/>
                        <a:t>works</a:t>
                      </a:r>
                      <a:r>
                        <a:rPr lang="pl-PL" sz="1200" baseline="0" dirty="0" smtClean="0"/>
                        <a:t> with </a:t>
                      </a:r>
                      <a:r>
                        <a:rPr lang="pl-PL" sz="1200" baseline="0" dirty="0" err="1" smtClean="0"/>
                        <a:t>workers</a:t>
                      </a:r>
                      <a:r>
                        <a:rPr lang="pl-PL" sz="1200" baseline="0" dirty="0" smtClean="0"/>
                        <a:t> </a:t>
                      </a:r>
                      <a:r>
                        <a:rPr lang="pl-PL" sz="1200" baseline="0" dirty="0" err="1" smtClean="0"/>
                        <a:t>with</a:t>
                      </a:r>
                      <a:r>
                        <a:rPr lang="pl-PL" sz="1200" baseline="0" dirty="0" smtClean="0"/>
                        <a:t> </a:t>
                      </a:r>
                      <a:r>
                        <a:rPr lang="pl-PL" sz="1200" baseline="0" dirty="0" err="1" smtClean="0"/>
                        <a:t>pride</a:t>
                      </a:r>
                      <a:r>
                        <a:rPr lang="pl-PL" sz="1200" baseline="0" dirty="0" smtClean="0"/>
                        <a:t> as a </a:t>
                      </a:r>
                      <a:r>
                        <a:rPr lang="pl-PL" sz="1200" baseline="0" dirty="0" err="1" smtClean="0"/>
                        <a:t>teammate</a:t>
                      </a:r>
                      <a:r>
                        <a:rPr lang="pl-PL" sz="1200" baseline="0" dirty="0" smtClean="0"/>
                        <a:t> </a:t>
                      </a:r>
                    </a:p>
                    <a:p>
                      <a:pPr algn="just"/>
                      <a:r>
                        <a:rPr lang="pl-PL" sz="1200" baseline="0" dirty="0" smtClean="0"/>
                        <a:t>- </a:t>
                      </a:r>
                      <a:r>
                        <a:rPr lang="pl-PL" sz="1200" baseline="0" dirty="0" err="1" smtClean="0"/>
                        <a:t>contribute</a:t>
                      </a:r>
                      <a:r>
                        <a:rPr lang="pl-PL" sz="1200" baseline="0" dirty="0" smtClean="0"/>
                        <a:t> for the </a:t>
                      </a:r>
                      <a:r>
                        <a:rPr lang="pl-PL" sz="1200" baseline="0" dirty="0" err="1" smtClean="0"/>
                        <a:t>better</a:t>
                      </a:r>
                      <a:r>
                        <a:rPr lang="pl-PL" sz="1200" baseline="0" dirty="0" smtClean="0"/>
                        <a:t> and </a:t>
                      </a:r>
                      <a:r>
                        <a:rPr lang="pl-PL" sz="1200" baseline="0" dirty="0" err="1" smtClean="0"/>
                        <a:t>efficient</a:t>
                      </a:r>
                      <a:r>
                        <a:rPr lang="pl-PL" sz="1200" baseline="0" dirty="0" smtClean="0"/>
                        <a:t> team </a:t>
                      </a:r>
                      <a:r>
                        <a:rPr lang="pl-PL" sz="1200" baseline="0" dirty="0" err="1" smtClean="0"/>
                        <a:t>work</a:t>
                      </a:r>
                      <a:endParaRPr lang="pl-PL" sz="1200" baseline="0" dirty="0" smtClean="0"/>
                    </a:p>
                    <a:p>
                      <a:pPr algn="just"/>
                      <a:r>
                        <a:rPr lang="pl-PL" sz="1200" baseline="0" dirty="0" smtClean="0"/>
                        <a:t>- want to </a:t>
                      </a:r>
                      <a:r>
                        <a:rPr lang="pl-PL" sz="1200" baseline="0" dirty="0" err="1" smtClean="0"/>
                        <a:t>care</a:t>
                      </a:r>
                      <a:r>
                        <a:rPr lang="pl-PL" sz="1200" baseline="0" dirty="0" smtClean="0"/>
                        <a:t> </a:t>
                      </a:r>
                      <a:r>
                        <a:rPr lang="pl-PL" sz="1200" baseline="0" dirty="0" err="1" smtClean="0"/>
                        <a:t>about</a:t>
                      </a:r>
                      <a:r>
                        <a:rPr lang="pl-PL" sz="1200" baseline="0" dirty="0" smtClean="0"/>
                        <a:t> </a:t>
                      </a:r>
                      <a:r>
                        <a:rPr lang="pl-PL" sz="1200" baseline="0" dirty="0" err="1" smtClean="0"/>
                        <a:t>workers</a:t>
                      </a:r>
                      <a:r>
                        <a:rPr lang="pl-PL" sz="1200" baseline="0" dirty="0" smtClean="0"/>
                        <a:t>- be </a:t>
                      </a:r>
                      <a:r>
                        <a:rPr lang="pl-PL" sz="1200" baseline="0" dirty="0" err="1" smtClean="0"/>
                        <a:t>ready</a:t>
                      </a:r>
                      <a:r>
                        <a:rPr lang="pl-PL" sz="1200" baseline="0" dirty="0" smtClean="0"/>
                        <a:t> to </a:t>
                      </a:r>
                      <a:r>
                        <a:rPr lang="pl-PL" sz="1200" baseline="0" dirty="0" err="1" smtClean="0"/>
                        <a:t>listen</a:t>
                      </a:r>
                      <a:r>
                        <a:rPr lang="pl-PL" sz="1200" baseline="0" dirty="0" smtClean="0"/>
                        <a:t>, </a:t>
                      </a:r>
                      <a:r>
                        <a:rPr lang="pl-PL" sz="1200" baseline="0" dirty="0" err="1" smtClean="0"/>
                        <a:t>always</a:t>
                      </a:r>
                      <a:r>
                        <a:rPr lang="pl-PL" sz="1200" baseline="0" dirty="0" smtClean="0"/>
                        <a:t> </a:t>
                      </a:r>
                      <a:r>
                        <a:rPr lang="pl-PL" sz="1200" baseline="0" dirty="0" err="1" smtClean="0"/>
                        <a:t>curious</a:t>
                      </a:r>
                      <a:r>
                        <a:rPr lang="pl-PL" sz="1200" baseline="0" dirty="0" smtClean="0"/>
                        <a:t> </a:t>
                      </a:r>
                      <a:r>
                        <a:rPr lang="pl-PL" sz="1200" baseline="0" dirty="0" err="1" smtClean="0"/>
                        <a:t>about</a:t>
                      </a:r>
                      <a:r>
                        <a:rPr lang="pl-PL" sz="1200" baseline="0" dirty="0" smtClean="0"/>
                        <a:t> problem and spot </a:t>
                      </a:r>
                      <a:r>
                        <a:rPr lang="pl-PL" sz="1200" baseline="0" dirty="0" err="1" smtClean="0"/>
                        <a:t>talents</a:t>
                      </a:r>
                      <a:endParaRPr lang="pl-PL" sz="1200" dirty="0" smtClean="0"/>
                    </a:p>
                    <a:p>
                      <a:pPr algn="just"/>
                      <a:endParaRPr lang="pl-PL" sz="1200" baseline="0" dirty="0" smtClean="0"/>
                    </a:p>
                  </a:txBody>
                  <a:tcPr/>
                </a:tc>
              </a:tr>
              <a:tr h="1204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manager </a:t>
                      </a:r>
                      <a:r>
                        <a:rPr lang="pl-PL" sz="1200" dirty="0" err="1" smtClean="0"/>
                        <a:t>is</a:t>
                      </a:r>
                      <a:r>
                        <a:rPr lang="pl-PL" sz="1200" dirty="0" smtClean="0"/>
                        <a:t> under the boss and I </a:t>
                      </a:r>
                      <a:r>
                        <a:rPr lang="pl-PL" sz="1200" dirty="0" err="1" smtClean="0"/>
                        <a:t>wouldn’t</a:t>
                      </a:r>
                      <a:r>
                        <a:rPr lang="pl-PL" sz="1200" baseline="0" dirty="0" smtClean="0"/>
                        <a:t> </a:t>
                      </a:r>
                      <a:r>
                        <a:rPr lang="pl-PL" sz="1200" dirty="0" err="1" smtClean="0"/>
                        <a:t>like</a:t>
                      </a:r>
                      <a:r>
                        <a:rPr lang="pl-PL" sz="1200" dirty="0" smtClean="0"/>
                        <a:t> to be under </a:t>
                      </a:r>
                      <a:r>
                        <a:rPr lang="pl-PL" sz="1200" dirty="0" err="1" smtClean="0"/>
                        <a:t>someone</a:t>
                      </a:r>
                      <a:r>
                        <a:rPr lang="pl-PL" sz="1200" dirty="0" smtClean="0"/>
                        <a:t> </a:t>
                      </a:r>
                    </a:p>
                    <a:p>
                      <a:endParaRPr lang="pl-PL" sz="1200" dirty="0"/>
                    </a:p>
                  </a:txBody>
                  <a:tcPr/>
                </a:tc>
                <a:tc>
                  <a:txBody>
                    <a:bodyPr/>
                    <a:lstStyle/>
                    <a:p>
                      <a:r>
                        <a:rPr lang="pl-PL" sz="1200" dirty="0" smtClean="0"/>
                        <a:t>- want</a:t>
                      </a:r>
                      <a:r>
                        <a:rPr lang="pl-PL" sz="1200" baseline="0" dirty="0" smtClean="0"/>
                        <a:t> to </a:t>
                      </a:r>
                      <a:r>
                        <a:rPr lang="pl-PL" sz="1200" baseline="0" dirty="0" err="1" smtClean="0"/>
                        <a:t>control</a:t>
                      </a:r>
                      <a:r>
                        <a:rPr lang="pl-PL" sz="1200" baseline="0" dirty="0" smtClean="0"/>
                        <a:t> </a:t>
                      </a:r>
                      <a:r>
                        <a:rPr lang="pl-PL" sz="1200" baseline="0" dirty="0" err="1" smtClean="0"/>
                        <a:t>employees</a:t>
                      </a:r>
                      <a:r>
                        <a:rPr lang="pl-PL" sz="1200" baseline="0" dirty="0" smtClean="0"/>
                        <a:t> and </a:t>
                      </a:r>
                      <a:r>
                        <a:rPr lang="pl-PL" sz="1200" baseline="0" dirty="0" err="1" smtClean="0"/>
                        <a:t>give</a:t>
                      </a:r>
                      <a:r>
                        <a:rPr lang="pl-PL" sz="1200" baseline="0" dirty="0" smtClean="0"/>
                        <a:t> </a:t>
                      </a:r>
                      <a:r>
                        <a:rPr lang="pl-PL" sz="1200" baseline="0" dirty="0" err="1" smtClean="0"/>
                        <a:t>orders</a:t>
                      </a:r>
                      <a:endParaRPr lang="pl-PL" sz="1200" baseline="0" dirty="0" smtClean="0"/>
                    </a:p>
                    <a:p>
                      <a:r>
                        <a:rPr lang="pl-PL" sz="1200" baseline="0" dirty="0" smtClean="0"/>
                        <a:t>- want to </a:t>
                      </a:r>
                      <a:r>
                        <a:rPr lang="pl-PL" sz="1200" baseline="0" dirty="0" err="1" smtClean="0"/>
                        <a:t>control</a:t>
                      </a:r>
                      <a:r>
                        <a:rPr lang="pl-PL" sz="1200" baseline="0" dirty="0" smtClean="0"/>
                        <a:t> to business in </a:t>
                      </a:r>
                      <a:r>
                        <a:rPr lang="pl-PL" sz="1200" baseline="0" dirty="0" err="1" smtClean="0"/>
                        <a:t>every</a:t>
                      </a:r>
                      <a:r>
                        <a:rPr lang="pl-PL" sz="1200" baseline="0" dirty="0" smtClean="0"/>
                        <a:t> field</a:t>
                      </a:r>
                    </a:p>
                    <a:p>
                      <a:r>
                        <a:rPr lang="pl-PL" sz="1200" baseline="0" dirty="0" smtClean="0"/>
                        <a:t>- want to make </a:t>
                      </a:r>
                      <a:r>
                        <a:rPr lang="pl-PL" sz="1200" baseline="0" dirty="0" err="1" smtClean="0"/>
                        <a:t>decisions</a:t>
                      </a:r>
                      <a:r>
                        <a:rPr lang="pl-PL" sz="1200" baseline="0" dirty="0" smtClean="0"/>
                        <a:t> and be not </a:t>
                      </a:r>
                      <a:r>
                        <a:rPr lang="pl-PL" sz="1200" baseline="0" dirty="0" err="1" smtClean="0"/>
                        <a:t>only</a:t>
                      </a:r>
                      <a:r>
                        <a:rPr lang="pl-PL" sz="1200" baseline="0" dirty="0" smtClean="0"/>
                        <a:t> a </a:t>
                      </a:r>
                      <a:r>
                        <a:rPr lang="pl-PL" sz="1200" baseline="0" dirty="0" err="1" smtClean="0"/>
                        <a:t>worker</a:t>
                      </a:r>
                      <a:endParaRPr lang="pl-PL" sz="1200" baseline="0" dirty="0" smtClean="0"/>
                    </a:p>
                    <a:p>
                      <a:r>
                        <a:rPr lang="pl-PL" sz="1200" baseline="0" dirty="0" smtClean="0"/>
                        <a:t>- </a:t>
                      </a:r>
                      <a:r>
                        <a:rPr lang="pl-PL" sz="1200" baseline="0" dirty="0" err="1" smtClean="0"/>
                        <a:t>hope</a:t>
                      </a:r>
                      <a:r>
                        <a:rPr lang="pl-PL" sz="1200" baseline="0" dirty="0" smtClean="0"/>
                        <a:t> </a:t>
                      </a:r>
                      <a:r>
                        <a:rPr lang="pl-PL" sz="1200" baseline="0" dirty="0" err="1" smtClean="0"/>
                        <a:t>that</a:t>
                      </a:r>
                      <a:r>
                        <a:rPr lang="pl-PL" sz="1200" baseline="0" dirty="0" smtClean="0"/>
                        <a:t> </a:t>
                      </a:r>
                      <a:r>
                        <a:rPr lang="pl-PL" sz="1200" baseline="0" dirty="0" err="1" smtClean="0"/>
                        <a:t>renumeration</a:t>
                      </a:r>
                      <a:r>
                        <a:rPr lang="pl-PL" sz="1200" baseline="0" dirty="0" smtClean="0"/>
                        <a:t> for </a:t>
                      </a:r>
                      <a:r>
                        <a:rPr lang="pl-PL" sz="1200" baseline="0" dirty="0" err="1" smtClean="0"/>
                        <a:t>this</a:t>
                      </a:r>
                      <a:r>
                        <a:rPr lang="pl-PL" sz="1200" baseline="0" dirty="0" smtClean="0"/>
                        <a:t> </a:t>
                      </a:r>
                      <a:r>
                        <a:rPr lang="pl-PL" sz="1200" baseline="0" dirty="0" err="1" smtClean="0"/>
                        <a:t>job</a:t>
                      </a:r>
                      <a:r>
                        <a:rPr lang="pl-PL" sz="1200" baseline="0" dirty="0" smtClean="0"/>
                        <a:t> will be </a:t>
                      </a:r>
                      <a:r>
                        <a:rPr lang="pl-PL" sz="1200" baseline="0" dirty="0" err="1" smtClean="0"/>
                        <a:t>enough</a:t>
                      </a:r>
                      <a:r>
                        <a:rPr lang="pl-PL" sz="1200" baseline="0" dirty="0" smtClean="0"/>
                        <a:t> for </a:t>
                      </a:r>
                      <a:r>
                        <a:rPr lang="pl-PL" sz="1200" baseline="0" dirty="0" err="1" smtClean="0"/>
                        <a:t>such</a:t>
                      </a:r>
                      <a:r>
                        <a:rPr lang="pl-PL" sz="1200" baseline="0" dirty="0" smtClean="0"/>
                        <a:t> a </a:t>
                      </a:r>
                      <a:r>
                        <a:rPr lang="pl-PL" sz="1200" baseline="0" dirty="0" err="1" smtClean="0"/>
                        <a:t>responsability</a:t>
                      </a:r>
                      <a:r>
                        <a:rPr lang="pl-PL" sz="1200" baseline="0" dirty="0" smtClean="0"/>
                        <a:t> and </a:t>
                      </a:r>
                      <a:r>
                        <a:rPr lang="pl-PL" sz="1200" baseline="0" dirty="0" err="1" smtClean="0"/>
                        <a:t>highly</a:t>
                      </a:r>
                      <a:r>
                        <a:rPr lang="pl-PL" sz="1200" baseline="0" dirty="0" smtClean="0"/>
                        <a:t> </a:t>
                      </a:r>
                      <a:r>
                        <a:rPr lang="pl-PL" sz="1200" baseline="0" dirty="0" err="1" smtClean="0"/>
                        <a:t>time-consuming</a:t>
                      </a:r>
                      <a:r>
                        <a:rPr lang="pl-PL" sz="1200" baseline="0" dirty="0" smtClean="0"/>
                        <a:t> </a:t>
                      </a:r>
                      <a:r>
                        <a:rPr lang="pl-PL" sz="1200" baseline="0" dirty="0" err="1" smtClean="0"/>
                        <a:t>work</a:t>
                      </a:r>
                      <a:endParaRPr lang="pl-PL" sz="1200" baseline="0" dirty="0" smtClean="0"/>
                    </a:p>
                    <a:p>
                      <a:endParaRPr lang="pl-PL" sz="1200" baseline="0" dirty="0" smtClean="0"/>
                    </a:p>
                  </a:txBody>
                  <a:tcPr/>
                </a:tc>
              </a:tr>
              <a:tr h="463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err="1" smtClean="0"/>
                        <a:t>it</a:t>
                      </a:r>
                      <a:r>
                        <a:rPr lang="pl-PL" sz="1200" dirty="0" smtClean="0"/>
                        <a:t>’ s a </a:t>
                      </a:r>
                      <a:r>
                        <a:rPr lang="pl-PL" sz="1200" dirty="0" err="1" smtClean="0"/>
                        <a:t>difficult</a:t>
                      </a:r>
                      <a:r>
                        <a:rPr lang="pl-PL" sz="1200" dirty="0" smtClean="0"/>
                        <a:t> </a:t>
                      </a:r>
                      <a:r>
                        <a:rPr lang="pl-PL" sz="1200" dirty="0" err="1" smtClean="0"/>
                        <a:t>proffesion</a:t>
                      </a:r>
                      <a:r>
                        <a:rPr lang="pl-PL" sz="1200" dirty="0" smtClean="0"/>
                        <a:t>, </a:t>
                      </a:r>
                      <a:r>
                        <a:rPr lang="pl-PL" sz="1200" dirty="0" err="1" smtClean="0"/>
                        <a:t>too</a:t>
                      </a:r>
                      <a:r>
                        <a:rPr lang="pl-PL" sz="1200" dirty="0" smtClean="0"/>
                        <a:t>  much </a:t>
                      </a:r>
                      <a:r>
                        <a:rPr lang="pl-PL" sz="1200" dirty="0" err="1" smtClean="0"/>
                        <a:t>responsability</a:t>
                      </a:r>
                      <a:r>
                        <a:rPr lang="pl-PL" sz="12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aseline="0" dirty="0" smtClean="0"/>
                        <a:t>-want to </a:t>
                      </a:r>
                      <a:r>
                        <a:rPr lang="pl-PL" sz="1200" baseline="0" dirty="0" err="1" smtClean="0"/>
                        <a:t>solve</a:t>
                      </a:r>
                      <a:r>
                        <a:rPr lang="pl-PL" sz="1200" baseline="0" dirty="0" smtClean="0"/>
                        <a:t>  </a:t>
                      </a:r>
                      <a:r>
                        <a:rPr lang="pl-PL" sz="1200" baseline="0" dirty="0" err="1" smtClean="0"/>
                        <a:t>different</a:t>
                      </a:r>
                      <a:r>
                        <a:rPr lang="pl-PL" sz="1200" baseline="0" dirty="0" smtClean="0"/>
                        <a:t> </a:t>
                      </a:r>
                      <a:r>
                        <a:rPr lang="pl-PL" sz="1200" baseline="0" dirty="0" err="1" smtClean="0"/>
                        <a:t>problems</a:t>
                      </a:r>
                      <a:r>
                        <a:rPr lang="pl-PL" sz="1200" baseline="0" dirty="0" smtClean="0"/>
                        <a:t> </a:t>
                      </a:r>
                      <a:endParaRPr lang="pl-PL" sz="1200" dirty="0" smtClean="0"/>
                    </a:p>
                    <a:p>
                      <a:endParaRPr lang="pl-PL" sz="1200" dirty="0"/>
                    </a:p>
                  </a:txBody>
                  <a:tcPr/>
                </a:tc>
              </a:tr>
              <a:tr h="834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I </a:t>
                      </a:r>
                      <a:r>
                        <a:rPr lang="pl-PL" sz="1200" dirty="0" err="1" smtClean="0"/>
                        <a:t>have</a:t>
                      </a:r>
                      <a:r>
                        <a:rPr lang="pl-PL" sz="1200" dirty="0" smtClean="0"/>
                        <a:t> </a:t>
                      </a:r>
                      <a:r>
                        <a:rPr lang="pl-PL" sz="1200" dirty="0" err="1" smtClean="0"/>
                        <a:t>better</a:t>
                      </a:r>
                      <a:r>
                        <a:rPr lang="pl-PL" sz="1200" dirty="0" smtClean="0"/>
                        <a:t> </a:t>
                      </a:r>
                      <a:r>
                        <a:rPr lang="pl-PL" sz="1200" dirty="0" err="1" smtClean="0"/>
                        <a:t>skills</a:t>
                      </a:r>
                      <a:r>
                        <a:rPr lang="pl-PL" sz="1200" dirty="0" smtClean="0"/>
                        <a:t> to be a </a:t>
                      </a:r>
                      <a:r>
                        <a:rPr lang="pl-PL" sz="1200" dirty="0" err="1" smtClean="0"/>
                        <a:t>supporting</a:t>
                      </a:r>
                      <a:r>
                        <a:rPr lang="pl-PL" sz="1200" dirty="0" smtClean="0"/>
                        <a:t> </a:t>
                      </a:r>
                      <a:r>
                        <a:rPr lang="pl-PL" sz="1200" dirty="0" err="1" smtClean="0"/>
                        <a:t>member</a:t>
                      </a:r>
                      <a:r>
                        <a:rPr lang="pl-PL" sz="1200" dirty="0" smtClean="0"/>
                        <a:t> </a:t>
                      </a:r>
                      <a:r>
                        <a:rPr lang="pl-PL" sz="1200" dirty="0" err="1" smtClean="0"/>
                        <a:t>than</a:t>
                      </a:r>
                      <a:r>
                        <a:rPr lang="pl-PL" sz="1200" dirty="0" smtClean="0"/>
                        <a:t> manager</a:t>
                      </a:r>
                    </a:p>
                    <a:p>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 </a:t>
                      </a:r>
                      <a:r>
                        <a:rPr lang="pl-PL" sz="1200" dirty="0" err="1" smtClean="0"/>
                        <a:t>being</a:t>
                      </a:r>
                      <a:r>
                        <a:rPr lang="pl-PL" sz="1200" dirty="0" smtClean="0"/>
                        <a:t> </a:t>
                      </a:r>
                      <a:r>
                        <a:rPr lang="pl-PL" sz="1200" baseline="0" dirty="0" smtClean="0"/>
                        <a:t>a manager all0ws to </a:t>
                      </a:r>
                      <a:r>
                        <a:rPr lang="pl-PL" sz="1200" baseline="0" dirty="0" err="1" smtClean="0"/>
                        <a:t>develop</a:t>
                      </a:r>
                      <a:r>
                        <a:rPr lang="pl-PL" sz="1200" baseline="0" dirty="0" smtClean="0"/>
                        <a:t> soft </a:t>
                      </a:r>
                      <a:r>
                        <a:rPr lang="pl-PL" sz="1200" baseline="0" dirty="0" err="1" smtClean="0"/>
                        <a:t>skills</a:t>
                      </a:r>
                      <a:r>
                        <a:rPr lang="pl-PL" sz="1200" baseline="0" dirty="0" smtClean="0"/>
                        <a:t> and </a:t>
                      </a:r>
                      <a:r>
                        <a:rPr lang="pl-PL" sz="1200" dirty="0" err="1" smtClean="0"/>
                        <a:t>creativity</a:t>
                      </a:r>
                      <a:endParaRPr lang="pl-PL"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 </a:t>
                      </a:r>
                      <a:r>
                        <a:rPr lang="pl-PL" sz="1200" dirty="0" err="1" smtClean="0"/>
                        <a:t>have</a:t>
                      </a:r>
                      <a:r>
                        <a:rPr lang="pl-PL" sz="1200" dirty="0" smtClean="0"/>
                        <a:t> </a:t>
                      </a:r>
                      <a:r>
                        <a:rPr lang="pl-PL" sz="1200" dirty="0" err="1" smtClean="0"/>
                        <a:t>abilities</a:t>
                      </a:r>
                      <a:r>
                        <a:rPr lang="pl-PL" sz="1200" dirty="0" smtClean="0"/>
                        <a:t> and</a:t>
                      </a:r>
                      <a:r>
                        <a:rPr lang="pl-PL" sz="1200" baseline="0" dirty="0" smtClean="0"/>
                        <a:t> set of </a:t>
                      </a:r>
                      <a:r>
                        <a:rPr lang="pl-PL" sz="1200" baseline="0" dirty="0" err="1" smtClean="0"/>
                        <a:t>skills</a:t>
                      </a:r>
                      <a:r>
                        <a:rPr lang="pl-PL" sz="1200" baseline="0" dirty="0" smtClean="0"/>
                        <a:t> </a:t>
                      </a:r>
                      <a:r>
                        <a:rPr lang="pl-PL" sz="1200" baseline="0" dirty="0" err="1" smtClean="0"/>
                        <a:t>needed</a:t>
                      </a:r>
                      <a:endParaRPr lang="pl-PL" sz="1200" dirty="0" smtClean="0"/>
                    </a:p>
                    <a:p>
                      <a:r>
                        <a:rPr lang="pl-PL" sz="1200" dirty="0" smtClean="0"/>
                        <a:t>-</a:t>
                      </a:r>
                      <a:r>
                        <a:rPr lang="pl-PL" sz="1200" baseline="0" dirty="0" smtClean="0"/>
                        <a:t> </a:t>
                      </a:r>
                      <a:r>
                        <a:rPr lang="pl-PL" sz="1200" baseline="0" dirty="0" err="1" smtClean="0"/>
                        <a:t>i</a:t>
                      </a:r>
                      <a:r>
                        <a:rPr lang="pl-PL" sz="1200" dirty="0" err="1" smtClean="0"/>
                        <a:t>t’s</a:t>
                      </a:r>
                      <a:r>
                        <a:rPr lang="pl-PL" sz="1200" dirty="0" smtClean="0"/>
                        <a:t> </a:t>
                      </a:r>
                      <a:r>
                        <a:rPr lang="pl-PL" sz="1200" dirty="0" err="1" smtClean="0"/>
                        <a:t>good</a:t>
                      </a:r>
                      <a:r>
                        <a:rPr lang="pl-PL" sz="1200" dirty="0" smtClean="0"/>
                        <a:t> </a:t>
                      </a:r>
                      <a:r>
                        <a:rPr lang="pl-PL" sz="1200" dirty="0" err="1" smtClean="0"/>
                        <a:t>way</a:t>
                      </a:r>
                      <a:r>
                        <a:rPr lang="pl-PL" sz="1200" dirty="0" smtClean="0"/>
                        <a:t> to </a:t>
                      </a:r>
                      <a:r>
                        <a:rPr lang="pl-PL" sz="1200" dirty="0" err="1" smtClean="0"/>
                        <a:t>improve</a:t>
                      </a:r>
                      <a:r>
                        <a:rPr lang="pl-PL" sz="1200" dirty="0" smtClean="0"/>
                        <a:t> </a:t>
                      </a:r>
                      <a:r>
                        <a:rPr lang="pl-PL" sz="1200" dirty="0" err="1" smtClean="0"/>
                        <a:t>competence</a:t>
                      </a:r>
                      <a:r>
                        <a:rPr lang="pl-PL" sz="1200" baseline="0" dirty="0" smtClean="0"/>
                        <a:t> and </a:t>
                      </a:r>
                      <a:r>
                        <a:rPr lang="pl-PL" sz="1200" baseline="0" dirty="0" err="1" smtClean="0"/>
                        <a:t>gain</a:t>
                      </a:r>
                      <a:r>
                        <a:rPr lang="pl-PL" sz="1200" baseline="0" dirty="0" smtClean="0"/>
                        <a:t> </a:t>
                      </a:r>
                      <a:r>
                        <a:rPr lang="pl-PL" sz="1200" baseline="0" dirty="0" err="1" smtClean="0"/>
                        <a:t>more</a:t>
                      </a:r>
                      <a:r>
                        <a:rPr lang="pl-PL" sz="1200" baseline="0" dirty="0" smtClean="0"/>
                        <a:t> </a:t>
                      </a:r>
                      <a:r>
                        <a:rPr lang="pl-PL" sz="1200" baseline="0" dirty="0" err="1" smtClean="0"/>
                        <a:t>knowledge</a:t>
                      </a:r>
                      <a:endParaRPr lang="pl-PL" sz="1200" baseline="0" dirty="0" smtClean="0"/>
                    </a:p>
                    <a:p>
                      <a:r>
                        <a:rPr lang="pl-PL" sz="1200" baseline="0" dirty="0" smtClean="0"/>
                        <a:t>- </a:t>
                      </a:r>
                      <a:r>
                        <a:rPr lang="pl-PL" sz="1200" baseline="0" dirty="0" err="1" smtClean="0"/>
                        <a:t>have</a:t>
                      </a:r>
                      <a:r>
                        <a:rPr lang="pl-PL" sz="1200" baseline="0" dirty="0" smtClean="0"/>
                        <a:t> </a:t>
                      </a:r>
                      <a:r>
                        <a:rPr lang="pl-PL" sz="1200" baseline="0" dirty="0" err="1" smtClean="0"/>
                        <a:t>already</a:t>
                      </a:r>
                      <a:r>
                        <a:rPr lang="pl-PL" sz="1200" baseline="0" dirty="0" smtClean="0"/>
                        <a:t> </a:t>
                      </a:r>
                      <a:r>
                        <a:rPr lang="pl-PL" sz="1200" baseline="0" dirty="0" err="1" smtClean="0"/>
                        <a:t>had</a:t>
                      </a:r>
                      <a:r>
                        <a:rPr lang="pl-PL" sz="1200" baseline="0" dirty="0" smtClean="0"/>
                        <a:t> the </a:t>
                      </a:r>
                      <a:r>
                        <a:rPr lang="pl-PL" sz="1200" baseline="0" dirty="0" err="1" smtClean="0"/>
                        <a:t>opportunity</a:t>
                      </a:r>
                      <a:r>
                        <a:rPr lang="pl-PL" sz="1200" baseline="0" dirty="0" smtClean="0"/>
                        <a:t> to be a manager</a:t>
                      </a:r>
                      <a:endParaRPr lang="pl-PL" sz="1200" dirty="0"/>
                    </a:p>
                  </a:txBody>
                  <a:tcPr/>
                </a:tc>
              </a:tr>
              <a:tr h="1204940">
                <a:tc>
                  <a:txBody>
                    <a:bodyPr/>
                    <a:lstStyle/>
                    <a:p>
                      <a:r>
                        <a:rPr lang="pl-PL" sz="1200" dirty="0" smtClean="0"/>
                        <a:t>I want to</a:t>
                      </a:r>
                      <a:r>
                        <a:rPr lang="pl-PL" sz="1200" baseline="0" dirty="0" smtClean="0"/>
                        <a:t> be an international </a:t>
                      </a:r>
                      <a:r>
                        <a:rPr lang="pl-PL" sz="1200" baseline="0" dirty="0" err="1" smtClean="0"/>
                        <a:t>lawyer</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aseline="0" dirty="0" smtClean="0"/>
                        <a:t>- </a:t>
                      </a:r>
                      <a:r>
                        <a:rPr lang="pl-PL" sz="1200" baseline="0" dirty="0" err="1" smtClean="0"/>
                        <a:t>binge</a:t>
                      </a:r>
                      <a:r>
                        <a:rPr lang="pl-PL" sz="1200" baseline="0" dirty="0" smtClean="0"/>
                        <a:t> a manager </a:t>
                      </a:r>
                      <a:r>
                        <a:rPr lang="pl-PL" sz="1200" baseline="0" dirty="0" err="1" smtClean="0"/>
                        <a:t>gives</a:t>
                      </a:r>
                      <a:r>
                        <a:rPr lang="pl-PL" sz="1200" baseline="0" dirty="0" smtClean="0"/>
                        <a:t> a lot of </a:t>
                      </a:r>
                      <a:r>
                        <a:rPr lang="pl-PL" sz="1200" baseline="0" dirty="0" err="1" smtClean="0"/>
                        <a:t>joy</a:t>
                      </a:r>
                      <a:r>
                        <a:rPr lang="pl-PL" sz="1200" baseline="0" dirty="0" smtClean="0"/>
                        <a:t>, </a:t>
                      </a:r>
                      <a:r>
                        <a:rPr lang="pl-PL" sz="1200" baseline="0" dirty="0" err="1" smtClean="0"/>
                        <a:t>it’s</a:t>
                      </a:r>
                      <a:r>
                        <a:rPr lang="pl-PL" sz="1200" baseline="0" dirty="0" smtClean="0"/>
                        <a:t> an </a:t>
                      </a:r>
                      <a:r>
                        <a:rPr lang="pl-PL" sz="1200" baseline="0" dirty="0" err="1" smtClean="0"/>
                        <a:t>interesting</a:t>
                      </a:r>
                      <a:r>
                        <a:rPr lang="pl-PL" sz="1200" baseline="0" dirty="0" smtClean="0"/>
                        <a:t> </a:t>
                      </a:r>
                      <a:r>
                        <a:rPr lang="pl-PL" sz="1200" baseline="0" dirty="0" err="1" smtClean="0"/>
                        <a:t>job</a:t>
                      </a:r>
                      <a:endParaRPr lang="pl-PL"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1200" baseline="0" dirty="0" smtClean="0"/>
                        <a:t>- love </a:t>
                      </a:r>
                      <a:r>
                        <a:rPr lang="pl-PL" sz="1200" baseline="0" dirty="0" err="1" smtClean="0"/>
                        <a:t>managing</a:t>
                      </a:r>
                      <a:r>
                        <a:rPr lang="pl-PL" sz="1200" baseline="0" dirty="0" smtClean="0"/>
                        <a:t>, </a:t>
                      </a:r>
                      <a:r>
                        <a:rPr lang="pl-PL" sz="1200" baseline="0" dirty="0" err="1" smtClean="0"/>
                        <a:t>oraganizing</a:t>
                      </a:r>
                      <a:r>
                        <a:rPr lang="pl-PL" sz="1200" baseline="0" dirty="0" smtClean="0"/>
                        <a:t> and </a:t>
                      </a:r>
                      <a:r>
                        <a:rPr lang="pl-PL" sz="1200" baseline="0" dirty="0" err="1" smtClean="0"/>
                        <a:t>taking</a:t>
                      </a:r>
                      <a:r>
                        <a:rPr lang="pl-PL" sz="1200" baseline="0" dirty="0" smtClean="0"/>
                        <a:t> </a:t>
                      </a:r>
                      <a:r>
                        <a:rPr lang="pl-PL" sz="1200" baseline="0" dirty="0" err="1" smtClean="0"/>
                        <a:t>responsability</a:t>
                      </a:r>
                      <a:endParaRPr lang="pl-PL"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1200" baseline="0" dirty="0" smtClean="0"/>
                        <a:t>- </a:t>
                      </a:r>
                      <a:r>
                        <a:rPr lang="pl-PL" sz="1200" baseline="0" dirty="0" err="1" smtClean="0"/>
                        <a:t>enjoy</a:t>
                      </a:r>
                      <a:r>
                        <a:rPr lang="pl-PL" sz="1200" baseline="0" dirty="0" smtClean="0"/>
                        <a:t> </a:t>
                      </a:r>
                      <a:r>
                        <a:rPr lang="pl-PL" sz="1200" baseline="0" dirty="0" err="1" smtClean="0"/>
                        <a:t>leading</a:t>
                      </a:r>
                      <a:r>
                        <a:rPr lang="pl-PL" sz="1200" baseline="0" dirty="0" smtClean="0"/>
                        <a:t> and learning </a:t>
                      </a:r>
                      <a:r>
                        <a:rPr lang="pl-PL" sz="1200" baseline="0" dirty="0" err="1" smtClean="0"/>
                        <a:t>new</a:t>
                      </a:r>
                      <a:r>
                        <a:rPr lang="pl-PL" sz="1200" baseline="0" dirty="0" smtClean="0"/>
                        <a:t> </a:t>
                      </a:r>
                      <a:r>
                        <a:rPr lang="pl-PL" sz="1200" baseline="0" dirty="0" err="1" smtClean="0"/>
                        <a:t>skills</a:t>
                      </a:r>
                      <a:endParaRPr lang="pl-PL"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1200" baseline="0" dirty="0" smtClean="0"/>
                        <a:t>- </a:t>
                      </a:r>
                      <a:r>
                        <a:rPr lang="pl-PL" sz="1200" baseline="0" dirty="0" err="1" smtClean="0"/>
                        <a:t>like</a:t>
                      </a:r>
                      <a:r>
                        <a:rPr lang="pl-PL" sz="1200" baseline="0" dirty="0" smtClean="0"/>
                        <a:t> </a:t>
                      </a:r>
                      <a:r>
                        <a:rPr lang="pl-PL" sz="1200" baseline="0" dirty="0" err="1" smtClean="0"/>
                        <a:t>being</a:t>
                      </a:r>
                      <a:r>
                        <a:rPr lang="pl-PL" sz="1200" baseline="0" dirty="0" smtClean="0"/>
                        <a:t> a leader</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aseline="0" dirty="0" smtClean="0"/>
                    </a:p>
                    <a:p>
                      <a:endParaRPr lang="pl-PL" sz="1200" dirty="0"/>
                    </a:p>
                  </a:txBody>
                  <a:tcPr/>
                </a:tc>
              </a:tr>
            </a:tbl>
          </a:graphicData>
        </a:graphic>
      </p:graphicFrame>
    </p:spTree>
    <p:extLst>
      <p:ext uri="{BB962C8B-B14F-4D97-AF65-F5344CB8AC3E}">
        <p14:creationId xmlns:p14="http://schemas.microsoft.com/office/powerpoint/2010/main" xmlns="" val="3210026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Wielkomiejsk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lkomiejsk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2229</TotalTime>
  <Words>3357</Words>
  <Application>Microsoft Office PowerPoint</Application>
  <PresentationFormat>Pokaz na ekranie (4:3)</PresentationFormat>
  <Paragraphs>431</Paragraphs>
  <Slides>47</Slides>
  <Notes>0</Notes>
  <HiddenSlides>0</HiddenSlides>
  <MMClips>0</MMClips>
  <ScaleCrop>false</ScaleCrop>
  <HeadingPairs>
    <vt:vector size="4" baseType="variant">
      <vt:variant>
        <vt:lpstr>Motyw</vt:lpstr>
      </vt:variant>
      <vt:variant>
        <vt:i4>1</vt:i4>
      </vt:variant>
      <vt:variant>
        <vt:lpstr>Tytuły slajdów</vt:lpstr>
      </vt:variant>
      <vt:variant>
        <vt:i4>47</vt:i4>
      </vt:variant>
    </vt:vector>
  </HeadingPairs>
  <TitlesOfParts>
    <vt:vector size="48" baseType="lpstr">
      <vt:lpstr>Wielkomiejski</vt:lpstr>
      <vt:lpstr>Human Resource Management Lecture No 3 </vt:lpstr>
      <vt:lpstr> What does it mean?</vt:lpstr>
      <vt:lpstr>Management? </vt:lpstr>
      <vt:lpstr>Management is art</vt:lpstr>
      <vt:lpstr>Management is knowledge</vt:lpstr>
      <vt:lpstr>Is management a  profession?</vt:lpstr>
      <vt:lpstr>” The myth of educated managers”  </vt:lpstr>
      <vt:lpstr>Result of questionnaire </vt:lpstr>
      <vt:lpstr>Result of questionnaire </vt:lpstr>
      <vt:lpstr>Features of a manager</vt:lpstr>
      <vt:lpstr>Result of questionnaire What features should a good manager have?</vt:lpstr>
      <vt:lpstr>Result of questionnaire What features should a good manager have?</vt:lpstr>
      <vt:lpstr>Features of a good manager</vt:lpstr>
      <vt:lpstr>The seven  Qualities of a Good Manager</vt:lpstr>
      <vt:lpstr>Features of a good manager</vt:lpstr>
      <vt:lpstr>Concept of managerial roles division "The Nature of Managerial Work” H. Mintzberg</vt:lpstr>
      <vt:lpstr>     Information roles</vt:lpstr>
      <vt:lpstr>    Interpersonal roles  </vt:lpstr>
      <vt:lpstr>Decision-making roles</vt:lpstr>
      <vt:lpstr>Result of questionnaire How should the manager make decisions? </vt:lpstr>
      <vt:lpstr>Result of questionnaire Are there any issues in which the manager should make decisions himself?</vt:lpstr>
      <vt:lpstr> Sources of power </vt:lpstr>
      <vt:lpstr>Authority</vt:lpstr>
      <vt:lpstr>Problems with the concept: managment</vt:lpstr>
      <vt:lpstr>Managment and Leadership</vt:lpstr>
      <vt:lpstr>Managment and Leadership</vt:lpstr>
      <vt:lpstr>Management technique by purposes assumptions </vt:lpstr>
      <vt:lpstr>Harzburg model</vt:lpstr>
      <vt:lpstr>Harzburg model</vt:lpstr>
      <vt:lpstr>Technique of managing people</vt:lpstr>
      <vt:lpstr>Result of questionnaire How should the manager be chosen</vt:lpstr>
      <vt:lpstr>Leadership</vt:lpstr>
      <vt:lpstr>            Leadership problems for discussion</vt:lpstr>
      <vt:lpstr>Leadership theories</vt:lpstr>
      <vt:lpstr>Managing /leadership styles continuum of managing styl</vt:lpstr>
      <vt:lpstr>Concept’ s of Blake and Mounton  (management grid)</vt:lpstr>
      <vt:lpstr>Concept’ s of Blake and Mounton  (management gird)</vt:lpstr>
      <vt:lpstr>Fiedler's Contingency Model</vt:lpstr>
      <vt:lpstr>Fiedler's Contingency Model</vt:lpstr>
      <vt:lpstr>What’s the organizational conflict is ?</vt:lpstr>
      <vt:lpstr>Why are there conflicts at work? </vt:lpstr>
      <vt:lpstr>Types of Organizational Conflict </vt:lpstr>
      <vt:lpstr>Can conflict be avoided?</vt:lpstr>
      <vt:lpstr>M.P. Follet’s concept</vt:lpstr>
      <vt:lpstr>Result of questionnaire How should the manager react to a conflict between emplyees</vt:lpstr>
      <vt:lpstr>Links (photos)</vt:lpstr>
      <vt:lpstr>Links (photos)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organizacji i zarządzania Wykład nr 1</dc:title>
  <dc:creator>Justyna Mielczarek</dc:creator>
  <cp:lastModifiedBy>Justyna </cp:lastModifiedBy>
  <cp:revision>40</cp:revision>
  <dcterms:created xsi:type="dcterms:W3CDTF">2019-02-28T16:52:43Z</dcterms:created>
  <dcterms:modified xsi:type="dcterms:W3CDTF">2019-04-30T05:37:59Z</dcterms:modified>
</cp:coreProperties>
</file>