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7" r:id="rId2"/>
    <p:sldId id="259" r:id="rId3"/>
    <p:sldId id="262" r:id="rId4"/>
    <p:sldId id="258" r:id="rId5"/>
    <p:sldId id="261" r:id="rId6"/>
    <p:sldId id="263" r:id="rId7"/>
    <p:sldId id="264" r:id="rId8"/>
    <p:sldId id="265" r:id="rId9"/>
    <p:sldId id="266" r:id="rId10"/>
    <p:sldId id="270" r:id="rId11"/>
    <p:sldId id="271" r:id="rId12"/>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8E2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49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20A4576-FCB0-4BE6-9098-0C28E2B51E01}" type="doc">
      <dgm:prSet loTypeId="urn:microsoft.com/office/officeart/2005/8/layout/radial5" loCatId="cycle" qsTypeId="urn:microsoft.com/office/officeart/2005/8/quickstyle/simple5" qsCatId="simple" csTypeId="urn:microsoft.com/office/officeart/2005/8/colors/accent0_1" csCatId="mainScheme" phldr="1"/>
      <dgm:spPr/>
      <dgm:t>
        <a:bodyPr/>
        <a:lstStyle/>
        <a:p>
          <a:endParaRPr lang="pl-PL"/>
        </a:p>
      </dgm:t>
    </dgm:pt>
    <dgm:pt modelId="{59EB9EF0-B697-4722-856E-3C7F35CF9533}">
      <dgm:prSet phldrT="[Tekst]" custT="1"/>
      <dgm:spPr/>
      <dgm:t>
        <a:bodyPr/>
        <a:lstStyle/>
        <a:p>
          <a:pPr>
            <a:spcAft>
              <a:spcPts val="0"/>
            </a:spcAft>
          </a:pPr>
          <a:r>
            <a:rPr lang="pl-PL" sz="7200" i="0" dirty="0">
              <a:latin typeface="+mj-lt"/>
            </a:rPr>
            <a:t>LAW</a:t>
          </a:r>
        </a:p>
        <a:p>
          <a:pPr>
            <a:spcAft>
              <a:spcPts val="0"/>
            </a:spcAft>
          </a:pPr>
          <a:r>
            <a:rPr lang="pl-PL" sz="3600" i="0" dirty="0">
              <a:latin typeface="+mj-lt"/>
            </a:rPr>
            <a:t>(as </a:t>
          </a:r>
          <a:r>
            <a:rPr lang="pl-PL" sz="3600" i="0" dirty="0" err="1">
              <a:latin typeface="+mj-lt"/>
            </a:rPr>
            <a:t>ius</a:t>
          </a:r>
          <a:r>
            <a:rPr lang="pl-PL" sz="3600" i="0" dirty="0">
              <a:latin typeface="+mj-lt"/>
            </a:rPr>
            <a:t>)</a:t>
          </a:r>
        </a:p>
      </dgm:t>
    </dgm:pt>
    <dgm:pt modelId="{C8836A1E-D36B-4CB1-8166-DE3B3D4D9648}" type="parTrans" cxnId="{32BD4B10-113E-4D84-80CB-E8A001E9165C}">
      <dgm:prSet/>
      <dgm:spPr/>
      <dgm:t>
        <a:bodyPr/>
        <a:lstStyle/>
        <a:p>
          <a:endParaRPr lang="pl-PL"/>
        </a:p>
      </dgm:t>
    </dgm:pt>
    <dgm:pt modelId="{A1FE3C56-996C-44C8-9801-074F89BBA06D}" type="sibTrans" cxnId="{32BD4B10-113E-4D84-80CB-E8A001E9165C}">
      <dgm:prSet/>
      <dgm:spPr/>
      <dgm:t>
        <a:bodyPr/>
        <a:lstStyle/>
        <a:p>
          <a:endParaRPr lang="pl-PL"/>
        </a:p>
      </dgm:t>
    </dgm:pt>
    <dgm:pt modelId="{A1956F02-D701-45A4-BA1F-4107537086AB}">
      <dgm:prSet phldrT="[Tekst]"/>
      <dgm:spPr/>
      <dgm:t>
        <a:bodyPr/>
        <a:lstStyle/>
        <a:p>
          <a:r>
            <a:rPr lang="pl-PL" dirty="0" err="1">
              <a:latin typeface="+mj-lt"/>
            </a:rPr>
            <a:t>Legislation</a:t>
          </a:r>
          <a:endParaRPr lang="pl-PL" dirty="0">
            <a:latin typeface="+mj-lt"/>
          </a:endParaRPr>
        </a:p>
        <a:p>
          <a:r>
            <a:rPr lang="pl-PL" dirty="0">
              <a:latin typeface="+mj-lt"/>
            </a:rPr>
            <a:t>(law as lex)</a:t>
          </a:r>
        </a:p>
      </dgm:t>
    </dgm:pt>
    <dgm:pt modelId="{EE089FD8-790E-4FE5-9055-0A8E5D6B5FF5}" type="parTrans" cxnId="{689F0F6E-BE67-4D4F-A0DC-51D89BC12F38}">
      <dgm:prSet/>
      <dgm:spPr/>
      <dgm:t>
        <a:bodyPr/>
        <a:lstStyle/>
        <a:p>
          <a:endParaRPr lang="pl-PL"/>
        </a:p>
      </dgm:t>
    </dgm:pt>
    <dgm:pt modelId="{09FECCD4-6E73-4AF4-96FD-B4DF03439165}" type="sibTrans" cxnId="{689F0F6E-BE67-4D4F-A0DC-51D89BC12F38}">
      <dgm:prSet/>
      <dgm:spPr/>
      <dgm:t>
        <a:bodyPr/>
        <a:lstStyle/>
        <a:p>
          <a:endParaRPr lang="pl-PL"/>
        </a:p>
      </dgm:t>
    </dgm:pt>
    <dgm:pt modelId="{0DE0BBB6-EACE-4C46-8A61-570B71EE833D}">
      <dgm:prSet phldrT="[Tekst]"/>
      <dgm:spPr/>
      <dgm:t>
        <a:bodyPr/>
        <a:lstStyle/>
        <a:p>
          <a:r>
            <a:rPr lang="pl-PL" dirty="0">
              <a:latin typeface="+mj-lt"/>
            </a:rPr>
            <a:t>Legal</a:t>
          </a:r>
        </a:p>
        <a:p>
          <a:r>
            <a:rPr lang="pl-PL" dirty="0" err="1">
              <a:latin typeface="+mj-lt"/>
            </a:rPr>
            <a:t>doctrine</a:t>
          </a:r>
          <a:endParaRPr lang="pl-PL" dirty="0">
            <a:latin typeface="+mj-lt"/>
          </a:endParaRPr>
        </a:p>
      </dgm:t>
    </dgm:pt>
    <dgm:pt modelId="{44FD0D0D-82FE-42E5-94BA-8347DE948BE1}" type="parTrans" cxnId="{49FAE947-BED6-424E-BD79-35E3CEBE5D42}">
      <dgm:prSet/>
      <dgm:spPr/>
      <dgm:t>
        <a:bodyPr/>
        <a:lstStyle/>
        <a:p>
          <a:endParaRPr lang="pl-PL"/>
        </a:p>
      </dgm:t>
    </dgm:pt>
    <dgm:pt modelId="{F65E11F2-1D92-43FE-AB57-73A9C7D43324}" type="sibTrans" cxnId="{49FAE947-BED6-424E-BD79-35E3CEBE5D42}">
      <dgm:prSet/>
      <dgm:spPr/>
      <dgm:t>
        <a:bodyPr/>
        <a:lstStyle/>
        <a:p>
          <a:endParaRPr lang="pl-PL"/>
        </a:p>
      </dgm:t>
    </dgm:pt>
    <dgm:pt modelId="{B1C7D9DE-DFA5-410F-A293-44BFE6079513}">
      <dgm:prSet phldrT="[Tekst]"/>
      <dgm:spPr/>
      <dgm:t>
        <a:bodyPr/>
        <a:lstStyle/>
        <a:p>
          <a:r>
            <a:rPr lang="pl-PL" dirty="0">
              <a:latin typeface="+mj-lt"/>
            </a:rPr>
            <a:t>Legal</a:t>
          </a:r>
        </a:p>
        <a:p>
          <a:r>
            <a:rPr lang="pl-PL" dirty="0" err="1">
              <a:latin typeface="+mj-lt"/>
            </a:rPr>
            <a:t>practice</a:t>
          </a:r>
          <a:endParaRPr lang="pl-PL" dirty="0">
            <a:latin typeface="+mj-lt"/>
          </a:endParaRPr>
        </a:p>
      </dgm:t>
    </dgm:pt>
    <dgm:pt modelId="{6871F45F-1424-459E-9F3B-1FE64FA74877}" type="parTrans" cxnId="{41A4E241-E754-4EC3-BC2F-FFE9A2C32A52}">
      <dgm:prSet/>
      <dgm:spPr/>
      <dgm:t>
        <a:bodyPr/>
        <a:lstStyle/>
        <a:p>
          <a:endParaRPr lang="pl-PL"/>
        </a:p>
      </dgm:t>
    </dgm:pt>
    <dgm:pt modelId="{6C03B960-D912-40AC-8BF5-C65BA0AFE3A2}" type="sibTrans" cxnId="{41A4E241-E754-4EC3-BC2F-FFE9A2C32A52}">
      <dgm:prSet/>
      <dgm:spPr/>
      <dgm:t>
        <a:bodyPr/>
        <a:lstStyle/>
        <a:p>
          <a:endParaRPr lang="pl-PL"/>
        </a:p>
      </dgm:t>
    </dgm:pt>
    <dgm:pt modelId="{93CEEB44-F7AA-44BC-BE27-53693962A4BC}" type="pres">
      <dgm:prSet presAssocID="{F20A4576-FCB0-4BE6-9098-0C28E2B51E01}" presName="Name0" presStyleCnt="0">
        <dgm:presLayoutVars>
          <dgm:chMax val="1"/>
          <dgm:dir/>
          <dgm:animLvl val="ctr"/>
          <dgm:resizeHandles val="exact"/>
        </dgm:presLayoutVars>
      </dgm:prSet>
      <dgm:spPr/>
    </dgm:pt>
    <dgm:pt modelId="{1DEDEEC3-8E32-4D20-A89F-B5AEB0A461EE}" type="pres">
      <dgm:prSet presAssocID="{59EB9EF0-B697-4722-856E-3C7F35CF9533}" presName="centerShape" presStyleLbl="node0" presStyleIdx="0" presStyleCnt="1" custScaleX="229414" custScaleY="149767"/>
      <dgm:spPr/>
    </dgm:pt>
    <dgm:pt modelId="{FE81EA52-A20F-44B6-91A5-D68F4A36E0DD}" type="pres">
      <dgm:prSet presAssocID="{EE089FD8-790E-4FE5-9055-0A8E5D6B5FF5}" presName="parTrans" presStyleLbl="sibTrans2D1" presStyleIdx="0" presStyleCnt="3" custAng="10800000" custFlipHor="1" custScaleX="134706" custLinFactNeighborX="-14546" custLinFactNeighborY="3315"/>
      <dgm:spPr/>
    </dgm:pt>
    <dgm:pt modelId="{1789A74F-A791-4537-A1AB-F95C39B8A36D}" type="pres">
      <dgm:prSet presAssocID="{EE089FD8-790E-4FE5-9055-0A8E5D6B5FF5}" presName="connectorText" presStyleLbl="sibTrans2D1" presStyleIdx="0" presStyleCnt="3"/>
      <dgm:spPr/>
    </dgm:pt>
    <dgm:pt modelId="{C4A15C48-58A5-42FE-BB5E-31E39BAD5BC5}" type="pres">
      <dgm:prSet presAssocID="{A1956F02-D701-45A4-BA1F-4107537086AB}" presName="node" presStyleLbl="node1" presStyleIdx="0" presStyleCnt="3" custScaleX="159592" custScaleY="80245">
        <dgm:presLayoutVars>
          <dgm:bulletEnabled val="1"/>
        </dgm:presLayoutVars>
      </dgm:prSet>
      <dgm:spPr/>
    </dgm:pt>
    <dgm:pt modelId="{B29C7F33-746B-4EE7-A773-12AA18221048}" type="pres">
      <dgm:prSet presAssocID="{44FD0D0D-82FE-42E5-94BA-8347DE948BE1}" presName="parTrans" presStyleLbl="sibTrans2D1" presStyleIdx="1" presStyleCnt="3" custFlipVert="1" custFlipHor="1" custScaleX="106973" custScaleY="81857" custLinFactNeighborX="15507" custLinFactNeighborY="-8509"/>
      <dgm:spPr/>
    </dgm:pt>
    <dgm:pt modelId="{DFA8C1FC-E1C5-4D5D-8B9E-894174386D61}" type="pres">
      <dgm:prSet presAssocID="{44FD0D0D-82FE-42E5-94BA-8347DE948BE1}" presName="connectorText" presStyleLbl="sibTrans2D1" presStyleIdx="1" presStyleCnt="3"/>
      <dgm:spPr/>
    </dgm:pt>
    <dgm:pt modelId="{FB196ECF-C1A5-4031-BD5F-0511253CFB3F}" type="pres">
      <dgm:prSet presAssocID="{0DE0BBB6-EACE-4C46-8A61-570B71EE833D}" presName="node" presStyleLbl="node1" presStyleIdx="1" presStyleCnt="3" custRadScaleRad="141082" custRadScaleInc="-15455">
        <dgm:presLayoutVars>
          <dgm:bulletEnabled val="1"/>
        </dgm:presLayoutVars>
      </dgm:prSet>
      <dgm:spPr/>
    </dgm:pt>
    <dgm:pt modelId="{997E6B33-9AC0-48D8-BF30-49436251824C}" type="pres">
      <dgm:prSet presAssocID="{6871F45F-1424-459E-9F3B-1FE64FA74877}" presName="parTrans" presStyleLbl="sibTrans2D1" presStyleIdx="2" presStyleCnt="3" custFlipVert="1" custFlipHor="1" custScaleX="87535" custScaleY="104668"/>
      <dgm:spPr/>
    </dgm:pt>
    <dgm:pt modelId="{B0B7A116-A8EF-4371-AB39-D2FB7D082555}" type="pres">
      <dgm:prSet presAssocID="{6871F45F-1424-459E-9F3B-1FE64FA74877}" presName="connectorText" presStyleLbl="sibTrans2D1" presStyleIdx="2" presStyleCnt="3"/>
      <dgm:spPr/>
    </dgm:pt>
    <dgm:pt modelId="{E4428DEF-CC9D-4536-8281-E09CB10E5655}" type="pres">
      <dgm:prSet presAssocID="{B1C7D9DE-DFA5-410F-A293-44BFE6079513}" presName="node" presStyleLbl="node1" presStyleIdx="2" presStyleCnt="3" custRadScaleRad="140912" custRadScaleInc="15412">
        <dgm:presLayoutVars>
          <dgm:bulletEnabled val="1"/>
        </dgm:presLayoutVars>
      </dgm:prSet>
      <dgm:spPr/>
    </dgm:pt>
  </dgm:ptLst>
  <dgm:cxnLst>
    <dgm:cxn modelId="{32BD4B10-113E-4D84-80CB-E8A001E9165C}" srcId="{F20A4576-FCB0-4BE6-9098-0C28E2B51E01}" destId="{59EB9EF0-B697-4722-856E-3C7F35CF9533}" srcOrd="0" destOrd="0" parTransId="{C8836A1E-D36B-4CB1-8166-DE3B3D4D9648}" sibTransId="{A1FE3C56-996C-44C8-9801-074F89BBA06D}"/>
    <dgm:cxn modelId="{55F41B11-D6C0-4DD3-9ED5-7CCBA3BFEF81}" type="presOf" srcId="{B1C7D9DE-DFA5-410F-A293-44BFE6079513}" destId="{E4428DEF-CC9D-4536-8281-E09CB10E5655}" srcOrd="0" destOrd="0" presId="urn:microsoft.com/office/officeart/2005/8/layout/radial5"/>
    <dgm:cxn modelId="{C066E825-DF08-42A7-910B-440D914BA71A}" type="presOf" srcId="{EE089FD8-790E-4FE5-9055-0A8E5D6B5FF5}" destId="{1789A74F-A791-4537-A1AB-F95C39B8A36D}" srcOrd="1" destOrd="0" presId="urn:microsoft.com/office/officeart/2005/8/layout/radial5"/>
    <dgm:cxn modelId="{90A04726-8574-4A44-A6DE-D3548B22C558}" type="presOf" srcId="{59EB9EF0-B697-4722-856E-3C7F35CF9533}" destId="{1DEDEEC3-8E32-4D20-A89F-B5AEB0A461EE}" srcOrd="0" destOrd="0" presId="urn:microsoft.com/office/officeart/2005/8/layout/radial5"/>
    <dgm:cxn modelId="{19C2E12D-2000-4149-8598-6A93C90C6980}" type="presOf" srcId="{0DE0BBB6-EACE-4C46-8A61-570B71EE833D}" destId="{FB196ECF-C1A5-4031-BD5F-0511253CFB3F}" srcOrd="0" destOrd="0" presId="urn:microsoft.com/office/officeart/2005/8/layout/radial5"/>
    <dgm:cxn modelId="{41A4E241-E754-4EC3-BC2F-FFE9A2C32A52}" srcId="{59EB9EF0-B697-4722-856E-3C7F35CF9533}" destId="{B1C7D9DE-DFA5-410F-A293-44BFE6079513}" srcOrd="2" destOrd="0" parTransId="{6871F45F-1424-459E-9F3B-1FE64FA74877}" sibTransId="{6C03B960-D912-40AC-8BF5-C65BA0AFE3A2}"/>
    <dgm:cxn modelId="{CABC7865-7608-4AB8-8B4A-38544996C295}" type="presOf" srcId="{EE089FD8-790E-4FE5-9055-0A8E5D6B5FF5}" destId="{FE81EA52-A20F-44B6-91A5-D68F4A36E0DD}" srcOrd="0" destOrd="0" presId="urn:microsoft.com/office/officeart/2005/8/layout/radial5"/>
    <dgm:cxn modelId="{49FAE947-BED6-424E-BD79-35E3CEBE5D42}" srcId="{59EB9EF0-B697-4722-856E-3C7F35CF9533}" destId="{0DE0BBB6-EACE-4C46-8A61-570B71EE833D}" srcOrd="1" destOrd="0" parTransId="{44FD0D0D-82FE-42E5-94BA-8347DE948BE1}" sibTransId="{F65E11F2-1D92-43FE-AB57-73A9C7D43324}"/>
    <dgm:cxn modelId="{00000869-3FD2-4C9B-BE83-36F8A05EF8B2}" type="presOf" srcId="{44FD0D0D-82FE-42E5-94BA-8347DE948BE1}" destId="{B29C7F33-746B-4EE7-A773-12AA18221048}" srcOrd="0" destOrd="0" presId="urn:microsoft.com/office/officeart/2005/8/layout/radial5"/>
    <dgm:cxn modelId="{23F3614D-F739-463D-BFBF-2A76486E6B70}" type="presOf" srcId="{F20A4576-FCB0-4BE6-9098-0C28E2B51E01}" destId="{93CEEB44-F7AA-44BC-BE27-53693962A4BC}" srcOrd="0" destOrd="0" presId="urn:microsoft.com/office/officeart/2005/8/layout/radial5"/>
    <dgm:cxn modelId="{689F0F6E-BE67-4D4F-A0DC-51D89BC12F38}" srcId="{59EB9EF0-B697-4722-856E-3C7F35CF9533}" destId="{A1956F02-D701-45A4-BA1F-4107537086AB}" srcOrd="0" destOrd="0" parTransId="{EE089FD8-790E-4FE5-9055-0A8E5D6B5FF5}" sibTransId="{09FECCD4-6E73-4AF4-96FD-B4DF03439165}"/>
    <dgm:cxn modelId="{59CE8E76-2008-4FBA-9B67-71F1B9F9EB13}" type="presOf" srcId="{6871F45F-1424-459E-9F3B-1FE64FA74877}" destId="{B0B7A116-A8EF-4371-AB39-D2FB7D082555}" srcOrd="1" destOrd="0" presId="urn:microsoft.com/office/officeart/2005/8/layout/radial5"/>
    <dgm:cxn modelId="{4F52FFAC-C2D8-4E4A-B328-404BFF63148B}" type="presOf" srcId="{A1956F02-D701-45A4-BA1F-4107537086AB}" destId="{C4A15C48-58A5-42FE-BB5E-31E39BAD5BC5}" srcOrd="0" destOrd="0" presId="urn:microsoft.com/office/officeart/2005/8/layout/radial5"/>
    <dgm:cxn modelId="{EE9D63BA-B4AF-452D-8F51-3E64512DAAC0}" type="presOf" srcId="{44FD0D0D-82FE-42E5-94BA-8347DE948BE1}" destId="{DFA8C1FC-E1C5-4D5D-8B9E-894174386D61}" srcOrd="1" destOrd="0" presId="urn:microsoft.com/office/officeart/2005/8/layout/radial5"/>
    <dgm:cxn modelId="{373657D0-E988-453A-B6F5-788A71AF6A3B}" type="presOf" srcId="{6871F45F-1424-459E-9F3B-1FE64FA74877}" destId="{997E6B33-9AC0-48D8-BF30-49436251824C}" srcOrd="0" destOrd="0" presId="urn:microsoft.com/office/officeart/2005/8/layout/radial5"/>
    <dgm:cxn modelId="{3DDEF87B-8289-4F05-8613-25C11D5848A1}" type="presParOf" srcId="{93CEEB44-F7AA-44BC-BE27-53693962A4BC}" destId="{1DEDEEC3-8E32-4D20-A89F-B5AEB0A461EE}" srcOrd="0" destOrd="0" presId="urn:microsoft.com/office/officeart/2005/8/layout/radial5"/>
    <dgm:cxn modelId="{DD9A29D8-88FC-4B0B-AA1D-42B5CC32E060}" type="presParOf" srcId="{93CEEB44-F7AA-44BC-BE27-53693962A4BC}" destId="{FE81EA52-A20F-44B6-91A5-D68F4A36E0DD}" srcOrd="1" destOrd="0" presId="urn:microsoft.com/office/officeart/2005/8/layout/radial5"/>
    <dgm:cxn modelId="{44AAB771-EAA8-4633-BC0B-191EAA6B0691}" type="presParOf" srcId="{FE81EA52-A20F-44B6-91A5-D68F4A36E0DD}" destId="{1789A74F-A791-4537-A1AB-F95C39B8A36D}" srcOrd="0" destOrd="0" presId="urn:microsoft.com/office/officeart/2005/8/layout/radial5"/>
    <dgm:cxn modelId="{617E8D69-5325-4F96-B7C9-EA15726D9D3F}" type="presParOf" srcId="{93CEEB44-F7AA-44BC-BE27-53693962A4BC}" destId="{C4A15C48-58A5-42FE-BB5E-31E39BAD5BC5}" srcOrd="2" destOrd="0" presId="urn:microsoft.com/office/officeart/2005/8/layout/radial5"/>
    <dgm:cxn modelId="{2DBE13D8-6BBE-429D-B7E8-7FEC8021CF03}" type="presParOf" srcId="{93CEEB44-F7AA-44BC-BE27-53693962A4BC}" destId="{B29C7F33-746B-4EE7-A773-12AA18221048}" srcOrd="3" destOrd="0" presId="urn:microsoft.com/office/officeart/2005/8/layout/radial5"/>
    <dgm:cxn modelId="{99685F58-F2E6-49D8-9B3E-83C78A6CC976}" type="presParOf" srcId="{B29C7F33-746B-4EE7-A773-12AA18221048}" destId="{DFA8C1FC-E1C5-4D5D-8B9E-894174386D61}" srcOrd="0" destOrd="0" presId="urn:microsoft.com/office/officeart/2005/8/layout/radial5"/>
    <dgm:cxn modelId="{73ECDC46-14AE-47B8-89F1-EE6172EBA0D2}" type="presParOf" srcId="{93CEEB44-F7AA-44BC-BE27-53693962A4BC}" destId="{FB196ECF-C1A5-4031-BD5F-0511253CFB3F}" srcOrd="4" destOrd="0" presId="urn:microsoft.com/office/officeart/2005/8/layout/radial5"/>
    <dgm:cxn modelId="{721154A1-24AD-4525-88EB-8CF1E45147A8}" type="presParOf" srcId="{93CEEB44-F7AA-44BC-BE27-53693962A4BC}" destId="{997E6B33-9AC0-48D8-BF30-49436251824C}" srcOrd="5" destOrd="0" presId="urn:microsoft.com/office/officeart/2005/8/layout/radial5"/>
    <dgm:cxn modelId="{D73D12E2-09F0-4004-8767-51C9EA600B4B}" type="presParOf" srcId="{997E6B33-9AC0-48D8-BF30-49436251824C}" destId="{B0B7A116-A8EF-4371-AB39-D2FB7D082555}" srcOrd="0" destOrd="0" presId="urn:microsoft.com/office/officeart/2005/8/layout/radial5"/>
    <dgm:cxn modelId="{D48DD7BB-BAA5-485A-BEA6-3B63685ED7BE}" type="presParOf" srcId="{93CEEB44-F7AA-44BC-BE27-53693962A4BC}" destId="{E4428DEF-CC9D-4536-8281-E09CB10E5655}" srcOrd="6"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EDEEC3-8E32-4D20-A89F-B5AEB0A461EE}">
      <dsp:nvSpPr>
        <dsp:cNvPr id="0" name=""/>
        <dsp:cNvSpPr/>
      </dsp:nvSpPr>
      <dsp:spPr>
        <a:xfrm>
          <a:off x="1537447" y="1559122"/>
          <a:ext cx="3239642" cy="2114916"/>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3200400">
            <a:lnSpc>
              <a:spcPct val="90000"/>
            </a:lnSpc>
            <a:spcBef>
              <a:spcPct val="0"/>
            </a:spcBef>
            <a:spcAft>
              <a:spcPts val="0"/>
            </a:spcAft>
            <a:buNone/>
          </a:pPr>
          <a:r>
            <a:rPr lang="pl-PL" sz="7200" i="0" kern="1200" dirty="0">
              <a:latin typeface="+mj-lt"/>
            </a:rPr>
            <a:t>LAW</a:t>
          </a:r>
        </a:p>
        <a:p>
          <a:pPr marL="0" lvl="0" indent="0" algn="ctr" defTabSz="3200400">
            <a:lnSpc>
              <a:spcPct val="90000"/>
            </a:lnSpc>
            <a:spcBef>
              <a:spcPct val="0"/>
            </a:spcBef>
            <a:spcAft>
              <a:spcPts val="0"/>
            </a:spcAft>
            <a:buNone/>
          </a:pPr>
          <a:r>
            <a:rPr lang="pl-PL" sz="3600" i="0" kern="1200" dirty="0">
              <a:latin typeface="+mj-lt"/>
            </a:rPr>
            <a:t>(as </a:t>
          </a:r>
          <a:r>
            <a:rPr lang="pl-PL" sz="3600" i="0" kern="1200" dirty="0" err="1">
              <a:latin typeface="+mj-lt"/>
            </a:rPr>
            <a:t>ius</a:t>
          </a:r>
          <a:r>
            <a:rPr lang="pl-PL" sz="3600" i="0" kern="1200" dirty="0">
              <a:latin typeface="+mj-lt"/>
            </a:rPr>
            <a:t>)</a:t>
          </a:r>
        </a:p>
      </dsp:txBody>
      <dsp:txXfrm>
        <a:off x="2011882" y="1868844"/>
        <a:ext cx="2290772" cy="1495472"/>
      </dsp:txXfrm>
    </dsp:sp>
    <dsp:sp modelId="{FE81EA52-A20F-44B6-91A5-D68F4A36E0DD}">
      <dsp:nvSpPr>
        <dsp:cNvPr id="0" name=""/>
        <dsp:cNvSpPr/>
      </dsp:nvSpPr>
      <dsp:spPr>
        <a:xfrm rot="16200000" flipH="1">
          <a:off x="3003840" y="1163543"/>
          <a:ext cx="252356" cy="480126"/>
        </a:xfrm>
        <a:prstGeom prst="rightArrow">
          <a:avLst>
            <a:gd name="adj1" fmla="val 60000"/>
            <a:gd name="adj2" fmla="val 50000"/>
          </a:avLst>
        </a:prstGeom>
        <a:gradFill rotWithShape="0">
          <a:gsLst>
            <a:gs pos="0">
              <a:schemeClr val="dk1">
                <a:tint val="60000"/>
                <a:hueOff val="0"/>
                <a:satOff val="0"/>
                <a:lumOff val="0"/>
                <a:alphaOff val="0"/>
                <a:satMod val="103000"/>
                <a:lumMod val="102000"/>
                <a:tint val="94000"/>
              </a:schemeClr>
            </a:gs>
            <a:gs pos="50000">
              <a:schemeClr val="dk1">
                <a:tint val="60000"/>
                <a:hueOff val="0"/>
                <a:satOff val="0"/>
                <a:lumOff val="0"/>
                <a:alphaOff val="0"/>
                <a:satMod val="110000"/>
                <a:lumMod val="100000"/>
                <a:shade val="100000"/>
              </a:schemeClr>
            </a:gs>
            <a:gs pos="100000">
              <a:schemeClr val="dk1">
                <a:tint val="6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lang="pl-PL" sz="2000" kern="1200"/>
        </a:p>
      </dsp:txBody>
      <dsp:txXfrm>
        <a:off x="3041694" y="1221715"/>
        <a:ext cx="176649" cy="288076"/>
      </dsp:txXfrm>
    </dsp:sp>
    <dsp:sp modelId="{C4A15C48-58A5-42FE-BB5E-31E39BAD5BC5}">
      <dsp:nvSpPr>
        <dsp:cNvPr id="0" name=""/>
        <dsp:cNvSpPr/>
      </dsp:nvSpPr>
      <dsp:spPr>
        <a:xfrm>
          <a:off x="2030439" y="72483"/>
          <a:ext cx="2253659" cy="1133170"/>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pl-PL" sz="2100" kern="1200" dirty="0" err="1">
              <a:latin typeface="+mj-lt"/>
            </a:rPr>
            <a:t>Legislation</a:t>
          </a:r>
          <a:endParaRPr lang="pl-PL" sz="2100" kern="1200" dirty="0">
            <a:latin typeface="+mj-lt"/>
          </a:endParaRPr>
        </a:p>
        <a:p>
          <a:pPr marL="0" lvl="0" indent="0" algn="ctr" defTabSz="933450">
            <a:lnSpc>
              <a:spcPct val="90000"/>
            </a:lnSpc>
            <a:spcBef>
              <a:spcPct val="0"/>
            </a:spcBef>
            <a:spcAft>
              <a:spcPct val="35000"/>
            </a:spcAft>
            <a:buNone/>
          </a:pPr>
          <a:r>
            <a:rPr lang="pl-PL" sz="2100" kern="1200" dirty="0">
              <a:latin typeface="+mj-lt"/>
            </a:rPr>
            <a:t>(law as lex)</a:t>
          </a:r>
        </a:p>
      </dsp:txBody>
      <dsp:txXfrm>
        <a:off x="2360480" y="238432"/>
        <a:ext cx="1593577" cy="801272"/>
      </dsp:txXfrm>
    </dsp:sp>
    <dsp:sp modelId="{B29C7F33-746B-4EE7-A773-12AA18221048}">
      <dsp:nvSpPr>
        <dsp:cNvPr id="0" name=""/>
        <dsp:cNvSpPr/>
      </dsp:nvSpPr>
      <dsp:spPr>
        <a:xfrm rot="1316436" flipH="1" flipV="1">
          <a:off x="4647736" y="3016128"/>
          <a:ext cx="255344" cy="393017"/>
        </a:xfrm>
        <a:prstGeom prst="rightArrow">
          <a:avLst>
            <a:gd name="adj1" fmla="val 60000"/>
            <a:gd name="adj2" fmla="val 50000"/>
          </a:avLst>
        </a:prstGeom>
        <a:gradFill rotWithShape="0">
          <a:gsLst>
            <a:gs pos="0">
              <a:schemeClr val="dk1">
                <a:tint val="60000"/>
                <a:hueOff val="0"/>
                <a:satOff val="0"/>
                <a:lumOff val="0"/>
                <a:alphaOff val="0"/>
                <a:satMod val="103000"/>
                <a:lumMod val="102000"/>
                <a:tint val="94000"/>
              </a:schemeClr>
            </a:gs>
            <a:gs pos="50000">
              <a:schemeClr val="dk1">
                <a:tint val="60000"/>
                <a:hueOff val="0"/>
                <a:satOff val="0"/>
                <a:lumOff val="0"/>
                <a:alphaOff val="0"/>
                <a:satMod val="110000"/>
                <a:lumMod val="100000"/>
                <a:shade val="100000"/>
              </a:schemeClr>
            </a:gs>
            <a:gs pos="100000">
              <a:schemeClr val="dk1">
                <a:tint val="6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pl-PL" sz="1600" kern="1200"/>
        </a:p>
      </dsp:txBody>
      <dsp:txXfrm rot="10800000">
        <a:off x="4721565" y="3109042"/>
        <a:ext cx="178741" cy="235811"/>
      </dsp:txXfrm>
    </dsp:sp>
    <dsp:sp modelId="{FB196ECF-C1A5-4031-BD5F-0511253CFB3F}">
      <dsp:nvSpPr>
        <dsp:cNvPr id="0" name=""/>
        <dsp:cNvSpPr/>
      </dsp:nvSpPr>
      <dsp:spPr>
        <a:xfrm>
          <a:off x="4902400" y="2897906"/>
          <a:ext cx="1412137" cy="1412137"/>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pl-PL" sz="2100" kern="1200" dirty="0">
              <a:latin typeface="+mj-lt"/>
            </a:rPr>
            <a:t>Legal</a:t>
          </a:r>
        </a:p>
        <a:p>
          <a:pPr marL="0" lvl="0" indent="0" algn="ctr" defTabSz="933450">
            <a:lnSpc>
              <a:spcPct val="90000"/>
            </a:lnSpc>
            <a:spcBef>
              <a:spcPct val="0"/>
            </a:spcBef>
            <a:spcAft>
              <a:spcPct val="35000"/>
            </a:spcAft>
            <a:buNone/>
          </a:pPr>
          <a:r>
            <a:rPr lang="pl-PL" sz="2100" kern="1200" dirty="0" err="1">
              <a:latin typeface="+mj-lt"/>
            </a:rPr>
            <a:t>doctrine</a:t>
          </a:r>
          <a:endParaRPr lang="pl-PL" sz="2100" kern="1200" dirty="0">
            <a:latin typeface="+mj-lt"/>
          </a:endParaRPr>
        </a:p>
      </dsp:txBody>
      <dsp:txXfrm>
        <a:off x="5109203" y="3104709"/>
        <a:ext cx="998531" cy="998531"/>
      </dsp:txXfrm>
    </dsp:sp>
    <dsp:sp modelId="{997E6B33-9AC0-48D8-BF30-49436251824C}">
      <dsp:nvSpPr>
        <dsp:cNvPr id="0" name=""/>
        <dsp:cNvSpPr/>
      </dsp:nvSpPr>
      <dsp:spPr>
        <a:xfrm rot="9483584" flipH="1" flipV="1">
          <a:off x="1471670" y="3002211"/>
          <a:ext cx="208941" cy="502539"/>
        </a:xfrm>
        <a:prstGeom prst="rightArrow">
          <a:avLst>
            <a:gd name="adj1" fmla="val 60000"/>
            <a:gd name="adj2" fmla="val 50000"/>
          </a:avLst>
        </a:prstGeom>
        <a:gradFill rotWithShape="0">
          <a:gsLst>
            <a:gs pos="0">
              <a:schemeClr val="dk1">
                <a:tint val="60000"/>
                <a:hueOff val="0"/>
                <a:satOff val="0"/>
                <a:lumOff val="0"/>
                <a:alphaOff val="0"/>
                <a:satMod val="103000"/>
                <a:lumMod val="102000"/>
                <a:tint val="94000"/>
              </a:schemeClr>
            </a:gs>
            <a:gs pos="50000">
              <a:schemeClr val="dk1">
                <a:tint val="60000"/>
                <a:hueOff val="0"/>
                <a:satOff val="0"/>
                <a:lumOff val="0"/>
                <a:alphaOff val="0"/>
                <a:satMod val="110000"/>
                <a:lumMod val="100000"/>
                <a:shade val="100000"/>
              </a:schemeClr>
            </a:gs>
            <a:gs pos="100000">
              <a:schemeClr val="dk1">
                <a:tint val="6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933450">
            <a:lnSpc>
              <a:spcPct val="90000"/>
            </a:lnSpc>
            <a:spcBef>
              <a:spcPct val="0"/>
            </a:spcBef>
            <a:spcAft>
              <a:spcPct val="35000"/>
            </a:spcAft>
            <a:buNone/>
          </a:pPr>
          <a:endParaRPr lang="pl-PL" sz="2100" kern="1200"/>
        </a:p>
      </dsp:txBody>
      <dsp:txXfrm rot="10800000">
        <a:off x="1473940" y="3114429"/>
        <a:ext cx="146259" cy="301523"/>
      </dsp:txXfrm>
    </dsp:sp>
    <dsp:sp modelId="{E4428DEF-CC9D-4536-8281-E09CB10E5655}">
      <dsp:nvSpPr>
        <dsp:cNvPr id="0" name=""/>
        <dsp:cNvSpPr/>
      </dsp:nvSpPr>
      <dsp:spPr>
        <a:xfrm>
          <a:off x="0" y="2897889"/>
          <a:ext cx="1412137" cy="1412137"/>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pl-PL" sz="2100" kern="1200" dirty="0">
              <a:latin typeface="+mj-lt"/>
            </a:rPr>
            <a:t>Legal</a:t>
          </a:r>
        </a:p>
        <a:p>
          <a:pPr marL="0" lvl="0" indent="0" algn="ctr" defTabSz="933450">
            <a:lnSpc>
              <a:spcPct val="90000"/>
            </a:lnSpc>
            <a:spcBef>
              <a:spcPct val="0"/>
            </a:spcBef>
            <a:spcAft>
              <a:spcPct val="35000"/>
            </a:spcAft>
            <a:buNone/>
          </a:pPr>
          <a:r>
            <a:rPr lang="pl-PL" sz="2100" kern="1200" dirty="0" err="1">
              <a:latin typeface="+mj-lt"/>
            </a:rPr>
            <a:t>practice</a:t>
          </a:r>
          <a:endParaRPr lang="pl-PL" sz="2100" kern="1200" dirty="0">
            <a:latin typeface="+mj-lt"/>
          </a:endParaRPr>
        </a:p>
      </dsp:txBody>
      <dsp:txXfrm>
        <a:off x="206803" y="3104692"/>
        <a:ext cx="998531" cy="998531"/>
      </dsp:txXfrm>
    </dsp:sp>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F968ED2-ADE1-45DA-AC04-8F0AAF31D74F}" type="datetimeFigureOut">
              <a:rPr lang="pl-PL" smtClean="0"/>
              <a:t>22.10.2019</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BC40AB6-C693-40A0-B5E8-B637BC86679E}" type="slidenum">
              <a:rPr lang="pl-PL" smtClean="0"/>
              <a:t>‹#›</a:t>
            </a:fld>
            <a:endParaRPr lang="pl-PL"/>
          </a:p>
        </p:txBody>
      </p:sp>
    </p:spTree>
    <p:extLst>
      <p:ext uri="{BB962C8B-B14F-4D97-AF65-F5344CB8AC3E}">
        <p14:creationId xmlns:p14="http://schemas.microsoft.com/office/powerpoint/2010/main" val="35435452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1" name="Text Box 1"/>
          <p:cNvSpPr txBox="1">
            <a:spLocks noChangeArrowheads="1"/>
          </p:cNvSpPr>
          <p:nvPr/>
        </p:nvSpPr>
        <p:spPr bwMode="auto">
          <a:xfrm>
            <a:off x="1312863" y="1027113"/>
            <a:ext cx="4933950" cy="3700462"/>
          </a:xfrm>
          <a:prstGeom prst="rect">
            <a:avLst/>
          </a:prstGeom>
          <a:solidFill>
            <a:srgbClr val="FFFFFF"/>
          </a:solidFill>
          <a:ln w="9360">
            <a:solidFill>
              <a:srgbClr val="000000"/>
            </a:solidFill>
            <a:miter lim="800000"/>
            <a:headEnd/>
            <a:tailEnd/>
          </a:ln>
          <a:effectLst/>
        </p:spPr>
        <p:txBody>
          <a:bodyPr wrap="none" anchor="ctr"/>
          <a:lstStyle/>
          <a:p>
            <a:endParaRPr lang="pl-PL"/>
          </a:p>
        </p:txBody>
      </p:sp>
      <p:sp>
        <p:nvSpPr>
          <p:cNvPr id="30722" name="Rectangle 2"/>
          <p:cNvSpPr txBox="1">
            <a:spLocks noGrp="1" noChangeArrowheads="1"/>
          </p:cNvSpPr>
          <p:nvPr>
            <p:ph type="body"/>
          </p:nvPr>
        </p:nvSpPr>
        <p:spPr bwMode="auto">
          <a:xfrm>
            <a:off x="1169988" y="5086350"/>
            <a:ext cx="5222875" cy="4106863"/>
          </a:xfrm>
          <a:prstGeom prst="rect">
            <a:avLst/>
          </a:prstGeom>
          <a:noFill/>
          <a:ln>
            <a:round/>
            <a:headEnd/>
            <a:tailEnd/>
          </a:ln>
        </p:spPr>
        <p:txBody>
          <a:bodyPr wrap="none" anchor="ctr"/>
          <a:lstStyle/>
          <a:p>
            <a:endParaRPr lang="pl-PL"/>
          </a:p>
        </p:txBody>
      </p:sp>
    </p:spTree>
    <p:extLst>
      <p:ext uri="{BB962C8B-B14F-4D97-AF65-F5344CB8AC3E}">
        <p14:creationId xmlns:p14="http://schemas.microsoft.com/office/powerpoint/2010/main" val="30878338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6321" name="Text Box 1"/>
          <p:cNvSpPr txBox="1">
            <a:spLocks noChangeArrowheads="1"/>
          </p:cNvSpPr>
          <p:nvPr/>
        </p:nvSpPr>
        <p:spPr bwMode="auto">
          <a:xfrm>
            <a:off x="1312863" y="1027113"/>
            <a:ext cx="4929187" cy="3700462"/>
          </a:xfrm>
          <a:prstGeom prst="rect">
            <a:avLst/>
          </a:prstGeom>
          <a:solidFill>
            <a:srgbClr val="FFFFFF"/>
          </a:solidFill>
          <a:ln w="9360">
            <a:solidFill>
              <a:srgbClr val="000000"/>
            </a:solidFill>
            <a:miter lim="800000"/>
            <a:headEnd/>
            <a:tailEnd/>
          </a:ln>
          <a:effectLst/>
        </p:spPr>
        <p:txBody>
          <a:bodyPr wrap="none" anchor="ctr"/>
          <a:lstStyle/>
          <a:p>
            <a:endParaRPr lang="pl-PL"/>
          </a:p>
        </p:txBody>
      </p:sp>
      <p:sp>
        <p:nvSpPr>
          <p:cNvPr id="56322" name="Rectangle 2"/>
          <p:cNvSpPr txBox="1">
            <a:spLocks noGrp="1" noChangeArrowheads="1"/>
          </p:cNvSpPr>
          <p:nvPr>
            <p:ph type="body"/>
          </p:nvPr>
        </p:nvSpPr>
        <p:spPr bwMode="auto">
          <a:xfrm>
            <a:off x="1169988" y="5086350"/>
            <a:ext cx="5218112" cy="4102100"/>
          </a:xfrm>
          <a:prstGeom prst="rect">
            <a:avLst/>
          </a:prstGeom>
          <a:noFill/>
          <a:ln>
            <a:round/>
            <a:headEnd/>
            <a:tailEnd/>
          </a:ln>
        </p:spPr>
        <p:txBody>
          <a:bodyPr wrap="none" anchor="ctr"/>
          <a:lstStyle/>
          <a:p>
            <a:endParaRPr lang="pl-PL"/>
          </a:p>
        </p:txBody>
      </p:sp>
    </p:spTree>
    <p:extLst>
      <p:ext uri="{BB962C8B-B14F-4D97-AF65-F5344CB8AC3E}">
        <p14:creationId xmlns:p14="http://schemas.microsoft.com/office/powerpoint/2010/main" val="575341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7585" name="Text Box 1"/>
          <p:cNvSpPr txBox="1">
            <a:spLocks noChangeArrowheads="1"/>
          </p:cNvSpPr>
          <p:nvPr/>
        </p:nvSpPr>
        <p:spPr bwMode="auto">
          <a:xfrm>
            <a:off x="1312863" y="1027113"/>
            <a:ext cx="4929187" cy="3700462"/>
          </a:xfrm>
          <a:prstGeom prst="rect">
            <a:avLst/>
          </a:prstGeom>
          <a:solidFill>
            <a:srgbClr val="FFFFFF"/>
          </a:solidFill>
          <a:ln w="9360">
            <a:solidFill>
              <a:srgbClr val="000000"/>
            </a:solidFill>
            <a:miter lim="800000"/>
            <a:headEnd/>
            <a:tailEnd/>
          </a:ln>
          <a:effectLst/>
        </p:spPr>
        <p:txBody>
          <a:bodyPr wrap="none" anchor="ctr"/>
          <a:lstStyle/>
          <a:p>
            <a:endParaRPr lang="pl-PL"/>
          </a:p>
        </p:txBody>
      </p:sp>
      <p:sp>
        <p:nvSpPr>
          <p:cNvPr id="67586" name="Rectangle 2"/>
          <p:cNvSpPr txBox="1">
            <a:spLocks noGrp="1" noChangeArrowheads="1"/>
          </p:cNvSpPr>
          <p:nvPr>
            <p:ph type="body"/>
          </p:nvPr>
        </p:nvSpPr>
        <p:spPr bwMode="auto">
          <a:xfrm>
            <a:off x="1169988" y="5086350"/>
            <a:ext cx="5218112" cy="4102100"/>
          </a:xfrm>
          <a:prstGeom prst="rect">
            <a:avLst/>
          </a:prstGeom>
          <a:noFill/>
          <a:ln>
            <a:round/>
            <a:headEnd/>
            <a:tailEnd/>
          </a:ln>
        </p:spPr>
        <p:txBody>
          <a:bodyPr wrap="none" anchor="ctr"/>
          <a:lstStyle/>
          <a:p>
            <a:endParaRPr lang="pl-PL"/>
          </a:p>
        </p:txBody>
      </p:sp>
    </p:spTree>
    <p:extLst>
      <p:ext uri="{BB962C8B-B14F-4D97-AF65-F5344CB8AC3E}">
        <p14:creationId xmlns:p14="http://schemas.microsoft.com/office/powerpoint/2010/main" val="29250238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8609" name="Text Box 1"/>
          <p:cNvSpPr txBox="1">
            <a:spLocks noChangeArrowheads="1"/>
          </p:cNvSpPr>
          <p:nvPr/>
        </p:nvSpPr>
        <p:spPr bwMode="auto">
          <a:xfrm>
            <a:off x="1312863" y="1027113"/>
            <a:ext cx="4929187" cy="3700462"/>
          </a:xfrm>
          <a:prstGeom prst="rect">
            <a:avLst/>
          </a:prstGeom>
          <a:solidFill>
            <a:srgbClr val="FFFFFF"/>
          </a:solidFill>
          <a:ln w="9360">
            <a:solidFill>
              <a:srgbClr val="000000"/>
            </a:solidFill>
            <a:miter lim="800000"/>
            <a:headEnd/>
            <a:tailEnd/>
          </a:ln>
          <a:effectLst/>
        </p:spPr>
        <p:txBody>
          <a:bodyPr wrap="none" anchor="ctr"/>
          <a:lstStyle/>
          <a:p>
            <a:endParaRPr lang="pl-PL"/>
          </a:p>
        </p:txBody>
      </p:sp>
      <p:sp>
        <p:nvSpPr>
          <p:cNvPr id="68610" name="Rectangle 2"/>
          <p:cNvSpPr txBox="1">
            <a:spLocks noGrp="1" noChangeArrowheads="1"/>
          </p:cNvSpPr>
          <p:nvPr>
            <p:ph type="body"/>
          </p:nvPr>
        </p:nvSpPr>
        <p:spPr bwMode="auto">
          <a:xfrm>
            <a:off x="1169988" y="5086350"/>
            <a:ext cx="5218112" cy="4102100"/>
          </a:xfrm>
          <a:prstGeom prst="rect">
            <a:avLst/>
          </a:prstGeom>
          <a:noFill/>
          <a:ln>
            <a:round/>
            <a:headEnd/>
            <a:tailEnd/>
          </a:ln>
        </p:spPr>
        <p:txBody>
          <a:bodyPr wrap="none" anchor="ctr"/>
          <a:lstStyle/>
          <a:p>
            <a:endParaRPr lang="pl-PL"/>
          </a:p>
        </p:txBody>
      </p:sp>
    </p:spTree>
    <p:extLst>
      <p:ext uri="{BB962C8B-B14F-4D97-AF65-F5344CB8AC3E}">
        <p14:creationId xmlns:p14="http://schemas.microsoft.com/office/powerpoint/2010/main" val="34578161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3489" name="Text Box 1"/>
          <p:cNvSpPr txBox="1">
            <a:spLocks noChangeArrowheads="1"/>
          </p:cNvSpPr>
          <p:nvPr/>
        </p:nvSpPr>
        <p:spPr bwMode="auto">
          <a:xfrm>
            <a:off x="1312863" y="1027113"/>
            <a:ext cx="4929187" cy="3700462"/>
          </a:xfrm>
          <a:prstGeom prst="rect">
            <a:avLst/>
          </a:prstGeom>
          <a:solidFill>
            <a:srgbClr val="FFFFFF"/>
          </a:solidFill>
          <a:ln w="9360">
            <a:solidFill>
              <a:srgbClr val="000000"/>
            </a:solidFill>
            <a:miter lim="800000"/>
            <a:headEnd/>
            <a:tailEnd/>
          </a:ln>
          <a:effectLst/>
        </p:spPr>
        <p:txBody>
          <a:bodyPr wrap="none" anchor="ctr"/>
          <a:lstStyle/>
          <a:p>
            <a:endParaRPr lang="pl-PL"/>
          </a:p>
        </p:txBody>
      </p:sp>
      <p:sp>
        <p:nvSpPr>
          <p:cNvPr id="63490" name="Rectangle 2"/>
          <p:cNvSpPr txBox="1">
            <a:spLocks noGrp="1" noChangeArrowheads="1"/>
          </p:cNvSpPr>
          <p:nvPr>
            <p:ph type="body"/>
          </p:nvPr>
        </p:nvSpPr>
        <p:spPr bwMode="auto">
          <a:xfrm>
            <a:off x="1169988" y="5086350"/>
            <a:ext cx="5218112" cy="4102100"/>
          </a:xfrm>
          <a:prstGeom prst="rect">
            <a:avLst/>
          </a:prstGeom>
          <a:noFill/>
          <a:ln>
            <a:round/>
            <a:headEnd/>
            <a:tailEnd/>
          </a:ln>
        </p:spPr>
        <p:txBody>
          <a:bodyPr wrap="none" anchor="ctr"/>
          <a:lstStyle/>
          <a:p>
            <a:endParaRPr lang="pl-PL"/>
          </a:p>
        </p:txBody>
      </p:sp>
    </p:spTree>
    <p:extLst>
      <p:ext uri="{BB962C8B-B14F-4D97-AF65-F5344CB8AC3E}">
        <p14:creationId xmlns:p14="http://schemas.microsoft.com/office/powerpoint/2010/main" val="24770671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8369" name="Text Box 1"/>
          <p:cNvSpPr txBox="1">
            <a:spLocks noChangeArrowheads="1"/>
          </p:cNvSpPr>
          <p:nvPr/>
        </p:nvSpPr>
        <p:spPr bwMode="auto">
          <a:xfrm>
            <a:off x="1312863" y="1027113"/>
            <a:ext cx="4929187" cy="3700462"/>
          </a:xfrm>
          <a:prstGeom prst="rect">
            <a:avLst/>
          </a:prstGeom>
          <a:solidFill>
            <a:srgbClr val="FFFFFF"/>
          </a:solidFill>
          <a:ln w="9360">
            <a:solidFill>
              <a:srgbClr val="000000"/>
            </a:solidFill>
            <a:miter lim="800000"/>
            <a:headEnd/>
            <a:tailEnd/>
          </a:ln>
          <a:effectLst/>
        </p:spPr>
        <p:txBody>
          <a:bodyPr wrap="none" anchor="ctr"/>
          <a:lstStyle/>
          <a:p>
            <a:endParaRPr lang="pl-PL"/>
          </a:p>
        </p:txBody>
      </p:sp>
      <p:sp>
        <p:nvSpPr>
          <p:cNvPr id="58370" name="Rectangle 2"/>
          <p:cNvSpPr txBox="1">
            <a:spLocks noGrp="1" noChangeArrowheads="1"/>
          </p:cNvSpPr>
          <p:nvPr>
            <p:ph type="body"/>
          </p:nvPr>
        </p:nvSpPr>
        <p:spPr bwMode="auto">
          <a:xfrm>
            <a:off x="1169988" y="5086350"/>
            <a:ext cx="5218112" cy="4102100"/>
          </a:xfrm>
          <a:prstGeom prst="rect">
            <a:avLst/>
          </a:prstGeom>
          <a:noFill/>
          <a:ln>
            <a:round/>
            <a:headEnd/>
            <a:tailEnd/>
          </a:ln>
        </p:spPr>
        <p:txBody>
          <a:bodyPr wrap="none" anchor="ctr"/>
          <a:lstStyle/>
          <a:p>
            <a:endParaRPr lang="pl-PL"/>
          </a:p>
        </p:txBody>
      </p:sp>
    </p:spTree>
    <p:extLst>
      <p:ext uri="{BB962C8B-B14F-4D97-AF65-F5344CB8AC3E}">
        <p14:creationId xmlns:p14="http://schemas.microsoft.com/office/powerpoint/2010/main" val="10267250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0657" name="Text Box 1"/>
          <p:cNvSpPr txBox="1">
            <a:spLocks noChangeArrowheads="1"/>
          </p:cNvSpPr>
          <p:nvPr/>
        </p:nvSpPr>
        <p:spPr bwMode="auto">
          <a:xfrm>
            <a:off x="1312863" y="1027113"/>
            <a:ext cx="4929187" cy="3700462"/>
          </a:xfrm>
          <a:prstGeom prst="rect">
            <a:avLst/>
          </a:prstGeom>
          <a:solidFill>
            <a:srgbClr val="FFFFFF"/>
          </a:solidFill>
          <a:ln w="9360">
            <a:solidFill>
              <a:srgbClr val="000000"/>
            </a:solidFill>
            <a:miter lim="800000"/>
            <a:headEnd/>
            <a:tailEnd/>
          </a:ln>
          <a:effectLst/>
        </p:spPr>
        <p:txBody>
          <a:bodyPr wrap="none" anchor="ctr"/>
          <a:lstStyle/>
          <a:p>
            <a:endParaRPr lang="pl-PL"/>
          </a:p>
        </p:txBody>
      </p:sp>
      <p:sp>
        <p:nvSpPr>
          <p:cNvPr id="70658" name="Rectangle 2"/>
          <p:cNvSpPr txBox="1">
            <a:spLocks noGrp="1" noChangeArrowheads="1"/>
          </p:cNvSpPr>
          <p:nvPr>
            <p:ph type="body"/>
          </p:nvPr>
        </p:nvSpPr>
        <p:spPr bwMode="auto">
          <a:xfrm>
            <a:off x="1169988" y="5086350"/>
            <a:ext cx="5218112" cy="4102100"/>
          </a:xfrm>
          <a:prstGeom prst="rect">
            <a:avLst/>
          </a:prstGeom>
          <a:noFill/>
          <a:ln>
            <a:round/>
            <a:headEnd/>
            <a:tailEnd/>
          </a:ln>
        </p:spPr>
        <p:txBody>
          <a:bodyPr wrap="none" anchor="ctr"/>
          <a:lstStyle/>
          <a:p>
            <a:endParaRPr lang="pl-PL"/>
          </a:p>
        </p:txBody>
      </p:sp>
    </p:spTree>
    <p:extLst>
      <p:ext uri="{BB962C8B-B14F-4D97-AF65-F5344CB8AC3E}">
        <p14:creationId xmlns:p14="http://schemas.microsoft.com/office/powerpoint/2010/main" val="33907371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C96B6EE-28F1-4472-B300-4C40E00EC4AB}"/>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AF74D608-058D-4C87-B150-C12244C5CB2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13962C9E-28C4-46FB-9447-F438AFA523B3}"/>
              </a:ext>
            </a:extLst>
          </p:cNvPr>
          <p:cNvSpPr>
            <a:spLocks noGrp="1"/>
          </p:cNvSpPr>
          <p:nvPr>
            <p:ph type="dt" sz="half" idx="10"/>
          </p:nvPr>
        </p:nvSpPr>
        <p:spPr/>
        <p:txBody>
          <a:bodyPr/>
          <a:lstStyle/>
          <a:p>
            <a:fld id="{83A9D5A5-C355-4B91-B196-0BB470BAE897}" type="datetimeFigureOut">
              <a:rPr lang="pl-PL" smtClean="0"/>
              <a:t>22.10.2019</a:t>
            </a:fld>
            <a:endParaRPr lang="pl-PL"/>
          </a:p>
        </p:txBody>
      </p:sp>
      <p:sp>
        <p:nvSpPr>
          <p:cNvPr id="5" name="Symbol zastępczy stopki 4">
            <a:extLst>
              <a:ext uri="{FF2B5EF4-FFF2-40B4-BE49-F238E27FC236}">
                <a16:creationId xmlns:a16="http://schemas.microsoft.com/office/drawing/2014/main" id="{6D80EB0C-7E97-4461-9525-6DED6DB8E500}"/>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F41454B2-3866-4D35-95A8-9F5A9D943E49}"/>
              </a:ext>
            </a:extLst>
          </p:cNvPr>
          <p:cNvSpPr>
            <a:spLocks noGrp="1"/>
          </p:cNvSpPr>
          <p:nvPr>
            <p:ph type="sldNum" sz="quarter" idx="12"/>
          </p:nvPr>
        </p:nvSpPr>
        <p:spPr/>
        <p:txBody>
          <a:bodyPr/>
          <a:lstStyle/>
          <a:p>
            <a:fld id="{BFEF36BC-76D5-400A-A3E6-20296682F333}" type="slidenum">
              <a:rPr lang="pl-PL" smtClean="0"/>
              <a:t>‹#›</a:t>
            </a:fld>
            <a:endParaRPr lang="pl-PL"/>
          </a:p>
        </p:txBody>
      </p:sp>
    </p:spTree>
    <p:extLst>
      <p:ext uri="{BB962C8B-B14F-4D97-AF65-F5344CB8AC3E}">
        <p14:creationId xmlns:p14="http://schemas.microsoft.com/office/powerpoint/2010/main" val="12155293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7696872-E739-43C8-85F7-F11917DFB0B7}"/>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7161D5F7-A988-494C-8DD1-14811C2467AF}"/>
              </a:ext>
            </a:extLst>
          </p:cNvPr>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17213BA7-146C-4C9E-995E-BF0C3B223E5E}"/>
              </a:ext>
            </a:extLst>
          </p:cNvPr>
          <p:cNvSpPr>
            <a:spLocks noGrp="1"/>
          </p:cNvSpPr>
          <p:nvPr>
            <p:ph type="dt" sz="half" idx="10"/>
          </p:nvPr>
        </p:nvSpPr>
        <p:spPr/>
        <p:txBody>
          <a:bodyPr/>
          <a:lstStyle/>
          <a:p>
            <a:fld id="{83A9D5A5-C355-4B91-B196-0BB470BAE897}" type="datetimeFigureOut">
              <a:rPr lang="pl-PL" smtClean="0"/>
              <a:t>22.10.2019</a:t>
            </a:fld>
            <a:endParaRPr lang="pl-PL"/>
          </a:p>
        </p:txBody>
      </p:sp>
      <p:sp>
        <p:nvSpPr>
          <p:cNvPr id="5" name="Symbol zastępczy stopki 4">
            <a:extLst>
              <a:ext uri="{FF2B5EF4-FFF2-40B4-BE49-F238E27FC236}">
                <a16:creationId xmlns:a16="http://schemas.microsoft.com/office/drawing/2014/main" id="{CCFA5D03-E78B-461A-9ED1-46E145A3E5D3}"/>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00AF6BDA-287E-4BC3-B182-77507F096AAA}"/>
              </a:ext>
            </a:extLst>
          </p:cNvPr>
          <p:cNvSpPr>
            <a:spLocks noGrp="1"/>
          </p:cNvSpPr>
          <p:nvPr>
            <p:ph type="sldNum" sz="quarter" idx="12"/>
          </p:nvPr>
        </p:nvSpPr>
        <p:spPr/>
        <p:txBody>
          <a:bodyPr/>
          <a:lstStyle/>
          <a:p>
            <a:fld id="{BFEF36BC-76D5-400A-A3E6-20296682F333}" type="slidenum">
              <a:rPr lang="pl-PL" smtClean="0"/>
              <a:t>‹#›</a:t>
            </a:fld>
            <a:endParaRPr lang="pl-PL"/>
          </a:p>
        </p:txBody>
      </p:sp>
    </p:spTree>
    <p:extLst>
      <p:ext uri="{BB962C8B-B14F-4D97-AF65-F5344CB8AC3E}">
        <p14:creationId xmlns:p14="http://schemas.microsoft.com/office/powerpoint/2010/main" val="17544609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D99B098D-954F-45F0-8FAA-7EDD1A88227B}"/>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04A6B346-3F89-4FE2-B739-E9C30E01E7D6}"/>
              </a:ext>
            </a:extLst>
          </p:cNvPr>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BABA864A-FFB6-4F56-A755-6647460DD608}"/>
              </a:ext>
            </a:extLst>
          </p:cNvPr>
          <p:cNvSpPr>
            <a:spLocks noGrp="1"/>
          </p:cNvSpPr>
          <p:nvPr>
            <p:ph type="dt" sz="half" idx="10"/>
          </p:nvPr>
        </p:nvSpPr>
        <p:spPr/>
        <p:txBody>
          <a:bodyPr/>
          <a:lstStyle/>
          <a:p>
            <a:fld id="{83A9D5A5-C355-4B91-B196-0BB470BAE897}" type="datetimeFigureOut">
              <a:rPr lang="pl-PL" smtClean="0"/>
              <a:t>22.10.2019</a:t>
            </a:fld>
            <a:endParaRPr lang="pl-PL"/>
          </a:p>
        </p:txBody>
      </p:sp>
      <p:sp>
        <p:nvSpPr>
          <p:cNvPr id="5" name="Symbol zastępczy stopki 4">
            <a:extLst>
              <a:ext uri="{FF2B5EF4-FFF2-40B4-BE49-F238E27FC236}">
                <a16:creationId xmlns:a16="http://schemas.microsoft.com/office/drawing/2014/main" id="{02FEBBDD-4D85-4CFA-94AD-D1B97368430A}"/>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B557067C-B2A5-48E2-A834-2E26214F506D}"/>
              </a:ext>
            </a:extLst>
          </p:cNvPr>
          <p:cNvSpPr>
            <a:spLocks noGrp="1"/>
          </p:cNvSpPr>
          <p:nvPr>
            <p:ph type="sldNum" sz="quarter" idx="12"/>
          </p:nvPr>
        </p:nvSpPr>
        <p:spPr/>
        <p:txBody>
          <a:bodyPr/>
          <a:lstStyle/>
          <a:p>
            <a:fld id="{BFEF36BC-76D5-400A-A3E6-20296682F333}" type="slidenum">
              <a:rPr lang="pl-PL" smtClean="0"/>
              <a:t>‹#›</a:t>
            </a:fld>
            <a:endParaRPr lang="pl-PL"/>
          </a:p>
        </p:txBody>
      </p:sp>
    </p:spTree>
    <p:extLst>
      <p:ext uri="{BB962C8B-B14F-4D97-AF65-F5344CB8AC3E}">
        <p14:creationId xmlns:p14="http://schemas.microsoft.com/office/powerpoint/2010/main" val="23709823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Układ niestandardowy">
    <p:spTree>
      <p:nvGrpSpPr>
        <p:cNvPr id="1" name=""/>
        <p:cNvGrpSpPr/>
        <p:nvPr/>
      </p:nvGrpSpPr>
      <p:grpSpPr>
        <a:xfrm>
          <a:off x="0" y="0"/>
          <a:ext cx="0" cy="0"/>
          <a:chOff x="0" y="0"/>
          <a:chExt cx="0" cy="0"/>
        </a:xfrm>
      </p:grpSpPr>
      <p:sp>
        <p:nvSpPr>
          <p:cNvPr id="2" name="Tytuł 1"/>
          <p:cNvSpPr>
            <a:spLocks noGrp="1"/>
          </p:cNvSpPr>
          <p:nvPr>
            <p:ph type="title"/>
          </p:nvPr>
        </p:nvSpPr>
        <p:spPr>
          <a:xfrm>
            <a:off x="896641" y="256347"/>
            <a:ext cx="10404479" cy="1143480"/>
          </a:xfrm>
        </p:spPr>
        <p:txBody>
          <a:bodyPr/>
          <a:lstStyle/>
          <a:p>
            <a:r>
              <a:rPr lang="pl-PL"/>
              <a:t>Kliknij, aby edytować styl</a:t>
            </a:r>
          </a:p>
        </p:txBody>
      </p:sp>
    </p:spTree>
    <p:extLst>
      <p:ext uri="{BB962C8B-B14F-4D97-AF65-F5344CB8AC3E}">
        <p14:creationId xmlns:p14="http://schemas.microsoft.com/office/powerpoint/2010/main" val="12783885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F4972F9-6EA7-4DB0-8EE0-D9C7FD42AA9B}"/>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8CD509C8-8836-4073-8D85-6CD698976F92}"/>
              </a:ext>
            </a:extLst>
          </p:cNvPr>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41AA1546-42A9-414E-B50B-36EF21C94289}"/>
              </a:ext>
            </a:extLst>
          </p:cNvPr>
          <p:cNvSpPr>
            <a:spLocks noGrp="1"/>
          </p:cNvSpPr>
          <p:nvPr>
            <p:ph type="dt" sz="half" idx="10"/>
          </p:nvPr>
        </p:nvSpPr>
        <p:spPr/>
        <p:txBody>
          <a:bodyPr/>
          <a:lstStyle/>
          <a:p>
            <a:fld id="{83A9D5A5-C355-4B91-B196-0BB470BAE897}" type="datetimeFigureOut">
              <a:rPr lang="pl-PL" smtClean="0"/>
              <a:t>22.10.2019</a:t>
            </a:fld>
            <a:endParaRPr lang="pl-PL"/>
          </a:p>
        </p:txBody>
      </p:sp>
      <p:sp>
        <p:nvSpPr>
          <p:cNvPr id="5" name="Symbol zastępczy stopki 4">
            <a:extLst>
              <a:ext uri="{FF2B5EF4-FFF2-40B4-BE49-F238E27FC236}">
                <a16:creationId xmlns:a16="http://schemas.microsoft.com/office/drawing/2014/main" id="{1C8B79C8-BBBD-40DE-8551-50AD62F36196}"/>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28D51F93-65EE-4D09-892C-3506FCA5E072}"/>
              </a:ext>
            </a:extLst>
          </p:cNvPr>
          <p:cNvSpPr>
            <a:spLocks noGrp="1"/>
          </p:cNvSpPr>
          <p:nvPr>
            <p:ph type="sldNum" sz="quarter" idx="12"/>
          </p:nvPr>
        </p:nvSpPr>
        <p:spPr/>
        <p:txBody>
          <a:bodyPr/>
          <a:lstStyle/>
          <a:p>
            <a:fld id="{BFEF36BC-76D5-400A-A3E6-20296682F333}" type="slidenum">
              <a:rPr lang="pl-PL" smtClean="0"/>
              <a:t>‹#›</a:t>
            </a:fld>
            <a:endParaRPr lang="pl-PL"/>
          </a:p>
        </p:txBody>
      </p:sp>
    </p:spTree>
    <p:extLst>
      <p:ext uri="{BB962C8B-B14F-4D97-AF65-F5344CB8AC3E}">
        <p14:creationId xmlns:p14="http://schemas.microsoft.com/office/powerpoint/2010/main" val="38264456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08B7340-FAB4-4785-A44A-7577C9F40A81}"/>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F2A967F2-F4A6-4D79-BBF2-723943F2F89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a:extLst>
              <a:ext uri="{FF2B5EF4-FFF2-40B4-BE49-F238E27FC236}">
                <a16:creationId xmlns:a16="http://schemas.microsoft.com/office/drawing/2014/main" id="{ABBCEFC4-64CD-40FA-AD06-0F374C85584B}"/>
              </a:ext>
            </a:extLst>
          </p:cNvPr>
          <p:cNvSpPr>
            <a:spLocks noGrp="1"/>
          </p:cNvSpPr>
          <p:nvPr>
            <p:ph type="dt" sz="half" idx="10"/>
          </p:nvPr>
        </p:nvSpPr>
        <p:spPr/>
        <p:txBody>
          <a:bodyPr/>
          <a:lstStyle/>
          <a:p>
            <a:fld id="{83A9D5A5-C355-4B91-B196-0BB470BAE897}" type="datetimeFigureOut">
              <a:rPr lang="pl-PL" smtClean="0"/>
              <a:t>22.10.2019</a:t>
            </a:fld>
            <a:endParaRPr lang="pl-PL"/>
          </a:p>
        </p:txBody>
      </p:sp>
      <p:sp>
        <p:nvSpPr>
          <p:cNvPr id="5" name="Symbol zastępczy stopki 4">
            <a:extLst>
              <a:ext uri="{FF2B5EF4-FFF2-40B4-BE49-F238E27FC236}">
                <a16:creationId xmlns:a16="http://schemas.microsoft.com/office/drawing/2014/main" id="{32D82510-2E1D-4AC5-8446-096175EF6049}"/>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608CA61A-8698-4860-B3BC-AA3E1F417785}"/>
              </a:ext>
            </a:extLst>
          </p:cNvPr>
          <p:cNvSpPr>
            <a:spLocks noGrp="1"/>
          </p:cNvSpPr>
          <p:nvPr>
            <p:ph type="sldNum" sz="quarter" idx="12"/>
          </p:nvPr>
        </p:nvSpPr>
        <p:spPr/>
        <p:txBody>
          <a:bodyPr/>
          <a:lstStyle/>
          <a:p>
            <a:fld id="{BFEF36BC-76D5-400A-A3E6-20296682F333}" type="slidenum">
              <a:rPr lang="pl-PL" smtClean="0"/>
              <a:t>‹#›</a:t>
            </a:fld>
            <a:endParaRPr lang="pl-PL"/>
          </a:p>
        </p:txBody>
      </p:sp>
    </p:spTree>
    <p:extLst>
      <p:ext uri="{BB962C8B-B14F-4D97-AF65-F5344CB8AC3E}">
        <p14:creationId xmlns:p14="http://schemas.microsoft.com/office/powerpoint/2010/main" val="6456243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8B93E9F-CA46-43B9-B2CE-83A66CB50170}"/>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834E5802-51B8-47BB-869A-8F689E08F742}"/>
              </a:ext>
            </a:extLst>
          </p:cNvPr>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81F2E440-3CA0-4D1A-ACDC-1F41A25261A3}"/>
              </a:ext>
            </a:extLst>
          </p:cNvPr>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B4B9B220-DEB5-48A3-B1C2-181C555D198F}"/>
              </a:ext>
            </a:extLst>
          </p:cNvPr>
          <p:cNvSpPr>
            <a:spLocks noGrp="1"/>
          </p:cNvSpPr>
          <p:nvPr>
            <p:ph type="dt" sz="half" idx="10"/>
          </p:nvPr>
        </p:nvSpPr>
        <p:spPr/>
        <p:txBody>
          <a:bodyPr/>
          <a:lstStyle/>
          <a:p>
            <a:fld id="{83A9D5A5-C355-4B91-B196-0BB470BAE897}" type="datetimeFigureOut">
              <a:rPr lang="pl-PL" smtClean="0"/>
              <a:t>22.10.2019</a:t>
            </a:fld>
            <a:endParaRPr lang="pl-PL"/>
          </a:p>
        </p:txBody>
      </p:sp>
      <p:sp>
        <p:nvSpPr>
          <p:cNvPr id="6" name="Symbol zastępczy stopki 5">
            <a:extLst>
              <a:ext uri="{FF2B5EF4-FFF2-40B4-BE49-F238E27FC236}">
                <a16:creationId xmlns:a16="http://schemas.microsoft.com/office/drawing/2014/main" id="{6C50CB76-95B7-4F5B-B5C5-DBDEA50FCDA7}"/>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CA16678E-2AAF-4752-907C-D2BCA38521D2}"/>
              </a:ext>
            </a:extLst>
          </p:cNvPr>
          <p:cNvSpPr>
            <a:spLocks noGrp="1"/>
          </p:cNvSpPr>
          <p:nvPr>
            <p:ph type="sldNum" sz="quarter" idx="12"/>
          </p:nvPr>
        </p:nvSpPr>
        <p:spPr/>
        <p:txBody>
          <a:bodyPr/>
          <a:lstStyle/>
          <a:p>
            <a:fld id="{BFEF36BC-76D5-400A-A3E6-20296682F333}" type="slidenum">
              <a:rPr lang="pl-PL" smtClean="0"/>
              <a:t>‹#›</a:t>
            </a:fld>
            <a:endParaRPr lang="pl-PL"/>
          </a:p>
        </p:txBody>
      </p:sp>
    </p:spTree>
    <p:extLst>
      <p:ext uri="{BB962C8B-B14F-4D97-AF65-F5344CB8AC3E}">
        <p14:creationId xmlns:p14="http://schemas.microsoft.com/office/powerpoint/2010/main" val="37758028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0DF2376-48C1-42B3-BD8A-9C40508232B0}"/>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AA38FE4F-03BF-47C9-B7FB-B5C285A0EB8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a:extLst>
              <a:ext uri="{FF2B5EF4-FFF2-40B4-BE49-F238E27FC236}">
                <a16:creationId xmlns:a16="http://schemas.microsoft.com/office/drawing/2014/main" id="{6D047ED3-820D-49EB-823F-976AC89EECEC}"/>
              </a:ext>
            </a:extLst>
          </p:cNvPr>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598A892A-FC10-4E0E-8D92-A7EA8203A31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a:extLst>
              <a:ext uri="{FF2B5EF4-FFF2-40B4-BE49-F238E27FC236}">
                <a16:creationId xmlns:a16="http://schemas.microsoft.com/office/drawing/2014/main" id="{4E95BDF7-5A7C-4D3A-80FB-27E073B54FB2}"/>
              </a:ext>
            </a:extLst>
          </p:cNvPr>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04B87728-7D96-4247-8478-144A6FF892E6}"/>
              </a:ext>
            </a:extLst>
          </p:cNvPr>
          <p:cNvSpPr>
            <a:spLocks noGrp="1"/>
          </p:cNvSpPr>
          <p:nvPr>
            <p:ph type="dt" sz="half" idx="10"/>
          </p:nvPr>
        </p:nvSpPr>
        <p:spPr/>
        <p:txBody>
          <a:bodyPr/>
          <a:lstStyle/>
          <a:p>
            <a:fld id="{83A9D5A5-C355-4B91-B196-0BB470BAE897}" type="datetimeFigureOut">
              <a:rPr lang="pl-PL" smtClean="0"/>
              <a:t>22.10.2019</a:t>
            </a:fld>
            <a:endParaRPr lang="pl-PL"/>
          </a:p>
        </p:txBody>
      </p:sp>
      <p:sp>
        <p:nvSpPr>
          <p:cNvPr id="8" name="Symbol zastępczy stopki 7">
            <a:extLst>
              <a:ext uri="{FF2B5EF4-FFF2-40B4-BE49-F238E27FC236}">
                <a16:creationId xmlns:a16="http://schemas.microsoft.com/office/drawing/2014/main" id="{B4A2C749-7C20-4786-8AF6-BD215C81A8D8}"/>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DD02BB97-914C-45BE-9A29-4C528F4156FB}"/>
              </a:ext>
            </a:extLst>
          </p:cNvPr>
          <p:cNvSpPr>
            <a:spLocks noGrp="1"/>
          </p:cNvSpPr>
          <p:nvPr>
            <p:ph type="sldNum" sz="quarter" idx="12"/>
          </p:nvPr>
        </p:nvSpPr>
        <p:spPr/>
        <p:txBody>
          <a:bodyPr/>
          <a:lstStyle/>
          <a:p>
            <a:fld id="{BFEF36BC-76D5-400A-A3E6-20296682F333}" type="slidenum">
              <a:rPr lang="pl-PL" smtClean="0"/>
              <a:t>‹#›</a:t>
            </a:fld>
            <a:endParaRPr lang="pl-PL"/>
          </a:p>
        </p:txBody>
      </p:sp>
    </p:spTree>
    <p:extLst>
      <p:ext uri="{BB962C8B-B14F-4D97-AF65-F5344CB8AC3E}">
        <p14:creationId xmlns:p14="http://schemas.microsoft.com/office/powerpoint/2010/main" val="40082373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D1E9B0F-27CE-4C5A-A829-CC483AC1A133}"/>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CAB9CC58-B2A0-4E3C-8E3E-1758182FF46E}"/>
              </a:ext>
            </a:extLst>
          </p:cNvPr>
          <p:cNvSpPr>
            <a:spLocks noGrp="1"/>
          </p:cNvSpPr>
          <p:nvPr>
            <p:ph type="dt" sz="half" idx="10"/>
          </p:nvPr>
        </p:nvSpPr>
        <p:spPr/>
        <p:txBody>
          <a:bodyPr/>
          <a:lstStyle/>
          <a:p>
            <a:fld id="{83A9D5A5-C355-4B91-B196-0BB470BAE897}" type="datetimeFigureOut">
              <a:rPr lang="pl-PL" smtClean="0"/>
              <a:t>22.10.2019</a:t>
            </a:fld>
            <a:endParaRPr lang="pl-PL"/>
          </a:p>
        </p:txBody>
      </p:sp>
      <p:sp>
        <p:nvSpPr>
          <p:cNvPr id="4" name="Symbol zastępczy stopki 3">
            <a:extLst>
              <a:ext uri="{FF2B5EF4-FFF2-40B4-BE49-F238E27FC236}">
                <a16:creationId xmlns:a16="http://schemas.microsoft.com/office/drawing/2014/main" id="{9E7DCD9A-BB0F-4399-9A0A-C2045F634A88}"/>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622F0768-A713-4D32-8DF0-C0A7BD455D82}"/>
              </a:ext>
            </a:extLst>
          </p:cNvPr>
          <p:cNvSpPr>
            <a:spLocks noGrp="1"/>
          </p:cNvSpPr>
          <p:nvPr>
            <p:ph type="sldNum" sz="quarter" idx="12"/>
          </p:nvPr>
        </p:nvSpPr>
        <p:spPr/>
        <p:txBody>
          <a:bodyPr/>
          <a:lstStyle/>
          <a:p>
            <a:fld id="{BFEF36BC-76D5-400A-A3E6-20296682F333}" type="slidenum">
              <a:rPr lang="pl-PL" smtClean="0"/>
              <a:t>‹#›</a:t>
            </a:fld>
            <a:endParaRPr lang="pl-PL"/>
          </a:p>
        </p:txBody>
      </p:sp>
    </p:spTree>
    <p:extLst>
      <p:ext uri="{BB962C8B-B14F-4D97-AF65-F5344CB8AC3E}">
        <p14:creationId xmlns:p14="http://schemas.microsoft.com/office/powerpoint/2010/main" val="8160591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C63F4270-EB4E-4900-A305-36505C628602}"/>
              </a:ext>
            </a:extLst>
          </p:cNvPr>
          <p:cNvSpPr>
            <a:spLocks noGrp="1"/>
          </p:cNvSpPr>
          <p:nvPr>
            <p:ph type="dt" sz="half" idx="10"/>
          </p:nvPr>
        </p:nvSpPr>
        <p:spPr/>
        <p:txBody>
          <a:bodyPr/>
          <a:lstStyle/>
          <a:p>
            <a:fld id="{83A9D5A5-C355-4B91-B196-0BB470BAE897}" type="datetimeFigureOut">
              <a:rPr lang="pl-PL" smtClean="0"/>
              <a:t>22.10.2019</a:t>
            </a:fld>
            <a:endParaRPr lang="pl-PL"/>
          </a:p>
        </p:txBody>
      </p:sp>
      <p:sp>
        <p:nvSpPr>
          <p:cNvPr id="3" name="Symbol zastępczy stopki 2">
            <a:extLst>
              <a:ext uri="{FF2B5EF4-FFF2-40B4-BE49-F238E27FC236}">
                <a16:creationId xmlns:a16="http://schemas.microsoft.com/office/drawing/2014/main" id="{A2E5189D-5E03-4E4F-B108-0B921379BDBF}"/>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A22E468E-898F-45FF-9107-D0E2FA3AE052}"/>
              </a:ext>
            </a:extLst>
          </p:cNvPr>
          <p:cNvSpPr>
            <a:spLocks noGrp="1"/>
          </p:cNvSpPr>
          <p:nvPr>
            <p:ph type="sldNum" sz="quarter" idx="12"/>
          </p:nvPr>
        </p:nvSpPr>
        <p:spPr/>
        <p:txBody>
          <a:bodyPr/>
          <a:lstStyle/>
          <a:p>
            <a:fld id="{BFEF36BC-76D5-400A-A3E6-20296682F333}" type="slidenum">
              <a:rPr lang="pl-PL" smtClean="0"/>
              <a:t>‹#›</a:t>
            </a:fld>
            <a:endParaRPr lang="pl-PL"/>
          </a:p>
        </p:txBody>
      </p:sp>
    </p:spTree>
    <p:extLst>
      <p:ext uri="{BB962C8B-B14F-4D97-AF65-F5344CB8AC3E}">
        <p14:creationId xmlns:p14="http://schemas.microsoft.com/office/powerpoint/2010/main" val="36589925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9B6A091-7BDA-4F49-AF01-79FB35AE0A1A}"/>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EDC70931-C1F7-4F1A-B5FE-D65DBE1F238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E26FCA11-D342-4D70-AB37-0F23453EEE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0C5659B4-C8B2-4ADB-8AC7-1CCD1ED04391}"/>
              </a:ext>
            </a:extLst>
          </p:cNvPr>
          <p:cNvSpPr>
            <a:spLocks noGrp="1"/>
          </p:cNvSpPr>
          <p:nvPr>
            <p:ph type="dt" sz="half" idx="10"/>
          </p:nvPr>
        </p:nvSpPr>
        <p:spPr/>
        <p:txBody>
          <a:bodyPr/>
          <a:lstStyle/>
          <a:p>
            <a:fld id="{83A9D5A5-C355-4B91-B196-0BB470BAE897}" type="datetimeFigureOut">
              <a:rPr lang="pl-PL" smtClean="0"/>
              <a:t>22.10.2019</a:t>
            </a:fld>
            <a:endParaRPr lang="pl-PL"/>
          </a:p>
        </p:txBody>
      </p:sp>
      <p:sp>
        <p:nvSpPr>
          <p:cNvPr id="6" name="Symbol zastępczy stopki 5">
            <a:extLst>
              <a:ext uri="{FF2B5EF4-FFF2-40B4-BE49-F238E27FC236}">
                <a16:creationId xmlns:a16="http://schemas.microsoft.com/office/drawing/2014/main" id="{A6B271BD-0C63-4CF2-A4A5-806C87FE532D}"/>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F24E2013-AB99-495F-8A65-2D05930FC75F}"/>
              </a:ext>
            </a:extLst>
          </p:cNvPr>
          <p:cNvSpPr>
            <a:spLocks noGrp="1"/>
          </p:cNvSpPr>
          <p:nvPr>
            <p:ph type="sldNum" sz="quarter" idx="12"/>
          </p:nvPr>
        </p:nvSpPr>
        <p:spPr/>
        <p:txBody>
          <a:bodyPr/>
          <a:lstStyle/>
          <a:p>
            <a:fld id="{BFEF36BC-76D5-400A-A3E6-20296682F333}" type="slidenum">
              <a:rPr lang="pl-PL" smtClean="0"/>
              <a:t>‹#›</a:t>
            </a:fld>
            <a:endParaRPr lang="pl-PL"/>
          </a:p>
        </p:txBody>
      </p:sp>
    </p:spTree>
    <p:extLst>
      <p:ext uri="{BB962C8B-B14F-4D97-AF65-F5344CB8AC3E}">
        <p14:creationId xmlns:p14="http://schemas.microsoft.com/office/powerpoint/2010/main" val="1006046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C39B00-72BE-4036-B8FD-A2C0E34DBC48}"/>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03480ADA-D780-4744-8025-4BB3E59C013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EEA4C51D-591D-408C-BF5F-867C6DC016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CA3BC668-1369-4B26-B77F-9E48E967C0A2}"/>
              </a:ext>
            </a:extLst>
          </p:cNvPr>
          <p:cNvSpPr>
            <a:spLocks noGrp="1"/>
          </p:cNvSpPr>
          <p:nvPr>
            <p:ph type="dt" sz="half" idx="10"/>
          </p:nvPr>
        </p:nvSpPr>
        <p:spPr/>
        <p:txBody>
          <a:bodyPr/>
          <a:lstStyle/>
          <a:p>
            <a:fld id="{83A9D5A5-C355-4B91-B196-0BB470BAE897}" type="datetimeFigureOut">
              <a:rPr lang="pl-PL" smtClean="0"/>
              <a:t>22.10.2019</a:t>
            </a:fld>
            <a:endParaRPr lang="pl-PL"/>
          </a:p>
        </p:txBody>
      </p:sp>
      <p:sp>
        <p:nvSpPr>
          <p:cNvPr id="6" name="Symbol zastępczy stopki 5">
            <a:extLst>
              <a:ext uri="{FF2B5EF4-FFF2-40B4-BE49-F238E27FC236}">
                <a16:creationId xmlns:a16="http://schemas.microsoft.com/office/drawing/2014/main" id="{C57E1C6B-EDE5-42EE-92EA-80CFE69CBA1D}"/>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6B2D4DB6-4FBF-45A4-B9B6-26C335931B68}"/>
              </a:ext>
            </a:extLst>
          </p:cNvPr>
          <p:cNvSpPr>
            <a:spLocks noGrp="1"/>
          </p:cNvSpPr>
          <p:nvPr>
            <p:ph type="sldNum" sz="quarter" idx="12"/>
          </p:nvPr>
        </p:nvSpPr>
        <p:spPr/>
        <p:txBody>
          <a:bodyPr/>
          <a:lstStyle/>
          <a:p>
            <a:fld id="{BFEF36BC-76D5-400A-A3E6-20296682F333}" type="slidenum">
              <a:rPr lang="pl-PL" smtClean="0"/>
              <a:t>‹#›</a:t>
            </a:fld>
            <a:endParaRPr lang="pl-PL"/>
          </a:p>
        </p:txBody>
      </p:sp>
    </p:spTree>
    <p:extLst>
      <p:ext uri="{BB962C8B-B14F-4D97-AF65-F5344CB8AC3E}">
        <p14:creationId xmlns:p14="http://schemas.microsoft.com/office/powerpoint/2010/main" val="16322787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20794794-8AFF-4DC4-B976-B59D08E8F84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7783DE62-BEA6-4D89-952F-06A3F18C175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C3A52A42-AE03-4342-BB4A-1D5C1B14075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A9D5A5-C355-4B91-B196-0BB470BAE897}" type="datetimeFigureOut">
              <a:rPr lang="pl-PL" smtClean="0"/>
              <a:t>22.10.2019</a:t>
            </a:fld>
            <a:endParaRPr lang="pl-PL"/>
          </a:p>
        </p:txBody>
      </p:sp>
      <p:sp>
        <p:nvSpPr>
          <p:cNvPr id="5" name="Symbol zastępczy stopki 4">
            <a:extLst>
              <a:ext uri="{FF2B5EF4-FFF2-40B4-BE49-F238E27FC236}">
                <a16:creationId xmlns:a16="http://schemas.microsoft.com/office/drawing/2014/main" id="{BB8BC7C8-F4B3-449A-9B9C-87B87F4F2D9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120661EF-3CF6-412C-9887-575507A33A1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EF36BC-76D5-400A-A3E6-20296682F333}" type="slidenum">
              <a:rPr lang="pl-PL" smtClean="0"/>
              <a:t>‹#›</a:t>
            </a:fld>
            <a:endParaRPr lang="pl-PL"/>
          </a:p>
        </p:txBody>
      </p:sp>
    </p:spTree>
    <p:extLst>
      <p:ext uri="{BB962C8B-B14F-4D97-AF65-F5344CB8AC3E}">
        <p14:creationId xmlns:p14="http://schemas.microsoft.com/office/powerpoint/2010/main" val="21437303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Maciej.Pichlak@uwr.edu.pl"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67444D0-1222-4C21-83F5-936D71111FA1}"/>
              </a:ext>
            </a:extLst>
          </p:cNvPr>
          <p:cNvSpPr>
            <a:spLocks noGrp="1"/>
          </p:cNvSpPr>
          <p:nvPr>
            <p:ph type="ctrTitle"/>
          </p:nvPr>
        </p:nvSpPr>
        <p:spPr>
          <a:xfrm>
            <a:off x="1524000" y="1495851"/>
            <a:ext cx="9144000" cy="2387600"/>
          </a:xfrm>
        </p:spPr>
        <p:txBody>
          <a:bodyPr>
            <a:normAutofit/>
          </a:bodyPr>
          <a:lstStyle/>
          <a:p>
            <a:r>
              <a:rPr lang="pl-PL" dirty="0"/>
              <a:t>The </a:t>
            </a:r>
            <a:r>
              <a:rPr lang="pl-PL" dirty="0" err="1"/>
              <a:t>concept</a:t>
            </a:r>
            <a:r>
              <a:rPr lang="pl-PL" dirty="0"/>
              <a:t> of law:</a:t>
            </a:r>
            <a:br>
              <a:rPr lang="pl-PL" dirty="0"/>
            </a:br>
            <a:r>
              <a:rPr lang="pl-PL" i="1" dirty="0"/>
              <a:t>lex et </a:t>
            </a:r>
            <a:r>
              <a:rPr lang="pl-PL" i="1" dirty="0" err="1"/>
              <a:t>ius</a:t>
            </a:r>
            <a:endParaRPr lang="pl-PL" i="1" dirty="0"/>
          </a:p>
        </p:txBody>
      </p:sp>
      <p:sp>
        <p:nvSpPr>
          <p:cNvPr id="3" name="Podtytuł 2">
            <a:extLst>
              <a:ext uri="{FF2B5EF4-FFF2-40B4-BE49-F238E27FC236}">
                <a16:creationId xmlns:a16="http://schemas.microsoft.com/office/drawing/2014/main" id="{44466205-8E60-4695-9C66-AC2348750765}"/>
              </a:ext>
            </a:extLst>
          </p:cNvPr>
          <p:cNvSpPr>
            <a:spLocks noGrp="1"/>
          </p:cNvSpPr>
          <p:nvPr>
            <p:ph type="subTitle" idx="1"/>
          </p:nvPr>
        </p:nvSpPr>
        <p:spPr>
          <a:xfrm>
            <a:off x="1524000" y="4104314"/>
            <a:ext cx="9144000" cy="1655762"/>
          </a:xfrm>
        </p:spPr>
        <p:txBody>
          <a:bodyPr/>
          <a:lstStyle/>
          <a:p>
            <a:r>
              <a:rPr lang="pl-PL" dirty="0" err="1"/>
              <a:t>Introduction</a:t>
            </a:r>
            <a:r>
              <a:rPr lang="pl-PL" dirty="0"/>
              <a:t> to Law</a:t>
            </a:r>
          </a:p>
          <a:p>
            <a:r>
              <a:rPr lang="pl-PL" dirty="0" err="1"/>
              <a:t>Criminal</a:t>
            </a:r>
            <a:r>
              <a:rPr lang="pl-PL" dirty="0"/>
              <a:t> </a:t>
            </a:r>
            <a:r>
              <a:rPr lang="pl-PL" dirty="0" err="1"/>
              <a:t>Justice</a:t>
            </a:r>
            <a:r>
              <a:rPr lang="pl-PL" dirty="0"/>
              <a:t> – </a:t>
            </a:r>
            <a:r>
              <a:rPr lang="pl-PL" dirty="0" err="1"/>
              <a:t>fall</a:t>
            </a:r>
            <a:r>
              <a:rPr lang="pl-PL" dirty="0"/>
              <a:t> &amp; </a:t>
            </a:r>
            <a:r>
              <a:rPr lang="pl-PL" dirty="0" err="1"/>
              <a:t>winter</a:t>
            </a:r>
            <a:r>
              <a:rPr lang="pl-PL" dirty="0"/>
              <a:t> 2019/2020</a:t>
            </a:r>
          </a:p>
        </p:txBody>
      </p:sp>
      <p:sp>
        <p:nvSpPr>
          <p:cNvPr id="4" name="pole tekstowe 3">
            <a:extLst>
              <a:ext uri="{FF2B5EF4-FFF2-40B4-BE49-F238E27FC236}">
                <a16:creationId xmlns:a16="http://schemas.microsoft.com/office/drawing/2014/main" id="{A947BD74-79C9-4C3C-AAAD-19AC3465BAC8}"/>
              </a:ext>
            </a:extLst>
          </p:cNvPr>
          <p:cNvSpPr txBox="1"/>
          <p:nvPr/>
        </p:nvSpPr>
        <p:spPr>
          <a:xfrm>
            <a:off x="86438" y="6211669"/>
            <a:ext cx="12019124" cy="646331"/>
          </a:xfrm>
          <a:prstGeom prst="rect">
            <a:avLst/>
          </a:prstGeom>
          <a:noFill/>
        </p:spPr>
        <p:txBody>
          <a:bodyPr wrap="none" rtlCol="0">
            <a:spAutoFit/>
          </a:bodyPr>
          <a:lstStyle/>
          <a:p>
            <a:pPr algn="ctr"/>
            <a:r>
              <a:rPr lang="pl-PL" dirty="0"/>
              <a:t>Dr. Maciej Pichlak | </a:t>
            </a:r>
            <a:r>
              <a:rPr lang="pl-PL" dirty="0" err="1"/>
              <a:t>Department</a:t>
            </a:r>
            <a:r>
              <a:rPr lang="pl-PL" dirty="0"/>
              <a:t> of </a:t>
            </a:r>
            <a:r>
              <a:rPr lang="pl-PL" dirty="0" err="1"/>
              <a:t>Legal</a:t>
            </a:r>
            <a:r>
              <a:rPr lang="pl-PL" dirty="0"/>
              <a:t> </a:t>
            </a:r>
            <a:r>
              <a:rPr lang="pl-PL" dirty="0" err="1"/>
              <a:t>Theory</a:t>
            </a:r>
            <a:r>
              <a:rPr lang="pl-PL" dirty="0"/>
              <a:t> and </a:t>
            </a:r>
            <a:r>
              <a:rPr lang="pl-PL" dirty="0" err="1"/>
              <a:t>Philosophy</a:t>
            </a:r>
            <a:r>
              <a:rPr lang="pl-PL" dirty="0"/>
              <a:t> of Law | University of </a:t>
            </a:r>
            <a:r>
              <a:rPr lang="pl-PL" dirty="0" err="1"/>
              <a:t>Wroclaw</a:t>
            </a:r>
            <a:r>
              <a:rPr lang="pl-PL" dirty="0"/>
              <a:t> | </a:t>
            </a:r>
            <a:r>
              <a:rPr lang="pl-PL" dirty="0">
                <a:hlinkClick r:id="rId2"/>
              </a:rPr>
              <a:t>Maciej.Pichlak@uwr.edu.pl</a:t>
            </a:r>
            <a:r>
              <a:rPr lang="pl-PL" dirty="0"/>
              <a:t> </a:t>
            </a:r>
          </a:p>
          <a:p>
            <a:endParaRPr lang="pl-PL" dirty="0"/>
          </a:p>
        </p:txBody>
      </p:sp>
    </p:spTree>
    <p:extLst>
      <p:ext uri="{BB962C8B-B14F-4D97-AF65-F5344CB8AC3E}">
        <p14:creationId xmlns:p14="http://schemas.microsoft.com/office/powerpoint/2010/main" val="480805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a:t>
            </a:r>
            <a:r>
              <a:rPr lang="pl-PL" dirty="0" err="1"/>
              <a:t>Deep</a:t>
            </a:r>
            <a:r>
              <a:rPr lang="pl-PL" dirty="0"/>
              <a:t> </a:t>
            </a:r>
            <a:r>
              <a:rPr lang="pl-PL" dirty="0" err="1"/>
              <a:t>culture</a:t>
            </a:r>
            <a:r>
              <a:rPr lang="pl-PL" dirty="0"/>
              <a:t>” and </a:t>
            </a:r>
            <a:r>
              <a:rPr lang="pl-PL" dirty="0" err="1"/>
              <a:t>identity</a:t>
            </a:r>
            <a:r>
              <a:rPr lang="pl-PL" dirty="0"/>
              <a:t> of law</a:t>
            </a:r>
          </a:p>
        </p:txBody>
      </p:sp>
      <p:sp>
        <p:nvSpPr>
          <p:cNvPr id="3" name="Symbol zastępczy zawartości 2"/>
          <p:cNvSpPr>
            <a:spLocks noGrp="1"/>
          </p:cNvSpPr>
          <p:nvPr>
            <p:ph idx="1"/>
          </p:nvPr>
        </p:nvSpPr>
        <p:spPr>
          <a:xfrm>
            <a:off x="1497496" y="2332383"/>
            <a:ext cx="8649650" cy="3804529"/>
          </a:xfrm>
        </p:spPr>
        <p:txBody>
          <a:bodyPr/>
          <a:lstStyle/>
          <a:p>
            <a:pPr marL="0" indent="0">
              <a:buNone/>
            </a:pPr>
            <a:r>
              <a:rPr lang="pl-PL" dirty="0" err="1"/>
              <a:t>Alternative</a:t>
            </a:r>
            <a:r>
              <a:rPr lang="pl-PL" dirty="0"/>
              <a:t> </a:t>
            </a:r>
            <a:r>
              <a:rPr lang="pl-PL" dirty="0" err="1"/>
              <a:t>interpretations</a:t>
            </a:r>
            <a:r>
              <a:rPr lang="pl-PL" dirty="0"/>
              <a:t> of </a:t>
            </a:r>
            <a:r>
              <a:rPr lang="pl-PL" dirty="0" err="1"/>
              <a:t>deep</a:t>
            </a:r>
            <a:r>
              <a:rPr lang="pl-PL" dirty="0"/>
              <a:t> </a:t>
            </a:r>
            <a:r>
              <a:rPr lang="pl-PL" dirty="0" err="1"/>
              <a:t>culture</a:t>
            </a:r>
            <a:r>
              <a:rPr lang="pl-PL" dirty="0"/>
              <a:t>:</a:t>
            </a:r>
          </a:p>
          <a:p>
            <a:pPr marL="0" indent="0">
              <a:buNone/>
            </a:pPr>
            <a:endParaRPr lang="pl-PL" dirty="0"/>
          </a:p>
          <a:p>
            <a:pPr marL="0" indent="0">
              <a:buNone/>
            </a:pPr>
            <a:r>
              <a:rPr lang="pl-PL" dirty="0"/>
              <a:t>- </a:t>
            </a:r>
            <a:r>
              <a:rPr lang="pl-PL" dirty="0" err="1"/>
              <a:t>Deontological</a:t>
            </a:r>
            <a:r>
              <a:rPr lang="pl-PL" dirty="0"/>
              <a:t> (</a:t>
            </a:r>
            <a:r>
              <a:rPr lang="pl-PL" dirty="0" err="1"/>
              <a:t>basic</a:t>
            </a:r>
            <a:r>
              <a:rPr lang="pl-PL" dirty="0"/>
              <a:t> </a:t>
            </a:r>
            <a:r>
              <a:rPr lang="pl-PL" dirty="0" err="1"/>
              <a:t>principles</a:t>
            </a:r>
            <a:r>
              <a:rPr lang="pl-PL" dirty="0"/>
              <a:t>)</a:t>
            </a:r>
          </a:p>
          <a:p>
            <a:pPr marL="0" indent="0">
              <a:buNone/>
            </a:pPr>
            <a:endParaRPr lang="pl-PL" dirty="0"/>
          </a:p>
          <a:p>
            <a:pPr marL="0" indent="0">
              <a:buNone/>
            </a:pPr>
            <a:r>
              <a:rPr lang="pl-PL" dirty="0"/>
              <a:t>- </a:t>
            </a:r>
            <a:r>
              <a:rPr lang="pl-PL" dirty="0" err="1"/>
              <a:t>Teleological</a:t>
            </a:r>
            <a:r>
              <a:rPr lang="pl-PL" dirty="0"/>
              <a:t> (</a:t>
            </a:r>
            <a:r>
              <a:rPr lang="pl-PL" i="1" dirty="0" err="1"/>
              <a:t>telos</a:t>
            </a:r>
            <a:r>
              <a:rPr lang="pl-PL" i="1" dirty="0"/>
              <a:t> </a:t>
            </a:r>
            <a:r>
              <a:rPr lang="pl-PL" dirty="0"/>
              <a:t>- </a:t>
            </a:r>
            <a:r>
              <a:rPr lang="pl-PL" dirty="0" err="1"/>
              <a:t>moral</a:t>
            </a:r>
            <a:r>
              <a:rPr lang="pl-PL" dirty="0"/>
              <a:t> </a:t>
            </a:r>
            <a:r>
              <a:rPr lang="pl-PL" dirty="0" err="1"/>
              <a:t>ideal</a:t>
            </a:r>
            <a:r>
              <a:rPr lang="pl-PL" dirty="0"/>
              <a:t> of law)</a:t>
            </a:r>
          </a:p>
          <a:p>
            <a:pPr marL="0" indent="0">
              <a:buNone/>
            </a:pPr>
            <a:endParaRPr lang="pl-PL" dirty="0"/>
          </a:p>
          <a:p>
            <a:pPr marL="0" indent="0">
              <a:buNone/>
            </a:pPr>
            <a:r>
              <a:rPr lang="pl-PL" dirty="0"/>
              <a:t>- </a:t>
            </a:r>
            <a:r>
              <a:rPr lang="pl-PL" dirty="0" err="1"/>
              <a:t>Formal</a:t>
            </a:r>
            <a:r>
              <a:rPr lang="pl-PL" dirty="0"/>
              <a:t> (</a:t>
            </a:r>
            <a:r>
              <a:rPr lang="pl-PL" dirty="0" err="1"/>
              <a:t>basic</a:t>
            </a:r>
            <a:r>
              <a:rPr lang="pl-PL" dirty="0"/>
              <a:t> </a:t>
            </a:r>
            <a:r>
              <a:rPr lang="pl-PL" dirty="0" err="1"/>
              <a:t>formal</a:t>
            </a:r>
            <a:r>
              <a:rPr lang="pl-PL" dirty="0"/>
              <a:t> </a:t>
            </a:r>
            <a:r>
              <a:rPr lang="pl-PL" dirty="0" err="1"/>
              <a:t>qualities</a:t>
            </a:r>
            <a:r>
              <a:rPr lang="pl-PL" dirty="0"/>
              <a:t> of law)</a:t>
            </a:r>
          </a:p>
        </p:txBody>
      </p:sp>
    </p:spTree>
    <p:extLst>
      <p:ext uri="{BB962C8B-B14F-4D97-AF65-F5344CB8AC3E}">
        <p14:creationId xmlns:p14="http://schemas.microsoft.com/office/powerpoint/2010/main" val="38473498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1"/>
          <p:cNvSpPr>
            <a:spLocks noGrp="1" noChangeArrowheads="1"/>
          </p:cNvSpPr>
          <p:nvPr>
            <p:ph type="title"/>
          </p:nvPr>
        </p:nvSpPr>
        <p:spPr>
          <a:xfrm>
            <a:off x="1007166" y="296672"/>
            <a:ext cx="8994526" cy="1067152"/>
          </a:xfrm>
          <a:ln/>
        </p:spPr>
        <p:txBody>
          <a:bodyPr/>
          <a:lstStyle/>
          <a:p>
            <a:pPr>
              <a:lnSpc>
                <a:spcPct val="76000"/>
              </a:lnSpc>
              <a:buSzPct val="45000"/>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pl-PL" dirty="0"/>
              <a:t>Law as a </a:t>
            </a:r>
            <a:r>
              <a:rPr lang="pl-PL" dirty="0" err="1"/>
              <a:t>multi-layered</a:t>
            </a:r>
            <a:r>
              <a:rPr lang="pl-PL" dirty="0"/>
              <a:t> system</a:t>
            </a:r>
            <a:endParaRPr lang="en-GB" dirty="0"/>
          </a:p>
        </p:txBody>
      </p:sp>
      <p:sp>
        <p:nvSpPr>
          <p:cNvPr id="35842" name="Rectangle 2"/>
          <p:cNvSpPr>
            <a:spLocks noGrp="1" noChangeArrowheads="1"/>
          </p:cNvSpPr>
          <p:nvPr>
            <p:ph type="subTitle" idx="4294967295"/>
          </p:nvPr>
        </p:nvSpPr>
        <p:spPr bwMode="auto">
          <a:xfrm>
            <a:off x="1007165" y="2034357"/>
            <a:ext cx="10506547" cy="4085534"/>
          </a:xfrm>
          <a:prstGeom prst="rect">
            <a:avLst/>
          </a:prstGeom>
          <a:noFill/>
          <a:ln/>
        </p:spPr>
        <p:txBody>
          <a:bodyPr vert="horz" lIns="0" tIns="0" rIns="0" bIns="0" rtlCol="0" anchor="ctr">
            <a:normAutofit/>
          </a:bodyPr>
          <a:lstStyle/>
          <a:p>
            <a:pPr marL="188664" indent="-184343">
              <a:lnSpc>
                <a:spcPct val="78000"/>
              </a:lnSpc>
              <a:buSzPct val="45000"/>
              <a:buNone/>
              <a:tabLst>
                <a:tab pos="188664" algn="l"/>
                <a:tab pos="283716" algn="l"/>
                <a:tab pos="691286" algn="l"/>
                <a:tab pos="1098858" algn="l"/>
                <a:tab pos="1506428" algn="l"/>
                <a:tab pos="1914000" algn="l"/>
                <a:tab pos="2321570" algn="l"/>
                <a:tab pos="2729142" algn="l"/>
                <a:tab pos="3136712" algn="l"/>
                <a:tab pos="3544283" algn="l"/>
                <a:tab pos="3951854" algn="l"/>
                <a:tab pos="4359425" algn="l"/>
                <a:tab pos="4766996" algn="l"/>
                <a:tab pos="5174567" algn="l"/>
                <a:tab pos="5582138" algn="l"/>
                <a:tab pos="5989709" algn="l"/>
                <a:tab pos="6397280" algn="l"/>
                <a:tab pos="6804851" algn="l"/>
                <a:tab pos="7212421" algn="l"/>
                <a:tab pos="7619993" algn="l"/>
                <a:tab pos="8027563" algn="l"/>
              </a:tabLst>
            </a:pPr>
            <a:r>
              <a:rPr lang="pl-PL" u="sng" dirty="0"/>
              <a:t>T</a:t>
            </a:r>
            <a:r>
              <a:rPr lang="en-GB" u="sng" dirty="0"/>
              <a:t>he role of </a:t>
            </a:r>
            <a:r>
              <a:rPr lang="pl-PL" u="sng" dirty="0" err="1"/>
              <a:t>legal</a:t>
            </a:r>
            <a:r>
              <a:rPr lang="pl-PL" u="sng" dirty="0"/>
              <a:t> </a:t>
            </a:r>
            <a:r>
              <a:rPr lang="pl-PL" u="sng" dirty="0" err="1"/>
              <a:t>culture</a:t>
            </a:r>
            <a:r>
              <a:rPr lang="pl-PL" u="sng" dirty="0"/>
              <a:t> (</a:t>
            </a:r>
            <a:r>
              <a:rPr lang="pl-PL" u="sng" dirty="0" err="1"/>
              <a:t>ius</a:t>
            </a:r>
            <a:r>
              <a:rPr lang="pl-PL" u="sng" dirty="0"/>
              <a:t>)</a:t>
            </a:r>
            <a:r>
              <a:rPr lang="en-GB" u="sng" dirty="0"/>
              <a:t>:</a:t>
            </a:r>
          </a:p>
          <a:p>
            <a:pPr marL="188664" indent="-184343">
              <a:lnSpc>
                <a:spcPct val="78000"/>
              </a:lnSpc>
              <a:buSzPct val="45000"/>
              <a:buFont typeface="Wingdings" charset="2"/>
              <a:buChar char=""/>
              <a:tabLst>
                <a:tab pos="188664" algn="l"/>
                <a:tab pos="283716" algn="l"/>
                <a:tab pos="691286" algn="l"/>
                <a:tab pos="1098858" algn="l"/>
                <a:tab pos="1506428" algn="l"/>
                <a:tab pos="1914000" algn="l"/>
                <a:tab pos="2321570" algn="l"/>
                <a:tab pos="2729142" algn="l"/>
                <a:tab pos="3136712" algn="l"/>
                <a:tab pos="3544283" algn="l"/>
                <a:tab pos="3951854" algn="l"/>
                <a:tab pos="4359425" algn="l"/>
                <a:tab pos="4766996" algn="l"/>
                <a:tab pos="5174567" algn="l"/>
                <a:tab pos="5582138" algn="l"/>
                <a:tab pos="5989709" algn="l"/>
                <a:tab pos="6397280" algn="l"/>
                <a:tab pos="6804851" algn="l"/>
                <a:tab pos="7212421" algn="l"/>
                <a:tab pos="7619993" algn="l"/>
                <a:tab pos="8027563" algn="l"/>
              </a:tabLst>
            </a:pPr>
            <a:r>
              <a:rPr lang="pl-PL" dirty="0" err="1"/>
              <a:t>Positive</a:t>
            </a:r>
            <a:r>
              <a:rPr lang="pl-PL" dirty="0"/>
              <a:t> (</a:t>
            </a:r>
            <a:r>
              <a:rPr lang="pl-PL" dirty="0" err="1"/>
              <a:t>binding</a:t>
            </a:r>
            <a:r>
              <a:rPr lang="pl-PL" dirty="0"/>
              <a:t> </a:t>
            </a:r>
            <a:r>
              <a:rPr lang="pl-PL" dirty="0" err="1"/>
              <a:t>legal</a:t>
            </a:r>
            <a:r>
              <a:rPr lang="pl-PL" dirty="0"/>
              <a:t> </a:t>
            </a:r>
            <a:r>
              <a:rPr lang="pl-PL" dirty="0" err="1"/>
              <a:t>standards</a:t>
            </a:r>
            <a:r>
              <a:rPr lang="pl-PL" dirty="0"/>
              <a:t>)</a:t>
            </a:r>
          </a:p>
          <a:p>
            <a:pPr marL="188664" indent="-184343">
              <a:lnSpc>
                <a:spcPct val="78000"/>
              </a:lnSpc>
              <a:buSzPct val="45000"/>
              <a:buFont typeface="Wingdings" charset="2"/>
              <a:buChar char=""/>
              <a:tabLst>
                <a:tab pos="188664" algn="l"/>
                <a:tab pos="283716" algn="l"/>
                <a:tab pos="691286" algn="l"/>
                <a:tab pos="1098858" algn="l"/>
                <a:tab pos="1506428" algn="l"/>
                <a:tab pos="1914000" algn="l"/>
                <a:tab pos="2321570" algn="l"/>
                <a:tab pos="2729142" algn="l"/>
                <a:tab pos="3136712" algn="l"/>
                <a:tab pos="3544283" algn="l"/>
                <a:tab pos="3951854" algn="l"/>
                <a:tab pos="4359425" algn="l"/>
                <a:tab pos="4766996" algn="l"/>
                <a:tab pos="5174567" algn="l"/>
                <a:tab pos="5582138" algn="l"/>
                <a:tab pos="5989709" algn="l"/>
                <a:tab pos="6397280" algn="l"/>
                <a:tab pos="6804851" algn="l"/>
                <a:tab pos="7212421" algn="l"/>
                <a:tab pos="7619993" algn="l"/>
                <a:tab pos="8027563" algn="l"/>
              </a:tabLst>
            </a:pPr>
            <a:r>
              <a:rPr lang="pl-PL" dirty="0" err="1"/>
              <a:t>Negative</a:t>
            </a:r>
            <a:r>
              <a:rPr lang="pl-PL" dirty="0"/>
              <a:t> (</a:t>
            </a:r>
            <a:r>
              <a:rPr lang="en-GB" dirty="0"/>
              <a:t>the limits of law</a:t>
            </a:r>
            <a:r>
              <a:rPr lang="pl-PL" dirty="0"/>
              <a:t>)</a:t>
            </a:r>
            <a:endParaRPr lang="en-GB" dirty="0"/>
          </a:p>
          <a:p>
            <a:pPr marL="188664" indent="-184343">
              <a:lnSpc>
                <a:spcPct val="78000"/>
              </a:lnSpc>
              <a:buSzPct val="45000"/>
              <a:buFont typeface="Wingdings" charset="2"/>
              <a:buChar char=""/>
              <a:tabLst>
                <a:tab pos="188664" algn="l"/>
                <a:tab pos="283716" algn="l"/>
                <a:tab pos="691286" algn="l"/>
                <a:tab pos="1098858" algn="l"/>
                <a:tab pos="1506428" algn="l"/>
                <a:tab pos="1914000" algn="l"/>
                <a:tab pos="2321570" algn="l"/>
                <a:tab pos="2729142" algn="l"/>
                <a:tab pos="3136712" algn="l"/>
                <a:tab pos="3544283" algn="l"/>
                <a:tab pos="3951854" algn="l"/>
                <a:tab pos="4359425" algn="l"/>
                <a:tab pos="4766996" algn="l"/>
                <a:tab pos="5174567" algn="l"/>
                <a:tab pos="5582138" algn="l"/>
                <a:tab pos="5989709" algn="l"/>
                <a:tab pos="6397280" algn="l"/>
                <a:tab pos="6804851" algn="l"/>
                <a:tab pos="7212421" algn="l"/>
                <a:tab pos="7619993" algn="l"/>
                <a:tab pos="8027563" algn="l"/>
              </a:tabLst>
            </a:pPr>
            <a:r>
              <a:rPr lang="pl-PL" dirty="0" err="1"/>
              <a:t>Mediating</a:t>
            </a:r>
            <a:r>
              <a:rPr lang="pl-PL" dirty="0"/>
              <a:t> (</a:t>
            </a:r>
            <a:r>
              <a:rPr lang="pl-PL" dirty="0" err="1"/>
              <a:t>canons</a:t>
            </a:r>
            <a:r>
              <a:rPr lang="pl-PL" dirty="0"/>
              <a:t> of </a:t>
            </a:r>
            <a:r>
              <a:rPr lang="pl-PL" dirty="0" err="1"/>
              <a:t>interpretations</a:t>
            </a:r>
            <a:r>
              <a:rPr lang="pl-PL" dirty="0"/>
              <a:t>)</a:t>
            </a:r>
          </a:p>
          <a:p>
            <a:pPr marL="188664" indent="-184343">
              <a:lnSpc>
                <a:spcPct val="78000"/>
              </a:lnSpc>
              <a:buSzPct val="45000"/>
              <a:buFont typeface="Wingdings" charset="2"/>
              <a:buChar char=""/>
              <a:tabLst>
                <a:tab pos="188664" algn="l"/>
                <a:tab pos="283716" algn="l"/>
                <a:tab pos="691286" algn="l"/>
                <a:tab pos="1098858" algn="l"/>
                <a:tab pos="1506428" algn="l"/>
                <a:tab pos="1914000" algn="l"/>
                <a:tab pos="2321570" algn="l"/>
                <a:tab pos="2729142" algn="l"/>
                <a:tab pos="3136712" algn="l"/>
                <a:tab pos="3544283" algn="l"/>
                <a:tab pos="3951854" algn="l"/>
                <a:tab pos="4359425" algn="l"/>
                <a:tab pos="4766996" algn="l"/>
                <a:tab pos="5174567" algn="l"/>
                <a:tab pos="5582138" algn="l"/>
                <a:tab pos="5989709" algn="l"/>
                <a:tab pos="6397280" algn="l"/>
                <a:tab pos="6804851" algn="l"/>
                <a:tab pos="7212421" algn="l"/>
                <a:tab pos="7619993" algn="l"/>
                <a:tab pos="8027563" algn="l"/>
              </a:tabLst>
            </a:pPr>
            <a:r>
              <a:rPr lang="pl-PL" dirty="0"/>
              <a:t>Critical (a </a:t>
            </a:r>
            <a:r>
              <a:rPr lang="en-GB" dirty="0"/>
              <a:t>yardstick for criticism of law</a:t>
            </a:r>
            <a:r>
              <a:rPr lang="pl-PL" dirty="0"/>
              <a:t>)</a:t>
            </a:r>
          </a:p>
          <a:p>
            <a:pPr marL="188664" indent="-184343">
              <a:lnSpc>
                <a:spcPct val="78000"/>
              </a:lnSpc>
              <a:buSzPct val="45000"/>
              <a:buFont typeface="Wingdings" charset="2"/>
              <a:buChar char=""/>
              <a:tabLst>
                <a:tab pos="188664" algn="l"/>
                <a:tab pos="283716" algn="l"/>
                <a:tab pos="691286" algn="l"/>
                <a:tab pos="1098858" algn="l"/>
                <a:tab pos="1506428" algn="l"/>
                <a:tab pos="1914000" algn="l"/>
                <a:tab pos="2321570" algn="l"/>
                <a:tab pos="2729142" algn="l"/>
                <a:tab pos="3136712" algn="l"/>
                <a:tab pos="3544283" algn="l"/>
                <a:tab pos="3951854" algn="l"/>
                <a:tab pos="4359425" algn="l"/>
                <a:tab pos="4766996" algn="l"/>
                <a:tab pos="5174567" algn="l"/>
                <a:tab pos="5582138" algn="l"/>
                <a:tab pos="5989709" algn="l"/>
                <a:tab pos="6397280" algn="l"/>
                <a:tab pos="6804851" algn="l"/>
                <a:tab pos="7212421" algn="l"/>
                <a:tab pos="7619993" algn="l"/>
                <a:tab pos="8027563" algn="l"/>
              </a:tabLst>
            </a:pPr>
            <a:endParaRPr lang="pl-PL" dirty="0"/>
          </a:p>
          <a:p>
            <a:pPr marL="4321" indent="0">
              <a:lnSpc>
                <a:spcPct val="78000"/>
              </a:lnSpc>
              <a:buSzPct val="45000"/>
              <a:buNone/>
              <a:tabLst>
                <a:tab pos="188664" algn="l"/>
                <a:tab pos="283716" algn="l"/>
                <a:tab pos="691286" algn="l"/>
                <a:tab pos="1098858" algn="l"/>
                <a:tab pos="1506428" algn="l"/>
                <a:tab pos="1914000" algn="l"/>
                <a:tab pos="2321570" algn="l"/>
                <a:tab pos="2729142" algn="l"/>
                <a:tab pos="3136712" algn="l"/>
                <a:tab pos="3544283" algn="l"/>
                <a:tab pos="3951854" algn="l"/>
                <a:tab pos="4359425" algn="l"/>
                <a:tab pos="4766996" algn="l"/>
                <a:tab pos="5174567" algn="l"/>
                <a:tab pos="5582138" algn="l"/>
                <a:tab pos="5989709" algn="l"/>
                <a:tab pos="6397280" algn="l"/>
                <a:tab pos="6804851" algn="l"/>
                <a:tab pos="7212421" algn="l"/>
                <a:tab pos="7619993" algn="l"/>
                <a:tab pos="8027563" algn="l"/>
              </a:tabLst>
            </a:pPr>
            <a:endParaRPr lang="pl-PL" dirty="0"/>
          </a:p>
          <a:p>
            <a:pPr marL="188664" indent="-184343">
              <a:lnSpc>
                <a:spcPct val="78000"/>
              </a:lnSpc>
              <a:buSzPct val="45000"/>
              <a:buNone/>
              <a:tabLst>
                <a:tab pos="188664" algn="l"/>
                <a:tab pos="283716" algn="l"/>
                <a:tab pos="691286" algn="l"/>
                <a:tab pos="1098858" algn="l"/>
                <a:tab pos="1506428" algn="l"/>
                <a:tab pos="1914000" algn="l"/>
                <a:tab pos="2321570" algn="l"/>
                <a:tab pos="2729142" algn="l"/>
                <a:tab pos="3136712" algn="l"/>
                <a:tab pos="3544283" algn="l"/>
                <a:tab pos="3951854" algn="l"/>
                <a:tab pos="4359425" algn="l"/>
                <a:tab pos="4766996" algn="l"/>
                <a:tab pos="5174567" algn="l"/>
                <a:tab pos="5582138" algn="l"/>
                <a:tab pos="5989709" algn="l"/>
                <a:tab pos="6397280" algn="l"/>
                <a:tab pos="6804851" algn="l"/>
                <a:tab pos="7212421" algn="l"/>
                <a:tab pos="7619993" algn="l"/>
                <a:tab pos="8027563" algn="l"/>
              </a:tabLst>
            </a:pPr>
            <a:r>
              <a:rPr lang="en-GB" u="sng" dirty="0"/>
              <a:t>Discursive and practical knowledge</a:t>
            </a:r>
          </a:p>
          <a:p>
            <a:pPr marL="188664" indent="-184343">
              <a:lnSpc>
                <a:spcPct val="78000"/>
              </a:lnSpc>
              <a:buSzPct val="45000"/>
              <a:buNone/>
              <a:tabLst>
                <a:tab pos="188664" algn="l"/>
                <a:tab pos="283716" algn="l"/>
                <a:tab pos="691286" algn="l"/>
                <a:tab pos="1098858" algn="l"/>
                <a:tab pos="1506428" algn="l"/>
                <a:tab pos="1914000" algn="l"/>
                <a:tab pos="2321570" algn="l"/>
                <a:tab pos="2729142" algn="l"/>
                <a:tab pos="3136712" algn="l"/>
                <a:tab pos="3544283" algn="l"/>
                <a:tab pos="3951854" algn="l"/>
                <a:tab pos="4359425" algn="l"/>
                <a:tab pos="4766996" algn="l"/>
                <a:tab pos="5174567" algn="l"/>
                <a:tab pos="5582138" algn="l"/>
                <a:tab pos="5989709" algn="l"/>
                <a:tab pos="6397280" algn="l"/>
                <a:tab pos="6804851" algn="l"/>
                <a:tab pos="7212421" algn="l"/>
                <a:tab pos="7619993" algn="l"/>
                <a:tab pos="8027563" algn="l"/>
              </a:tabLst>
            </a:pPr>
            <a:r>
              <a:rPr lang="en-GB" dirty="0"/>
              <a:t>Components of legal culture and their discursive expressions.</a:t>
            </a:r>
          </a:p>
        </p:txBody>
      </p:sp>
    </p:spTree>
    <p:extLst>
      <p:ext uri="{BB962C8B-B14F-4D97-AF65-F5344CB8AC3E}">
        <p14:creationId xmlns:p14="http://schemas.microsoft.com/office/powerpoint/2010/main" val="30201391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702366" y="296672"/>
            <a:ext cx="9303646" cy="1067152"/>
          </a:xfrm>
          <a:ln/>
        </p:spPr>
        <p:txBody>
          <a:bodyPr/>
          <a:lstStyle/>
          <a:p>
            <a:pPr>
              <a:lnSpc>
                <a:spcPct val="93000"/>
              </a:lnSpc>
              <a:buSzPct val="45000"/>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en-GB" dirty="0"/>
              <a:t>Legal reason – </a:t>
            </a:r>
            <a:r>
              <a:rPr lang="pl-PL" dirty="0"/>
              <a:t>a </a:t>
            </a:r>
            <a:r>
              <a:rPr lang="pl-PL" dirty="0" err="1"/>
              <a:t>controversy</a:t>
            </a:r>
            <a:endParaRPr lang="en-GB" dirty="0"/>
          </a:p>
        </p:txBody>
      </p:sp>
      <p:sp>
        <p:nvSpPr>
          <p:cNvPr id="8194" name="Rectangle 2"/>
          <p:cNvSpPr>
            <a:spLocks noGrp="1" noChangeArrowheads="1"/>
          </p:cNvSpPr>
          <p:nvPr>
            <p:ph type="subTitle" idx="4294967295"/>
          </p:nvPr>
        </p:nvSpPr>
        <p:spPr bwMode="auto">
          <a:xfrm>
            <a:off x="702365" y="1821791"/>
            <a:ext cx="10376452" cy="4632017"/>
          </a:xfrm>
          <a:prstGeom prst="rect">
            <a:avLst/>
          </a:prstGeom>
          <a:noFill/>
          <a:ln/>
        </p:spPr>
        <p:txBody>
          <a:bodyPr vert="horz" lIns="0" tIns="0" rIns="0" bIns="0" rtlCol="0" anchor="ctr">
            <a:normAutofit lnSpcReduction="10000"/>
          </a:bodyPr>
          <a:lstStyle/>
          <a:p>
            <a:pPr marL="192984" indent="-191544" algn="just">
              <a:lnSpc>
                <a:spcPct val="95000"/>
              </a:lnSpc>
              <a:buSzPct val="45000"/>
              <a:buNone/>
              <a:tabLst>
                <a:tab pos="192984" algn="l"/>
                <a:tab pos="406131" algn="l"/>
                <a:tab pos="81514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en-GB" sz="2177" dirty="0">
                <a:cs typeface="Times New Roman" pitchFamily="16" charset="0"/>
              </a:rPr>
              <a:t>'God had endowed His Majesty with excellent science, and great endowments of nature ...' still 'his Majesty was not learned in the laws of his realm of England, and causes which concern the life, or inheritance, or goods, or fortunes of his subjects, are not to be decided by natural reason but by </a:t>
            </a:r>
            <a:r>
              <a:rPr lang="en-GB" sz="2177" b="1" dirty="0">
                <a:cs typeface="Times New Roman" pitchFamily="16" charset="0"/>
              </a:rPr>
              <a:t>the artificial reason and judgment of law</a:t>
            </a:r>
            <a:r>
              <a:rPr lang="en-GB" sz="2177" dirty="0">
                <a:cs typeface="Times New Roman" pitchFamily="16" charset="0"/>
              </a:rPr>
              <a:t>, which law is an art which requires long study and experience, before that a man can attain to the cognisance of it.'</a:t>
            </a:r>
          </a:p>
          <a:p>
            <a:pPr marL="192984" indent="-191544" algn="just">
              <a:lnSpc>
                <a:spcPct val="95000"/>
              </a:lnSpc>
              <a:buSzPct val="45000"/>
              <a:buNone/>
              <a:tabLst>
                <a:tab pos="192984" algn="l"/>
                <a:tab pos="406131" algn="l"/>
                <a:tab pos="81514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endParaRPr lang="en-GB" sz="2177" dirty="0">
              <a:cs typeface="Times New Roman" pitchFamily="16" charset="0"/>
            </a:endParaRPr>
          </a:p>
          <a:p>
            <a:pPr marL="192984" indent="-191544" algn="r">
              <a:lnSpc>
                <a:spcPct val="95000"/>
              </a:lnSpc>
              <a:buSzPct val="45000"/>
              <a:buNone/>
              <a:tabLst>
                <a:tab pos="192984" algn="l"/>
                <a:tab pos="406131" algn="l"/>
                <a:tab pos="81514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en-GB" sz="2177" i="1" dirty="0">
                <a:solidFill>
                  <a:schemeClr val="tx1">
                    <a:lumMod val="50000"/>
                    <a:lumOff val="50000"/>
                  </a:schemeClr>
                </a:solidFill>
                <a:cs typeface="Times New Roman" pitchFamily="16" charset="0"/>
              </a:rPr>
              <a:t>Sir Edward Coke to King James I, in 1607</a:t>
            </a:r>
            <a:endParaRPr lang="pl-PL" sz="2177" i="1" dirty="0">
              <a:solidFill>
                <a:schemeClr val="tx1">
                  <a:lumMod val="50000"/>
                  <a:lumOff val="50000"/>
                </a:schemeClr>
              </a:solidFill>
              <a:cs typeface="Times New Roman" pitchFamily="16" charset="0"/>
            </a:endParaRPr>
          </a:p>
          <a:p>
            <a:pPr marL="192984" indent="-191544" algn="r">
              <a:lnSpc>
                <a:spcPct val="95000"/>
              </a:lnSpc>
              <a:buSzPct val="45000"/>
              <a:buNone/>
              <a:tabLst>
                <a:tab pos="192984" algn="l"/>
                <a:tab pos="406131" algn="l"/>
                <a:tab pos="81514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endParaRPr lang="pl-PL" sz="2177" i="1" dirty="0">
              <a:cs typeface="Times New Roman" pitchFamily="16" charset="0"/>
            </a:endParaRPr>
          </a:p>
          <a:p>
            <a:pPr marL="192984" indent="-191544" algn="r">
              <a:lnSpc>
                <a:spcPct val="95000"/>
              </a:lnSpc>
              <a:buSzPct val="45000"/>
              <a:buNone/>
              <a:tabLst>
                <a:tab pos="192984" algn="l"/>
                <a:tab pos="406131" algn="l"/>
                <a:tab pos="81514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endParaRPr lang="pl-PL" sz="2177" i="1" dirty="0">
              <a:cs typeface="Times New Roman" pitchFamily="16" charset="0"/>
            </a:endParaRPr>
          </a:p>
          <a:p>
            <a:pPr marL="192984" indent="-191544">
              <a:lnSpc>
                <a:spcPct val="95000"/>
              </a:lnSpc>
              <a:buSzPct val="45000"/>
              <a:buNone/>
              <a:tabLst>
                <a:tab pos="192984" algn="l"/>
                <a:tab pos="406131" algn="l"/>
                <a:tab pos="81514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en-US" sz="2177" dirty="0"/>
              <a:t>The first thing we do, let's kill all the lawyers.</a:t>
            </a:r>
            <a:endParaRPr lang="pl-PL" sz="2177" dirty="0"/>
          </a:p>
          <a:p>
            <a:pPr marL="192984" indent="-191544">
              <a:lnSpc>
                <a:spcPct val="95000"/>
              </a:lnSpc>
              <a:buSzPct val="45000"/>
              <a:buNone/>
              <a:tabLst>
                <a:tab pos="192984" algn="l"/>
                <a:tab pos="406131" algn="l"/>
                <a:tab pos="81514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endParaRPr lang="pl-PL" sz="2177" dirty="0"/>
          </a:p>
          <a:p>
            <a:pPr marL="192984" indent="-191544" algn="r">
              <a:lnSpc>
                <a:spcPct val="95000"/>
              </a:lnSpc>
              <a:buSzPct val="45000"/>
              <a:buNone/>
              <a:tabLst>
                <a:tab pos="192984" algn="l"/>
                <a:tab pos="406131" algn="l"/>
                <a:tab pos="81514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pl-PL" sz="2177" i="1" dirty="0">
                <a:solidFill>
                  <a:schemeClr val="tx1">
                    <a:lumMod val="50000"/>
                    <a:lumOff val="50000"/>
                  </a:schemeClr>
                </a:solidFill>
                <a:cs typeface="Times New Roman" pitchFamily="16" charset="0"/>
              </a:rPr>
              <a:t>W. Shakespeare, Henry </a:t>
            </a:r>
            <a:r>
              <a:rPr lang="pl-PL" sz="2177" i="1" dirty="0" err="1">
                <a:solidFill>
                  <a:schemeClr val="tx1">
                    <a:lumMod val="50000"/>
                    <a:lumOff val="50000"/>
                  </a:schemeClr>
                </a:solidFill>
                <a:cs typeface="Times New Roman" pitchFamily="16" charset="0"/>
              </a:rPr>
              <a:t>The</a:t>
            </a:r>
            <a:r>
              <a:rPr lang="pl-PL" sz="2177" i="1" dirty="0">
                <a:solidFill>
                  <a:schemeClr val="tx1">
                    <a:lumMod val="50000"/>
                    <a:lumOff val="50000"/>
                  </a:schemeClr>
                </a:solidFill>
                <a:cs typeface="Times New Roman" pitchFamily="16" charset="0"/>
              </a:rPr>
              <a:t> </a:t>
            </a:r>
            <a:r>
              <a:rPr lang="pl-PL" sz="2177" i="1" dirty="0" err="1">
                <a:solidFill>
                  <a:schemeClr val="tx1">
                    <a:lumMod val="50000"/>
                    <a:lumOff val="50000"/>
                  </a:schemeClr>
                </a:solidFill>
                <a:cs typeface="Times New Roman" pitchFamily="16" charset="0"/>
              </a:rPr>
              <a:t>Sixth</a:t>
            </a:r>
            <a:r>
              <a:rPr lang="pl-PL" sz="2177" i="1" dirty="0">
                <a:solidFill>
                  <a:schemeClr val="tx1">
                    <a:lumMod val="50000"/>
                    <a:lumOff val="50000"/>
                  </a:schemeClr>
                </a:solidFill>
                <a:cs typeface="Times New Roman" pitchFamily="16" charset="0"/>
              </a:rPr>
              <a:t>, Part 2, </a:t>
            </a:r>
            <a:r>
              <a:rPr lang="pl-PL" sz="2177" i="1" dirty="0" err="1">
                <a:solidFill>
                  <a:schemeClr val="tx1">
                    <a:lumMod val="50000"/>
                    <a:lumOff val="50000"/>
                  </a:schemeClr>
                </a:solidFill>
                <a:cs typeface="Times New Roman" pitchFamily="16" charset="0"/>
              </a:rPr>
              <a:t>about</a:t>
            </a:r>
            <a:r>
              <a:rPr lang="pl-PL" sz="2177" i="1" dirty="0">
                <a:solidFill>
                  <a:schemeClr val="tx1">
                    <a:lumMod val="50000"/>
                    <a:lumOff val="50000"/>
                  </a:schemeClr>
                </a:solidFill>
                <a:cs typeface="Times New Roman" pitchFamily="16" charset="0"/>
              </a:rPr>
              <a:t> 1590</a:t>
            </a:r>
          </a:p>
        </p:txBody>
      </p:sp>
    </p:spTree>
    <p:extLst>
      <p:ext uri="{BB962C8B-B14F-4D97-AF65-F5344CB8AC3E}">
        <p14:creationId xmlns:p14="http://schemas.microsoft.com/office/powerpoint/2010/main" val="16509798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194">
                                            <p:txEl>
                                              <p:pRg st="5" end="5"/>
                                            </p:txEl>
                                          </p:spTgt>
                                        </p:tgtEl>
                                        <p:attrNameLst>
                                          <p:attrName>style.visibility</p:attrName>
                                        </p:attrNameLst>
                                      </p:cBhvr>
                                      <p:to>
                                        <p:strVal val="visible"/>
                                      </p:to>
                                    </p:set>
                                    <p:animEffect transition="in" filter="fade">
                                      <p:cBhvr>
                                        <p:cTn id="7" dur="500"/>
                                        <p:tgtEl>
                                          <p:spTgt spid="8194">
                                            <p:txEl>
                                              <p:pRg st="5" end="5"/>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8194">
                                            <p:txEl>
                                              <p:pRg st="7" end="7"/>
                                            </p:txEl>
                                          </p:spTgt>
                                        </p:tgtEl>
                                        <p:attrNameLst>
                                          <p:attrName>style.visibility</p:attrName>
                                        </p:attrNameLst>
                                      </p:cBhvr>
                                      <p:to>
                                        <p:strVal val="visible"/>
                                      </p:to>
                                    </p:set>
                                    <p:animEffect transition="in" filter="fade">
                                      <p:cBhvr>
                                        <p:cTn id="10" dur="500"/>
                                        <p:tgtEl>
                                          <p:spTgt spid="819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Grp="1" noChangeArrowheads="1"/>
          </p:cNvSpPr>
          <p:nvPr>
            <p:ph type="title"/>
          </p:nvPr>
        </p:nvSpPr>
        <p:spPr>
          <a:xfrm>
            <a:off x="914400" y="296672"/>
            <a:ext cx="9087291" cy="1067152"/>
          </a:xfrm>
          <a:ln/>
        </p:spPr>
        <p:txBody>
          <a:bodyPr/>
          <a:lstStyle/>
          <a:p>
            <a:pPr>
              <a:lnSpc>
                <a:spcPct val="76000"/>
              </a:lnSpc>
              <a:buSzPct val="45000"/>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pl-PL" dirty="0"/>
              <a:t>Law as a </a:t>
            </a:r>
            <a:r>
              <a:rPr lang="pl-PL" dirty="0" err="1"/>
              <a:t>multi-layered</a:t>
            </a:r>
            <a:r>
              <a:rPr lang="pl-PL" dirty="0"/>
              <a:t> system</a:t>
            </a:r>
            <a:endParaRPr lang="en-GB" dirty="0"/>
          </a:p>
        </p:txBody>
      </p:sp>
      <p:sp>
        <p:nvSpPr>
          <p:cNvPr id="21506" name="Rectangle 2"/>
          <p:cNvSpPr>
            <a:spLocks noGrp="1" noChangeArrowheads="1"/>
          </p:cNvSpPr>
          <p:nvPr>
            <p:ph type="subTitle" idx="4294967295"/>
          </p:nvPr>
        </p:nvSpPr>
        <p:spPr bwMode="auto">
          <a:xfrm>
            <a:off x="914400" y="1212608"/>
            <a:ext cx="9912626" cy="5098135"/>
          </a:xfrm>
          <a:prstGeom prst="rect">
            <a:avLst/>
          </a:prstGeom>
          <a:noFill/>
          <a:ln/>
        </p:spPr>
        <p:txBody>
          <a:bodyPr vert="horz" lIns="0" tIns="0" rIns="0" bIns="0" rtlCol="0" anchor="ctr">
            <a:normAutofit lnSpcReduction="10000"/>
          </a:bodyPr>
          <a:lstStyle/>
          <a:p>
            <a:pPr marL="188664" indent="-184343">
              <a:lnSpc>
                <a:spcPct val="82000"/>
              </a:lnSpc>
              <a:buSzPct val="45000"/>
              <a:buNone/>
              <a:tabLst>
                <a:tab pos="188664" algn="l"/>
                <a:tab pos="283716" algn="l"/>
                <a:tab pos="691286" algn="l"/>
                <a:tab pos="1098858" algn="l"/>
                <a:tab pos="1506428" algn="l"/>
                <a:tab pos="1914000" algn="l"/>
                <a:tab pos="2321570" algn="l"/>
                <a:tab pos="2729142" algn="l"/>
                <a:tab pos="3136712" algn="l"/>
                <a:tab pos="3544283" algn="l"/>
                <a:tab pos="3951854" algn="l"/>
                <a:tab pos="4359425" algn="l"/>
                <a:tab pos="4766996" algn="l"/>
                <a:tab pos="5174567" algn="l"/>
                <a:tab pos="5582138" algn="l"/>
                <a:tab pos="5989709" algn="l"/>
                <a:tab pos="6397280" algn="l"/>
                <a:tab pos="6804851" algn="l"/>
                <a:tab pos="7212421" algn="l"/>
                <a:tab pos="7619993" algn="l"/>
                <a:tab pos="8027563" algn="l"/>
              </a:tabLst>
            </a:pPr>
            <a:endParaRPr lang="en-GB" sz="3992" dirty="0"/>
          </a:p>
          <a:p>
            <a:pPr marL="188664" indent="-184343">
              <a:lnSpc>
                <a:spcPct val="82000"/>
              </a:lnSpc>
              <a:buSzPct val="45000"/>
              <a:buNone/>
              <a:tabLst>
                <a:tab pos="188664" algn="l"/>
                <a:tab pos="283716" algn="l"/>
                <a:tab pos="691286" algn="l"/>
                <a:tab pos="1098858" algn="l"/>
                <a:tab pos="1506428" algn="l"/>
                <a:tab pos="1914000" algn="l"/>
                <a:tab pos="2321570" algn="l"/>
                <a:tab pos="2729142" algn="l"/>
                <a:tab pos="3136712" algn="l"/>
                <a:tab pos="3544283" algn="l"/>
                <a:tab pos="3951854" algn="l"/>
                <a:tab pos="4359425" algn="l"/>
                <a:tab pos="4766996" algn="l"/>
                <a:tab pos="5174567" algn="l"/>
                <a:tab pos="5582138" algn="l"/>
                <a:tab pos="5989709" algn="l"/>
                <a:tab pos="6397280" algn="l"/>
                <a:tab pos="6804851" algn="l"/>
                <a:tab pos="7212421" algn="l"/>
                <a:tab pos="7619993" algn="l"/>
                <a:tab pos="8027563" algn="l"/>
              </a:tabLst>
            </a:pPr>
            <a:r>
              <a:rPr lang="pl-PL" sz="3992" dirty="0"/>
              <a:t>„</a:t>
            </a:r>
            <a:r>
              <a:rPr lang="en-GB" sz="3992" dirty="0"/>
              <a:t>Shrek</a:t>
            </a:r>
            <a:r>
              <a:rPr lang="pl-PL" sz="3992" dirty="0"/>
              <a:t> </a:t>
            </a:r>
            <a:r>
              <a:rPr lang="en-GB" sz="3992" dirty="0"/>
              <a:t>Principle</a:t>
            </a:r>
            <a:r>
              <a:rPr lang="pl-PL" sz="3992" dirty="0"/>
              <a:t>”</a:t>
            </a:r>
            <a:endParaRPr lang="en-GB" sz="3992" dirty="0"/>
          </a:p>
          <a:p>
            <a:pPr marL="188664" indent="-184343">
              <a:lnSpc>
                <a:spcPct val="82000"/>
              </a:lnSpc>
              <a:buSzPct val="45000"/>
              <a:buNone/>
              <a:tabLst>
                <a:tab pos="188664" algn="l"/>
                <a:tab pos="283716" algn="l"/>
                <a:tab pos="691286" algn="l"/>
                <a:tab pos="1098858" algn="l"/>
                <a:tab pos="1506428" algn="l"/>
                <a:tab pos="1914000" algn="l"/>
                <a:tab pos="2321570" algn="l"/>
                <a:tab pos="2729142" algn="l"/>
                <a:tab pos="3136712" algn="l"/>
                <a:tab pos="3544283" algn="l"/>
                <a:tab pos="3951854" algn="l"/>
                <a:tab pos="4359425" algn="l"/>
                <a:tab pos="4766996" algn="l"/>
                <a:tab pos="5174567" algn="l"/>
                <a:tab pos="5582138" algn="l"/>
                <a:tab pos="5989709" algn="l"/>
                <a:tab pos="6397280" algn="l"/>
                <a:tab pos="6804851" algn="l"/>
                <a:tab pos="7212421" algn="l"/>
                <a:tab pos="7619993" algn="l"/>
                <a:tab pos="8027563" algn="l"/>
              </a:tabLst>
            </a:pPr>
            <a:endParaRPr lang="en-GB" sz="3266" dirty="0"/>
          </a:p>
          <a:p>
            <a:pPr marL="188664" indent="-184343" algn="ctr">
              <a:lnSpc>
                <a:spcPct val="82000"/>
              </a:lnSpc>
              <a:buSzPct val="45000"/>
              <a:buNone/>
              <a:tabLst>
                <a:tab pos="188664" algn="l"/>
                <a:tab pos="283716" algn="l"/>
                <a:tab pos="691286" algn="l"/>
                <a:tab pos="1098858" algn="l"/>
                <a:tab pos="1506428" algn="l"/>
                <a:tab pos="1914000" algn="l"/>
                <a:tab pos="2321570" algn="l"/>
                <a:tab pos="2729142" algn="l"/>
                <a:tab pos="3136712" algn="l"/>
                <a:tab pos="3544283" algn="l"/>
                <a:tab pos="3951854" algn="l"/>
                <a:tab pos="4359425" algn="l"/>
                <a:tab pos="4766996" algn="l"/>
                <a:tab pos="5174567" algn="l"/>
                <a:tab pos="5582138" algn="l"/>
                <a:tab pos="5989709" algn="l"/>
                <a:tab pos="6397280" algn="l"/>
                <a:tab pos="6804851" algn="l"/>
                <a:tab pos="7212421" algn="l"/>
                <a:tab pos="7619993" algn="l"/>
                <a:tab pos="8027563" algn="l"/>
              </a:tabLst>
            </a:pPr>
            <a:endParaRPr lang="en-GB" sz="3266" dirty="0"/>
          </a:p>
          <a:p>
            <a:pPr marL="188664" indent="-184343" algn="ctr">
              <a:lnSpc>
                <a:spcPct val="82000"/>
              </a:lnSpc>
              <a:buSzPct val="45000"/>
              <a:buNone/>
              <a:tabLst>
                <a:tab pos="188664" algn="l"/>
                <a:tab pos="283716" algn="l"/>
                <a:tab pos="691286" algn="l"/>
                <a:tab pos="1098858" algn="l"/>
                <a:tab pos="1506428" algn="l"/>
                <a:tab pos="1914000" algn="l"/>
                <a:tab pos="2321570" algn="l"/>
                <a:tab pos="2729142" algn="l"/>
                <a:tab pos="3136712" algn="l"/>
                <a:tab pos="3544283" algn="l"/>
                <a:tab pos="3951854" algn="l"/>
                <a:tab pos="4359425" algn="l"/>
                <a:tab pos="4766996" algn="l"/>
                <a:tab pos="5174567" algn="l"/>
                <a:tab pos="5582138" algn="l"/>
                <a:tab pos="5989709" algn="l"/>
                <a:tab pos="6397280" algn="l"/>
                <a:tab pos="6804851" algn="l"/>
                <a:tab pos="7212421" algn="l"/>
                <a:tab pos="7619993" algn="l"/>
                <a:tab pos="8027563" algn="l"/>
              </a:tabLst>
            </a:pPr>
            <a:endParaRPr lang="en-GB" sz="3266" dirty="0"/>
          </a:p>
          <a:p>
            <a:pPr marL="188664" indent="-184343">
              <a:lnSpc>
                <a:spcPct val="82000"/>
              </a:lnSpc>
              <a:buSzPct val="45000"/>
              <a:buNone/>
              <a:tabLst>
                <a:tab pos="188664" algn="l"/>
                <a:tab pos="283716" algn="l"/>
                <a:tab pos="691286" algn="l"/>
                <a:tab pos="1098858" algn="l"/>
                <a:tab pos="1506428" algn="l"/>
                <a:tab pos="1914000" algn="l"/>
                <a:tab pos="2321570" algn="l"/>
                <a:tab pos="2729142" algn="l"/>
                <a:tab pos="3136712" algn="l"/>
                <a:tab pos="3544283" algn="l"/>
                <a:tab pos="3951854" algn="l"/>
                <a:tab pos="4359425" algn="l"/>
                <a:tab pos="4766996" algn="l"/>
                <a:tab pos="5174567" algn="l"/>
                <a:tab pos="5582138" algn="l"/>
                <a:tab pos="5989709" algn="l"/>
                <a:tab pos="6397280" algn="l"/>
                <a:tab pos="6804851" algn="l"/>
                <a:tab pos="7212421" algn="l"/>
                <a:tab pos="7619993" algn="l"/>
                <a:tab pos="8027563" algn="l"/>
              </a:tabLst>
            </a:pPr>
            <a:r>
              <a:rPr lang="en-GB" sz="2359" dirty="0"/>
              <a:t>'Typical' rules, that is legal provisions which are formulated in legal texts </a:t>
            </a:r>
            <a:endParaRPr lang="pl-PL" sz="2359" dirty="0"/>
          </a:p>
          <a:p>
            <a:pPr marL="188664" indent="-184343">
              <a:lnSpc>
                <a:spcPct val="82000"/>
              </a:lnSpc>
              <a:buSzPct val="45000"/>
              <a:buNone/>
              <a:tabLst>
                <a:tab pos="188664" algn="l"/>
                <a:tab pos="283716" algn="l"/>
                <a:tab pos="691286" algn="l"/>
                <a:tab pos="1098858" algn="l"/>
                <a:tab pos="1506428" algn="l"/>
                <a:tab pos="1914000" algn="l"/>
                <a:tab pos="2321570" algn="l"/>
                <a:tab pos="2729142" algn="l"/>
                <a:tab pos="3136712" algn="l"/>
                <a:tab pos="3544283" algn="l"/>
                <a:tab pos="3951854" algn="l"/>
                <a:tab pos="4359425" algn="l"/>
                <a:tab pos="4766996" algn="l"/>
                <a:tab pos="5174567" algn="l"/>
                <a:tab pos="5582138" algn="l"/>
                <a:tab pos="5989709" algn="l"/>
                <a:tab pos="6397280" algn="l"/>
                <a:tab pos="6804851" algn="l"/>
                <a:tab pos="7212421" algn="l"/>
                <a:tab pos="7619993" algn="l"/>
                <a:tab pos="8027563" algn="l"/>
              </a:tabLst>
            </a:pPr>
            <a:r>
              <a:rPr lang="en-GB" sz="2359" dirty="0"/>
              <a:t>(or other traditional sources of law), creates only a 'surface-level' of law.</a:t>
            </a:r>
          </a:p>
          <a:p>
            <a:pPr marL="188664" indent="-184343">
              <a:lnSpc>
                <a:spcPct val="82000"/>
              </a:lnSpc>
              <a:buSzPct val="45000"/>
              <a:buNone/>
              <a:tabLst>
                <a:tab pos="188664" algn="l"/>
                <a:tab pos="283716" algn="l"/>
                <a:tab pos="691286" algn="l"/>
                <a:tab pos="1098858" algn="l"/>
                <a:tab pos="1506428" algn="l"/>
                <a:tab pos="1914000" algn="l"/>
                <a:tab pos="2321570" algn="l"/>
                <a:tab pos="2729142" algn="l"/>
                <a:tab pos="3136712" algn="l"/>
                <a:tab pos="3544283" algn="l"/>
                <a:tab pos="3951854" algn="l"/>
                <a:tab pos="4359425" algn="l"/>
                <a:tab pos="4766996" algn="l"/>
                <a:tab pos="5174567" algn="l"/>
                <a:tab pos="5582138" algn="l"/>
                <a:tab pos="5989709" algn="l"/>
                <a:tab pos="6397280" algn="l"/>
                <a:tab pos="6804851" algn="l"/>
                <a:tab pos="7212421" algn="l"/>
                <a:tab pos="7619993" algn="l"/>
                <a:tab pos="8027563" algn="l"/>
              </a:tabLst>
            </a:pPr>
            <a:endParaRPr lang="en-GB" sz="2359" dirty="0"/>
          </a:p>
          <a:p>
            <a:pPr marL="188664" indent="-184343">
              <a:lnSpc>
                <a:spcPct val="82000"/>
              </a:lnSpc>
              <a:buSzPct val="45000"/>
              <a:buNone/>
              <a:tabLst>
                <a:tab pos="188664" algn="l"/>
                <a:tab pos="283716" algn="l"/>
                <a:tab pos="691286" algn="l"/>
                <a:tab pos="1098858" algn="l"/>
                <a:tab pos="1506428" algn="l"/>
                <a:tab pos="1914000" algn="l"/>
                <a:tab pos="2321570" algn="l"/>
                <a:tab pos="2729142" algn="l"/>
                <a:tab pos="3136712" algn="l"/>
                <a:tab pos="3544283" algn="l"/>
                <a:tab pos="3951854" algn="l"/>
                <a:tab pos="4359425" algn="l"/>
                <a:tab pos="4766996" algn="l"/>
                <a:tab pos="5174567" algn="l"/>
                <a:tab pos="5582138" algn="l"/>
                <a:tab pos="5989709" algn="l"/>
                <a:tab pos="6397280" algn="l"/>
                <a:tab pos="6804851" algn="l"/>
                <a:tab pos="7212421" algn="l"/>
                <a:tab pos="7619993" algn="l"/>
                <a:tab pos="8027563" algn="l"/>
              </a:tabLst>
            </a:pPr>
            <a:r>
              <a:rPr lang="pl-PL" sz="2359" dirty="0" err="1"/>
              <a:t>Next</a:t>
            </a:r>
            <a:r>
              <a:rPr lang="pl-PL" sz="2359" dirty="0"/>
              <a:t> to </a:t>
            </a:r>
            <a:r>
              <a:rPr lang="en-GB" sz="2359" dirty="0"/>
              <a:t>this level, law includes also other components. </a:t>
            </a:r>
            <a:endParaRPr lang="pl-PL" sz="2359" dirty="0"/>
          </a:p>
          <a:p>
            <a:pPr marL="188664" indent="-184343">
              <a:lnSpc>
                <a:spcPct val="82000"/>
              </a:lnSpc>
              <a:buSzPct val="45000"/>
              <a:buNone/>
              <a:tabLst>
                <a:tab pos="188664" algn="l"/>
                <a:tab pos="283716" algn="l"/>
                <a:tab pos="691286" algn="l"/>
                <a:tab pos="1098858" algn="l"/>
                <a:tab pos="1506428" algn="l"/>
                <a:tab pos="1914000" algn="l"/>
                <a:tab pos="2321570" algn="l"/>
                <a:tab pos="2729142" algn="l"/>
                <a:tab pos="3136712" algn="l"/>
                <a:tab pos="3544283" algn="l"/>
                <a:tab pos="3951854" algn="l"/>
                <a:tab pos="4359425" algn="l"/>
                <a:tab pos="4766996" algn="l"/>
                <a:tab pos="5174567" algn="l"/>
                <a:tab pos="5582138" algn="l"/>
                <a:tab pos="5989709" algn="l"/>
                <a:tab pos="6397280" algn="l"/>
                <a:tab pos="6804851" algn="l"/>
                <a:tab pos="7212421" algn="l"/>
                <a:tab pos="7619993" algn="l"/>
                <a:tab pos="8027563" algn="l"/>
              </a:tabLst>
            </a:pPr>
            <a:endParaRPr lang="pl-PL" sz="2359" dirty="0"/>
          </a:p>
          <a:p>
            <a:pPr marL="188664" indent="-184343">
              <a:lnSpc>
                <a:spcPct val="82000"/>
              </a:lnSpc>
              <a:buSzPct val="45000"/>
              <a:buNone/>
              <a:tabLst>
                <a:tab pos="188664" algn="l"/>
                <a:tab pos="283716" algn="l"/>
                <a:tab pos="691286" algn="l"/>
                <a:tab pos="1098858" algn="l"/>
                <a:tab pos="1506428" algn="l"/>
                <a:tab pos="1914000" algn="l"/>
                <a:tab pos="2321570" algn="l"/>
                <a:tab pos="2729142" algn="l"/>
                <a:tab pos="3136712" algn="l"/>
                <a:tab pos="3544283" algn="l"/>
                <a:tab pos="3951854" algn="l"/>
                <a:tab pos="4359425" algn="l"/>
                <a:tab pos="4766996" algn="l"/>
                <a:tab pos="5174567" algn="l"/>
                <a:tab pos="5582138" algn="l"/>
                <a:tab pos="5989709" algn="l"/>
                <a:tab pos="6397280" algn="l"/>
                <a:tab pos="6804851" algn="l"/>
                <a:tab pos="7212421" algn="l"/>
                <a:tab pos="7619993" algn="l"/>
                <a:tab pos="8027563" algn="l"/>
              </a:tabLst>
            </a:pPr>
            <a:r>
              <a:rPr lang="pl-PL" sz="2359" dirty="0" err="1"/>
              <a:t>Concepts</a:t>
            </a:r>
            <a:r>
              <a:rPr lang="pl-PL" sz="2359" dirty="0"/>
              <a:t> of </a:t>
            </a:r>
            <a:r>
              <a:rPr lang="pl-PL" sz="2359" dirty="0" err="1"/>
              <a:t>legal</a:t>
            </a:r>
            <a:r>
              <a:rPr lang="pl-PL" sz="2359" dirty="0"/>
              <a:t> system and </a:t>
            </a:r>
            <a:r>
              <a:rPr lang="pl-PL" sz="2359" dirty="0" err="1"/>
              <a:t>legal</a:t>
            </a:r>
            <a:r>
              <a:rPr lang="pl-PL" sz="2359" dirty="0"/>
              <a:t> order</a:t>
            </a:r>
            <a:endParaRPr lang="en-GB" sz="2359" dirty="0"/>
          </a:p>
        </p:txBody>
      </p:sp>
      <p:pic>
        <p:nvPicPr>
          <p:cNvPr id="21507" name="Picture 3"/>
          <p:cNvPicPr>
            <a:picLocks noChangeAspect="1" noChangeArrowheads="1"/>
          </p:cNvPicPr>
          <p:nvPr/>
        </p:nvPicPr>
        <p:blipFill>
          <a:blip r:embed="rId3" cstate="print"/>
          <a:srcRect/>
          <a:stretch>
            <a:fillRect/>
          </a:stretch>
        </p:blipFill>
        <p:spPr bwMode="auto">
          <a:xfrm>
            <a:off x="8192769" y="296672"/>
            <a:ext cx="3617843" cy="2711993"/>
          </a:xfrm>
          <a:prstGeom prst="rect">
            <a:avLst/>
          </a:prstGeom>
          <a:noFill/>
          <a:ln w="9525">
            <a:noFill/>
            <a:round/>
            <a:headEnd/>
            <a:tailEnd/>
          </a:ln>
          <a:effectLst/>
        </p:spPr>
      </p:pic>
    </p:spTree>
    <p:extLst>
      <p:ext uri="{BB962C8B-B14F-4D97-AF65-F5344CB8AC3E}">
        <p14:creationId xmlns:p14="http://schemas.microsoft.com/office/powerpoint/2010/main" val="37858174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additive="repl">
                                        <p:cTn id="6" dur="1" fill="hold">
                                          <p:stCondLst>
                                            <p:cond delay="0"/>
                                          </p:stCondLst>
                                        </p:cTn>
                                        <p:tgtEl>
                                          <p:spTgt spid="21506">
                                            <p:txEl>
                                              <p:pRg st="5" end="5"/>
                                            </p:txEl>
                                          </p:spTgt>
                                        </p:tgtEl>
                                        <p:attrNameLst>
                                          <p:attrName>style.visibility</p:attrName>
                                        </p:attrNameLst>
                                      </p:cBhvr>
                                      <p:to>
                                        <p:strVal val="visible"/>
                                      </p:to>
                                    </p:set>
                                    <p:animEffect transition="in" filter="slide(fromBottom)">
                                      <p:cBhvr additive="repl">
                                        <p:cTn id="7" dur="500"/>
                                        <p:tgtEl>
                                          <p:spTgt spid="21506">
                                            <p:txEl>
                                              <p:pRg st="5" end="5"/>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additive="repl">
                                        <p:cTn id="11" dur="1" fill="hold">
                                          <p:stCondLst>
                                            <p:cond delay="0"/>
                                          </p:stCondLst>
                                        </p:cTn>
                                        <p:tgtEl>
                                          <p:spTgt spid="21506">
                                            <p:txEl>
                                              <p:pRg st="6" end="6"/>
                                            </p:txEl>
                                          </p:spTgt>
                                        </p:tgtEl>
                                        <p:attrNameLst>
                                          <p:attrName>style.visibility</p:attrName>
                                        </p:attrNameLst>
                                      </p:cBhvr>
                                      <p:to>
                                        <p:strVal val="visible"/>
                                      </p:to>
                                    </p:set>
                                    <p:animEffect transition="in" filter="slide(fromBottom)">
                                      <p:cBhvr additive="repl">
                                        <p:cTn id="12" dur="500"/>
                                        <p:tgtEl>
                                          <p:spTgt spid="21506">
                                            <p:txEl>
                                              <p:pRg st="6" end="6"/>
                                            </p:txEl>
                                          </p:spTgt>
                                        </p:tgtEl>
                                      </p:cBhvr>
                                    </p:animEffect>
                                  </p:childTnLst>
                                </p:cTn>
                              </p:par>
                              <p:par>
                                <p:cTn id="13" presetID="12" presetClass="entr" presetSubtype="4" fill="hold" nodeType="withEffect">
                                  <p:stCondLst>
                                    <p:cond delay="0"/>
                                  </p:stCondLst>
                                  <p:childTnLst>
                                    <p:set>
                                      <p:cBhvr additive="repl">
                                        <p:cTn id="14" dur="1" fill="hold">
                                          <p:stCondLst>
                                            <p:cond delay="0"/>
                                          </p:stCondLst>
                                        </p:cTn>
                                        <p:tgtEl>
                                          <p:spTgt spid="21506">
                                            <p:txEl>
                                              <p:pRg st="8" end="8"/>
                                            </p:txEl>
                                          </p:spTgt>
                                        </p:tgtEl>
                                        <p:attrNameLst>
                                          <p:attrName>style.visibility</p:attrName>
                                        </p:attrNameLst>
                                      </p:cBhvr>
                                      <p:to>
                                        <p:strVal val="visible"/>
                                      </p:to>
                                    </p:set>
                                    <p:animEffect transition="in" filter="slide(fromBottom)">
                                      <p:cBhvr additive="repl">
                                        <p:cTn id="15" dur="500"/>
                                        <p:tgtEl>
                                          <p:spTgt spid="21506">
                                            <p:txEl>
                                              <p:pRg st="8" end="8"/>
                                            </p:txEl>
                                          </p:spTgt>
                                        </p:tgtEl>
                                      </p:cBhvr>
                                    </p:animEffect>
                                  </p:childTnLst>
                                </p:cTn>
                              </p:par>
                              <p:par>
                                <p:cTn id="16" presetID="12" presetClass="entr" presetSubtype="4" fill="hold" nodeType="withEffect">
                                  <p:stCondLst>
                                    <p:cond delay="0"/>
                                  </p:stCondLst>
                                  <p:childTnLst>
                                    <p:set>
                                      <p:cBhvr additive="repl">
                                        <p:cTn id="17" dur="1" fill="hold">
                                          <p:stCondLst>
                                            <p:cond delay="0"/>
                                          </p:stCondLst>
                                        </p:cTn>
                                        <p:tgtEl>
                                          <p:spTgt spid="21506">
                                            <p:txEl>
                                              <p:pRg st="10" end="10"/>
                                            </p:txEl>
                                          </p:spTgt>
                                        </p:tgtEl>
                                        <p:attrNameLst>
                                          <p:attrName>style.visibility</p:attrName>
                                        </p:attrNameLst>
                                      </p:cBhvr>
                                      <p:to>
                                        <p:strVal val="visible"/>
                                      </p:to>
                                    </p:set>
                                    <p:animEffect transition="in" filter="slide(fromBottom)">
                                      <p:cBhvr additive="repl">
                                        <p:cTn id="18" dur="500"/>
                                        <p:tgtEl>
                                          <p:spTgt spid="21506">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Lex et </a:t>
            </a:r>
            <a:r>
              <a:rPr lang="pl-PL" dirty="0" err="1"/>
              <a:t>ius</a:t>
            </a:r>
            <a:endParaRPr lang="pl-PL" dirty="0"/>
          </a:p>
        </p:txBody>
      </p:sp>
      <p:sp>
        <p:nvSpPr>
          <p:cNvPr id="3" name="Symbol zastępczy zawartości 2"/>
          <p:cNvSpPr>
            <a:spLocks noGrp="1"/>
          </p:cNvSpPr>
          <p:nvPr>
            <p:ph idx="1"/>
          </p:nvPr>
        </p:nvSpPr>
        <p:spPr>
          <a:xfrm>
            <a:off x="838200" y="1716445"/>
            <a:ext cx="3605011" cy="4890417"/>
          </a:xfrm>
        </p:spPr>
        <p:txBody>
          <a:bodyPr>
            <a:normAutofit/>
          </a:bodyPr>
          <a:lstStyle/>
          <a:p>
            <a:r>
              <a:rPr lang="pl-PL" dirty="0"/>
              <a:t>Lex: </a:t>
            </a:r>
            <a:r>
              <a:rPr lang="pl-PL" sz="2400" dirty="0" err="1"/>
              <a:t>formally</a:t>
            </a:r>
            <a:r>
              <a:rPr lang="pl-PL" sz="2400" dirty="0"/>
              <a:t> </a:t>
            </a:r>
            <a:br>
              <a:rPr lang="pl-PL" sz="2400" dirty="0"/>
            </a:br>
            <a:r>
              <a:rPr lang="pl-PL" sz="2400" dirty="0" err="1"/>
              <a:t>enacted</a:t>
            </a:r>
            <a:r>
              <a:rPr lang="pl-PL" sz="2400" dirty="0"/>
              <a:t> law</a:t>
            </a:r>
          </a:p>
          <a:p>
            <a:pPr marL="0" indent="0">
              <a:buNone/>
            </a:pPr>
            <a:endParaRPr lang="pl-PL" dirty="0"/>
          </a:p>
          <a:p>
            <a:r>
              <a:rPr lang="pl-PL" dirty="0" err="1"/>
              <a:t>Ius</a:t>
            </a:r>
            <a:r>
              <a:rPr lang="pl-PL" dirty="0"/>
              <a:t>: </a:t>
            </a:r>
          </a:p>
          <a:p>
            <a:pPr marL="914400" lvl="1" indent="-457200">
              <a:buFont typeface="+mj-lt"/>
              <a:buAutoNum type="alphaLcParenR"/>
            </a:pPr>
            <a:r>
              <a:rPr lang="pl-PL" dirty="0"/>
              <a:t>‚</a:t>
            </a:r>
            <a:r>
              <a:rPr lang="pl-PL" dirty="0" err="1"/>
              <a:t>lawyers-made</a:t>
            </a:r>
            <a:r>
              <a:rPr lang="pl-PL" dirty="0"/>
              <a:t> law’</a:t>
            </a:r>
          </a:p>
          <a:p>
            <a:pPr marL="914400" lvl="1" indent="-457200">
              <a:buFont typeface="+mj-lt"/>
              <a:buAutoNum type="alphaLcParenR"/>
            </a:pPr>
            <a:r>
              <a:rPr lang="pl-PL" dirty="0" err="1"/>
              <a:t>natural</a:t>
            </a:r>
            <a:r>
              <a:rPr lang="pl-PL" dirty="0"/>
              <a:t> (</a:t>
            </a:r>
            <a:r>
              <a:rPr lang="pl-PL" dirty="0" err="1"/>
              <a:t>moral</a:t>
            </a:r>
            <a:r>
              <a:rPr lang="pl-PL" dirty="0"/>
              <a:t>) law</a:t>
            </a:r>
          </a:p>
          <a:p>
            <a:pPr marL="914400" lvl="1" indent="-457200">
              <a:buFont typeface="+mj-lt"/>
              <a:buAutoNum type="alphaLcParenR"/>
            </a:pPr>
            <a:r>
              <a:rPr lang="pl-PL" dirty="0"/>
              <a:t>(a) and/</a:t>
            </a:r>
            <a:r>
              <a:rPr lang="pl-PL" dirty="0" err="1"/>
              <a:t>or</a:t>
            </a:r>
            <a:r>
              <a:rPr lang="pl-PL" dirty="0"/>
              <a:t> (b) + lex</a:t>
            </a:r>
          </a:p>
          <a:p>
            <a:pPr marL="914400" lvl="1" indent="-457200">
              <a:buFont typeface="+mj-lt"/>
              <a:buAutoNum type="alphaLcParenR"/>
            </a:pPr>
            <a:r>
              <a:rPr lang="pl-PL" dirty="0" err="1"/>
              <a:t>final</a:t>
            </a:r>
            <a:r>
              <a:rPr lang="pl-PL" dirty="0"/>
              <a:t> </a:t>
            </a:r>
            <a:r>
              <a:rPr lang="pl-PL" dirty="0" err="1"/>
              <a:t>legal</a:t>
            </a:r>
            <a:r>
              <a:rPr lang="pl-PL" dirty="0"/>
              <a:t> </a:t>
            </a:r>
            <a:r>
              <a:rPr lang="pl-PL" dirty="0" err="1"/>
              <a:t>decision</a:t>
            </a:r>
            <a:endParaRPr lang="pl-PL" dirty="0"/>
          </a:p>
          <a:p>
            <a:pPr marL="0" lvl="1" indent="0">
              <a:buNone/>
            </a:pPr>
            <a:endParaRPr lang="pl-PL" dirty="0"/>
          </a:p>
          <a:p>
            <a:pPr marL="0" lvl="1" indent="0">
              <a:buNone/>
            </a:pPr>
            <a:r>
              <a:rPr lang="pl-PL" i="1" dirty="0" err="1">
                <a:solidFill>
                  <a:schemeClr val="bg2">
                    <a:lumMod val="50000"/>
                  </a:schemeClr>
                </a:solidFill>
              </a:rPr>
              <a:t>Ius</a:t>
            </a:r>
            <a:r>
              <a:rPr lang="pl-PL" i="1" dirty="0">
                <a:solidFill>
                  <a:schemeClr val="bg2">
                    <a:lumMod val="50000"/>
                  </a:schemeClr>
                </a:solidFill>
              </a:rPr>
              <a:t> </a:t>
            </a:r>
            <a:r>
              <a:rPr lang="pl-PL" i="1" dirty="0" err="1">
                <a:solidFill>
                  <a:schemeClr val="bg2">
                    <a:lumMod val="50000"/>
                  </a:schemeClr>
                </a:solidFill>
              </a:rPr>
              <a:t>est</a:t>
            </a:r>
            <a:r>
              <a:rPr lang="pl-PL" i="1" dirty="0">
                <a:solidFill>
                  <a:schemeClr val="bg2">
                    <a:lumMod val="50000"/>
                  </a:schemeClr>
                </a:solidFill>
              </a:rPr>
              <a:t> ars </a:t>
            </a:r>
            <a:r>
              <a:rPr lang="pl-PL" i="1" dirty="0" err="1">
                <a:solidFill>
                  <a:schemeClr val="bg2">
                    <a:lumMod val="50000"/>
                  </a:schemeClr>
                </a:solidFill>
              </a:rPr>
              <a:t>boni</a:t>
            </a:r>
            <a:r>
              <a:rPr lang="pl-PL" i="1" dirty="0">
                <a:solidFill>
                  <a:schemeClr val="bg2">
                    <a:lumMod val="50000"/>
                  </a:schemeClr>
                </a:solidFill>
              </a:rPr>
              <a:t> et </a:t>
            </a:r>
            <a:r>
              <a:rPr lang="pl-PL" i="1" dirty="0" err="1">
                <a:solidFill>
                  <a:schemeClr val="bg2">
                    <a:lumMod val="50000"/>
                  </a:schemeClr>
                </a:solidFill>
              </a:rPr>
              <a:t>aequi</a:t>
            </a:r>
            <a:r>
              <a:rPr lang="pl-PL" i="1" dirty="0">
                <a:solidFill>
                  <a:schemeClr val="bg2">
                    <a:lumMod val="50000"/>
                  </a:schemeClr>
                </a:solidFill>
              </a:rPr>
              <a:t>.</a:t>
            </a:r>
          </a:p>
          <a:p>
            <a:pPr marL="0" lvl="1" indent="0" algn="r">
              <a:buNone/>
            </a:pPr>
            <a:r>
              <a:rPr lang="pl-PL" dirty="0" err="1">
                <a:solidFill>
                  <a:schemeClr val="bg2">
                    <a:lumMod val="50000"/>
                  </a:schemeClr>
                </a:solidFill>
              </a:rPr>
              <a:t>Celsus</a:t>
            </a:r>
            <a:endParaRPr lang="pl-PL" dirty="0">
              <a:solidFill>
                <a:schemeClr val="bg2">
                  <a:lumMod val="50000"/>
                </a:schemeClr>
              </a:solidFill>
            </a:endParaRPr>
          </a:p>
        </p:txBody>
      </p:sp>
      <p:pic>
        <p:nvPicPr>
          <p:cNvPr id="1026" name="Picture 2" descr="Znalezione obrazy dla zapytania italian che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34688" y="1716445"/>
            <a:ext cx="7557312" cy="5167312"/>
          </a:xfrm>
          <a:prstGeom prst="rect">
            <a:avLst/>
          </a:prstGeom>
          <a:noFill/>
          <a:extLst>
            <a:ext uri="{909E8E84-426E-40DD-AFC4-6F175D3DCCD1}">
              <a14:hiddenFill xmlns:a14="http://schemas.microsoft.com/office/drawing/2010/main">
                <a:solidFill>
                  <a:srgbClr val="FFFFFF"/>
                </a:solidFill>
              </a14:hiddenFill>
            </a:ext>
          </a:extLst>
        </p:spPr>
      </p:pic>
      <p:sp>
        <p:nvSpPr>
          <p:cNvPr id="4" name="Prostokąt: zaokrąglone rogi 3"/>
          <p:cNvSpPr/>
          <p:nvPr/>
        </p:nvSpPr>
        <p:spPr>
          <a:xfrm>
            <a:off x="7160653" y="5331854"/>
            <a:ext cx="1700013" cy="1057319"/>
          </a:xfrm>
          <a:prstGeom prst="roundRect">
            <a:avLst/>
          </a:prstGeom>
          <a:solidFill>
            <a:srgbClr val="E8E2D5"/>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22266619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a:t>
            </a:r>
            <a:r>
              <a:rPr lang="pl-PL" dirty="0" err="1"/>
              <a:t>Sources</a:t>
            </a:r>
            <a:r>
              <a:rPr lang="pl-PL" dirty="0"/>
              <a:t>” of legal order</a:t>
            </a:r>
          </a:p>
        </p:txBody>
      </p:sp>
      <p:graphicFrame>
        <p:nvGraphicFramePr>
          <p:cNvPr id="3" name="Diagram 2"/>
          <p:cNvGraphicFramePr/>
          <p:nvPr>
            <p:extLst>
              <p:ext uri="{D42A27DB-BD31-4B8C-83A1-F6EECF244321}">
                <p14:modId xmlns:p14="http://schemas.microsoft.com/office/powerpoint/2010/main" val="3226644720"/>
              </p:ext>
            </p:extLst>
          </p:nvPr>
        </p:nvGraphicFramePr>
        <p:xfrm>
          <a:off x="2816531" y="1926873"/>
          <a:ext cx="6314538" cy="43838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442897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p:cNvSpPr>
            <a:spLocks noGrp="1" noChangeArrowheads="1"/>
          </p:cNvSpPr>
          <p:nvPr>
            <p:ph type="title"/>
          </p:nvPr>
        </p:nvSpPr>
        <p:spPr>
          <a:xfrm>
            <a:off x="1219200" y="296672"/>
            <a:ext cx="8782491" cy="1067152"/>
          </a:xfrm>
          <a:ln/>
        </p:spPr>
        <p:txBody>
          <a:bodyPr/>
          <a:lstStyle/>
          <a:p>
            <a:pPr>
              <a:lnSpc>
                <a:spcPct val="76000"/>
              </a:lnSpc>
              <a:buSzPct val="45000"/>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pl-PL" dirty="0" err="1"/>
              <a:t>Legal</a:t>
            </a:r>
            <a:r>
              <a:rPr lang="pl-PL" dirty="0"/>
              <a:t> </a:t>
            </a:r>
            <a:r>
              <a:rPr lang="pl-PL" dirty="0" err="1"/>
              <a:t>culture</a:t>
            </a:r>
            <a:endParaRPr lang="en-GB" dirty="0"/>
          </a:p>
        </p:txBody>
      </p:sp>
      <p:sp>
        <p:nvSpPr>
          <p:cNvPr id="32770" name="Rectangle 2"/>
          <p:cNvSpPr>
            <a:spLocks noGrp="1" noChangeArrowheads="1"/>
          </p:cNvSpPr>
          <p:nvPr>
            <p:ph type="subTitle" idx="4294967295"/>
          </p:nvPr>
        </p:nvSpPr>
        <p:spPr bwMode="auto">
          <a:xfrm>
            <a:off x="1311965" y="1307658"/>
            <a:ext cx="8838061" cy="4396782"/>
          </a:xfrm>
          <a:prstGeom prst="rect">
            <a:avLst/>
          </a:prstGeom>
          <a:noFill/>
          <a:ln/>
        </p:spPr>
        <p:txBody>
          <a:bodyPr vert="horz" lIns="0" tIns="0" rIns="0" bIns="0" rtlCol="0" anchor="ctr">
            <a:normAutofit/>
          </a:bodyPr>
          <a:lstStyle/>
          <a:p>
            <a:pPr marL="188664" indent="-184343">
              <a:lnSpc>
                <a:spcPct val="78000"/>
              </a:lnSpc>
              <a:buSzPct val="45000"/>
              <a:buNone/>
              <a:tabLst>
                <a:tab pos="188664" algn="l"/>
                <a:tab pos="283716" algn="l"/>
                <a:tab pos="691286" algn="l"/>
                <a:tab pos="1098858" algn="l"/>
                <a:tab pos="1506428" algn="l"/>
                <a:tab pos="1914000" algn="l"/>
                <a:tab pos="2321570" algn="l"/>
                <a:tab pos="2729142" algn="l"/>
                <a:tab pos="3136712" algn="l"/>
                <a:tab pos="3544283" algn="l"/>
                <a:tab pos="3951854" algn="l"/>
                <a:tab pos="4359425" algn="l"/>
                <a:tab pos="4766996" algn="l"/>
                <a:tab pos="5174567" algn="l"/>
                <a:tab pos="5582138" algn="l"/>
                <a:tab pos="5989709" algn="l"/>
                <a:tab pos="6397280" algn="l"/>
                <a:tab pos="6804851" algn="l"/>
                <a:tab pos="7212421" algn="l"/>
                <a:tab pos="7619993" algn="l"/>
                <a:tab pos="8027563" algn="l"/>
              </a:tabLst>
            </a:pPr>
            <a:r>
              <a:rPr lang="pl-PL" sz="3266" i="1" dirty="0"/>
              <a:t>A set of </a:t>
            </a:r>
            <a:r>
              <a:rPr lang="pl-PL" sz="3266" i="1" dirty="0" err="1"/>
              <a:t>beliefs</a:t>
            </a:r>
            <a:r>
              <a:rPr lang="pl-PL" sz="3266" i="1" dirty="0"/>
              <a:t>, </a:t>
            </a:r>
            <a:r>
              <a:rPr lang="pl-PL" sz="3266" i="1" dirty="0" err="1"/>
              <a:t>attitudes</a:t>
            </a:r>
            <a:r>
              <a:rPr lang="pl-PL" sz="3266" i="1" dirty="0"/>
              <a:t> and </a:t>
            </a:r>
            <a:r>
              <a:rPr lang="pl-PL" sz="3266" i="1" dirty="0" err="1"/>
              <a:t>customs</a:t>
            </a:r>
            <a:r>
              <a:rPr lang="pl-PL" sz="3266" i="1" dirty="0"/>
              <a:t> </a:t>
            </a:r>
            <a:r>
              <a:rPr lang="pl-PL" sz="3266" i="1" dirty="0" err="1"/>
              <a:t>related</a:t>
            </a:r>
            <a:r>
              <a:rPr lang="pl-PL" sz="3266" i="1" dirty="0"/>
              <a:t> to the </a:t>
            </a:r>
            <a:r>
              <a:rPr lang="pl-PL" sz="3266" i="1" dirty="0" err="1"/>
              <a:t>valid</a:t>
            </a:r>
            <a:r>
              <a:rPr lang="pl-PL" sz="3266" i="1" dirty="0"/>
              <a:t> law.</a:t>
            </a:r>
          </a:p>
          <a:p>
            <a:pPr marL="188664" indent="-184343">
              <a:lnSpc>
                <a:spcPct val="78000"/>
              </a:lnSpc>
              <a:buSzPct val="45000"/>
              <a:buNone/>
              <a:tabLst>
                <a:tab pos="188664" algn="l"/>
                <a:tab pos="283716" algn="l"/>
                <a:tab pos="691286" algn="l"/>
                <a:tab pos="1098858" algn="l"/>
                <a:tab pos="1506428" algn="l"/>
                <a:tab pos="1914000" algn="l"/>
                <a:tab pos="2321570" algn="l"/>
                <a:tab pos="2729142" algn="l"/>
                <a:tab pos="3136712" algn="l"/>
                <a:tab pos="3544283" algn="l"/>
                <a:tab pos="3951854" algn="l"/>
                <a:tab pos="4359425" algn="l"/>
                <a:tab pos="4766996" algn="l"/>
                <a:tab pos="5174567" algn="l"/>
                <a:tab pos="5582138" algn="l"/>
                <a:tab pos="5989709" algn="l"/>
                <a:tab pos="6397280" algn="l"/>
                <a:tab pos="6804851" algn="l"/>
                <a:tab pos="7212421" algn="l"/>
                <a:tab pos="7619993" algn="l"/>
                <a:tab pos="8027563" algn="l"/>
              </a:tabLst>
            </a:pPr>
            <a:endParaRPr lang="pl-PL" sz="3266" dirty="0"/>
          </a:p>
          <a:p>
            <a:pPr marL="188664" indent="-184343">
              <a:lnSpc>
                <a:spcPct val="78000"/>
              </a:lnSpc>
              <a:buSzPct val="45000"/>
              <a:buNone/>
              <a:tabLst>
                <a:tab pos="188664" algn="l"/>
                <a:tab pos="283716" algn="l"/>
                <a:tab pos="691286" algn="l"/>
                <a:tab pos="1098858" algn="l"/>
                <a:tab pos="1506428" algn="l"/>
                <a:tab pos="1914000" algn="l"/>
                <a:tab pos="2321570" algn="l"/>
                <a:tab pos="2729142" algn="l"/>
                <a:tab pos="3136712" algn="l"/>
                <a:tab pos="3544283" algn="l"/>
                <a:tab pos="3951854" algn="l"/>
                <a:tab pos="4359425" algn="l"/>
                <a:tab pos="4766996" algn="l"/>
                <a:tab pos="5174567" algn="l"/>
                <a:tab pos="5582138" algn="l"/>
                <a:tab pos="5989709" algn="l"/>
                <a:tab pos="6397280" algn="l"/>
                <a:tab pos="6804851" algn="l"/>
                <a:tab pos="7212421" algn="l"/>
                <a:tab pos="7619993" algn="l"/>
                <a:tab pos="8027563" algn="l"/>
              </a:tabLst>
            </a:pPr>
            <a:r>
              <a:rPr lang="en-GB" sz="3266" dirty="0"/>
              <a:t>Legal culture </a:t>
            </a:r>
            <a:r>
              <a:rPr lang="en-GB" sz="3266" i="1" dirty="0" err="1"/>
              <a:t>sensu</a:t>
            </a:r>
            <a:r>
              <a:rPr lang="en-GB" sz="3266" i="1" dirty="0"/>
              <a:t> largo</a:t>
            </a:r>
            <a:r>
              <a:rPr lang="pl-PL" sz="3266" i="1" dirty="0"/>
              <a:t> and sensu stricto </a:t>
            </a:r>
            <a:r>
              <a:rPr lang="pl-PL" sz="3266" dirty="0"/>
              <a:t>(c</a:t>
            </a:r>
            <a:r>
              <a:rPr lang="en-GB" sz="3266" dirty="0" err="1"/>
              <a:t>ulture</a:t>
            </a:r>
            <a:r>
              <a:rPr lang="en-GB" sz="3266" dirty="0"/>
              <a:t> of legal </a:t>
            </a:r>
            <a:r>
              <a:rPr lang="en-GB" sz="3266" dirty="0" err="1"/>
              <a:t>profe</a:t>
            </a:r>
            <a:r>
              <a:rPr lang="pl-PL" sz="3266" dirty="0"/>
              <a:t>s</a:t>
            </a:r>
            <a:r>
              <a:rPr lang="en-GB" sz="3266" dirty="0" err="1"/>
              <a:t>sionals</a:t>
            </a:r>
            <a:r>
              <a:rPr lang="pl-PL" sz="3266" dirty="0"/>
              <a:t>)</a:t>
            </a:r>
            <a:r>
              <a:rPr lang="en-GB" sz="3266" dirty="0"/>
              <a:t>.</a:t>
            </a:r>
          </a:p>
          <a:p>
            <a:pPr marL="188664" indent="-184343">
              <a:lnSpc>
                <a:spcPct val="78000"/>
              </a:lnSpc>
              <a:buSzPct val="45000"/>
              <a:buNone/>
              <a:tabLst>
                <a:tab pos="188664" algn="l"/>
                <a:tab pos="283716" algn="l"/>
                <a:tab pos="691286" algn="l"/>
                <a:tab pos="1098858" algn="l"/>
                <a:tab pos="1506428" algn="l"/>
                <a:tab pos="1914000" algn="l"/>
                <a:tab pos="2321570" algn="l"/>
                <a:tab pos="2729142" algn="l"/>
                <a:tab pos="3136712" algn="l"/>
                <a:tab pos="3544283" algn="l"/>
                <a:tab pos="3951854" algn="l"/>
                <a:tab pos="4359425" algn="l"/>
                <a:tab pos="4766996" algn="l"/>
                <a:tab pos="5174567" algn="l"/>
                <a:tab pos="5582138" algn="l"/>
                <a:tab pos="5989709" algn="l"/>
                <a:tab pos="6397280" algn="l"/>
                <a:tab pos="6804851" algn="l"/>
                <a:tab pos="7212421" algn="l"/>
                <a:tab pos="7619993" algn="l"/>
                <a:tab pos="8027563" algn="l"/>
              </a:tabLst>
            </a:pPr>
            <a:endParaRPr lang="en-GB" sz="3266" dirty="0"/>
          </a:p>
          <a:p>
            <a:pPr marL="188664" indent="-184343">
              <a:lnSpc>
                <a:spcPct val="78000"/>
              </a:lnSpc>
              <a:buSzPct val="45000"/>
              <a:buNone/>
              <a:tabLst>
                <a:tab pos="188664" algn="l"/>
                <a:tab pos="283716" algn="l"/>
                <a:tab pos="691286" algn="l"/>
                <a:tab pos="1098858" algn="l"/>
                <a:tab pos="1506428" algn="l"/>
                <a:tab pos="1914000" algn="l"/>
                <a:tab pos="2321570" algn="l"/>
                <a:tab pos="2729142" algn="l"/>
                <a:tab pos="3136712" algn="l"/>
                <a:tab pos="3544283" algn="l"/>
                <a:tab pos="3951854" algn="l"/>
                <a:tab pos="4359425" algn="l"/>
                <a:tab pos="4766996" algn="l"/>
                <a:tab pos="5174567" algn="l"/>
                <a:tab pos="5582138" algn="l"/>
                <a:tab pos="5989709" algn="l"/>
                <a:tab pos="6397280" algn="l"/>
                <a:tab pos="6804851" algn="l"/>
                <a:tab pos="7212421" algn="l"/>
                <a:tab pos="7619993" algn="l"/>
                <a:tab pos="8027563" algn="l"/>
              </a:tabLst>
            </a:pPr>
            <a:r>
              <a:rPr lang="pl-PL" sz="3266" dirty="0" err="1"/>
              <a:t>Legal</a:t>
            </a:r>
            <a:r>
              <a:rPr lang="pl-PL" sz="3266" dirty="0"/>
              <a:t> </a:t>
            </a:r>
            <a:r>
              <a:rPr lang="pl-PL" sz="3266" dirty="0" err="1"/>
              <a:t>culture</a:t>
            </a:r>
            <a:r>
              <a:rPr lang="pl-PL" sz="3266" dirty="0"/>
              <a:t> sensu stricto </a:t>
            </a:r>
            <a:r>
              <a:rPr lang="pl-PL" sz="3266" dirty="0" err="1"/>
              <a:t>is</a:t>
            </a:r>
            <a:r>
              <a:rPr lang="pl-PL" sz="3266" dirty="0"/>
              <a:t> c</a:t>
            </a:r>
            <a:r>
              <a:rPr lang="en-GB" sz="3266" dirty="0" err="1"/>
              <a:t>reated</a:t>
            </a:r>
            <a:r>
              <a:rPr lang="en-GB" sz="3266" dirty="0"/>
              <a:t> by legal practices, legal science,</a:t>
            </a:r>
            <a:r>
              <a:rPr lang="pl-PL" sz="3266" dirty="0"/>
              <a:t> and </a:t>
            </a:r>
            <a:r>
              <a:rPr lang="en-GB" sz="3266" dirty="0" err="1"/>
              <a:t>legislat</a:t>
            </a:r>
            <a:r>
              <a:rPr lang="pl-PL" sz="3266" dirty="0" err="1"/>
              <a:t>ion</a:t>
            </a:r>
            <a:endParaRPr lang="en-GB" sz="3266" dirty="0"/>
          </a:p>
        </p:txBody>
      </p:sp>
    </p:spTree>
    <p:extLst>
      <p:ext uri="{BB962C8B-B14F-4D97-AF65-F5344CB8AC3E}">
        <p14:creationId xmlns:p14="http://schemas.microsoft.com/office/powerpoint/2010/main" val="34048160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a:spLocks noGrp="1" noChangeArrowheads="1"/>
          </p:cNvSpPr>
          <p:nvPr>
            <p:ph type="title"/>
          </p:nvPr>
        </p:nvSpPr>
        <p:spPr>
          <a:xfrm>
            <a:off x="967410" y="296672"/>
            <a:ext cx="9034282" cy="1067152"/>
          </a:xfrm>
          <a:ln/>
        </p:spPr>
        <p:txBody>
          <a:bodyPr>
            <a:normAutofit/>
          </a:bodyPr>
          <a:lstStyle/>
          <a:p>
            <a:pPr>
              <a:lnSpc>
                <a:spcPct val="76000"/>
              </a:lnSpc>
              <a:buSzPct val="45000"/>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en-GB" u="sng" dirty="0">
                <a:ea typeface="msmincho" charset="0"/>
                <a:cs typeface="msmincho" charset="0"/>
              </a:rPr>
              <a:t>Components of legal culture</a:t>
            </a:r>
            <a:endParaRPr lang="en-GB" dirty="0"/>
          </a:p>
        </p:txBody>
      </p:sp>
      <p:sp>
        <p:nvSpPr>
          <p:cNvPr id="33794" name="Rectangle 2"/>
          <p:cNvSpPr>
            <a:spLocks noGrp="1" noChangeArrowheads="1"/>
          </p:cNvSpPr>
          <p:nvPr>
            <p:ph type="subTitle" idx="4294967295"/>
          </p:nvPr>
        </p:nvSpPr>
        <p:spPr bwMode="auto">
          <a:xfrm>
            <a:off x="1850435" y="2098301"/>
            <a:ext cx="8491131" cy="4030983"/>
          </a:xfrm>
          <a:prstGeom prst="rect">
            <a:avLst/>
          </a:prstGeom>
          <a:noFill/>
          <a:ln/>
        </p:spPr>
        <p:txBody>
          <a:bodyPr vert="horz" lIns="0" tIns="0" rIns="0" bIns="0" rtlCol="0" anchor="ctr">
            <a:normAutofit/>
          </a:bodyPr>
          <a:lstStyle/>
          <a:p>
            <a:pPr marL="184343" indent="-184343">
              <a:lnSpc>
                <a:spcPct val="95000"/>
              </a:lnSpc>
              <a:buSzPct val="45000"/>
              <a:buFont typeface="Wingdings" charset="2"/>
              <a:buChar char=""/>
              <a:tabLst>
                <a:tab pos="184343" algn="l"/>
                <a:tab pos="279395" algn="l"/>
                <a:tab pos="686966" algn="l"/>
                <a:tab pos="1094537" algn="l"/>
                <a:tab pos="1502108" algn="l"/>
                <a:tab pos="1909679" algn="l"/>
                <a:tab pos="2317250" algn="l"/>
                <a:tab pos="2724821" algn="l"/>
                <a:tab pos="3132392" algn="l"/>
                <a:tab pos="3539962" algn="l"/>
                <a:tab pos="3947534" algn="l"/>
                <a:tab pos="4355104" algn="l"/>
                <a:tab pos="4762676" algn="l"/>
                <a:tab pos="5170246" algn="l"/>
                <a:tab pos="5577818" algn="l"/>
                <a:tab pos="5985388" algn="l"/>
                <a:tab pos="6392959" algn="l"/>
                <a:tab pos="6800530" algn="l"/>
                <a:tab pos="7208101" algn="l"/>
                <a:tab pos="7615672" algn="l"/>
                <a:tab pos="8023243" algn="l"/>
              </a:tabLst>
            </a:pPr>
            <a:r>
              <a:rPr lang="en-GB" b="1" dirty="0"/>
              <a:t>methodical element </a:t>
            </a:r>
            <a:r>
              <a:rPr lang="en-GB" dirty="0"/>
              <a:t>(</a:t>
            </a:r>
            <a:r>
              <a:rPr lang="pl-PL" dirty="0" err="1"/>
              <a:t>methods</a:t>
            </a:r>
            <a:r>
              <a:rPr lang="pl-PL" dirty="0"/>
              <a:t> </a:t>
            </a:r>
            <a:r>
              <a:rPr lang="en-GB" dirty="0"/>
              <a:t>of legal reasoning)‏</a:t>
            </a:r>
          </a:p>
          <a:p>
            <a:pPr marL="184343" indent="-184343">
              <a:lnSpc>
                <a:spcPct val="143000"/>
              </a:lnSpc>
              <a:buSzPct val="45000"/>
              <a:buFont typeface="Wingdings" charset="2"/>
              <a:buChar char=""/>
              <a:tabLst>
                <a:tab pos="184343" algn="l"/>
                <a:tab pos="279395" algn="l"/>
                <a:tab pos="686966" algn="l"/>
                <a:tab pos="1094537" algn="l"/>
                <a:tab pos="1502108" algn="l"/>
                <a:tab pos="1909679" algn="l"/>
                <a:tab pos="2317250" algn="l"/>
                <a:tab pos="2724821" algn="l"/>
                <a:tab pos="3132392" algn="l"/>
                <a:tab pos="3539962" algn="l"/>
                <a:tab pos="3947534" algn="l"/>
                <a:tab pos="4355104" algn="l"/>
                <a:tab pos="4762676" algn="l"/>
                <a:tab pos="5170246" algn="l"/>
                <a:tab pos="5577818" algn="l"/>
                <a:tab pos="5985388" algn="l"/>
                <a:tab pos="6392959" algn="l"/>
                <a:tab pos="6800530" algn="l"/>
                <a:tab pos="7208101" algn="l"/>
                <a:tab pos="7615672" algn="l"/>
                <a:tab pos="8023243" algn="l"/>
              </a:tabLst>
            </a:pPr>
            <a:r>
              <a:rPr lang="en-GB" b="1" dirty="0"/>
              <a:t>conceptual element </a:t>
            </a:r>
            <a:r>
              <a:rPr lang="en-GB" dirty="0"/>
              <a:t>(basic concepts of law)‏</a:t>
            </a:r>
          </a:p>
          <a:p>
            <a:pPr marL="184343" indent="-184343">
              <a:lnSpc>
                <a:spcPct val="143000"/>
              </a:lnSpc>
              <a:buSzPct val="45000"/>
              <a:buFont typeface="Wingdings" charset="2"/>
              <a:buChar char=""/>
              <a:tabLst>
                <a:tab pos="184343" algn="l"/>
                <a:tab pos="279395" algn="l"/>
                <a:tab pos="686966" algn="l"/>
                <a:tab pos="1094537" algn="l"/>
                <a:tab pos="1502108" algn="l"/>
                <a:tab pos="1909679" algn="l"/>
                <a:tab pos="2317250" algn="l"/>
                <a:tab pos="2724821" algn="l"/>
                <a:tab pos="3132392" algn="l"/>
                <a:tab pos="3539962" algn="l"/>
                <a:tab pos="3947534" algn="l"/>
                <a:tab pos="4355104" algn="l"/>
                <a:tab pos="4762676" algn="l"/>
                <a:tab pos="5170246" algn="l"/>
                <a:tab pos="5577818" algn="l"/>
                <a:tab pos="5985388" algn="l"/>
                <a:tab pos="6392959" algn="l"/>
                <a:tab pos="6800530" algn="l"/>
                <a:tab pos="7208101" algn="l"/>
                <a:tab pos="7615672" algn="l"/>
                <a:tab pos="8023243" algn="l"/>
              </a:tabLst>
            </a:pPr>
            <a:r>
              <a:rPr lang="en-GB" b="1" dirty="0"/>
              <a:t>normative element </a:t>
            </a:r>
            <a:r>
              <a:rPr lang="en-GB" dirty="0"/>
              <a:t>(general legal principles)‏</a:t>
            </a:r>
          </a:p>
          <a:p>
            <a:pPr marL="184343" indent="-184343">
              <a:lnSpc>
                <a:spcPct val="143000"/>
              </a:lnSpc>
              <a:buSzPct val="45000"/>
              <a:buFont typeface="Wingdings" charset="2"/>
              <a:buChar char=""/>
              <a:tabLst>
                <a:tab pos="184343" algn="l"/>
                <a:tab pos="279395" algn="l"/>
                <a:tab pos="686966" algn="l"/>
                <a:tab pos="1094537" algn="l"/>
                <a:tab pos="1502108" algn="l"/>
                <a:tab pos="1909679" algn="l"/>
                <a:tab pos="2317250" algn="l"/>
                <a:tab pos="2724821" algn="l"/>
                <a:tab pos="3132392" algn="l"/>
                <a:tab pos="3539962" algn="l"/>
                <a:tab pos="3947534" algn="l"/>
                <a:tab pos="4355104" algn="l"/>
                <a:tab pos="4762676" algn="l"/>
                <a:tab pos="5170246" algn="l"/>
                <a:tab pos="5577818" algn="l"/>
                <a:tab pos="5985388" algn="l"/>
                <a:tab pos="6392959" algn="l"/>
                <a:tab pos="6800530" algn="l"/>
                <a:tab pos="7208101" algn="l"/>
                <a:tab pos="7615672" algn="l"/>
                <a:tab pos="8023243" algn="l"/>
              </a:tabLst>
            </a:pPr>
            <a:r>
              <a:rPr lang="en-GB" b="1" dirty="0"/>
              <a:t>general doctrines</a:t>
            </a:r>
            <a:r>
              <a:rPr lang="en-GB" dirty="0"/>
              <a:t>‏</a:t>
            </a:r>
          </a:p>
        </p:txBody>
      </p:sp>
    </p:spTree>
    <p:extLst>
      <p:ext uri="{BB962C8B-B14F-4D97-AF65-F5344CB8AC3E}">
        <p14:creationId xmlns:p14="http://schemas.microsoft.com/office/powerpoint/2010/main" val="21158545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Grp="1" noChangeArrowheads="1"/>
          </p:cNvSpPr>
          <p:nvPr>
            <p:ph type="title"/>
          </p:nvPr>
        </p:nvSpPr>
        <p:spPr>
          <a:xfrm>
            <a:off x="914400" y="296672"/>
            <a:ext cx="9087291" cy="1067152"/>
          </a:xfrm>
          <a:ln/>
        </p:spPr>
        <p:txBody>
          <a:bodyPr/>
          <a:lstStyle/>
          <a:p>
            <a:pPr>
              <a:lnSpc>
                <a:spcPct val="76000"/>
              </a:lnSpc>
              <a:buSzPct val="45000"/>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pl-PL" dirty="0" err="1"/>
              <a:t>Methodical</a:t>
            </a:r>
            <a:r>
              <a:rPr lang="pl-PL" dirty="0"/>
              <a:t> </a:t>
            </a:r>
            <a:r>
              <a:rPr lang="pl-PL" dirty="0" err="1"/>
              <a:t>component</a:t>
            </a:r>
            <a:endParaRPr lang="en-GB" dirty="0"/>
          </a:p>
        </p:txBody>
      </p:sp>
      <p:sp>
        <p:nvSpPr>
          <p:cNvPr id="28674" name="Rectangle 2"/>
          <p:cNvSpPr>
            <a:spLocks noGrp="1" noChangeArrowheads="1"/>
          </p:cNvSpPr>
          <p:nvPr>
            <p:ph type="subTitle" idx="4294967295"/>
          </p:nvPr>
        </p:nvSpPr>
        <p:spPr bwMode="auto">
          <a:xfrm>
            <a:off x="2196071" y="1821792"/>
            <a:ext cx="7953955" cy="4393901"/>
          </a:xfrm>
          <a:prstGeom prst="rect">
            <a:avLst/>
          </a:prstGeom>
          <a:noFill/>
          <a:ln/>
        </p:spPr>
        <p:txBody>
          <a:bodyPr vert="horz" lIns="0" tIns="0" rIns="0" bIns="0" rtlCol="0" anchor="ctr">
            <a:normAutofit/>
          </a:bodyPr>
          <a:lstStyle/>
          <a:p>
            <a:pPr marL="188664" indent="-184343">
              <a:lnSpc>
                <a:spcPct val="82000"/>
              </a:lnSpc>
              <a:buSzPct val="45000"/>
              <a:buFont typeface="Wingdings" charset="2"/>
              <a:buChar char=""/>
              <a:tabLst>
                <a:tab pos="188664" algn="l"/>
                <a:tab pos="283716" algn="l"/>
                <a:tab pos="691286" algn="l"/>
                <a:tab pos="1098858" algn="l"/>
                <a:tab pos="1506428" algn="l"/>
                <a:tab pos="1914000" algn="l"/>
                <a:tab pos="2321570" algn="l"/>
                <a:tab pos="2729142" algn="l"/>
                <a:tab pos="3136712" algn="l"/>
                <a:tab pos="3544283" algn="l"/>
                <a:tab pos="3951854" algn="l"/>
                <a:tab pos="4359425" algn="l"/>
                <a:tab pos="4766996" algn="l"/>
                <a:tab pos="5174567" algn="l"/>
                <a:tab pos="5582138" algn="l"/>
                <a:tab pos="5989709" algn="l"/>
                <a:tab pos="6397280" algn="l"/>
                <a:tab pos="6804851" algn="l"/>
                <a:tab pos="7212421" algn="l"/>
                <a:tab pos="7619993" algn="l"/>
                <a:tab pos="8027563" algn="l"/>
              </a:tabLst>
            </a:pPr>
            <a:r>
              <a:rPr lang="pl-PL" sz="3266" dirty="0"/>
              <a:t> </a:t>
            </a:r>
            <a:r>
              <a:rPr lang="pl-PL" sz="3266" dirty="0" err="1"/>
              <a:t>Rules</a:t>
            </a:r>
            <a:r>
              <a:rPr lang="pl-PL" sz="3266" dirty="0"/>
              <a:t> of </a:t>
            </a:r>
            <a:r>
              <a:rPr lang="en-GB" sz="3266" dirty="0"/>
              <a:t>valid</a:t>
            </a:r>
            <a:r>
              <a:rPr lang="pl-PL" sz="3266" dirty="0" err="1"/>
              <a:t>ity</a:t>
            </a:r>
            <a:endParaRPr lang="en-GB" sz="3266" dirty="0"/>
          </a:p>
          <a:p>
            <a:pPr marL="188664" indent="-184343">
              <a:lnSpc>
                <a:spcPct val="82000"/>
              </a:lnSpc>
              <a:buSzPct val="45000"/>
              <a:buFont typeface="Wingdings" charset="2"/>
              <a:buChar char=""/>
              <a:tabLst>
                <a:tab pos="188664" algn="l"/>
                <a:tab pos="283716" algn="l"/>
                <a:tab pos="691286" algn="l"/>
                <a:tab pos="1098858" algn="l"/>
                <a:tab pos="1506428" algn="l"/>
                <a:tab pos="1914000" algn="l"/>
                <a:tab pos="2321570" algn="l"/>
                <a:tab pos="2729142" algn="l"/>
                <a:tab pos="3136712" algn="l"/>
                <a:tab pos="3544283" algn="l"/>
                <a:tab pos="3951854" algn="l"/>
                <a:tab pos="4359425" algn="l"/>
                <a:tab pos="4766996" algn="l"/>
                <a:tab pos="5174567" algn="l"/>
                <a:tab pos="5582138" algn="l"/>
                <a:tab pos="5989709" algn="l"/>
                <a:tab pos="6397280" algn="l"/>
                <a:tab pos="6804851" algn="l"/>
                <a:tab pos="7212421" algn="l"/>
                <a:tab pos="7619993" algn="l"/>
                <a:tab pos="8027563" algn="l"/>
              </a:tabLst>
            </a:pPr>
            <a:endParaRPr lang="pl-PL" sz="3266" dirty="0"/>
          </a:p>
          <a:p>
            <a:pPr marL="188664" indent="-184343">
              <a:lnSpc>
                <a:spcPct val="82000"/>
              </a:lnSpc>
              <a:buSzPct val="45000"/>
              <a:buFont typeface="Wingdings" charset="2"/>
              <a:buChar char=""/>
              <a:tabLst>
                <a:tab pos="188664" algn="l"/>
                <a:tab pos="283716" algn="l"/>
                <a:tab pos="691286" algn="l"/>
                <a:tab pos="1098858" algn="l"/>
                <a:tab pos="1506428" algn="l"/>
                <a:tab pos="1914000" algn="l"/>
                <a:tab pos="2321570" algn="l"/>
                <a:tab pos="2729142" algn="l"/>
                <a:tab pos="3136712" algn="l"/>
                <a:tab pos="3544283" algn="l"/>
                <a:tab pos="3951854" algn="l"/>
                <a:tab pos="4359425" algn="l"/>
                <a:tab pos="4766996" algn="l"/>
                <a:tab pos="5174567" algn="l"/>
                <a:tab pos="5582138" algn="l"/>
                <a:tab pos="5989709" algn="l"/>
                <a:tab pos="6397280" algn="l"/>
                <a:tab pos="6804851" algn="l"/>
                <a:tab pos="7212421" algn="l"/>
                <a:tab pos="7619993" algn="l"/>
                <a:tab pos="8027563" algn="l"/>
              </a:tabLst>
            </a:pPr>
            <a:r>
              <a:rPr lang="pl-PL" sz="3266" dirty="0"/>
              <a:t> R</a:t>
            </a:r>
            <a:r>
              <a:rPr lang="en-GB" sz="3266" dirty="0" err="1"/>
              <a:t>ules</a:t>
            </a:r>
            <a:r>
              <a:rPr lang="pl-PL" sz="3266" dirty="0"/>
              <a:t> of </a:t>
            </a:r>
            <a:r>
              <a:rPr lang="pl-PL" sz="3266" dirty="0" err="1"/>
              <a:t>interpretation</a:t>
            </a:r>
            <a:endParaRPr lang="pl-PL" sz="3266" dirty="0"/>
          </a:p>
          <a:p>
            <a:pPr marL="188664" indent="-184343">
              <a:lnSpc>
                <a:spcPct val="82000"/>
              </a:lnSpc>
              <a:buSzPct val="45000"/>
              <a:buFont typeface="Wingdings" charset="2"/>
              <a:buChar char=""/>
              <a:tabLst>
                <a:tab pos="188664" algn="l"/>
                <a:tab pos="283716" algn="l"/>
                <a:tab pos="691286" algn="l"/>
                <a:tab pos="1098858" algn="l"/>
                <a:tab pos="1506428" algn="l"/>
                <a:tab pos="1914000" algn="l"/>
                <a:tab pos="2321570" algn="l"/>
                <a:tab pos="2729142" algn="l"/>
                <a:tab pos="3136712" algn="l"/>
                <a:tab pos="3544283" algn="l"/>
                <a:tab pos="3951854" algn="l"/>
                <a:tab pos="4359425" algn="l"/>
                <a:tab pos="4766996" algn="l"/>
                <a:tab pos="5174567" algn="l"/>
                <a:tab pos="5582138" algn="l"/>
                <a:tab pos="5989709" algn="l"/>
                <a:tab pos="6397280" algn="l"/>
                <a:tab pos="6804851" algn="l"/>
                <a:tab pos="7212421" algn="l"/>
                <a:tab pos="7619993" algn="l"/>
                <a:tab pos="8027563" algn="l"/>
              </a:tabLst>
            </a:pPr>
            <a:endParaRPr lang="pl-PL" sz="3266" dirty="0"/>
          </a:p>
          <a:p>
            <a:pPr marL="188664" indent="-184343">
              <a:lnSpc>
                <a:spcPct val="82000"/>
              </a:lnSpc>
              <a:buSzPct val="45000"/>
              <a:buFont typeface="Wingdings" charset="2"/>
              <a:buChar char=""/>
              <a:tabLst>
                <a:tab pos="188664" algn="l"/>
                <a:tab pos="283716" algn="l"/>
                <a:tab pos="691286" algn="l"/>
                <a:tab pos="1098858" algn="l"/>
                <a:tab pos="1506428" algn="l"/>
                <a:tab pos="1914000" algn="l"/>
                <a:tab pos="2321570" algn="l"/>
                <a:tab pos="2729142" algn="l"/>
                <a:tab pos="3136712" algn="l"/>
                <a:tab pos="3544283" algn="l"/>
                <a:tab pos="3951854" algn="l"/>
                <a:tab pos="4359425" algn="l"/>
                <a:tab pos="4766996" algn="l"/>
                <a:tab pos="5174567" algn="l"/>
                <a:tab pos="5582138" algn="l"/>
                <a:tab pos="5989709" algn="l"/>
                <a:tab pos="6397280" algn="l"/>
                <a:tab pos="6804851" algn="l"/>
                <a:tab pos="7212421" algn="l"/>
                <a:tab pos="7619993" algn="l"/>
                <a:tab pos="8027563" algn="l"/>
              </a:tabLst>
            </a:pPr>
            <a:r>
              <a:rPr lang="pl-PL" sz="3266" dirty="0"/>
              <a:t> [</a:t>
            </a:r>
            <a:r>
              <a:rPr lang="pl-PL" sz="3266" dirty="0" err="1"/>
              <a:t>Rules</a:t>
            </a:r>
            <a:r>
              <a:rPr lang="pl-PL" sz="3266" dirty="0"/>
              <a:t> of </a:t>
            </a:r>
            <a:r>
              <a:rPr lang="pl-PL" sz="3266" dirty="0" err="1"/>
              <a:t>collisions</a:t>
            </a:r>
            <a:r>
              <a:rPr lang="pl-PL" sz="3266" dirty="0"/>
              <a:t>]</a:t>
            </a:r>
            <a:endParaRPr lang="en-GB" sz="3266" dirty="0"/>
          </a:p>
        </p:txBody>
      </p:sp>
    </p:spTree>
    <p:extLst>
      <p:ext uri="{BB962C8B-B14F-4D97-AF65-F5344CB8AC3E}">
        <p14:creationId xmlns:p14="http://schemas.microsoft.com/office/powerpoint/2010/main" val="14922976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Grp="1" noChangeArrowheads="1"/>
          </p:cNvSpPr>
          <p:nvPr>
            <p:ph type="title"/>
          </p:nvPr>
        </p:nvSpPr>
        <p:spPr>
          <a:xfrm>
            <a:off x="596348" y="296672"/>
            <a:ext cx="9405343" cy="1067152"/>
          </a:xfrm>
          <a:ln/>
        </p:spPr>
        <p:txBody>
          <a:bodyPr>
            <a:normAutofit/>
          </a:bodyPr>
          <a:lstStyle/>
          <a:p>
            <a:pPr>
              <a:lnSpc>
                <a:spcPct val="150000"/>
              </a:lnSpc>
              <a:buSzPct val="45000"/>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pl-PL" dirty="0" err="1"/>
              <a:t>Normative</a:t>
            </a:r>
            <a:r>
              <a:rPr lang="pl-PL" dirty="0"/>
              <a:t> component: </a:t>
            </a:r>
            <a:r>
              <a:rPr lang="pl-PL" dirty="0" err="1"/>
              <a:t>legal</a:t>
            </a:r>
            <a:r>
              <a:rPr lang="pl-PL" dirty="0"/>
              <a:t> </a:t>
            </a:r>
            <a:r>
              <a:rPr lang="pl-PL" dirty="0" err="1"/>
              <a:t>principles</a:t>
            </a:r>
            <a:endParaRPr lang="en-GB" dirty="0"/>
          </a:p>
        </p:txBody>
      </p:sp>
      <p:sp>
        <p:nvSpPr>
          <p:cNvPr id="23554" name="Rectangle 2"/>
          <p:cNvSpPr>
            <a:spLocks noGrp="1" noChangeArrowheads="1"/>
          </p:cNvSpPr>
          <p:nvPr>
            <p:ph type="subTitle" idx="4294967295"/>
          </p:nvPr>
        </p:nvSpPr>
        <p:spPr bwMode="auto">
          <a:xfrm>
            <a:off x="1364974" y="1712078"/>
            <a:ext cx="8636717" cy="4393902"/>
          </a:xfrm>
          <a:prstGeom prst="rect">
            <a:avLst/>
          </a:prstGeom>
          <a:noFill/>
          <a:ln/>
        </p:spPr>
        <p:txBody>
          <a:bodyPr vert="horz" lIns="0" tIns="0" rIns="0" bIns="0" rtlCol="0" anchor="ctr">
            <a:normAutofit lnSpcReduction="10000"/>
          </a:bodyPr>
          <a:lstStyle/>
          <a:p>
            <a:pPr marL="188664" indent="-184343">
              <a:lnSpc>
                <a:spcPct val="82000"/>
              </a:lnSpc>
              <a:buSzPct val="45000"/>
              <a:buNone/>
              <a:tabLst>
                <a:tab pos="188664" algn="l"/>
                <a:tab pos="283716" algn="l"/>
                <a:tab pos="691286" algn="l"/>
                <a:tab pos="1098858" algn="l"/>
                <a:tab pos="1506428" algn="l"/>
                <a:tab pos="1914000" algn="l"/>
                <a:tab pos="2321570" algn="l"/>
                <a:tab pos="2729142" algn="l"/>
                <a:tab pos="3136712" algn="l"/>
                <a:tab pos="3544283" algn="l"/>
                <a:tab pos="3951854" algn="l"/>
                <a:tab pos="4359425" algn="l"/>
                <a:tab pos="4766996" algn="l"/>
                <a:tab pos="5174567" algn="l"/>
                <a:tab pos="5582138" algn="l"/>
                <a:tab pos="5989709" algn="l"/>
                <a:tab pos="6397280" algn="l"/>
                <a:tab pos="6804851" algn="l"/>
                <a:tab pos="7212421" algn="l"/>
                <a:tab pos="7619993" algn="l"/>
                <a:tab pos="8027563" algn="l"/>
              </a:tabLst>
            </a:pPr>
            <a:r>
              <a:rPr lang="en-GB" dirty="0"/>
              <a:t>‘</a:t>
            </a:r>
            <a:r>
              <a:rPr lang="pl-PL" u="sng" dirty="0" err="1"/>
              <a:t>Typic</a:t>
            </a:r>
            <a:r>
              <a:rPr lang="en-GB" u="sng" dirty="0"/>
              <a:t>al' rules</a:t>
            </a:r>
          </a:p>
          <a:p>
            <a:pPr marL="188664" indent="-184343">
              <a:lnSpc>
                <a:spcPct val="82000"/>
              </a:lnSpc>
              <a:buSzPct val="45000"/>
              <a:buNone/>
              <a:tabLst>
                <a:tab pos="188664" algn="l"/>
                <a:tab pos="283716" algn="l"/>
                <a:tab pos="691286" algn="l"/>
                <a:tab pos="1098858" algn="l"/>
                <a:tab pos="1506428" algn="l"/>
                <a:tab pos="1914000" algn="l"/>
                <a:tab pos="2321570" algn="l"/>
                <a:tab pos="2729142" algn="l"/>
                <a:tab pos="3136712" algn="l"/>
                <a:tab pos="3544283" algn="l"/>
                <a:tab pos="3951854" algn="l"/>
                <a:tab pos="4359425" algn="l"/>
                <a:tab pos="4766996" algn="l"/>
                <a:tab pos="5174567" algn="l"/>
                <a:tab pos="5582138" algn="l"/>
                <a:tab pos="5989709" algn="l"/>
                <a:tab pos="6397280" algn="l"/>
                <a:tab pos="6804851" algn="l"/>
                <a:tab pos="7212421" algn="l"/>
                <a:tab pos="7619993" algn="l"/>
                <a:tab pos="8027563" algn="l"/>
              </a:tabLst>
            </a:pPr>
            <a:endParaRPr lang="en-GB" dirty="0"/>
          </a:p>
          <a:p>
            <a:pPr marL="188664" indent="-184343">
              <a:lnSpc>
                <a:spcPct val="82000"/>
              </a:lnSpc>
              <a:buSzPct val="45000"/>
              <a:buNone/>
              <a:tabLst>
                <a:tab pos="188664" algn="l"/>
                <a:tab pos="283716" algn="l"/>
                <a:tab pos="691286" algn="l"/>
                <a:tab pos="1098858" algn="l"/>
                <a:tab pos="1506428" algn="l"/>
                <a:tab pos="1914000" algn="l"/>
                <a:tab pos="2321570" algn="l"/>
                <a:tab pos="2729142" algn="l"/>
                <a:tab pos="3136712" algn="l"/>
                <a:tab pos="3544283" algn="l"/>
                <a:tab pos="3951854" algn="l"/>
                <a:tab pos="4359425" algn="l"/>
                <a:tab pos="4766996" algn="l"/>
                <a:tab pos="5174567" algn="l"/>
                <a:tab pos="5582138" algn="l"/>
                <a:tab pos="5989709" algn="l"/>
                <a:tab pos="6397280" algn="l"/>
                <a:tab pos="6804851" algn="l"/>
                <a:tab pos="7212421" algn="l"/>
                <a:tab pos="7619993" algn="l"/>
                <a:tab pos="8027563" algn="l"/>
              </a:tabLst>
            </a:pPr>
            <a:r>
              <a:rPr lang="en-GB" b="1" dirty="0"/>
              <a:t>validity</a:t>
            </a:r>
            <a:r>
              <a:rPr lang="en-GB" dirty="0"/>
              <a:t>: formal criteria ('test of pedigree')‏</a:t>
            </a:r>
          </a:p>
          <a:p>
            <a:pPr marL="188664" indent="-184343">
              <a:lnSpc>
                <a:spcPct val="82000"/>
              </a:lnSpc>
              <a:buSzPct val="45000"/>
              <a:buNone/>
              <a:tabLst>
                <a:tab pos="188664" algn="l"/>
                <a:tab pos="283716" algn="l"/>
                <a:tab pos="691286" algn="l"/>
                <a:tab pos="1098858" algn="l"/>
                <a:tab pos="1506428" algn="l"/>
                <a:tab pos="1914000" algn="l"/>
                <a:tab pos="2321570" algn="l"/>
                <a:tab pos="2729142" algn="l"/>
                <a:tab pos="3136712" algn="l"/>
                <a:tab pos="3544283" algn="l"/>
                <a:tab pos="3951854" algn="l"/>
                <a:tab pos="4359425" algn="l"/>
                <a:tab pos="4766996" algn="l"/>
                <a:tab pos="5174567" algn="l"/>
                <a:tab pos="5582138" algn="l"/>
                <a:tab pos="5989709" algn="l"/>
                <a:tab pos="6397280" algn="l"/>
                <a:tab pos="6804851" algn="l"/>
                <a:tab pos="7212421" algn="l"/>
                <a:tab pos="7619993" algn="l"/>
                <a:tab pos="8027563" algn="l"/>
              </a:tabLst>
            </a:pPr>
            <a:r>
              <a:rPr lang="en-GB" b="1" dirty="0"/>
              <a:t>application</a:t>
            </a:r>
            <a:r>
              <a:rPr lang="en-GB" dirty="0"/>
              <a:t>: 'all or nothing' fashion</a:t>
            </a:r>
          </a:p>
          <a:p>
            <a:pPr marL="188664" indent="-184343">
              <a:lnSpc>
                <a:spcPct val="82000"/>
              </a:lnSpc>
              <a:buSzPct val="45000"/>
              <a:buNone/>
              <a:tabLst>
                <a:tab pos="188664" algn="l"/>
                <a:tab pos="283716" algn="l"/>
                <a:tab pos="691286" algn="l"/>
                <a:tab pos="1098858" algn="l"/>
                <a:tab pos="1506428" algn="l"/>
                <a:tab pos="1914000" algn="l"/>
                <a:tab pos="2321570" algn="l"/>
                <a:tab pos="2729142" algn="l"/>
                <a:tab pos="3136712" algn="l"/>
                <a:tab pos="3544283" algn="l"/>
                <a:tab pos="3951854" algn="l"/>
                <a:tab pos="4359425" algn="l"/>
                <a:tab pos="4766996" algn="l"/>
                <a:tab pos="5174567" algn="l"/>
                <a:tab pos="5582138" algn="l"/>
                <a:tab pos="5989709" algn="l"/>
                <a:tab pos="6397280" algn="l"/>
                <a:tab pos="6804851" algn="l"/>
                <a:tab pos="7212421" algn="l"/>
                <a:tab pos="7619993" algn="l"/>
                <a:tab pos="8027563" algn="l"/>
              </a:tabLst>
            </a:pPr>
            <a:endParaRPr lang="en-GB" dirty="0"/>
          </a:p>
          <a:p>
            <a:pPr marL="188664" indent="-184343">
              <a:lnSpc>
                <a:spcPct val="82000"/>
              </a:lnSpc>
              <a:buSzPct val="45000"/>
              <a:buNone/>
              <a:tabLst>
                <a:tab pos="188664" algn="l"/>
                <a:tab pos="283716" algn="l"/>
                <a:tab pos="691286" algn="l"/>
                <a:tab pos="1098858" algn="l"/>
                <a:tab pos="1506428" algn="l"/>
                <a:tab pos="1914000" algn="l"/>
                <a:tab pos="2321570" algn="l"/>
                <a:tab pos="2729142" algn="l"/>
                <a:tab pos="3136712" algn="l"/>
                <a:tab pos="3544283" algn="l"/>
                <a:tab pos="3951854" algn="l"/>
                <a:tab pos="4359425" algn="l"/>
                <a:tab pos="4766996" algn="l"/>
                <a:tab pos="5174567" algn="l"/>
                <a:tab pos="5582138" algn="l"/>
                <a:tab pos="5989709" algn="l"/>
                <a:tab pos="6397280" algn="l"/>
                <a:tab pos="6804851" algn="l"/>
                <a:tab pos="7212421" algn="l"/>
                <a:tab pos="7619993" algn="l"/>
                <a:tab pos="8027563" algn="l"/>
              </a:tabLst>
            </a:pPr>
            <a:r>
              <a:rPr lang="en-GB" u="sng" dirty="0"/>
              <a:t>Principles</a:t>
            </a:r>
          </a:p>
          <a:p>
            <a:pPr marL="188664" indent="-184343">
              <a:lnSpc>
                <a:spcPct val="82000"/>
              </a:lnSpc>
              <a:buSzPct val="45000"/>
              <a:buNone/>
              <a:tabLst>
                <a:tab pos="188664" algn="l"/>
                <a:tab pos="283716" algn="l"/>
                <a:tab pos="691286" algn="l"/>
                <a:tab pos="1098858" algn="l"/>
                <a:tab pos="1506428" algn="l"/>
                <a:tab pos="1914000" algn="l"/>
                <a:tab pos="2321570" algn="l"/>
                <a:tab pos="2729142" algn="l"/>
                <a:tab pos="3136712" algn="l"/>
                <a:tab pos="3544283" algn="l"/>
                <a:tab pos="3951854" algn="l"/>
                <a:tab pos="4359425" algn="l"/>
                <a:tab pos="4766996" algn="l"/>
                <a:tab pos="5174567" algn="l"/>
                <a:tab pos="5582138" algn="l"/>
                <a:tab pos="5989709" algn="l"/>
                <a:tab pos="6397280" algn="l"/>
                <a:tab pos="6804851" algn="l"/>
                <a:tab pos="7212421" algn="l"/>
                <a:tab pos="7619993" algn="l"/>
                <a:tab pos="8027563" algn="l"/>
              </a:tabLst>
            </a:pPr>
            <a:r>
              <a:rPr lang="en-GB" dirty="0"/>
              <a:t>are a part of 'institutional morality'</a:t>
            </a:r>
          </a:p>
          <a:p>
            <a:pPr marL="188664" indent="-184343">
              <a:lnSpc>
                <a:spcPct val="82000"/>
              </a:lnSpc>
              <a:buSzPct val="45000"/>
              <a:buNone/>
              <a:tabLst>
                <a:tab pos="188664" algn="l"/>
                <a:tab pos="283716" algn="l"/>
                <a:tab pos="691286" algn="l"/>
                <a:tab pos="1098858" algn="l"/>
                <a:tab pos="1506428" algn="l"/>
                <a:tab pos="1914000" algn="l"/>
                <a:tab pos="2321570" algn="l"/>
                <a:tab pos="2729142" algn="l"/>
                <a:tab pos="3136712" algn="l"/>
                <a:tab pos="3544283" algn="l"/>
                <a:tab pos="3951854" algn="l"/>
                <a:tab pos="4359425" algn="l"/>
                <a:tab pos="4766996" algn="l"/>
                <a:tab pos="5174567" algn="l"/>
                <a:tab pos="5582138" algn="l"/>
                <a:tab pos="5989709" algn="l"/>
                <a:tab pos="6397280" algn="l"/>
                <a:tab pos="6804851" algn="l"/>
                <a:tab pos="7212421" algn="l"/>
                <a:tab pos="7619993" algn="l"/>
                <a:tab pos="8027563" algn="l"/>
              </a:tabLst>
            </a:pPr>
            <a:endParaRPr lang="en-GB" dirty="0"/>
          </a:p>
          <a:p>
            <a:pPr marL="188664" indent="-184343">
              <a:lnSpc>
                <a:spcPct val="82000"/>
              </a:lnSpc>
              <a:buSzPct val="45000"/>
              <a:buNone/>
              <a:tabLst>
                <a:tab pos="188664" algn="l"/>
                <a:tab pos="283716" algn="l"/>
                <a:tab pos="691286" algn="l"/>
                <a:tab pos="1098858" algn="l"/>
                <a:tab pos="1506428" algn="l"/>
                <a:tab pos="1914000" algn="l"/>
                <a:tab pos="2321570" algn="l"/>
                <a:tab pos="2729142" algn="l"/>
                <a:tab pos="3136712" algn="l"/>
                <a:tab pos="3544283" algn="l"/>
                <a:tab pos="3951854" algn="l"/>
                <a:tab pos="4359425" algn="l"/>
                <a:tab pos="4766996" algn="l"/>
                <a:tab pos="5174567" algn="l"/>
                <a:tab pos="5582138" algn="l"/>
                <a:tab pos="5989709" algn="l"/>
                <a:tab pos="6397280" algn="l"/>
                <a:tab pos="6804851" algn="l"/>
                <a:tab pos="7212421" algn="l"/>
                <a:tab pos="7619993" algn="l"/>
                <a:tab pos="8027563" algn="l"/>
              </a:tabLst>
            </a:pPr>
            <a:r>
              <a:rPr lang="en-GB" b="1" dirty="0"/>
              <a:t>validity</a:t>
            </a:r>
            <a:r>
              <a:rPr lang="en-GB" dirty="0"/>
              <a:t>: 'institutional acceptance'</a:t>
            </a:r>
          </a:p>
          <a:p>
            <a:pPr marL="188664" indent="-184343">
              <a:lnSpc>
                <a:spcPct val="82000"/>
              </a:lnSpc>
              <a:buSzPct val="45000"/>
              <a:buNone/>
              <a:tabLst>
                <a:tab pos="188664" algn="l"/>
                <a:tab pos="283716" algn="l"/>
                <a:tab pos="691286" algn="l"/>
                <a:tab pos="1098858" algn="l"/>
                <a:tab pos="1506428" algn="l"/>
                <a:tab pos="1914000" algn="l"/>
                <a:tab pos="2321570" algn="l"/>
                <a:tab pos="2729142" algn="l"/>
                <a:tab pos="3136712" algn="l"/>
                <a:tab pos="3544283" algn="l"/>
                <a:tab pos="3951854" algn="l"/>
                <a:tab pos="4359425" algn="l"/>
                <a:tab pos="4766996" algn="l"/>
                <a:tab pos="5174567" algn="l"/>
                <a:tab pos="5582138" algn="l"/>
                <a:tab pos="5989709" algn="l"/>
                <a:tab pos="6397280" algn="l"/>
                <a:tab pos="6804851" algn="l"/>
                <a:tab pos="7212421" algn="l"/>
                <a:tab pos="7619993" algn="l"/>
                <a:tab pos="8027563" algn="l"/>
              </a:tabLst>
            </a:pPr>
            <a:r>
              <a:rPr lang="en-GB" b="1" dirty="0"/>
              <a:t>application</a:t>
            </a:r>
            <a:r>
              <a:rPr lang="en-GB" dirty="0"/>
              <a:t>: 'more or less' fashion (dimension of weight)‏</a:t>
            </a:r>
          </a:p>
        </p:txBody>
      </p:sp>
    </p:spTree>
    <p:extLst>
      <p:ext uri="{BB962C8B-B14F-4D97-AF65-F5344CB8AC3E}">
        <p14:creationId xmlns:p14="http://schemas.microsoft.com/office/powerpoint/2010/main" val="26325289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TotalTime>
  <Words>506</Words>
  <Application>Microsoft Office PowerPoint</Application>
  <PresentationFormat>Panoramiczny</PresentationFormat>
  <Paragraphs>91</Paragraphs>
  <Slides>11</Slides>
  <Notes>7</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11</vt:i4>
      </vt:variant>
    </vt:vector>
  </HeadingPairs>
  <TitlesOfParts>
    <vt:vector size="16" baseType="lpstr">
      <vt:lpstr>Arial</vt:lpstr>
      <vt:lpstr>Calibri</vt:lpstr>
      <vt:lpstr>Calibri Light</vt:lpstr>
      <vt:lpstr>Wingdings</vt:lpstr>
      <vt:lpstr>Motyw pakietu Office</vt:lpstr>
      <vt:lpstr>The concept of law: lex et ius</vt:lpstr>
      <vt:lpstr>Legal reason – a controversy</vt:lpstr>
      <vt:lpstr>Law as a multi-layered system</vt:lpstr>
      <vt:lpstr>Lex et ius</vt:lpstr>
      <vt:lpstr>„Sources” of legal order</vt:lpstr>
      <vt:lpstr>Legal culture</vt:lpstr>
      <vt:lpstr>Components of legal culture</vt:lpstr>
      <vt:lpstr>Methodical component</vt:lpstr>
      <vt:lpstr>Normative component: legal principles</vt:lpstr>
      <vt:lpstr>„Deep culture” and identity of law</vt:lpstr>
      <vt:lpstr>Law as a multi-layered system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Law in the society:  The concept  and functions of law</dc:title>
  <dc:creator>Maciej Pichlak</dc:creator>
  <cp:lastModifiedBy>Maciej Pichlak</cp:lastModifiedBy>
  <cp:revision>12</cp:revision>
  <dcterms:created xsi:type="dcterms:W3CDTF">2019-10-17T12:56:52Z</dcterms:created>
  <dcterms:modified xsi:type="dcterms:W3CDTF">2019-10-22T09:16:36Z</dcterms:modified>
</cp:coreProperties>
</file>