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ej Pichlak" initials="MP" lastIdx="1" clrIdx="0">
    <p:extLst>
      <p:ext uri="{19B8F6BF-5375-455C-9EA6-DF929625EA0E}">
        <p15:presenceInfo xmlns:p15="http://schemas.microsoft.com/office/powerpoint/2012/main" userId="23c8ec5e7c0ab2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CC"/>
    <a:srgbClr val="F7F751"/>
    <a:srgbClr val="E390B4"/>
    <a:srgbClr val="FF9650"/>
    <a:srgbClr val="706EA4"/>
    <a:srgbClr val="F6DD4F"/>
    <a:srgbClr val="179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541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49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326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037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28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11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76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84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54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68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55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D373D-7D98-4038-9AB3-D10D9B8BFE93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E4B11-DBA8-46EB-8066-76753530DB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73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444D0-1222-4C21-83F5-936D71111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58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Cultures</a:t>
            </a:r>
            <a:r>
              <a:rPr lang="pl-PL" dirty="0"/>
              <a:t> (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Families</a:t>
            </a:r>
            <a:r>
              <a:rPr lang="pl-PL" dirty="0"/>
              <a:t>) </a:t>
            </a:r>
            <a:br>
              <a:rPr lang="pl-PL" dirty="0"/>
            </a:br>
            <a:r>
              <a:rPr lang="pl-PL" dirty="0"/>
              <a:t>of the World</a:t>
            </a:r>
            <a:endParaRPr lang="pl-PL" i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466205-8E60-4695-9C66-AC2348750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4314"/>
            <a:ext cx="9144000" cy="1655762"/>
          </a:xfrm>
        </p:spPr>
        <p:txBody>
          <a:bodyPr/>
          <a:lstStyle/>
          <a:p>
            <a:r>
              <a:rPr lang="pl-PL" dirty="0" err="1"/>
              <a:t>Introduction</a:t>
            </a:r>
            <a:r>
              <a:rPr lang="pl-PL" dirty="0"/>
              <a:t> to Law</a:t>
            </a:r>
          </a:p>
          <a:p>
            <a:r>
              <a:rPr lang="pl-PL" dirty="0" err="1"/>
              <a:t>Criminal</a:t>
            </a:r>
            <a:r>
              <a:rPr lang="pl-PL" dirty="0"/>
              <a:t> </a:t>
            </a:r>
            <a:r>
              <a:rPr lang="pl-PL" dirty="0" err="1"/>
              <a:t>Justice</a:t>
            </a:r>
            <a:r>
              <a:rPr lang="pl-PL" dirty="0"/>
              <a:t> – </a:t>
            </a:r>
            <a:r>
              <a:rPr lang="pl-PL" dirty="0" err="1"/>
              <a:t>fall</a:t>
            </a:r>
            <a:r>
              <a:rPr lang="pl-PL" dirty="0"/>
              <a:t> &amp; </a:t>
            </a:r>
            <a:r>
              <a:rPr lang="pl-PL" dirty="0" err="1"/>
              <a:t>winter</a:t>
            </a:r>
            <a:r>
              <a:rPr lang="pl-PL" dirty="0"/>
              <a:t> 2019/2020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947BD74-79C9-4C3C-AAAD-19AC3465BAC8}"/>
              </a:ext>
            </a:extLst>
          </p:cNvPr>
          <p:cNvSpPr txBox="1"/>
          <p:nvPr/>
        </p:nvSpPr>
        <p:spPr>
          <a:xfrm>
            <a:off x="86438" y="6211669"/>
            <a:ext cx="12019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Dr. Maciej Pichlak | </a:t>
            </a:r>
            <a:r>
              <a:rPr lang="pl-PL" dirty="0" err="1"/>
              <a:t>Department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Theory</a:t>
            </a:r>
            <a:r>
              <a:rPr lang="pl-PL" dirty="0"/>
              <a:t> and </a:t>
            </a:r>
            <a:r>
              <a:rPr lang="pl-PL" dirty="0" err="1"/>
              <a:t>Philosophy</a:t>
            </a:r>
            <a:r>
              <a:rPr lang="pl-PL" dirty="0"/>
              <a:t> of Law | University of </a:t>
            </a:r>
            <a:r>
              <a:rPr lang="pl-PL" dirty="0" err="1"/>
              <a:t>Wroclaw</a:t>
            </a:r>
            <a:r>
              <a:rPr lang="pl-PL" dirty="0"/>
              <a:t> | </a:t>
            </a:r>
            <a:r>
              <a:rPr lang="pl-PL" dirty="0">
                <a:hlinkClick r:id="rId2"/>
              </a:rPr>
              <a:t>Maciej.Pichlak@uwr.edu.pl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080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Religious</a:t>
            </a:r>
            <a:r>
              <a:rPr lang="pl-PL" dirty="0"/>
              <a:t> and </a:t>
            </a:r>
            <a:r>
              <a:rPr lang="pl-PL" dirty="0" err="1"/>
              <a:t>traditional</a:t>
            </a:r>
            <a:r>
              <a:rPr lang="pl-PL" dirty="0"/>
              <a:t> </a:t>
            </a:r>
            <a:r>
              <a:rPr lang="pl-PL" dirty="0" err="1"/>
              <a:t>laws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Islamic</a:t>
            </a:r>
            <a:r>
              <a:rPr lang="pl-PL" dirty="0"/>
              <a:t> law (</a:t>
            </a:r>
            <a:r>
              <a:rPr lang="pl-PL" dirty="0" err="1"/>
              <a:t>Sharia</a:t>
            </a:r>
            <a:r>
              <a:rPr lang="pl-PL" dirty="0"/>
              <a:t> and </a:t>
            </a:r>
            <a:r>
              <a:rPr lang="pl-PL" dirty="0" err="1"/>
              <a:t>Fiqh</a:t>
            </a:r>
            <a:r>
              <a:rPr lang="pl-PL" dirty="0"/>
              <a:t>), </a:t>
            </a:r>
            <a:r>
              <a:rPr lang="pl-PL" dirty="0" err="1"/>
              <a:t>Hindu</a:t>
            </a:r>
            <a:r>
              <a:rPr lang="pl-PL" dirty="0"/>
              <a:t> law (</a:t>
            </a:r>
            <a:r>
              <a:rPr lang="pl-PL" dirty="0" err="1"/>
              <a:t>India</a:t>
            </a:r>
            <a:r>
              <a:rPr lang="pl-PL" dirty="0"/>
              <a:t>), </a:t>
            </a:r>
            <a:r>
              <a:rPr lang="pl-PL" dirty="0" err="1"/>
              <a:t>Halakha</a:t>
            </a:r>
            <a:r>
              <a:rPr lang="pl-PL" dirty="0"/>
              <a:t> (</a:t>
            </a:r>
            <a:r>
              <a:rPr lang="pl-PL" dirty="0" err="1"/>
              <a:t>Israel</a:t>
            </a:r>
            <a:r>
              <a:rPr lang="pl-PL" dirty="0"/>
              <a:t>)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Distinct</a:t>
            </a:r>
            <a:r>
              <a:rPr lang="pl-PL" dirty="0"/>
              <a:t> from the western idea of law</a:t>
            </a:r>
          </a:p>
          <a:p>
            <a:pPr>
              <a:lnSpc>
                <a:spcPct val="150000"/>
              </a:lnSpc>
            </a:pPr>
            <a:r>
              <a:rPr lang="pl-PL" dirty="0"/>
              <a:t>No </a:t>
            </a:r>
            <a:r>
              <a:rPr lang="pl-PL" dirty="0" err="1"/>
              <a:t>clear</a:t>
            </a:r>
            <a:r>
              <a:rPr lang="pl-PL" dirty="0"/>
              <a:t> </a:t>
            </a:r>
            <a:r>
              <a:rPr lang="pl-PL" dirty="0" err="1"/>
              <a:t>separation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, </a:t>
            </a:r>
            <a:r>
              <a:rPr lang="pl-PL" dirty="0" err="1"/>
              <a:t>religious</a:t>
            </a:r>
            <a:r>
              <a:rPr lang="pl-PL" dirty="0"/>
              <a:t>,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moral</a:t>
            </a:r>
            <a:r>
              <a:rPr lang="pl-PL" dirty="0"/>
              <a:t> </a:t>
            </a:r>
            <a:r>
              <a:rPr lang="pl-PL" dirty="0" err="1"/>
              <a:t>standards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In </a:t>
            </a:r>
            <a:r>
              <a:rPr lang="pl-PL" dirty="0" err="1"/>
              <a:t>contemporary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 </a:t>
            </a:r>
            <a:r>
              <a:rPr lang="pl-PL" dirty="0" err="1"/>
              <a:t>their</a:t>
            </a:r>
            <a:r>
              <a:rPr lang="pl-PL" dirty="0"/>
              <a:t> status </a:t>
            </a:r>
            <a:r>
              <a:rPr lang="pl-PL" dirty="0" err="1"/>
              <a:t>varies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2109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Islamic</a:t>
            </a:r>
            <a:r>
              <a:rPr lang="pl-PL" dirty="0"/>
              <a:t>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Sharia</a:t>
            </a:r>
            <a:r>
              <a:rPr lang="pl-PL" dirty="0"/>
              <a:t> (</a:t>
            </a:r>
            <a:r>
              <a:rPr lang="pl-PL" dirty="0" err="1"/>
              <a:t>rules</a:t>
            </a:r>
            <a:r>
              <a:rPr lang="pl-PL" dirty="0"/>
              <a:t>) and </a:t>
            </a:r>
            <a:r>
              <a:rPr lang="pl-PL" dirty="0" err="1"/>
              <a:t>Fiqh</a:t>
            </a:r>
            <a:r>
              <a:rPr lang="pl-PL" dirty="0"/>
              <a:t> (</a:t>
            </a:r>
            <a:r>
              <a:rPr lang="pl-PL" dirty="0" err="1"/>
              <a:t>jurisprudence</a:t>
            </a:r>
            <a:r>
              <a:rPr lang="pl-PL" dirty="0"/>
              <a:t>)</a:t>
            </a:r>
          </a:p>
          <a:p>
            <a:r>
              <a:rPr lang="pl-PL" dirty="0" err="1"/>
              <a:t>Sources</a:t>
            </a:r>
            <a:r>
              <a:rPr lang="pl-PL" dirty="0"/>
              <a:t> of </a:t>
            </a:r>
            <a:r>
              <a:rPr lang="pl-PL" dirty="0" err="1"/>
              <a:t>sharia</a:t>
            </a:r>
            <a:r>
              <a:rPr lang="pl-PL" dirty="0"/>
              <a:t>: </a:t>
            </a:r>
            <a:r>
              <a:rPr lang="pl-PL" dirty="0" err="1"/>
              <a:t>Quran</a:t>
            </a:r>
            <a:r>
              <a:rPr lang="pl-PL" dirty="0"/>
              <a:t> and </a:t>
            </a:r>
            <a:r>
              <a:rPr lang="pl-PL" dirty="0" err="1"/>
              <a:t>Sunnah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Spheres</a:t>
            </a:r>
            <a:r>
              <a:rPr lang="pl-PL" dirty="0"/>
              <a:t> of </a:t>
            </a:r>
            <a:r>
              <a:rPr lang="pl-PL" dirty="0" err="1"/>
              <a:t>regulation</a:t>
            </a:r>
            <a:r>
              <a:rPr lang="pl-PL" dirty="0"/>
              <a:t>:</a:t>
            </a:r>
          </a:p>
          <a:p>
            <a:pPr lvl="1"/>
            <a:r>
              <a:rPr lang="pl-PL" dirty="0" err="1"/>
              <a:t>Religious</a:t>
            </a:r>
            <a:r>
              <a:rPr lang="pl-PL" dirty="0"/>
              <a:t> </a:t>
            </a:r>
            <a:r>
              <a:rPr lang="pl-PL" dirty="0" err="1"/>
              <a:t>obligations</a:t>
            </a:r>
            <a:endParaRPr lang="pl-PL" dirty="0"/>
          </a:p>
          <a:p>
            <a:pPr lvl="1"/>
            <a:r>
              <a:rPr lang="pl-PL" dirty="0"/>
              <a:t>Family law</a:t>
            </a:r>
          </a:p>
          <a:p>
            <a:pPr lvl="1"/>
            <a:r>
              <a:rPr lang="pl-PL" dirty="0" err="1"/>
              <a:t>Economic</a:t>
            </a:r>
            <a:r>
              <a:rPr lang="pl-PL" dirty="0"/>
              <a:t> </a:t>
            </a:r>
            <a:r>
              <a:rPr lang="pl-PL" dirty="0" err="1"/>
              <a:t>laws</a:t>
            </a:r>
            <a:endParaRPr lang="pl-PL" dirty="0"/>
          </a:p>
          <a:p>
            <a:pPr lvl="1"/>
            <a:r>
              <a:rPr lang="pl-PL" dirty="0" err="1"/>
              <a:t>Criminal</a:t>
            </a:r>
            <a:r>
              <a:rPr lang="pl-PL" dirty="0"/>
              <a:t> </a:t>
            </a:r>
            <a:r>
              <a:rPr lang="pl-PL" dirty="0" err="1"/>
              <a:t>laws</a:t>
            </a:r>
            <a:endParaRPr lang="pl-PL" dirty="0"/>
          </a:p>
          <a:p>
            <a:pPr lvl="1"/>
            <a:r>
              <a:rPr lang="pl-PL" dirty="0" err="1"/>
              <a:t>Dietary</a:t>
            </a:r>
            <a:r>
              <a:rPr lang="pl-PL" dirty="0"/>
              <a:t>, </a:t>
            </a:r>
            <a:r>
              <a:rPr lang="pl-PL" dirty="0" err="1"/>
              <a:t>hygiene</a:t>
            </a:r>
            <a:r>
              <a:rPr lang="pl-PL" dirty="0"/>
              <a:t>, </a:t>
            </a:r>
            <a:r>
              <a:rPr lang="pl-PL" dirty="0" err="1"/>
              <a:t>dress</a:t>
            </a:r>
            <a:r>
              <a:rPr lang="pl-PL" dirty="0"/>
              <a:t> </a:t>
            </a:r>
            <a:r>
              <a:rPr lang="pl-PL" dirty="0" err="1"/>
              <a:t>code</a:t>
            </a:r>
            <a:r>
              <a:rPr lang="pl-PL" dirty="0"/>
              <a:t> etc.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8211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9086" y="0"/>
            <a:ext cx="10515600" cy="1325563"/>
          </a:xfrm>
        </p:spPr>
        <p:txBody>
          <a:bodyPr/>
          <a:lstStyle/>
          <a:p>
            <a:r>
              <a:rPr lang="pl-PL" dirty="0"/>
              <a:t>Application of </a:t>
            </a:r>
            <a:r>
              <a:rPr lang="pl-PL" dirty="0" err="1"/>
              <a:t>sharia</a:t>
            </a:r>
            <a:endParaRPr lang="pl-PL" dirty="0"/>
          </a:p>
        </p:txBody>
      </p:sp>
      <p:pic>
        <p:nvPicPr>
          <p:cNvPr id="4098" name="Picture 2" descr="https://upload.wikimedia.org/wikipedia/commons/thumb/8/81/Use_of_Sharia_by_country.svg/940px-Use_of_Sharia_by_country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6" y="620905"/>
            <a:ext cx="10677940" cy="541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1027251" y="1058224"/>
            <a:ext cx="1015663" cy="558492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dirty="0"/>
              <a:t>Source: https://commons.wikimedia.org/w/index.php?curid=24745568 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364974" y="6181488"/>
            <a:ext cx="10324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- </a:t>
            </a:r>
            <a:r>
              <a:rPr lang="pl-PL" sz="2400" dirty="0" err="1"/>
              <a:t>none</a:t>
            </a:r>
            <a:r>
              <a:rPr lang="pl-PL" sz="2400" dirty="0"/>
              <a:t>;              - </a:t>
            </a:r>
            <a:r>
              <a:rPr lang="pl-PL" sz="2400" dirty="0" err="1"/>
              <a:t>Muslim’s</a:t>
            </a:r>
            <a:r>
              <a:rPr lang="pl-PL" sz="2400" dirty="0"/>
              <a:t> </a:t>
            </a:r>
            <a:r>
              <a:rPr lang="pl-PL" sz="2400" dirty="0" err="1"/>
              <a:t>personal</a:t>
            </a:r>
            <a:r>
              <a:rPr lang="pl-PL" sz="2400" dirty="0"/>
              <a:t> law              - </a:t>
            </a:r>
            <a:r>
              <a:rPr lang="pl-PL" sz="2400" dirty="0" err="1"/>
              <a:t>full</a:t>
            </a:r>
            <a:r>
              <a:rPr lang="pl-PL" sz="2400" dirty="0"/>
              <a:t>;                    - </a:t>
            </a:r>
            <a:r>
              <a:rPr lang="pl-PL" sz="2400" dirty="0" err="1"/>
              <a:t>others</a:t>
            </a:r>
            <a:endParaRPr lang="pl-PL" sz="2400" dirty="0"/>
          </a:p>
        </p:txBody>
      </p:sp>
      <p:sp>
        <p:nvSpPr>
          <p:cNvPr id="6" name="Prostokąt: zaokrąglone rogi 5"/>
          <p:cNvSpPr/>
          <p:nvPr/>
        </p:nvSpPr>
        <p:spPr>
          <a:xfrm>
            <a:off x="910151" y="6224057"/>
            <a:ext cx="454823" cy="419096"/>
          </a:xfrm>
          <a:prstGeom prst="roundRect">
            <a:avLst/>
          </a:prstGeom>
          <a:solidFill>
            <a:srgbClr val="179C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/>
          <p:cNvSpPr/>
          <p:nvPr/>
        </p:nvSpPr>
        <p:spPr>
          <a:xfrm>
            <a:off x="2734917" y="6224057"/>
            <a:ext cx="454823" cy="419096"/>
          </a:xfrm>
          <a:prstGeom prst="roundRect">
            <a:avLst/>
          </a:prstGeom>
          <a:solidFill>
            <a:srgbClr val="F6DD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: zaokrąglone rogi 8"/>
          <p:cNvSpPr/>
          <p:nvPr/>
        </p:nvSpPr>
        <p:spPr>
          <a:xfrm>
            <a:off x="6574160" y="6241200"/>
            <a:ext cx="454823" cy="419096"/>
          </a:xfrm>
          <a:prstGeom prst="roundRect">
            <a:avLst/>
          </a:prstGeom>
          <a:solidFill>
            <a:srgbClr val="706E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/>
          <p:cNvSpPr/>
          <p:nvPr/>
        </p:nvSpPr>
        <p:spPr>
          <a:xfrm>
            <a:off x="8522696" y="6224057"/>
            <a:ext cx="454823" cy="419096"/>
          </a:xfrm>
          <a:prstGeom prst="roundRect">
            <a:avLst/>
          </a:prstGeom>
          <a:solidFill>
            <a:srgbClr val="FF96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3019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system of India vs. </a:t>
            </a:r>
            <a:r>
              <a:rPr lang="pl-PL" dirty="0"/>
              <a:t>„</a:t>
            </a:r>
            <a:r>
              <a:rPr lang="en-GB" dirty="0"/>
              <a:t>Hindu law</a:t>
            </a:r>
            <a:r>
              <a:rPr lang="pl-PL" dirty="0"/>
              <a:t>”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India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 federal </a:t>
            </a:r>
            <a:r>
              <a:rPr lang="pl-PL" dirty="0" err="1"/>
              <a:t>state</a:t>
            </a:r>
            <a:r>
              <a:rPr lang="pl-PL" dirty="0"/>
              <a:t> and </a:t>
            </a:r>
            <a:r>
              <a:rPr lang="pl-PL" dirty="0" err="1"/>
              <a:t>laws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vary</a:t>
            </a:r>
            <a:r>
              <a:rPr lang="pl-PL" dirty="0"/>
              <a:t> from one </a:t>
            </a:r>
            <a:r>
              <a:rPr lang="pl-PL" dirty="0" err="1"/>
              <a:t>state</a:t>
            </a:r>
            <a:r>
              <a:rPr lang="pl-PL" dirty="0"/>
              <a:t> to </a:t>
            </a:r>
            <a:r>
              <a:rPr lang="pl-PL" dirty="0" err="1"/>
              <a:t>another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The </a:t>
            </a:r>
            <a:r>
              <a:rPr lang="pl-PL" dirty="0" err="1"/>
              <a:t>legal</a:t>
            </a:r>
            <a:r>
              <a:rPr lang="pl-PL" dirty="0"/>
              <a:t> system of </a:t>
            </a:r>
            <a:r>
              <a:rPr lang="pl-PL" dirty="0" err="1"/>
              <a:t>India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called</a:t>
            </a:r>
            <a:r>
              <a:rPr lang="pl-PL" dirty="0"/>
              <a:t> a </a:t>
            </a:r>
            <a:r>
              <a:rPr lang="pl-PL" dirty="0" err="1"/>
              <a:t>hybrid</a:t>
            </a:r>
            <a:r>
              <a:rPr lang="pl-PL" dirty="0"/>
              <a:t> system and </a:t>
            </a:r>
            <a:r>
              <a:rPr lang="pl-PL" dirty="0" err="1"/>
              <a:t>includes</a:t>
            </a:r>
            <a:r>
              <a:rPr lang="pl-PL" dirty="0"/>
              <a:t>:</a:t>
            </a:r>
          </a:p>
          <a:p>
            <a:pPr lvl="1">
              <a:lnSpc>
                <a:spcPct val="150000"/>
              </a:lnSpc>
            </a:pPr>
            <a:r>
              <a:rPr lang="pl-PL" dirty="0" err="1"/>
              <a:t>Common</a:t>
            </a:r>
            <a:r>
              <a:rPr lang="pl-PL" dirty="0"/>
              <a:t> law </a:t>
            </a:r>
          </a:p>
          <a:p>
            <a:pPr lvl="1">
              <a:lnSpc>
                <a:spcPct val="150000"/>
              </a:lnSpc>
            </a:pPr>
            <a:r>
              <a:rPr lang="pl-PL" dirty="0" err="1"/>
              <a:t>Civil</a:t>
            </a:r>
            <a:r>
              <a:rPr lang="pl-PL" dirty="0"/>
              <a:t> law (</a:t>
            </a:r>
            <a:r>
              <a:rPr lang="pl-PL" dirty="0" err="1"/>
              <a:t>mainly</a:t>
            </a:r>
            <a:r>
              <a:rPr lang="pl-PL" dirty="0"/>
              <a:t> on Goa)</a:t>
            </a:r>
          </a:p>
          <a:p>
            <a:pPr lvl="1">
              <a:lnSpc>
                <a:spcPct val="150000"/>
              </a:lnSpc>
            </a:pPr>
            <a:r>
              <a:rPr lang="pl-PL" dirty="0" err="1"/>
              <a:t>Various</a:t>
            </a:r>
            <a:r>
              <a:rPr lang="pl-PL" dirty="0"/>
              <a:t> </a:t>
            </a:r>
            <a:r>
              <a:rPr lang="pl-PL" dirty="0" err="1"/>
              <a:t>personal</a:t>
            </a:r>
            <a:r>
              <a:rPr lang="pl-PL" dirty="0"/>
              <a:t> </a:t>
            </a:r>
            <a:r>
              <a:rPr lang="pl-PL" dirty="0" err="1"/>
              <a:t>laws</a:t>
            </a:r>
            <a:r>
              <a:rPr lang="pl-PL" dirty="0"/>
              <a:t>, </a:t>
            </a:r>
            <a:r>
              <a:rPr lang="pl-PL" dirty="0" err="1"/>
              <a:t>according</a:t>
            </a:r>
            <a:r>
              <a:rPr lang="pl-PL" dirty="0"/>
              <a:t> to </a:t>
            </a:r>
            <a:r>
              <a:rPr lang="pl-PL" dirty="0" err="1"/>
              <a:t>ethnicity</a:t>
            </a:r>
            <a:r>
              <a:rPr lang="pl-PL" dirty="0"/>
              <a:t> and </a:t>
            </a:r>
            <a:r>
              <a:rPr lang="pl-PL" dirty="0" err="1"/>
              <a:t>religion</a:t>
            </a:r>
            <a:r>
              <a:rPr lang="pl-PL" dirty="0"/>
              <a:t> (</a:t>
            </a:r>
            <a:r>
              <a:rPr lang="pl-PL" dirty="0" err="1"/>
              <a:t>Hindu</a:t>
            </a:r>
            <a:r>
              <a:rPr lang="pl-PL" dirty="0"/>
              <a:t> law, </a:t>
            </a:r>
            <a:r>
              <a:rPr lang="pl-PL" dirty="0" err="1"/>
              <a:t>Muslim’s</a:t>
            </a:r>
            <a:r>
              <a:rPr lang="pl-PL" dirty="0"/>
              <a:t> law, „Christian” law)</a:t>
            </a:r>
          </a:p>
        </p:txBody>
      </p:sp>
    </p:spTree>
    <p:extLst>
      <p:ext uri="{BB962C8B-B14F-4D97-AF65-F5344CB8AC3E}">
        <p14:creationId xmlns:p14="http://schemas.microsoft.com/office/powerpoint/2010/main" val="622419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„</a:t>
            </a:r>
            <a:r>
              <a:rPr lang="pl-PL" dirty="0" err="1"/>
              <a:t>Hindu</a:t>
            </a:r>
            <a:r>
              <a:rPr lang="pl-PL" dirty="0"/>
              <a:t> law”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A </a:t>
            </a:r>
            <a:r>
              <a:rPr lang="pl-PL" dirty="0"/>
              <a:t>post-</a:t>
            </a:r>
            <a:r>
              <a:rPr lang="en-GB" dirty="0"/>
              <a:t>colonial term; the more proper one is </a:t>
            </a:r>
            <a:r>
              <a:rPr lang="en-GB" i="1" dirty="0"/>
              <a:t>Dharma</a:t>
            </a:r>
          </a:p>
          <a:p>
            <a:pPr>
              <a:lnSpc>
                <a:spcPct val="150000"/>
              </a:lnSpc>
            </a:pPr>
            <a:r>
              <a:rPr lang="en-GB" dirty="0"/>
              <a:t>Group of customs and traditional standards</a:t>
            </a:r>
          </a:p>
          <a:p>
            <a:pPr>
              <a:lnSpc>
                <a:spcPct val="150000"/>
              </a:lnSpc>
            </a:pPr>
            <a:r>
              <a:rPr lang="en-GB" dirty="0"/>
              <a:t>Regarded to be the oldest jurisprudential system </a:t>
            </a:r>
            <a:r>
              <a:rPr lang="pl-PL" dirty="0"/>
              <a:t>in the </a:t>
            </a:r>
            <a:r>
              <a:rPr lang="pl-PL" dirty="0" err="1"/>
              <a:t>world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Based on </a:t>
            </a:r>
            <a:r>
              <a:rPr lang="pl-PL" dirty="0"/>
              <a:t>a </a:t>
            </a:r>
            <a:r>
              <a:rPr lang="en-GB" dirty="0"/>
              <a:t>caste system</a:t>
            </a:r>
          </a:p>
          <a:p>
            <a:pPr>
              <a:lnSpc>
                <a:spcPct val="150000"/>
              </a:lnSpc>
            </a:pPr>
            <a:r>
              <a:rPr lang="en-GB" dirty="0"/>
              <a:t>To some extent recognized by formal legal system and Indian courts</a:t>
            </a:r>
          </a:p>
          <a:p>
            <a:pPr>
              <a:lnSpc>
                <a:spcPct val="150000"/>
              </a:lnSpc>
            </a:pPr>
            <a:r>
              <a:rPr lang="en-GB" dirty="0"/>
              <a:t>Relates mainly to personal laws, family (</a:t>
            </a:r>
            <a:r>
              <a:rPr lang="en-GB" dirty="0" err="1"/>
              <a:t>marrital</a:t>
            </a:r>
            <a:r>
              <a:rPr lang="en-GB" dirty="0"/>
              <a:t>) law</a:t>
            </a:r>
            <a:r>
              <a:rPr lang="pl-PL" dirty="0"/>
              <a:t>s</a:t>
            </a:r>
            <a:r>
              <a:rPr lang="en-GB" dirty="0"/>
              <a:t>, some private contracts</a:t>
            </a:r>
          </a:p>
        </p:txBody>
      </p:sp>
    </p:spTree>
    <p:extLst>
      <p:ext uri="{BB962C8B-B14F-4D97-AF65-F5344CB8AC3E}">
        <p14:creationId xmlns:p14="http://schemas.microsoft.com/office/powerpoint/2010/main" val="409644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 of Far East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1452" y="1838876"/>
            <a:ext cx="10515600" cy="458842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Most relevant: Chinese law, Japanese law</a:t>
            </a:r>
          </a:p>
          <a:p>
            <a:pPr>
              <a:lnSpc>
                <a:spcPct val="150000"/>
              </a:lnSpc>
            </a:pPr>
            <a:r>
              <a:rPr lang="en-GB" dirty="0"/>
              <a:t>Contemporarily usually a mixture: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of western law and traditional customary law (Japan);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of western law and socialist law (China).</a:t>
            </a:r>
          </a:p>
          <a:p>
            <a:pPr>
              <a:lnSpc>
                <a:spcPct val="150000"/>
              </a:lnSpc>
            </a:pPr>
            <a:r>
              <a:rPr lang="en-GB" dirty="0"/>
              <a:t>Said to be more focused on harmony than justice, reconciliation than adjudication.</a:t>
            </a:r>
          </a:p>
          <a:p>
            <a:pPr>
              <a:lnSpc>
                <a:spcPct val="150000"/>
              </a:lnSpc>
            </a:pPr>
            <a:r>
              <a:rPr lang="en-GB" dirty="0"/>
              <a:t>Less litigatory than in the so called Western world.</a:t>
            </a:r>
          </a:p>
        </p:txBody>
      </p:sp>
    </p:spTree>
    <p:extLst>
      <p:ext uri="{BB962C8B-B14F-4D97-AF65-F5344CB8AC3E}">
        <p14:creationId xmlns:p14="http://schemas.microsoft.com/office/powerpoint/2010/main" val="3908524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Legal</a:t>
            </a:r>
            <a:r>
              <a:rPr lang="pl-PL" dirty="0"/>
              <a:t> system of China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Civil</a:t>
            </a:r>
            <a:r>
              <a:rPr lang="pl-PL" dirty="0"/>
              <a:t> law (Mainland)</a:t>
            </a:r>
          </a:p>
          <a:p>
            <a:r>
              <a:rPr lang="pl-PL" dirty="0" err="1"/>
              <a:t>Common</a:t>
            </a:r>
            <a:r>
              <a:rPr lang="pl-PL" dirty="0"/>
              <a:t> law (Hong Kong) </a:t>
            </a:r>
          </a:p>
          <a:p>
            <a:r>
              <a:rPr lang="pl-PL" dirty="0" err="1"/>
              <a:t>Socialist</a:t>
            </a:r>
            <a:r>
              <a:rPr lang="pl-PL" dirty="0"/>
              <a:t> law</a:t>
            </a:r>
          </a:p>
          <a:p>
            <a:r>
              <a:rPr lang="pl-PL" dirty="0" err="1"/>
              <a:t>Tradition</a:t>
            </a:r>
            <a:r>
              <a:rPr lang="pl-PL" dirty="0"/>
              <a:t>? (</a:t>
            </a:r>
            <a:r>
              <a:rPr lang="pl-PL" dirty="0" err="1"/>
              <a:t>confucianism</a:t>
            </a:r>
            <a:r>
              <a:rPr lang="pl-PL" dirty="0"/>
              <a:t>, </a:t>
            </a:r>
            <a:r>
              <a:rPr lang="pl-PL" dirty="0" err="1"/>
              <a:t>legalists</a:t>
            </a:r>
            <a:r>
              <a:rPr lang="pl-PL" dirty="0"/>
              <a:t>)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591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China: </a:t>
            </a:r>
            <a:r>
              <a:rPr lang="pl-PL" dirty="0" err="1"/>
              <a:t>Traditions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thought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Confucius</a:t>
            </a:r>
            <a:r>
              <a:rPr lang="pl-PL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pl-PL" dirty="0"/>
              <a:t>The idea of </a:t>
            </a:r>
            <a:r>
              <a:rPr lang="pl-PL" dirty="0" err="1"/>
              <a:t>harmony</a:t>
            </a:r>
            <a:r>
              <a:rPr lang="pl-PL" dirty="0"/>
              <a:t> and hierarchy</a:t>
            </a:r>
          </a:p>
          <a:p>
            <a:r>
              <a:rPr lang="pl-PL" dirty="0"/>
              <a:t>Li: </a:t>
            </a:r>
            <a:r>
              <a:rPr lang="pl-PL" dirty="0" err="1"/>
              <a:t>traditional</a:t>
            </a:r>
            <a:r>
              <a:rPr lang="pl-PL" dirty="0"/>
              <a:t> </a:t>
            </a:r>
            <a:r>
              <a:rPr lang="pl-PL" dirty="0" err="1"/>
              <a:t>morality</a:t>
            </a:r>
            <a:r>
              <a:rPr lang="pl-PL" dirty="0"/>
              <a:t> and </a:t>
            </a:r>
            <a:r>
              <a:rPr lang="pl-PL" dirty="0" err="1"/>
              <a:t>customs</a:t>
            </a:r>
            <a:r>
              <a:rPr lang="pl-PL" dirty="0"/>
              <a:t>, </a:t>
            </a:r>
            <a:r>
              <a:rPr lang="pl-PL" dirty="0" err="1"/>
              <a:t>internalized</a:t>
            </a:r>
            <a:r>
              <a:rPr lang="pl-PL" dirty="0"/>
              <a:t> by </a:t>
            </a:r>
            <a:r>
              <a:rPr lang="pl-PL" dirty="0" err="1"/>
              <a:t>human</a:t>
            </a:r>
            <a:r>
              <a:rPr lang="pl-PL" dirty="0"/>
              <a:t> </a:t>
            </a:r>
            <a:r>
              <a:rPr lang="pl-PL" dirty="0" err="1"/>
              <a:t>nature</a:t>
            </a:r>
            <a:endParaRPr lang="pl-PL" dirty="0"/>
          </a:p>
          <a:p>
            <a:r>
              <a:rPr lang="pl-PL" dirty="0"/>
              <a:t>Less reliance in </a:t>
            </a:r>
            <a:r>
              <a:rPr lang="pl-PL" dirty="0" err="1"/>
              <a:t>external</a:t>
            </a:r>
            <a:r>
              <a:rPr lang="pl-PL" dirty="0"/>
              <a:t> </a:t>
            </a:r>
            <a:r>
              <a:rPr lang="pl-PL" dirty="0" err="1"/>
              <a:t>regulations</a:t>
            </a:r>
            <a:r>
              <a:rPr lang="pl-PL" dirty="0"/>
              <a:t> and </a:t>
            </a:r>
            <a:r>
              <a:rPr lang="pl-PL" dirty="0" err="1"/>
              <a:t>sanctions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Legalists</a:t>
            </a:r>
            <a:r>
              <a:rPr lang="pl-PL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people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equal</a:t>
            </a:r>
            <a:endParaRPr lang="pl-PL" dirty="0"/>
          </a:p>
          <a:p>
            <a:r>
              <a:rPr lang="pl-PL" dirty="0" err="1"/>
              <a:t>Neccessity</a:t>
            </a:r>
            <a:r>
              <a:rPr lang="pl-PL" dirty="0"/>
              <a:t> of </a:t>
            </a:r>
            <a:r>
              <a:rPr lang="pl-PL" dirty="0" err="1"/>
              <a:t>codification</a:t>
            </a:r>
            <a:r>
              <a:rPr lang="pl-PL" dirty="0"/>
              <a:t> and </a:t>
            </a:r>
            <a:r>
              <a:rPr lang="pl-PL" dirty="0" err="1"/>
              <a:t>strict</a:t>
            </a:r>
            <a:r>
              <a:rPr lang="pl-PL" dirty="0"/>
              <a:t> </a:t>
            </a:r>
            <a:r>
              <a:rPr lang="pl-PL" dirty="0" err="1"/>
              <a:t>punishment</a:t>
            </a:r>
            <a:endParaRPr lang="pl-PL" dirty="0"/>
          </a:p>
          <a:p>
            <a:r>
              <a:rPr lang="pl-PL" dirty="0"/>
              <a:t>Law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external</a:t>
            </a:r>
            <a:r>
              <a:rPr lang="pl-PL" dirty="0"/>
              <a:t> </a:t>
            </a:r>
            <a:r>
              <a:rPr lang="pl-PL" dirty="0" err="1"/>
              <a:t>measure</a:t>
            </a:r>
            <a:r>
              <a:rPr lang="pl-PL" dirty="0"/>
              <a:t> to </a:t>
            </a:r>
            <a:r>
              <a:rPr lang="pl-PL" dirty="0" err="1"/>
              <a:t>secure</a:t>
            </a:r>
            <a:r>
              <a:rPr lang="pl-PL" dirty="0"/>
              <a:t> </a:t>
            </a:r>
            <a:r>
              <a:rPr lang="pl-PL" dirty="0" err="1"/>
              <a:t>social</a:t>
            </a:r>
            <a:r>
              <a:rPr lang="pl-PL" dirty="0"/>
              <a:t> order</a:t>
            </a:r>
          </a:p>
          <a:p>
            <a:r>
              <a:rPr lang="pl-PL" dirty="0" err="1"/>
              <a:t>Stress</a:t>
            </a:r>
            <a:r>
              <a:rPr lang="pl-PL" dirty="0"/>
              <a:t> on </a:t>
            </a:r>
            <a:r>
              <a:rPr lang="pl-PL" dirty="0" err="1"/>
              <a:t>legalism</a:t>
            </a:r>
            <a:r>
              <a:rPr lang="pl-PL" dirty="0"/>
              <a:t> and </a:t>
            </a:r>
            <a:r>
              <a:rPr lang="pl-PL" dirty="0" err="1"/>
              <a:t>obeying</a:t>
            </a:r>
            <a:r>
              <a:rPr lang="pl-PL" dirty="0"/>
              <a:t> the </a:t>
            </a:r>
            <a:r>
              <a:rPr lang="pl-PL" dirty="0" err="1"/>
              <a:t>laws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844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Main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families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err="1"/>
              <a:t>Civil</a:t>
            </a:r>
            <a:r>
              <a:rPr lang="pl-PL" sz="3200" dirty="0"/>
              <a:t> law (Romano-</a:t>
            </a:r>
            <a:r>
              <a:rPr lang="pl-PL" sz="3200" dirty="0" err="1"/>
              <a:t>Germanic</a:t>
            </a:r>
            <a:r>
              <a:rPr lang="pl-PL" sz="3200" dirty="0"/>
              <a:t>)</a:t>
            </a:r>
          </a:p>
          <a:p>
            <a:r>
              <a:rPr lang="pl-PL" sz="3200" dirty="0" err="1"/>
              <a:t>Common</a:t>
            </a:r>
            <a:r>
              <a:rPr lang="pl-PL" sz="3200" dirty="0"/>
              <a:t> law (</a:t>
            </a:r>
            <a:r>
              <a:rPr lang="pl-PL" sz="3200" dirty="0" err="1"/>
              <a:t>Anglo</a:t>
            </a:r>
            <a:r>
              <a:rPr lang="pl-PL" sz="3200" dirty="0"/>
              <a:t>-American)</a:t>
            </a:r>
          </a:p>
          <a:p>
            <a:r>
              <a:rPr lang="pl-PL" sz="3200" dirty="0"/>
              <a:t>Far East</a:t>
            </a:r>
          </a:p>
          <a:p>
            <a:r>
              <a:rPr lang="pl-PL" sz="3200" dirty="0" err="1"/>
              <a:t>Islamic</a:t>
            </a:r>
            <a:endParaRPr lang="pl-PL" sz="3200" dirty="0"/>
          </a:p>
          <a:p>
            <a:r>
              <a:rPr lang="pl-PL" sz="3200" dirty="0" err="1"/>
              <a:t>Hindu</a:t>
            </a:r>
            <a:endParaRPr lang="pl-PL" sz="3200" dirty="0"/>
          </a:p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Scandinavian</a:t>
            </a:r>
          </a:p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[Post-</a:t>
            </a:r>
            <a:r>
              <a:rPr lang="pl-PL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soviet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98129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family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400" dirty="0" err="1"/>
              <a:t>Criteria</a:t>
            </a:r>
            <a:r>
              <a:rPr lang="pl-PL" sz="2400" dirty="0"/>
              <a:t> for </a:t>
            </a:r>
            <a:r>
              <a:rPr lang="pl-PL" sz="2400" dirty="0" err="1"/>
              <a:t>distinguishing</a:t>
            </a:r>
            <a:r>
              <a:rPr lang="pl-PL" sz="2400" dirty="0"/>
              <a:t> </a:t>
            </a:r>
            <a:r>
              <a:rPr lang="pl-PL" sz="2400" dirty="0" err="1"/>
              <a:t>legal</a:t>
            </a:r>
            <a:r>
              <a:rPr lang="pl-PL" sz="2400" dirty="0"/>
              <a:t> family (</a:t>
            </a:r>
            <a:r>
              <a:rPr lang="pl-PL" sz="2400" dirty="0" err="1"/>
              <a:t>Koetz</a:t>
            </a:r>
            <a:r>
              <a:rPr lang="pl-PL" sz="2400" dirty="0"/>
              <a:t> and </a:t>
            </a:r>
            <a:r>
              <a:rPr lang="pl-PL" sz="2400" dirty="0" err="1"/>
              <a:t>Zweigert</a:t>
            </a:r>
            <a:r>
              <a:rPr lang="pl-PL" sz="2400" dirty="0"/>
              <a:t>):</a:t>
            </a:r>
          </a:p>
          <a:p>
            <a:pPr>
              <a:lnSpc>
                <a:spcPct val="100000"/>
              </a:lnSpc>
            </a:pPr>
            <a:r>
              <a:rPr lang="pl-PL" sz="2400" dirty="0" err="1"/>
              <a:t>Historical</a:t>
            </a:r>
            <a:r>
              <a:rPr lang="pl-PL" sz="2400" dirty="0"/>
              <a:t> </a:t>
            </a:r>
            <a:r>
              <a:rPr lang="pl-PL" sz="2400" dirty="0" err="1"/>
              <a:t>background</a:t>
            </a:r>
            <a:r>
              <a:rPr lang="pl-PL" sz="2400" dirty="0"/>
              <a:t>;</a:t>
            </a:r>
          </a:p>
          <a:p>
            <a:pPr>
              <a:lnSpc>
                <a:spcPct val="100000"/>
              </a:lnSpc>
            </a:pPr>
            <a:r>
              <a:rPr lang="pl-PL" sz="2400" dirty="0" err="1"/>
              <a:t>Methods</a:t>
            </a:r>
            <a:r>
              <a:rPr lang="pl-PL" sz="2400" dirty="0"/>
              <a:t> of </a:t>
            </a:r>
            <a:r>
              <a:rPr lang="pl-PL" sz="2400" dirty="0" err="1"/>
              <a:t>reasoning</a:t>
            </a:r>
            <a:r>
              <a:rPr lang="pl-PL" sz="2400" dirty="0"/>
              <a:t>;</a:t>
            </a:r>
          </a:p>
          <a:p>
            <a:pPr>
              <a:lnSpc>
                <a:spcPct val="100000"/>
              </a:lnSpc>
            </a:pPr>
            <a:r>
              <a:rPr lang="pl-PL" sz="2400" dirty="0" err="1"/>
              <a:t>Institutions</a:t>
            </a:r>
            <a:r>
              <a:rPr lang="pl-PL" sz="2400" dirty="0"/>
              <a:t>;</a:t>
            </a:r>
          </a:p>
          <a:p>
            <a:pPr>
              <a:lnSpc>
                <a:spcPct val="100000"/>
              </a:lnSpc>
            </a:pPr>
            <a:r>
              <a:rPr lang="pl-PL" sz="2400" dirty="0" err="1"/>
              <a:t>Sources</a:t>
            </a:r>
            <a:r>
              <a:rPr lang="pl-PL" sz="2400" dirty="0"/>
              <a:t> of law;</a:t>
            </a:r>
          </a:p>
          <a:p>
            <a:pPr>
              <a:lnSpc>
                <a:spcPct val="100000"/>
              </a:lnSpc>
            </a:pPr>
            <a:r>
              <a:rPr lang="pl-PL" sz="2400" dirty="0"/>
              <a:t>Dominant </a:t>
            </a:r>
            <a:r>
              <a:rPr lang="pl-PL" sz="2400" dirty="0" err="1"/>
              <a:t>ideology</a:t>
            </a:r>
            <a:r>
              <a:rPr lang="pl-PL" sz="24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buNone/>
            </a:pP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Other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possibilities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language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; </a:t>
            </a: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territory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; </a:t>
            </a:r>
            <a:r>
              <a:rPr lang="pl-PL" sz="2400" i="1" dirty="0" err="1">
                <a:solidFill>
                  <a:schemeClr val="bg2">
                    <a:lumMod val="50000"/>
                  </a:schemeClr>
                </a:solidFill>
              </a:rPr>
              <a:t>political</a:t>
            </a:r>
            <a:r>
              <a:rPr lang="pl-PL" sz="2400" i="1" dirty="0">
                <a:solidFill>
                  <a:schemeClr val="bg2">
                    <a:lumMod val="50000"/>
                  </a:schemeClr>
                </a:solidFill>
              </a:rPr>
              <a:t> system</a:t>
            </a:r>
          </a:p>
        </p:txBody>
      </p:sp>
    </p:spTree>
    <p:extLst>
      <p:ext uri="{BB962C8B-B14F-4D97-AF65-F5344CB8AC3E}">
        <p14:creationId xmlns:p14="http://schemas.microsoft.com/office/powerpoint/2010/main" val="133720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Civil</a:t>
            </a:r>
            <a:r>
              <a:rPr lang="pl-PL" dirty="0"/>
              <a:t> law vs </a:t>
            </a:r>
            <a:r>
              <a:rPr lang="pl-PL" dirty="0" err="1"/>
              <a:t>common</a:t>
            </a:r>
            <a:r>
              <a:rPr lang="pl-PL" dirty="0"/>
              <a:t> law</a:t>
            </a:r>
          </a:p>
        </p:txBody>
      </p:sp>
      <p:pic>
        <p:nvPicPr>
          <p:cNvPr id="1026" name="Picture 2" descr="Znalezione obrazy dla zapytania civil law legal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481" y="1657573"/>
            <a:ext cx="8701709" cy="520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0404318" y="3684105"/>
            <a:ext cx="461665" cy="306705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pl-PL" dirty="0"/>
              <a:t>Source: www.frenchentree.com</a:t>
            </a:r>
          </a:p>
        </p:txBody>
      </p:sp>
    </p:spTree>
    <p:extLst>
      <p:ext uri="{BB962C8B-B14F-4D97-AF65-F5344CB8AC3E}">
        <p14:creationId xmlns:p14="http://schemas.microsoft.com/office/powerpoint/2010/main" val="2773411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Civil</a:t>
            </a:r>
            <a:r>
              <a:rPr lang="pl-PL" dirty="0"/>
              <a:t>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err="1"/>
              <a:t>Originates</a:t>
            </a:r>
            <a:r>
              <a:rPr lang="pl-PL" dirty="0"/>
              <a:t> from the </a:t>
            </a:r>
            <a:r>
              <a:rPr lang="pl-PL" dirty="0" err="1"/>
              <a:t>continental</a:t>
            </a:r>
            <a:r>
              <a:rPr lang="pl-PL" dirty="0"/>
              <a:t> Europe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Based</a:t>
            </a:r>
            <a:r>
              <a:rPr lang="pl-PL" dirty="0"/>
              <a:t> on the </a:t>
            </a:r>
            <a:r>
              <a:rPr lang="pl-PL" dirty="0" err="1"/>
              <a:t>reception</a:t>
            </a:r>
            <a:r>
              <a:rPr lang="pl-PL" dirty="0"/>
              <a:t> of the Roman law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primary</a:t>
            </a:r>
            <a:r>
              <a:rPr lang="pl-PL" dirty="0"/>
              <a:t> </a:t>
            </a:r>
            <a:r>
              <a:rPr lang="pl-PL" dirty="0" err="1"/>
              <a:t>source</a:t>
            </a:r>
            <a:r>
              <a:rPr lang="pl-PL" dirty="0"/>
              <a:t> of law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Codifications</a:t>
            </a:r>
            <a:r>
              <a:rPr lang="pl-PL" dirty="0"/>
              <a:t> (</a:t>
            </a:r>
            <a:r>
              <a:rPr lang="pl-PL" dirty="0" err="1"/>
              <a:t>Code</a:t>
            </a:r>
            <a:r>
              <a:rPr lang="pl-PL" dirty="0"/>
              <a:t> of Napoleon, BGB)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Similar</a:t>
            </a:r>
            <a:r>
              <a:rPr lang="pl-PL" dirty="0"/>
              <a:t> </a:t>
            </a:r>
            <a:r>
              <a:rPr lang="pl-PL" dirty="0" err="1"/>
              <a:t>methods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reasoning</a:t>
            </a:r>
            <a:r>
              <a:rPr lang="pl-PL" dirty="0"/>
              <a:t> and </a:t>
            </a:r>
            <a:r>
              <a:rPr lang="pl-PL" dirty="0" err="1"/>
              <a:t>interpretation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 err="1"/>
              <a:t>Abstract</a:t>
            </a:r>
            <a:r>
              <a:rPr lang="pl-PL" dirty="0"/>
              <a:t>, </a:t>
            </a:r>
            <a:r>
              <a:rPr lang="pl-PL" dirty="0" err="1"/>
              <a:t>systematic</a:t>
            </a:r>
            <a:r>
              <a:rPr lang="pl-PL" dirty="0"/>
              <a:t>; the role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doctrine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311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353" y="301980"/>
            <a:ext cx="3126615" cy="636488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pl-PL" dirty="0" err="1"/>
              <a:t>Civil</a:t>
            </a:r>
            <a:r>
              <a:rPr lang="pl-PL" dirty="0"/>
              <a:t> law: </a:t>
            </a:r>
            <a:br>
              <a:rPr lang="pl-PL" dirty="0"/>
            </a:br>
            <a:r>
              <a:rPr lang="pl-PL" dirty="0" err="1"/>
              <a:t>Germanic</a:t>
            </a:r>
            <a:r>
              <a:rPr lang="pl-PL" dirty="0"/>
              <a:t> vs </a:t>
            </a:r>
            <a:br>
              <a:rPr lang="pl-PL" dirty="0"/>
            </a:br>
            <a:r>
              <a:rPr lang="pl-PL" dirty="0" err="1"/>
              <a:t>Romanistic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 err="1"/>
              <a:t>Tradition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	</a:t>
            </a:r>
            <a:r>
              <a:rPr lang="pl-PL" sz="2400" dirty="0" err="1"/>
              <a:t>Germanic</a:t>
            </a:r>
            <a:r>
              <a:rPr lang="pl-PL" sz="1100" dirty="0"/>
              <a:t> </a:t>
            </a:r>
            <a:r>
              <a:rPr lang="pl-PL" sz="2400" dirty="0"/>
              <a:t>	</a:t>
            </a:r>
            <a:r>
              <a:rPr lang="pl-PL" sz="1000" dirty="0"/>
              <a:t>  </a:t>
            </a:r>
            <a:br>
              <a:rPr lang="pl-PL" sz="2400" dirty="0"/>
            </a:br>
            <a:r>
              <a:rPr lang="pl-PL" sz="2400" dirty="0"/>
              <a:t>	</a:t>
            </a:r>
            <a:r>
              <a:rPr lang="pl-PL" sz="2400" dirty="0" err="1"/>
              <a:t>Romanistic</a:t>
            </a:r>
            <a:br>
              <a:rPr lang="pl-PL" sz="2400" dirty="0"/>
            </a:br>
            <a:r>
              <a:rPr lang="pl-PL" sz="2400" dirty="0"/>
              <a:t>	</a:t>
            </a:r>
            <a:r>
              <a:rPr lang="pl-PL" sz="2400" dirty="0" err="1"/>
              <a:t>Nordic</a:t>
            </a:r>
            <a:br>
              <a:rPr lang="pl-PL" sz="2400" dirty="0"/>
            </a:br>
            <a:r>
              <a:rPr lang="pl-PL" sz="2400" dirty="0"/>
              <a:t>	Mixed</a:t>
            </a:r>
            <a:br>
              <a:rPr lang="pl-PL" sz="2400" dirty="0"/>
            </a:br>
            <a:r>
              <a:rPr lang="pl-PL" sz="2400" dirty="0"/>
              <a:t>	</a:t>
            </a:r>
            <a:r>
              <a:rPr lang="pl-PL" sz="2400" dirty="0" err="1"/>
              <a:t>Common</a:t>
            </a:r>
            <a:r>
              <a:rPr lang="pl-PL" sz="2400" dirty="0"/>
              <a:t> law</a:t>
            </a:r>
            <a:br>
              <a:rPr lang="pl-PL" sz="2400" dirty="0"/>
            </a:b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0845968" y="1511538"/>
            <a:ext cx="1015663" cy="524410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l-PL" dirty="0"/>
              <a:t>Source: </a:t>
            </a:r>
            <a:r>
              <a:rPr lang="en-US" dirty="0"/>
              <a:t>By Ain92 - Own work, CC BY-SA 3.0, http://commons.wikimedia.org/w/index.php?curid=26756779</a:t>
            </a:r>
            <a:endParaRPr lang="pl-PL" dirty="0"/>
          </a:p>
        </p:txBody>
      </p:sp>
      <p:pic>
        <p:nvPicPr>
          <p:cNvPr id="2050" name="Picture 2" descr="https://upload.wikimedia.org/wikipedia/commons/thumb/f/f5/Legal_systems_in_Europe.svg/800px-Legal_systems_in_Europ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248" y="0"/>
            <a:ext cx="66182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2575E40B-665B-4A7D-ADBE-EAF8EF8A54D1}"/>
              </a:ext>
            </a:extLst>
          </p:cNvPr>
          <p:cNvSpPr/>
          <p:nvPr/>
        </p:nvSpPr>
        <p:spPr>
          <a:xfrm>
            <a:off x="623455" y="4239491"/>
            <a:ext cx="720436" cy="2770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DCC25D97-2290-474E-B8A0-FA5E5D930B2F}"/>
              </a:ext>
            </a:extLst>
          </p:cNvPr>
          <p:cNvSpPr/>
          <p:nvPr/>
        </p:nvSpPr>
        <p:spPr>
          <a:xfrm>
            <a:off x="623455" y="4639541"/>
            <a:ext cx="720436" cy="27709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9E944E2B-772A-4E99-A0CF-F223A295E511}"/>
              </a:ext>
            </a:extLst>
          </p:cNvPr>
          <p:cNvSpPr/>
          <p:nvPr/>
        </p:nvSpPr>
        <p:spPr>
          <a:xfrm>
            <a:off x="623455" y="4969452"/>
            <a:ext cx="720436" cy="277091"/>
          </a:xfrm>
          <a:prstGeom prst="roundRect">
            <a:avLst/>
          </a:prstGeom>
          <a:solidFill>
            <a:srgbClr val="E39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D379FB1B-EC5F-468A-9AB4-823D3E840EAA}"/>
              </a:ext>
            </a:extLst>
          </p:cNvPr>
          <p:cNvSpPr/>
          <p:nvPr/>
        </p:nvSpPr>
        <p:spPr>
          <a:xfrm>
            <a:off x="623455" y="5327072"/>
            <a:ext cx="720436" cy="277091"/>
          </a:xfrm>
          <a:prstGeom prst="roundRect">
            <a:avLst/>
          </a:prstGeom>
          <a:solidFill>
            <a:srgbClr val="F7F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BB801FAC-BA1B-48B9-BCA7-5D1639251B44}"/>
              </a:ext>
            </a:extLst>
          </p:cNvPr>
          <p:cNvSpPr/>
          <p:nvPr/>
        </p:nvSpPr>
        <p:spPr>
          <a:xfrm>
            <a:off x="623455" y="5684692"/>
            <a:ext cx="720436" cy="277091"/>
          </a:xfrm>
          <a:prstGeom prst="roundRect">
            <a:avLst/>
          </a:prstGeom>
          <a:solidFill>
            <a:srgbClr val="00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679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" name="Picture 2" descr="http://www.aeiou.at/aeiou.encyclop.data.image.a/a284900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27521" cy="519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bmjv.de/SharedDocs/Bilder/EN/Directorates/BuergerlichesRecht.png?__blob=normal&amp;v=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521" y="0"/>
            <a:ext cx="5763904" cy="324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Znalezione obrazy dla zapytania kodeks napoleo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425" y="1590859"/>
            <a:ext cx="3157725" cy="535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aśnienie: wygięta linia z paskiem wyróżniającym 5"/>
          <p:cNvSpPr/>
          <p:nvPr/>
        </p:nvSpPr>
        <p:spPr>
          <a:xfrm>
            <a:off x="1073427" y="5483326"/>
            <a:ext cx="1484243" cy="406419"/>
          </a:xfrm>
          <a:prstGeom prst="accentCallout2">
            <a:avLst>
              <a:gd name="adj1" fmla="val 18750"/>
              <a:gd name="adj2" fmla="val -8333"/>
              <a:gd name="adj3" fmla="val 15489"/>
              <a:gd name="adj4" fmla="val -47024"/>
              <a:gd name="adj5" fmla="val -73361"/>
              <a:gd name="adj6" fmla="val -46667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>
                <a:solidFill>
                  <a:schemeClr val="tx2"/>
                </a:solidFill>
              </a:rPr>
              <a:t>1811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" name="Objaśnienie: wygięta linia z paskiem wyróżniającym 7"/>
          <p:cNvSpPr/>
          <p:nvPr/>
        </p:nvSpPr>
        <p:spPr>
          <a:xfrm>
            <a:off x="6163920" y="3610817"/>
            <a:ext cx="1484243" cy="406419"/>
          </a:xfrm>
          <a:prstGeom prst="accentCallout2">
            <a:avLst>
              <a:gd name="adj1" fmla="val 18750"/>
              <a:gd name="adj2" fmla="val -8333"/>
              <a:gd name="adj3" fmla="val 22010"/>
              <a:gd name="adj4" fmla="val -138096"/>
              <a:gd name="adj5" fmla="val -83143"/>
              <a:gd name="adj6" fmla="val -137738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>
                <a:solidFill>
                  <a:schemeClr val="tx2"/>
                </a:solidFill>
              </a:rPr>
              <a:t>1900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Objaśnienie: wygięta linia z paskiem wyróżniającym 8"/>
          <p:cNvSpPr/>
          <p:nvPr/>
        </p:nvSpPr>
        <p:spPr>
          <a:xfrm flipH="1">
            <a:off x="6906041" y="5889745"/>
            <a:ext cx="995571" cy="406419"/>
          </a:xfrm>
          <a:prstGeom prst="accentCallout2">
            <a:avLst>
              <a:gd name="adj1" fmla="val 18750"/>
              <a:gd name="adj2" fmla="val -8333"/>
              <a:gd name="adj3" fmla="val 22010"/>
              <a:gd name="adj4" fmla="val -101600"/>
              <a:gd name="adj5" fmla="val -92925"/>
              <a:gd name="adj6" fmla="val -123872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>
                <a:solidFill>
                  <a:schemeClr val="tx2"/>
                </a:solidFill>
              </a:rPr>
              <a:t>1804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497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Common</a:t>
            </a:r>
            <a:r>
              <a:rPr lang="pl-PL" dirty="0"/>
              <a:t>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46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Originates from England, adopted in its (former) colonies</a:t>
            </a:r>
          </a:p>
          <a:p>
            <a:pPr>
              <a:lnSpc>
                <a:spcPct val="150000"/>
              </a:lnSpc>
            </a:pPr>
            <a:r>
              <a:rPr lang="en-GB" dirty="0"/>
              <a:t>Embraces legislation, regulations and judge-made law (precedents: common law in a strict sense)</a:t>
            </a:r>
          </a:p>
          <a:p>
            <a:pPr>
              <a:lnSpc>
                <a:spcPct val="150000"/>
              </a:lnSpc>
            </a:pPr>
            <a:r>
              <a:rPr lang="en-GB" dirty="0"/>
              <a:t>Precedents might be based on common law or equity</a:t>
            </a:r>
          </a:p>
          <a:p>
            <a:pPr>
              <a:lnSpc>
                <a:spcPct val="150000"/>
              </a:lnSpc>
            </a:pPr>
            <a:r>
              <a:rPr lang="en-GB" dirty="0"/>
              <a:t>Developed independently, without reception of the Roman law</a:t>
            </a:r>
          </a:p>
          <a:p>
            <a:pPr>
              <a:lnSpc>
                <a:spcPct val="150000"/>
              </a:lnSpc>
            </a:pPr>
            <a:r>
              <a:rPr lang="en-GB" dirty="0"/>
              <a:t>Less codified and systematized</a:t>
            </a:r>
          </a:p>
          <a:p>
            <a:pPr>
              <a:lnSpc>
                <a:spcPct val="150000"/>
              </a:lnSpc>
            </a:pPr>
            <a:r>
              <a:rPr lang="en-GB" dirty="0"/>
              <a:t>More casuistic and practically-oriented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48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Common</a:t>
            </a:r>
            <a:r>
              <a:rPr lang="pl-PL" dirty="0"/>
              <a:t> law and </a:t>
            </a:r>
            <a:r>
              <a:rPr lang="pl-PL" dirty="0" err="1"/>
              <a:t>civil</a:t>
            </a:r>
            <a:r>
              <a:rPr lang="pl-PL" dirty="0"/>
              <a:t> law: </a:t>
            </a:r>
            <a:r>
              <a:rPr lang="pl-PL" dirty="0" err="1"/>
              <a:t>further</a:t>
            </a:r>
            <a:r>
              <a:rPr lang="pl-PL" dirty="0"/>
              <a:t> </a:t>
            </a:r>
            <a:r>
              <a:rPr lang="pl-PL" dirty="0" err="1"/>
              <a:t>differences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The role of </a:t>
            </a:r>
            <a:r>
              <a:rPr lang="pl-PL" dirty="0" err="1"/>
              <a:t>judges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The </a:t>
            </a:r>
            <a:r>
              <a:rPr lang="pl-PL" dirty="0" err="1"/>
              <a:t>Rule</a:t>
            </a:r>
            <a:r>
              <a:rPr lang="pl-PL" dirty="0"/>
              <a:t> of Law vs. </a:t>
            </a:r>
            <a:r>
              <a:rPr lang="pl-PL" i="1" dirty="0" err="1"/>
              <a:t>Rechtsstaat</a:t>
            </a:r>
            <a:endParaRPr lang="pl-PL" i="1" dirty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dirty="0" err="1"/>
              <a:t>Separation</a:t>
            </a:r>
            <a:r>
              <a:rPr lang="pl-PL" dirty="0"/>
              <a:t> of </a:t>
            </a:r>
            <a:r>
              <a:rPr lang="pl-PL" dirty="0" err="1"/>
              <a:t>powers</a:t>
            </a:r>
            <a:r>
              <a:rPr lang="pl-PL" dirty="0"/>
              <a:t> vs </a:t>
            </a:r>
            <a:r>
              <a:rPr lang="pl-PL" dirty="0" err="1"/>
              <a:t>check</a:t>
            </a:r>
            <a:r>
              <a:rPr lang="pl-PL" dirty="0"/>
              <a:t> and </a:t>
            </a:r>
            <a:r>
              <a:rPr lang="pl-PL" dirty="0" err="1"/>
              <a:t>balance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Models</a:t>
            </a:r>
            <a:r>
              <a:rPr lang="pl-PL" dirty="0"/>
              <a:t> of </a:t>
            </a:r>
            <a:r>
              <a:rPr lang="pl-PL" dirty="0" err="1"/>
              <a:t>judicial</a:t>
            </a:r>
            <a:r>
              <a:rPr lang="pl-PL" dirty="0"/>
              <a:t> </a:t>
            </a:r>
            <a:r>
              <a:rPr lang="pl-PL" dirty="0" err="1"/>
              <a:t>constitutional</a:t>
            </a:r>
            <a:r>
              <a:rPr lang="pl-PL" dirty="0"/>
              <a:t> </a:t>
            </a:r>
            <a:r>
              <a:rPr lang="pl-PL" dirty="0" err="1"/>
              <a:t>control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2901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676</Words>
  <Application>Microsoft Office PowerPoint</Application>
  <PresentationFormat>Panoramiczny</PresentationFormat>
  <Paragraphs>103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Motyw pakietu Office</vt:lpstr>
      <vt:lpstr>Legal Cultures (Legal Families)  of the World</vt:lpstr>
      <vt:lpstr>Main legal families</vt:lpstr>
      <vt:lpstr>The concept of legal family</vt:lpstr>
      <vt:lpstr>Civil law vs common law</vt:lpstr>
      <vt:lpstr>Civil law</vt:lpstr>
      <vt:lpstr>Civil law:  Germanic vs  Romanistic  Tradition    Germanic      Romanistic  Nordic  Mixed  Common law </vt:lpstr>
      <vt:lpstr>Prezentacja programu PowerPoint</vt:lpstr>
      <vt:lpstr>Common law</vt:lpstr>
      <vt:lpstr>Common law and civil law: further differences</vt:lpstr>
      <vt:lpstr>Religious and traditional laws</vt:lpstr>
      <vt:lpstr>Islamic law</vt:lpstr>
      <vt:lpstr>Application of sharia</vt:lpstr>
      <vt:lpstr>Legal system of India vs. „Hindu law”</vt:lpstr>
      <vt:lpstr>„Hindu law”</vt:lpstr>
      <vt:lpstr>Legal systems of Far East</vt:lpstr>
      <vt:lpstr>Legal system of China</vt:lpstr>
      <vt:lpstr>China: Traditions of legal thought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Families of the World</dc:title>
  <dc:creator>Maciej Pichlak</dc:creator>
  <cp:lastModifiedBy>Maciej Pichlak</cp:lastModifiedBy>
  <cp:revision>37</cp:revision>
  <dcterms:created xsi:type="dcterms:W3CDTF">2017-01-11T08:05:18Z</dcterms:created>
  <dcterms:modified xsi:type="dcterms:W3CDTF">2019-10-30T12:17:39Z</dcterms:modified>
</cp:coreProperties>
</file>