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9" r:id="rId7"/>
    <p:sldId id="270" r:id="rId8"/>
    <p:sldId id="271" r:id="rId9"/>
    <p:sldId id="292" r:id="rId10"/>
    <p:sldId id="266" r:id="rId11"/>
    <p:sldId id="267" r:id="rId12"/>
    <p:sldId id="281" r:id="rId13"/>
    <p:sldId id="283" r:id="rId14"/>
    <p:sldId id="286" r:id="rId15"/>
    <p:sldId id="287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2D9FA-FC30-4C0F-AEF8-484689A9FD4B}" type="datetimeFigureOut">
              <a:rPr lang="pl-PL" smtClean="0"/>
              <a:t>21.11.2019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34449-3832-47AC-BBF6-9A5E745FF2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174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94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465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15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0209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66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7691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071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D49-39BF-485D-860B-C3CC03686DFE}" type="datetimeFigureOut">
              <a:rPr lang="pl-PL" smtClean="0"/>
              <a:t>21.11.2019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C386-108F-4A8F-ADA8-76CA6E7461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408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D49-39BF-485D-860B-C3CC03686DFE}" type="datetimeFigureOut">
              <a:rPr lang="pl-PL" smtClean="0"/>
              <a:t>21.11.2019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C386-108F-4A8F-ADA8-76CA6E7461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439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D49-39BF-485D-860B-C3CC03686DFE}" type="datetimeFigureOut">
              <a:rPr lang="pl-PL" smtClean="0"/>
              <a:t>21.11.2019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C386-108F-4A8F-ADA8-76CA6E7461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431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D49-39BF-485D-860B-C3CC03686DFE}" type="datetimeFigureOut">
              <a:rPr lang="pl-PL" smtClean="0"/>
              <a:t>21.11.2019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C386-108F-4A8F-ADA8-76CA6E7461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658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D49-39BF-485D-860B-C3CC03686DFE}" type="datetimeFigureOut">
              <a:rPr lang="pl-PL" smtClean="0"/>
              <a:t>21.11.2019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C386-108F-4A8F-ADA8-76CA6E7461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279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D49-39BF-485D-860B-C3CC03686DFE}" type="datetimeFigureOut">
              <a:rPr lang="pl-PL" smtClean="0"/>
              <a:t>21.11.2019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C386-108F-4A8F-ADA8-76CA6E7461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84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D49-39BF-485D-860B-C3CC03686DFE}" type="datetimeFigureOut">
              <a:rPr lang="pl-PL" smtClean="0"/>
              <a:t>21.11.2019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C386-108F-4A8F-ADA8-76CA6E7461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744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D49-39BF-485D-860B-C3CC03686DFE}" type="datetimeFigureOut">
              <a:rPr lang="pl-PL" smtClean="0"/>
              <a:t>21.11.2019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C386-108F-4A8F-ADA8-76CA6E7461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407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D49-39BF-485D-860B-C3CC03686DFE}" type="datetimeFigureOut">
              <a:rPr lang="pl-PL" smtClean="0"/>
              <a:t>21.11.2019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C386-108F-4A8F-ADA8-76CA6E7461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426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D49-39BF-485D-860B-C3CC03686DFE}" type="datetimeFigureOut">
              <a:rPr lang="pl-PL" smtClean="0"/>
              <a:t>21.11.2019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C386-108F-4A8F-ADA8-76CA6E7461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25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D49-39BF-485D-860B-C3CC03686DFE}" type="datetimeFigureOut">
              <a:rPr lang="pl-PL" smtClean="0"/>
              <a:t>21.11.2019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C386-108F-4A8F-ADA8-76CA6E7461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852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FAD49-39BF-485D-860B-C3CC03686DFE}" type="datetimeFigureOut">
              <a:rPr lang="pl-PL" smtClean="0"/>
              <a:t>21.11.2019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7C386-108F-4A8F-ADA8-76CA6E7461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452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ciej.Pichlak@uwr.edu.p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7444D0-1222-4C21-83F5-936D71111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5851"/>
            <a:ext cx="9144000" cy="2156870"/>
          </a:xfrm>
        </p:spPr>
        <p:txBody>
          <a:bodyPr>
            <a:normAutofit/>
          </a:bodyPr>
          <a:lstStyle/>
          <a:p>
            <a:r>
              <a:rPr lang="pl-PL" sz="5400" dirty="0" err="1">
                <a:solidFill>
                  <a:schemeClr val="bg2">
                    <a:lumMod val="50000"/>
                  </a:schemeClr>
                </a:solidFill>
              </a:rPr>
              <a:t>Legal</a:t>
            </a:r>
            <a:r>
              <a:rPr lang="pl-PL" sz="5400" dirty="0">
                <a:solidFill>
                  <a:schemeClr val="bg2">
                    <a:lumMod val="50000"/>
                  </a:schemeClr>
                </a:solidFill>
              </a:rPr>
              <a:t> System</a:t>
            </a:r>
            <a:endParaRPr lang="pl-PL" i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4466205-8E60-4695-9C66-AC2348750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9812"/>
            <a:ext cx="9144000" cy="1655762"/>
          </a:xfrm>
        </p:spPr>
        <p:txBody>
          <a:bodyPr/>
          <a:lstStyle/>
          <a:p>
            <a:r>
              <a:rPr lang="pl-PL" dirty="0" err="1"/>
              <a:t>Introduction</a:t>
            </a:r>
            <a:r>
              <a:rPr lang="pl-PL" dirty="0"/>
              <a:t> to Law</a:t>
            </a:r>
          </a:p>
          <a:p>
            <a:r>
              <a:rPr lang="pl-PL" dirty="0" err="1"/>
              <a:t>Criminal</a:t>
            </a:r>
            <a:r>
              <a:rPr lang="pl-PL" dirty="0"/>
              <a:t> </a:t>
            </a:r>
            <a:r>
              <a:rPr lang="pl-PL" dirty="0" err="1"/>
              <a:t>Justice</a:t>
            </a:r>
            <a:r>
              <a:rPr lang="pl-PL" dirty="0"/>
              <a:t> – </a:t>
            </a:r>
            <a:r>
              <a:rPr lang="pl-PL" dirty="0" err="1"/>
              <a:t>fall</a:t>
            </a:r>
            <a:r>
              <a:rPr lang="pl-PL" dirty="0"/>
              <a:t> &amp; </a:t>
            </a:r>
            <a:r>
              <a:rPr lang="pl-PL" dirty="0" err="1"/>
              <a:t>winter</a:t>
            </a:r>
            <a:r>
              <a:rPr lang="pl-PL" dirty="0"/>
              <a:t> 2019/2020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947BD74-79C9-4C3C-AAAD-19AC3465BAC8}"/>
              </a:ext>
            </a:extLst>
          </p:cNvPr>
          <p:cNvSpPr txBox="1"/>
          <p:nvPr/>
        </p:nvSpPr>
        <p:spPr>
          <a:xfrm>
            <a:off x="86438" y="6211669"/>
            <a:ext cx="12019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Dr. Maciej Pichlak | </a:t>
            </a:r>
            <a:r>
              <a:rPr lang="pl-PL" dirty="0" err="1"/>
              <a:t>Department</a:t>
            </a:r>
            <a:r>
              <a:rPr lang="pl-PL" dirty="0"/>
              <a:t> of </a:t>
            </a:r>
            <a:r>
              <a:rPr lang="pl-PL" dirty="0" err="1"/>
              <a:t>Legal</a:t>
            </a:r>
            <a:r>
              <a:rPr lang="pl-PL" dirty="0"/>
              <a:t> </a:t>
            </a:r>
            <a:r>
              <a:rPr lang="pl-PL" dirty="0" err="1"/>
              <a:t>Theory</a:t>
            </a:r>
            <a:r>
              <a:rPr lang="pl-PL" dirty="0"/>
              <a:t> and </a:t>
            </a:r>
            <a:r>
              <a:rPr lang="pl-PL" dirty="0" err="1"/>
              <a:t>Philosophy</a:t>
            </a:r>
            <a:r>
              <a:rPr lang="pl-PL" dirty="0"/>
              <a:t> of Law | University of </a:t>
            </a:r>
            <a:r>
              <a:rPr lang="pl-PL" dirty="0" err="1"/>
              <a:t>Wroclaw</a:t>
            </a:r>
            <a:r>
              <a:rPr lang="pl-PL" dirty="0"/>
              <a:t> | </a:t>
            </a:r>
            <a:r>
              <a:rPr lang="pl-PL" dirty="0">
                <a:hlinkClick r:id="rId2"/>
              </a:rPr>
              <a:t>Maciej.Pichlak@uwr.edu.pl</a:t>
            </a:r>
            <a:r>
              <a:rPr lang="pl-PL" dirty="0"/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080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87115" y="1296086"/>
            <a:ext cx="10466685" cy="1607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pl-PL" sz="2400" dirty="0" err="1">
                <a:latin typeface="Times New Roman" pitchFamily="16" charset="0"/>
                <a:cs typeface="Arial" charset="0"/>
              </a:rPr>
              <a:t>Vertical</a:t>
            </a:r>
            <a:r>
              <a:rPr lang="pl-PL" sz="2400" dirty="0">
                <a:latin typeface="Times New Roman" pitchFamily="16" charset="0"/>
                <a:cs typeface="Arial" charset="0"/>
              </a:rPr>
              <a:t> and </a:t>
            </a:r>
            <a:r>
              <a:rPr lang="pl-PL" sz="2400" dirty="0" err="1">
                <a:latin typeface="Times New Roman" pitchFamily="16" charset="0"/>
                <a:cs typeface="Arial" charset="0"/>
              </a:rPr>
              <a:t>horizontal</a:t>
            </a:r>
            <a:r>
              <a:rPr lang="pl-PL" sz="2400" dirty="0">
                <a:latin typeface="Times New Roman" pitchFamily="16" charset="0"/>
                <a:cs typeface="Arial" charset="0"/>
              </a:rPr>
              <a:t> </a:t>
            </a:r>
            <a:r>
              <a:rPr lang="pl-PL" sz="2400" dirty="0" err="1">
                <a:latin typeface="Times New Roman" pitchFamily="16" charset="0"/>
                <a:cs typeface="Arial" charset="0"/>
              </a:rPr>
              <a:t>organization</a:t>
            </a:r>
            <a:r>
              <a:rPr lang="pl-PL" sz="2400" dirty="0">
                <a:latin typeface="Times New Roman" pitchFamily="16" charset="0"/>
                <a:cs typeface="Arial" charset="0"/>
              </a:rPr>
              <a:t> as </a:t>
            </a:r>
            <a:r>
              <a:rPr lang="pl-PL" sz="2400" dirty="0" err="1">
                <a:latin typeface="Times New Roman" pitchFamily="16" charset="0"/>
                <a:cs typeface="Arial" charset="0"/>
              </a:rPr>
              <a:t>based</a:t>
            </a:r>
            <a:r>
              <a:rPr lang="pl-PL" sz="2400" dirty="0">
                <a:latin typeface="Times New Roman" pitchFamily="16" charset="0"/>
                <a:cs typeface="Arial" charset="0"/>
              </a:rPr>
              <a:t> on </a:t>
            </a:r>
            <a:r>
              <a:rPr lang="pl-PL" sz="2400" dirty="0" err="1">
                <a:latin typeface="Times New Roman" pitchFamily="16" charset="0"/>
                <a:cs typeface="Arial" charset="0"/>
              </a:rPr>
              <a:t>formal</a:t>
            </a:r>
            <a:r>
              <a:rPr lang="pl-PL" sz="2400" dirty="0">
                <a:latin typeface="Times New Roman" pitchFamily="16" charset="0"/>
                <a:cs typeface="Arial" charset="0"/>
              </a:rPr>
              <a:t> and </a:t>
            </a:r>
            <a:r>
              <a:rPr lang="pl-PL" sz="2400" dirty="0" err="1">
                <a:latin typeface="Times New Roman" pitchFamily="16" charset="0"/>
                <a:cs typeface="Arial" charset="0"/>
              </a:rPr>
              <a:t>material</a:t>
            </a:r>
            <a:r>
              <a:rPr lang="pl-PL" sz="2400" dirty="0">
                <a:latin typeface="Times New Roman" pitchFamily="16" charset="0"/>
                <a:cs typeface="Arial" charset="0"/>
              </a:rPr>
              <a:t> relations</a:t>
            </a:r>
            <a:endParaRPr lang="en-US" sz="2400" dirty="0">
              <a:latin typeface="Times New Roman" pitchFamily="16" charset="0"/>
              <a:cs typeface="Arial" charset="0"/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3408819" y="3553526"/>
            <a:ext cx="1441" cy="2939349"/>
          </a:xfrm>
          <a:prstGeom prst="line">
            <a:avLst/>
          </a:prstGeom>
          <a:noFill/>
          <a:ln w="3600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l-PL" sz="1633"/>
          </a:p>
        </p:txBody>
      </p:sp>
      <p:cxnSp>
        <p:nvCxnSpPr>
          <p:cNvPr id="6148" name="AutoShape 4"/>
          <p:cNvCxnSpPr>
            <a:cxnSpLocks noChangeShapeType="1"/>
          </p:cNvCxnSpPr>
          <p:nvPr/>
        </p:nvCxnSpPr>
        <p:spPr bwMode="auto">
          <a:xfrm>
            <a:off x="887115" y="5366678"/>
            <a:ext cx="4923876" cy="2880"/>
          </a:xfrm>
          <a:prstGeom prst="straightConnector1">
            <a:avLst/>
          </a:prstGeom>
          <a:noFill/>
          <a:ln w="36000">
            <a:solidFill>
              <a:srgbClr val="C00000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418901" y="3488720"/>
            <a:ext cx="481010" cy="28889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976" tIns="57152" rIns="97976" bIns="57152"/>
          <a:lstStyle/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H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I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E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R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A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R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C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H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Y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454369" y="4957675"/>
            <a:ext cx="1729622" cy="4234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7976" tIns="57152" rIns="97976" bIns="57152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BRANCHES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3898717" y="3228052"/>
            <a:ext cx="2776612" cy="489651"/>
          </a:xfrm>
          <a:prstGeom prst="wedgeRoundRectCallout">
            <a:avLst>
              <a:gd name="adj1" fmla="val -47287"/>
              <a:gd name="adj2" fmla="val 131542"/>
              <a:gd name="adj3" fmla="val 16667"/>
            </a:avLst>
          </a:prstGeom>
          <a:noFill/>
          <a:ln w="360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 sz="1633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944690" y="3259736"/>
            <a:ext cx="2534666" cy="447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7976" tIns="57152" rIns="97976" bIns="57152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359" i="1">
                <a:ea typeface="Lucida Sans Unicode" charset="0"/>
                <a:cs typeface="Lucida Sans Unicode" charset="0"/>
              </a:rPr>
              <a:t>Formal + material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6021254" y="4534269"/>
            <a:ext cx="1633131" cy="326914"/>
          </a:xfrm>
          <a:prstGeom prst="wedgeRoundRectCallout">
            <a:avLst>
              <a:gd name="adj1" fmla="val -41866"/>
              <a:gd name="adj2" fmla="val 131019"/>
              <a:gd name="adj3" fmla="val 16667"/>
            </a:avLst>
          </a:prstGeom>
          <a:noFill/>
          <a:ln w="36000">
            <a:solidFill>
              <a:srgbClr val="C0C0C0"/>
            </a:solidFill>
            <a:round/>
            <a:headEnd/>
            <a:tailEnd/>
          </a:ln>
          <a:effectLst/>
        </p:spPr>
        <p:txBody>
          <a:bodyPr lIns="97976" tIns="57152" rIns="97976" bIns="57152" anchor="ctr"/>
          <a:lstStyle/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359" i="1">
                <a:ea typeface="Lucida Sans Unicode" charset="0"/>
                <a:cs typeface="Lucida Sans Unicode" charset="0"/>
              </a:rPr>
              <a:t>material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184FAC6-817F-41E8-8848-29B540FEF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organization</a:t>
            </a:r>
            <a:r>
              <a:rPr lang="pl-PL" dirty="0"/>
              <a:t> of </a:t>
            </a:r>
            <a:r>
              <a:rPr lang="pl-PL" dirty="0" err="1"/>
              <a:t>legal</a:t>
            </a:r>
            <a:r>
              <a:rPr lang="pl-PL" dirty="0"/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348173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Hierarchy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Formal relation of competence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Material relation of content</a:t>
            </a:r>
          </a:p>
          <a:p>
            <a:pPr>
              <a:buClr>
                <a:schemeClr val="bg2">
                  <a:lumMod val="20000"/>
                  <a:lumOff val="80000"/>
                </a:schemeClr>
              </a:buClr>
              <a:buFont typeface="Wingdings" pitchFamily="2" charset="2"/>
              <a:buChar char="ü"/>
            </a:pPr>
            <a:r>
              <a:rPr lang="en-US" dirty="0"/>
              <a:t>			in a strong sense</a:t>
            </a:r>
          </a:p>
          <a:p>
            <a:pPr>
              <a:buClr>
                <a:schemeClr val="bg2">
                  <a:lumMod val="20000"/>
                  <a:lumOff val="80000"/>
                </a:schemeClr>
              </a:buClr>
              <a:buFont typeface="Wingdings" pitchFamily="2" charset="2"/>
              <a:buChar char="ü"/>
            </a:pPr>
            <a:r>
              <a:rPr lang="en-US" dirty="0"/>
              <a:t>			in a weak sense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Consequences: </a:t>
            </a:r>
            <a:r>
              <a:rPr lang="en-US" i="1" dirty="0" err="1"/>
              <a:t>lex</a:t>
            </a:r>
            <a:r>
              <a:rPr lang="en-US" i="1" dirty="0"/>
              <a:t> superior </a:t>
            </a:r>
            <a:r>
              <a:rPr lang="en-US" i="1" dirty="0" err="1"/>
              <a:t>derogat</a:t>
            </a:r>
            <a:r>
              <a:rPr lang="en-US" i="1" dirty="0"/>
              <a:t> </a:t>
            </a:r>
            <a:r>
              <a:rPr lang="en-US" i="1" dirty="0" err="1"/>
              <a:t>legi</a:t>
            </a:r>
            <a:r>
              <a:rPr lang="en-US" i="1" dirty="0"/>
              <a:t> </a:t>
            </a:r>
            <a:r>
              <a:rPr lang="en-US" i="1" dirty="0" err="1"/>
              <a:t>inferiori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849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196071" y="1821793"/>
            <a:ext cx="7655844" cy="16086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903" dirty="0">
                <a:ea typeface="Lucida Sans Unicode" charset="0"/>
                <a:cs typeface="Lucida Sans Unicode" charset="0"/>
              </a:rPr>
              <a:t>Situation when two norms cannot be both applied.</a:t>
            </a: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endParaRPr lang="en-GB" sz="3629" dirty="0">
              <a:ea typeface="Lucida Sans Unicode" charset="0"/>
              <a:cs typeface="Lucida Sans Unicode" charset="0"/>
            </a:endParaRPr>
          </a:p>
          <a:p>
            <a:pPr algn="ctr"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pl-PL" sz="3629" dirty="0">
                <a:ea typeface="Lucida Sans Unicode" charset="0"/>
                <a:cs typeface="Lucida Sans Unicode" charset="0"/>
              </a:rPr>
              <a:t>COLLISION</a:t>
            </a:r>
            <a:endParaRPr lang="en-GB" sz="3629" dirty="0">
              <a:ea typeface="Lucida Sans Unicode" charset="0"/>
              <a:cs typeface="Lucida Sans Unicode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535948" y="3984900"/>
            <a:ext cx="1466074" cy="4176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46" tIns="40823" rIns="81646" bIns="40823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359">
                <a:ea typeface="Lucida Sans Unicode" charset="0"/>
                <a:cs typeface="Lucida Sans Unicode" charset="0"/>
              </a:rPr>
              <a:t>LOGICAL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93923" y="4403983"/>
            <a:ext cx="2716125" cy="4176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46" tIns="40823" rIns="81646" bIns="40823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359" dirty="0">
                <a:ea typeface="Lucida Sans Unicode" charset="0"/>
                <a:cs typeface="Lucida Sans Unicode" charset="0"/>
              </a:rPr>
              <a:t>PRAXEOLOGICAL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729132" y="3992100"/>
            <a:ext cx="2181829" cy="4176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46" tIns="40823" rIns="81646" bIns="40823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359">
                <a:ea typeface="Lucida Sans Unicode" charset="0"/>
                <a:cs typeface="Lucida Sans Unicode" charset="0"/>
              </a:rPr>
              <a:t>AXIOLOGICAL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>
            <a:off x="3806161" y="3429001"/>
            <a:ext cx="987944" cy="489651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l-PL" sz="1633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6096001" y="3462124"/>
            <a:ext cx="1440" cy="783442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l-PL" sz="1633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7075304" y="3429001"/>
            <a:ext cx="816565" cy="489651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l-PL" sz="1633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2367449" y="4572481"/>
            <a:ext cx="335556" cy="653829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l-PL" sz="1633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3744234" y="4572481"/>
            <a:ext cx="326915" cy="653829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l-PL" sz="1633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614971" y="5257993"/>
            <a:ext cx="1841953" cy="495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46" tIns="40823" rIns="81646" bIns="40823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pl-PL" sz="2400" dirty="0" err="1">
                <a:ea typeface="Lucida Sans Unicode" charset="0"/>
                <a:cs typeface="Lucida Sans Unicode" charset="0"/>
              </a:rPr>
              <a:t>contrariety</a:t>
            </a:r>
            <a:endParaRPr lang="pl-PL" sz="2400" dirty="0">
              <a:ea typeface="Lucida Sans Unicode" charset="0"/>
              <a:cs typeface="Lucida Sans Unicode" charset="0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268985" y="5257993"/>
            <a:ext cx="2253837" cy="495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46" tIns="40823" rIns="81646" bIns="40823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400" dirty="0">
                <a:ea typeface="Lucida Sans Unicode" charset="0"/>
                <a:cs typeface="Lucida Sans Unicode" charset="0"/>
              </a:rPr>
              <a:t>contradiction</a:t>
            </a: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4C95D88-CAF2-46AE-9133-3EEC6B0AA37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err="1"/>
              <a:t>Collisions</a:t>
            </a:r>
            <a:r>
              <a:rPr lang="pl-PL" dirty="0"/>
              <a:t> (</a:t>
            </a:r>
            <a:r>
              <a:rPr lang="pl-PL" dirty="0" err="1"/>
              <a:t>conflicts</a:t>
            </a:r>
            <a:r>
              <a:rPr lang="pl-PL" dirty="0"/>
              <a:t>) of </a:t>
            </a:r>
            <a:r>
              <a:rPr lang="pl-PL" dirty="0" err="1"/>
              <a:t>rules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344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naki drogowe_sprzeczność no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7187" y="1309167"/>
            <a:ext cx="7381652" cy="415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3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38200" y="1547257"/>
            <a:ext cx="10817180" cy="48374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Lex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superior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derogat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legi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inferiori</a:t>
            </a:r>
            <a:endParaRPr lang="en-GB" sz="2903" i="1" dirty="0"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>
              <a:lnSpc>
                <a:spcPct val="143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Lex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posterior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derogat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legi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priori</a:t>
            </a:r>
          </a:p>
          <a:p>
            <a:pPr>
              <a:lnSpc>
                <a:spcPct val="143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Lex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specialis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derogat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legi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generali</a:t>
            </a:r>
            <a:endParaRPr lang="en-GB" sz="2903" i="1" dirty="0"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endParaRPr lang="en-GB" sz="2903" i="1" dirty="0"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>
              <a:lnSpc>
                <a:spcPct val="143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pl-PL" sz="2903" b="1" dirty="0">
                <a:latin typeface="Times New Roman" pitchFamily="16" charset="0"/>
                <a:ea typeface="Lucida Sans Unicode" charset="0"/>
                <a:cs typeface="Lucida Sans Unicode" charset="0"/>
              </a:rPr>
              <a:t>The p</a:t>
            </a:r>
            <a:r>
              <a:rPr lang="en-GB" sz="2903" b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roblem</a:t>
            </a:r>
            <a:r>
              <a:rPr lang="en-GB" sz="2903" b="1" dirty="0">
                <a:latin typeface="Times New Roman" pitchFamily="16" charset="0"/>
                <a:ea typeface="Lucida Sans Unicode" charset="0"/>
                <a:cs typeface="Lucida Sans Unicode" charset="0"/>
              </a:rPr>
              <a:t> of meta-rule</a:t>
            </a: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endParaRPr lang="en-GB" sz="2903" dirty="0"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pl-PL" sz="2903" b="1" dirty="0">
                <a:latin typeface="Times New Roman" pitchFamily="16" charset="0"/>
                <a:ea typeface="Lucida Sans Unicode" charset="0"/>
                <a:cs typeface="Lucida Sans Unicode" charset="0"/>
              </a:rPr>
              <a:t>The p</a:t>
            </a:r>
            <a:r>
              <a:rPr lang="en-GB" sz="2903" b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roblem</a:t>
            </a:r>
            <a:r>
              <a:rPr lang="en-GB" sz="2903" b="1" dirty="0">
                <a:latin typeface="Times New Roman" pitchFamily="16" charset="0"/>
                <a:ea typeface="Lucida Sans Unicode" charset="0"/>
                <a:cs typeface="Lucida Sans Unicode" charset="0"/>
              </a:rPr>
              <a:t> of applying the hierarchical rule</a:t>
            </a:r>
            <a:r>
              <a:rPr lang="en-GB" sz="2903" dirty="0">
                <a:latin typeface="Times New Roman" pitchFamily="16" charset="0"/>
                <a:ea typeface="Lucida Sans Unicode" charset="0"/>
                <a:cs typeface="Lucida Sans Unicode" charset="0"/>
              </a:rPr>
              <a:t>: </a:t>
            </a:r>
            <a:endParaRPr lang="pl-PL" sz="2903" dirty="0"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903" dirty="0">
                <a:latin typeface="Times New Roman" pitchFamily="16" charset="0"/>
                <a:ea typeface="Lucida Sans Unicode" charset="0"/>
                <a:cs typeface="Lucida Sans Unicode" charset="0"/>
              </a:rPr>
              <a:t>different situations of administrative agency</a:t>
            </a:r>
            <a:r>
              <a:rPr lang="pl-PL" sz="2903" dirty="0">
                <a:latin typeface="Times New Roman" pitchFamily="16" charset="0"/>
                <a:ea typeface="Lucida Sans Unicode" charset="0"/>
                <a:cs typeface="Lucida Sans Unicode" charset="0"/>
              </a:rPr>
              <a:t> and </a:t>
            </a:r>
            <a:r>
              <a:rPr lang="pl-PL" sz="2903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various</a:t>
            </a:r>
            <a:r>
              <a:rPr lang="pl-PL" sz="2903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pl-PL" sz="2903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types</a:t>
            </a:r>
            <a:r>
              <a:rPr lang="pl-PL" sz="2903" dirty="0">
                <a:latin typeface="Times New Roman" pitchFamily="16" charset="0"/>
                <a:ea typeface="Lucida Sans Unicode" charset="0"/>
                <a:cs typeface="Lucida Sans Unicode" charset="0"/>
              </a:rPr>
              <a:t> of </a:t>
            </a:r>
            <a:r>
              <a:rPr lang="pl-PL" sz="2903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courts</a:t>
            </a:r>
            <a:r>
              <a:rPr lang="en-GB" sz="2903" dirty="0">
                <a:latin typeface="Times New Roman" pitchFamily="16" charset="0"/>
                <a:ea typeface="Lucida Sans Unicode" charset="0"/>
                <a:cs typeface="Lucida Sans Unicode" charset="0"/>
              </a:rPr>
              <a:t>.</a:t>
            </a: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Lex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inferior non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derogat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legi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superiori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?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FA3CF253-D254-4DD6-90E2-0AD9C13104D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err="1"/>
              <a:t>Rules</a:t>
            </a:r>
            <a:r>
              <a:rPr lang="pl-PL" dirty="0"/>
              <a:t> of </a:t>
            </a:r>
            <a:r>
              <a:rPr lang="pl-PL" dirty="0" err="1"/>
              <a:t>collision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5840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569844" y="226233"/>
            <a:ext cx="10774017" cy="6293836"/>
          </a:xfrm>
        </p:spPr>
        <p:txBody>
          <a:bodyPr>
            <a:no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Article 148. § 1. Whoever kills a human being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shall be subject to the penalty of the deprivation of liberty for a minimum term</a:t>
            </a:r>
            <a:r>
              <a:rPr lang="pl-PL" sz="2000" dirty="0"/>
              <a:t> </a:t>
            </a:r>
            <a:r>
              <a:rPr lang="en-US" sz="2000" dirty="0"/>
              <a:t>of 8 years, the penalty of deprivation of liberty for 25 years or the penalty of</a:t>
            </a:r>
            <a:r>
              <a:rPr lang="pl-PL" sz="2000" dirty="0"/>
              <a:t> </a:t>
            </a:r>
            <a:r>
              <a:rPr lang="en-US" sz="2000" dirty="0"/>
              <a:t>deprivation of liberty for life .</a:t>
            </a:r>
          </a:p>
          <a:p>
            <a:pPr marL="0" indent="0">
              <a:spcBef>
                <a:spcPts val="500"/>
              </a:spcBef>
              <a:buNone/>
            </a:pPr>
            <a:endParaRPr lang="pl-PL" sz="2000" dirty="0"/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§ 2. Whoever kills a human being: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pl-PL" sz="2000" dirty="0"/>
              <a:t>1) </a:t>
            </a:r>
            <a:r>
              <a:rPr lang="pl-PL" sz="2000" dirty="0" err="1"/>
              <a:t>with</a:t>
            </a:r>
            <a:r>
              <a:rPr lang="pl-PL" sz="2000" dirty="0"/>
              <a:t> </a:t>
            </a:r>
            <a:r>
              <a:rPr lang="pl-PL" sz="2000" dirty="0" err="1"/>
              <a:t>particular</a:t>
            </a:r>
            <a:r>
              <a:rPr lang="pl-PL" sz="2000" dirty="0"/>
              <a:t> </a:t>
            </a:r>
            <a:r>
              <a:rPr lang="pl-PL" sz="2000" dirty="0" err="1"/>
              <a:t>cruelty</a:t>
            </a:r>
            <a:r>
              <a:rPr lang="pl-PL" sz="2000" dirty="0"/>
              <a:t>,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2) in connection with hostage taking, rape or robbery,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pl-PL" sz="2000" dirty="0"/>
              <a:t>3) for </a:t>
            </a:r>
            <a:r>
              <a:rPr lang="pl-PL" sz="2000" dirty="0" err="1"/>
              <a:t>motives</a:t>
            </a:r>
            <a:r>
              <a:rPr lang="pl-PL" sz="2000" dirty="0"/>
              <a:t> </a:t>
            </a:r>
            <a:r>
              <a:rPr lang="pl-PL" sz="2000" dirty="0" err="1"/>
              <a:t>deserving</a:t>
            </a:r>
            <a:r>
              <a:rPr lang="pl-PL" sz="2000" dirty="0"/>
              <a:t> </a:t>
            </a:r>
            <a:r>
              <a:rPr lang="pl-PL" sz="2000" dirty="0" err="1"/>
              <a:t>particular</a:t>
            </a:r>
            <a:r>
              <a:rPr lang="pl-PL" sz="2000" dirty="0"/>
              <a:t> </a:t>
            </a:r>
            <a:r>
              <a:rPr lang="pl-PL" sz="2000" dirty="0" err="1"/>
              <a:t>reprobation</a:t>
            </a:r>
            <a:r>
              <a:rPr lang="pl-PL" sz="2000" dirty="0"/>
              <a:t>,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4) with the use of firearms or explosives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shall be subject to the penalty of the deprivation of liberty for a minimum term</a:t>
            </a:r>
            <a:r>
              <a:rPr lang="pl-PL" sz="2000" dirty="0"/>
              <a:t> </a:t>
            </a:r>
            <a:r>
              <a:rPr lang="en-US" sz="2000" dirty="0"/>
              <a:t>of 12 years, the penalty of deprivation of liberty for 25 years or the penalty of</a:t>
            </a:r>
            <a:r>
              <a:rPr lang="pl-PL" sz="2000" dirty="0"/>
              <a:t> </a:t>
            </a:r>
            <a:r>
              <a:rPr lang="en-US" sz="2000" dirty="0"/>
              <a:t>deprivation of liberty for life .</a:t>
            </a:r>
          </a:p>
          <a:p>
            <a:pPr marL="0" indent="0">
              <a:spcBef>
                <a:spcPts val="500"/>
              </a:spcBef>
              <a:buNone/>
            </a:pPr>
            <a:endParaRPr lang="pl-PL" sz="2000" dirty="0"/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§ 3. Whoever kills more than one person in one act or has earlier been</a:t>
            </a:r>
            <a:r>
              <a:rPr lang="pl-PL" sz="2000" dirty="0"/>
              <a:t> </a:t>
            </a:r>
            <a:r>
              <a:rPr lang="en-US" sz="2000" dirty="0"/>
              <a:t>validly and finally convicted for homicide </a:t>
            </a:r>
            <a:endParaRPr lang="pl-PL" sz="2000" dirty="0"/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shall be also subject to the penalty</a:t>
            </a:r>
            <a:r>
              <a:rPr lang="pl-PL" sz="2000" dirty="0"/>
              <a:t> </a:t>
            </a:r>
            <a:r>
              <a:rPr lang="pl-PL" sz="2000" dirty="0" err="1"/>
              <a:t>specified</a:t>
            </a:r>
            <a:r>
              <a:rPr lang="pl-PL" sz="2000" dirty="0"/>
              <a:t> in § 2.</a:t>
            </a:r>
          </a:p>
          <a:p>
            <a:pPr marL="0" indent="0">
              <a:spcBef>
                <a:spcPts val="500"/>
              </a:spcBef>
              <a:buNone/>
            </a:pPr>
            <a:endParaRPr lang="pl-PL" sz="2000" dirty="0"/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§ 4. Whoever kills a person due to the influence of an intense emotion</a:t>
            </a:r>
            <a:r>
              <a:rPr lang="pl-PL" sz="2000" dirty="0"/>
              <a:t> </a:t>
            </a:r>
            <a:r>
              <a:rPr lang="pl-PL" sz="2000" dirty="0" err="1"/>
              <a:t>justified</a:t>
            </a:r>
            <a:r>
              <a:rPr lang="pl-PL" sz="2000" dirty="0"/>
              <a:t> by the </a:t>
            </a:r>
            <a:r>
              <a:rPr lang="pl-PL" sz="2000" dirty="0" err="1"/>
              <a:t>circumstances</a:t>
            </a:r>
            <a:endParaRPr lang="pl-PL" sz="2000" dirty="0"/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shall be subject to the penalty of the deprivation of liberty for a term of</a:t>
            </a:r>
            <a:r>
              <a:rPr lang="pl-PL" sz="2000" dirty="0"/>
              <a:t> </a:t>
            </a:r>
            <a:r>
              <a:rPr lang="en-US" sz="2000" dirty="0"/>
              <a:t>between 1 and 10 years.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478881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702122" y="325565"/>
            <a:ext cx="7809939" cy="1065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3629" b="1" i="1" dirty="0">
                <a:solidFill>
                  <a:srgbClr val="FF9966"/>
                </a:solidFill>
                <a:latin typeface="+mj-lt"/>
                <a:ea typeface="Lucida Sans Unicode" charset="0"/>
                <a:cs typeface="Lucida Sans Unicode" charset="0"/>
              </a:rPr>
              <a:t>The concept of legal system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02122" y="1584460"/>
            <a:ext cx="10502498" cy="43996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540" dirty="0">
                <a:ea typeface="Lucida Sans Unicode" charset="0"/>
                <a:cs typeface="Lucida Sans Unicode" charset="0"/>
              </a:rPr>
              <a:t>SYSTEM: </a:t>
            </a:r>
          </a:p>
          <a:p>
            <a:pPr>
              <a:lnSpc>
                <a:spcPct val="143000"/>
              </a:lnSpc>
              <a:buClr>
                <a:srgbClr val="C0C0C0"/>
              </a:buClr>
              <a:buSzPct val="45000"/>
              <a:buFont typeface="Wingdings" charset="2"/>
              <a:buChar char="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pl-PL" sz="2540" dirty="0">
                <a:ea typeface="Lucida Sans Unicode" charset="0"/>
                <a:cs typeface="Lucida Sans Unicode" charset="0"/>
              </a:rPr>
              <a:t> </a:t>
            </a:r>
            <a:r>
              <a:rPr lang="en-GB" sz="2540" dirty="0">
                <a:ea typeface="Lucida Sans Unicode" charset="0"/>
                <a:cs typeface="Lucida Sans Unicode" charset="0"/>
              </a:rPr>
              <a:t>collection of elements</a:t>
            </a:r>
            <a:r>
              <a:rPr lang="pl-PL" sz="2540" dirty="0">
                <a:ea typeface="Lucida Sans Unicode" charset="0"/>
                <a:cs typeface="Lucida Sans Unicode" charset="0"/>
              </a:rPr>
              <a:t>;</a:t>
            </a:r>
            <a:endParaRPr lang="en-GB" sz="2540" dirty="0">
              <a:ea typeface="Lucida Sans Unicode" charset="0"/>
              <a:cs typeface="Lucida Sans Unicode" charset="0"/>
            </a:endParaRPr>
          </a:p>
          <a:p>
            <a:pPr>
              <a:lnSpc>
                <a:spcPct val="143000"/>
              </a:lnSpc>
              <a:buClr>
                <a:srgbClr val="C0C0C0"/>
              </a:buClr>
              <a:buSzPct val="45000"/>
              <a:buFont typeface="Wingdings" charset="2"/>
              <a:buChar char="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pl-PL" sz="2540" dirty="0">
                <a:ea typeface="Lucida Sans Unicode" charset="0"/>
                <a:cs typeface="Lucida Sans Unicode" charset="0"/>
              </a:rPr>
              <a:t> </a:t>
            </a:r>
            <a:r>
              <a:rPr lang="en-GB" sz="2540" dirty="0">
                <a:ea typeface="Lucida Sans Unicode" charset="0"/>
                <a:cs typeface="Lucida Sans Unicode" charset="0"/>
              </a:rPr>
              <a:t>internally organized</a:t>
            </a:r>
            <a:r>
              <a:rPr lang="pl-PL" sz="2540" dirty="0">
                <a:ea typeface="Lucida Sans Unicode" charset="0"/>
                <a:cs typeface="Lucida Sans Unicode" charset="0"/>
              </a:rPr>
              <a:t>.</a:t>
            </a:r>
            <a:endParaRPr lang="en-GB" sz="2540" dirty="0">
              <a:ea typeface="Lucida Sans Unicode" charset="0"/>
              <a:cs typeface="Lucida Sans Unicode" charset="0"/>
            </a:endParaRPr>
          </a:p>
          <a:p>
            <a:pPr>
              <a:lnSpc>
                <a:spcPct val="143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endParaRPr lang="en-GB" sz="2540" dirty="0">
              <a:ea typeface="Lucida Sans Unicode" charset="0"/>
              <a:cs typeface="Lucida Sans Unicode" charset="0"/>
            </a:endParaRPr>
          </a:p>
          <a:p>
            <a:pPr>
              <a:lnSpc>
                <a:spcPct val="143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US" sz="2540" dirty="0">
                <a:ea typeface="Lucida Sans Unicode" charset="0"/>
                <a:cs typeface="Lucida Sans Unicode" charset="0"/>
              </a:rPr>
              <a:t>Legal system is a system of binding legal norms, which are organized according to formal and material relations between them.</a:t>
            </a:r>
            <a:endParaRPr lang="pl-PL" sz="2540" dirty="0">
              <a:ea typeface="Lucida Sans Unicode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63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1.squarespace.com/static/551f154de4b07056fd89ff05/t/559a5175e4b01787e5276fea/1436176758511/Honshu+Is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16263"/>
            <a:ext cx="6680813" cy="3888235"/>
          </a:xfrm>
          <a:prstGeom prst="rect">
            <a:avLst/>
          </a:prstGeom>
          <a:noFill/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CFA456DC-6A0F-49DB-B46D-8D1B7C8AE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37556" cy="1308692"/>
          </a:xfrm>
        </p:spPr>
        <p:txBody>
          <a:bodyPr/>
          <a:lstStyle/>
          <a:p>
            <a:r>
              <a:rPr lang="pl-PL" dirty="0" err="1"/>
              <a:t>Municipal</a:t>
            </a:r>
            <a:r>
              <a:rPr lang="pl-PL" dirty="0"/>
              <a:t> law</a:t>
            </a:r>
            <a:br>
              <a:rPr lang="pl-PL" dirty="0"/>
            </a:br>
            <a:r>
              <a:rPr lang="pl-PL" sz="4000" dirty="0"/>
              <a:t>(</a:t>
            </a:r>
            <a:r>
              <a:rPr lang="pl-PL" sz="4000" dirty="0" err="1"/>
              <a:t>domestic</a:t>
            </a:r>
            <a:r>
              <a:rPr lang="pl-PL" sz="4000" dirty="0"/>
              <a:t> law, </a:t>
            </a:r>
            <a:r>
              <a:rPr lang="pl-PL" sz="4000" dirty="0" err="1"/>
              <a:t>national</a:t>
            </a:r>
            <a:r>
              <a:rPr lang="pl-PL" sz="4000" dirty="0"/>
              <a:t> law)</a:t>
            </a:r>
          </a:p>
        </p:txBody>
      </p:sp>
    </p:spTree>
    <p:extLst>
      <p:ext uri="{BB962C8B-B14F-4D97-AF65-F5344CB8AC3E}">
        <p14:creationId xmlns:p14="http://schemas.microsoft.com/office/powerpoint/2010/main" val="3700628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41139"/>
            <a:ext cx="10515600" cy="1325563"/>
          </a:xfrm>
        </p:spPr>
        <p:txBody>
          <a:bodyPr/>
          <a:lstStyle/>
          <a:p>
            <a:r>
              <a:rPr lang="pl-PL" dirty="0"/>
              <a:t>International law</a:t>
            </a:r>
          </a:p>
        </p:txBody>
      </p:sp>
      <p:pic>
        <p:nvPicPr>
          <p:cNvPr id="45058" name="Picture 2" descr="http://www.cartedumonde.net/carte-du-monde/monde/grand/carte-du-monde-politique.jpg"/>
          <p:cNvPicPr>
            <a:picLocks noChangeAspect="1" noChangeArrowheads="1"/>
          </p:cNvPicPr>
          <p:nvPr/>
        </p:nvPicPr>
        <p:blipFill rotWithShape="1">
          <a:blip r:embed="rId2" cstate="print"/>
          <a:srcRect t="4958"/>
          <a:stretch/>
        </p:blipFill>
        <p:spPr bwMode="auto">
          <a:xfrm>
            <a:off x="838200" y="1566702"/>
            <a:ext cx="10211434" cy="5291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838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International law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- Public international law</a:t>
            </a:r>
          </a:p>
          <a:p>
            <a:pPr marL="0" indent="0">
              <a:buNone/>
            </a:pPr>
            <a:r>
              <a:rPr lang="pl-PL" dirty="0"/>
              <a:t>	relations </a:t>
            </a:r>
            <a:r>
              <a:rPr lang="pl-PL" dirty="0" err="1"/>
              <a:t>between</a:t>
            </a:r>
            <a:r>
              <a:rPr lang="pl-PL" dirty="0"/>
              <a:t> </a:t>
            </a:r>
            <a:r>
              <a:rPr lang="pl-PL" dirty="0" err="1"/>
              <a:t>sovereign</a:t>
            </a:r>
            <a:r>
              <a:rPr lang="pl-PL" dirty="0"/>
              <a:t> </a:t>
            </a:r>
            <a:r>
              <a:rPr lang="pl-PL" dirty="0" err="1"/>
              <a:t>states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- </a:t>
            </a:r>
            <a:r>
              <a:rPr lang="pl-PL" dirty="0" err="1"/>
              <a:t>Supranational</a:t>
            </a:r>
            <a:r>
              <a:rPr lang="pl-PL" dirty="0"/>
              <a:t> law</a:t>
            </a:r>
          </a:p>
          <a:p>
            <a:pPr marL="815142" indent="0">
              <a:buNone/>
            </a:pPr>
            <a:r>
              <a:rPr lang="pl-PL" dirty="0" err="1"/>
              <a:t>states</a:t>
            </a:r>
            <a:r>
              <a:rPr lang="pl-PL" dirty="0"/>
              <a:t> and </a:t>
            </a:r>
            <a:r>
              <a:rPr lang="pl-PL" dirty="0" err="1"/>
              <a:t>private</a:t>
            </a:r>
            <a:r>
              <a:rPr lang="pl-PL" dirty="0"/>
              <a:t> </a:t>
            </a:r>
            <a:r>
              <a:rPr lang="pl-PL" dirty="0" err="1"/>
              <a:t>individuals</a:t>
            </a:r>
            <a:r>
              <a:rPr lang="pl-PL" dirty="0"/>
              <a:t>; </a:t>
            </a:r>
            <a:br>
              <a:rPr lang="pl-PL" dirty="0"/>
            </a:br>
            <a:r>
              <a:rPr lang="pl-PL" dirty="0" err="1"/>
              <a:t>limitation</a:t>
            </a:r>
            <a:r>
              <a:rPr lang="pl-PL" dirty="0"/>
              <a:t> of </a:t>
            </a:r>
            <a:r>
              <a:rPr lang="pl-PL" dirty="0" err="1"/>
              <a:t>state’s</a:t>
            </a:r>
            <a:r>
              <a:rPr lang="pl-PL" dirty="0"/>
              <a:t> </a:t>
            </a:r>
            <a:r>
              <a:rPr lang="pl-PL" dirty="0" err="1"/>
              <a:t>sovereignity</a:t>
            </a:r>
            <a:r>
              <a:rPr lang="pl-PL" dirty="0"/>
              <a:t> by </a:t>
            </a:r>
            <a:r>
              <a:rPr lang="pl-PL" dirty="0" err="1"/>
              <a:t>supranational</a:t>
            </a:r>
            <a:r>
              <a:rPr lang="pl-PL" dirty="0"/>
              <a:t> </a:t>
            </a:r>
            <a:r>
              <a:rPr lang="pl-PL" dirty="0" err="1"/>
              <a:t>jurisdiction</a:t>
            </a:r>
            <a:r>
              <a:rPr lang="pl-PL" dirty="0"/>
              <a:t> (CJEU; ICC)</a:t>
            </a:r>
          </a:p>
          <a:p>
            <a:pPr marL="815142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- Quasi-</a:t>
            </a:r>
            <a:r>
              <a:rPr lang="pl-PL" dirty="0" err="1"/>
              <a:t>legal</a:t>
            </a:r>
            <a:r>
              <a:rPr lang="pl-PL" dirty="0"/>
              <a:t> </a:t>
            </a:r>
            <a:r>
              <a:rPr lang="pl-PL" dirty="0" err="1"/>
              <a:t>systems</a:t>
            </a:r>
            <a:r>
              <a:rPr lang="pl-PL" dirty="0"/>
              <a:t> of </a:t>
            </a:r>
            <a:r>
              <a:rPr lang="pl-PL" dirty="0" err="1"/>
              <a:t>private</a:t>
            </a:r>
            <a:r>
              <a:rPr lang="pl-PL" dirty="0"/>
              <a:t> </a:t>
            </a:r>
            <a:r>
              <a:rPr lang="pl-PL" dirty="0" err="1"/>
              <a:t>organizations</a:t>
            </a:r>
            <a:r>
              <a:rPr lang="pl-PL" dirty="0"/>
              <a:t> (FIFA)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- </a:t>
            </a:r>
            <a:r>
              <a:rPr lang="pl-PL" dirty="0" err="1"/>
              <a:t>Private</a:t>
            </a:r>
            <a:r>
              <a:rPr lang="pl-PL" dirty="0"/>
              <a:t> international law (</a:t>
            </a:r>
            <a:r>
              <a:rPr lang="pl-PL" dirty="0" err="1"/>
              <a:t>conflict</a:t>
            </a:r>
            <a:r>
              <a:rPr lang="pl-PL" dirty="0"/>
              <a:t> of </a:t>
            </a:r>
            <a:r>
              <a:rPr lang="pl-PL" dirty="0" err="1"/>
              <a:t>laws</a:t>
            </a:r>
            <a:r>
              <a:rPr lang="pl-P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6055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Public vs. </a:t>
            </a:r>
            <a:r>
              <a:rPr lang="pl-PL" dirty="0" err="1"/>
              <a:t>private</a:t>
            </a:r>
            <a:r>
              <a:rPr lang="pl-PL" dirty="0"/>
              <a:t> law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86377"/>
            <a:ext cx="10515600" cy="409058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</a:t>
            </a:r>
            <a:r>
              <a:rPr lang="en-US" dirty="0" err="1"/>
              <a:t>ublic</a:t>
            </a:r>
            <a:r>
              <a:rPr lang="en-US" dirty="0"/>
              <a:t> law governs the relationship</a:t>
            </a:r>
            <a:r>
              <a:rPr lang="pl-PL" dirty="0"/>
              <a:t>s</a:t>
            </a:r>
            <a:r>
              <a:rPr lang="en-US" dirty="0"/>
              <a:t> between individuals and the state.</a:t>
            </a:r>
            <a:r>
              <a:rPr lang="pl-PL" dirty="0"/>
              <a:t> It </a:t>
            </a:r>
            <a:r>
              <a:rPr lang="en-US" dirty="0"/>
              <a:t>governs the exercise of powers of the government and public authorities. 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</a:t>
            </a:r>
            <a:r>
              <a:rPr lang="en-US" dirty="0" err="1"/>
              <a:t>rivate</a:t>
            </a:r>
            <a:r>
              <a:rPr lang="en-US" dirty="0"/>
              <a:t> law governs relationships </a:t>
            </a:r>
            <a:r>
              <a:rPr lang="pl-PL" dirty="0" err="1"/>
              <a:t>between</a:t>
            </a:r>
            <a:r>
              <a:rPr lang="pl-PL" dirty="0"/>
              <a:t> </a:t>
            </a:r>
            <a:r>
              <a:rPr lang="pl-PL" dirty="0" err="1"/>
              <a:t>private</a:t>
            </a:r>
            <a:r>
              <a:rPr lang="pl-PL" dirty="0"/>
              <a:t> </a:t>
            </a:r>
            <a:r>
              <a:rPr lang="pl-PL" dirty="0" err="1"/>
              <a:t>entities</a:t>
            </a:r>
            <a:r>
              <a:rPr lang="pl-PL" dirty="0"/>
              <a:t>: </a:t>
            </a:r>
            <a:r>
              <a:rPr lang="pl-PL" dirty="0" err="1"/>
              <a:t>citizens</a:t>
            </a:r>
            <a:r>
              <a:rPr lang="en-US" dirty="0"/>
              <a:t>, families,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corporate</a:t>
            </a:r>
            <a:r>
              <a:rPr lang="pl-PL" dirty="0"/>
              <a:t> </a:t>
            </a:r>
            <a:r>
              <a:rPr lang="pl-PL" dirty="0" err="1"/>
              <a:t>bodies</a:t>
            </a:r>
            <a:r>
              <a:rPr lang="en-US" dirty="0"/>
              <a:t>.</a:t>
            </a:r>
            <a:r>
              <a:rPr lang="pl-PL" dirty="0"/>
              <a:t> It </a:t>
            </a:r>
            <a:r>
              <a:rPr lang="pl-PL" dirty="0" err="1"/>
              <a:t>governs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rights</a:t>
            </a:r>
            <a:r>
              <a:rPr lang="pl-PL" dirty="0"/>
              <a:t> and </a:t>
            </a:r>
            <a:r>
              <a:rPr lang="pl-PL" dirty="0" err="1"/>
              <a:t>duties</a:t>
            </a:r>
            <a:r>
              <a:rPr lang="pl-PL" dirty="0"/>
              <a:t> in mutual relations.</a:t>
            </a:r>
          </a:p>
        </p:txBody>
      </p:sp>
    </p:spTree>
    <p:extLst>
      <p:ext uri="{BB962C8B-B14F-4D97-AF65-F5344CB8AC3E}">
        <p14:creationId xmlns:p14="http://schemas.microsoft.com/office/powerpoint/2010/main" val="263564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Public vs. </a:t>
            </a:r>
            <a:r>
              <a:rPr lang="pl-PL" dirty="0" err="1"/>
              <a:t>private</a:t>
            </a:r>
            <a:r>
              <a:rPr lang="pl-PL" dirty="0"/>
              <a:t> law:</a:t>
            </a:r>
            <a:br>
              <a:rPr lang="pl-PL" dirty="0"/>
            </a:br>
            <a:r>
              <a:rPr lang="pl-PL" dirty="0" err="1"/>
              <a:t>Mr</a:t>
            </a:r>
            <a:r>
              <a:rPr lang="pl-PL" dirty="0"/>
              <a:t>. </a:t>
            </a:r>
            <a:r>
              <a:rPr lang="pl-PL" dirty="0" err="1"/>
              <a:t>Mustafi</a:t>
            </a:r>
            <a:r>
              <a:rPr lang="pl-PL" dirty="0"/>
              <a:t> and the Town Hall</a:t>
            </a:r>
          </a:p>
        </p:txBody>
      </p:sp>
      <p:pic>
        <p:nvPicPr>
          <p:cNvPr id="1026" name="Picture 2" descr="Znalezione obrazy dla zapytania town h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111" y="1513115"/>
            <a:ext cx="4015967" cy="365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59" y="3465030"/>
            <a:ext cx="15144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 rot="21388863">
            <a:off x="3962400" y="2429493"/>
            <a:ext cx="213360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RESIDENCE </a:t>
            </a:r>
          </a:p>
          <a:p>
            <a:pPr algn="ctr"/>
            <a:r>
              <a:rPr lang="pl-PL" dirty="0"/>
              <a:t>PERMIT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sp>
        <p:nvSpPr>
          <p:cNvPr id="5" name="Strzałka: w prawo 4"/>
          <p:cNvSpPr/>
          <p:nvPr/>
        </p:nvSpPr>
        <p:spPr>
          <a:xfrm rot="9306406">
            <a:off x="6654705" y="3193422"/>
            <a:ext cx="1073426" cy="622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prawo 7"/>
          <p:cNvSpPr/>
          <p:nvPr/>
        </p:nvSpPr>
        <p:spPr>
          <a:xfrm rot="20098546">
            <a:off x="2833831" y="4348732"/>
            <a:ext cx="1073426" cy="622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4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627" y="1828777"/>
            <a:ext cx="15144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 rot="21388863">
            <a:off x="4946908" y="1980776"/>
            <a:ext cx="1559641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CONTRACT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pic>
        <p:nvPicPr>
          <p:cNvPr id="1030" name="Picture 6" descr="Znalezione obrazy dla zapytania kask budowlany rysun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17" y="1261937"/>
            <a:ext cx="1187706" cy="99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rzałka: w prawo 5"/>
          <p:cNvSpPr/>
          <p:nvPr/>
        </p:nvSpPr>
        <p:spPr>
          <a:xfrm>
            <a:off x="3690679" y="2529197"/>
            <a:ext cx="1060420" cy="29263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prawo 12"/>
          <p:cNvSpPr/>
          <p:nvPr/>
        </p:nvSpPr>
        <p:spPr>
          <a:xfrm rot="10800000">
            <a:off x="6661092" y="2529197"/>
            <a:ext cx="1060420" cy="29263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/>
          <p:cNvSpPr/>
          <p:nvPr/>
        </p:nvSpPr>
        <p:spPr>
          <a:xfrm>
            <a:off x="9077739" y="251791"/>
            <a:ext cx="1338470" cy="265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: w prawo 14"/>
          <p:cNvSpPr/>
          <p:nvPr/>
        </p:nvSpPr>
        <p:spPr>
          <a:xfrm>
            <a:off x="9077739" y="772143"/>
            <a:ext cx="1338470" cy="2650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10579226" y="212941"/>
            <a:ext cx="888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Public</a:t>
            </a:r>
          </a:p>
          <a:p>
            <a:endParaRPr lang="pl-PL" dirty="0"/>
          </a:p>
          <a:p>
            <a:r>
              <a:rPr lang="pl-PL" dirty="0" err="1"/>
              <a:t>Private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678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  <p:bldP spid="10" grpId="0" animBg="1"/>
      <p:bldP spid="6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Public vs. </a:t>
            </a:r>
            <a:r>
              <a:rPr lang="pl-PL" dirty="0" err="1"/>
              <a:t>private</a:t>
            </a:r>
            <a:r>
              <a:rPr lang="pl-PL" dirty="0"/>
              <a:t> law:</a:t>
            </a:r>
            <a:br>
              <a:rPr lang="pl-PL" dirty="0"/>
            </a:br>
            <a:r>
              <a:rPr lang="pl-PL" dirty="0" err="1"/>
              <a:t>Mr</a:t>
            </a:r>
            <a:r>
              <a:rPr lang="pl-PL" dirty="0"/>
              <a:t>. </a:t>
            </a:r>
            <a:r>
              <a:rPr lang="pl-PL" dirty="0" err="1"/>
              <a:t>Mustafi</a:t>
            </a:r>
            <a:r>
              <a:rPr lang="pl-PL" dirty="0"/>
              <a:t> and the Town Hall</a:t>
            </a:r>
          </a:p>
        </p:txBody>
      </p:sp>
      <p:pic>
        <p:nvPicPr>
          <p:cNvPr id="1026" name="Picture 2" descr="Znalezione obrazy dla zapytania town h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111" y="1513115"/>
            <a:ext cx="4015967" cy="365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67" y="3074657"/>
            <a:ext cx="3254376" cy="378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Łącznik prosty ze strzałką 10"/>
          <p:cNvCxnSpPr/>
          <p:nvPr/>
        </p:nvCxnSpPr>
        <p:spPr>
          <a:xfrm>
            <a:off x="2377649" y="3180522"/>
            <a:ext cx="1351722" cy="53009"/>
          </a:xfrm>
          <a:prstGeom prst="straightConnector1">
            <a:avLst/>
          </a:prstGeom>
          <a:ln w="920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załka: w prawo 13"/>
          <p:cNvSpPr/>
          <p:nvPr/>
        </p:nvSpPr>
        <p:spPr>
          <a:xfrm rot="9495763">
            <a:off x="4740580" y="2829994"/>
            <a:ext cx="2772240" cy="384313"/>
          </a:xfrm>
          <a:prstGeom prst="rightArrow">
            <a:avLst>
              <a:gd name="adj1" fmla="val 50000"/>
              <a:gd name="adj2" fmla="val 40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F9C72692-0C32-4004-B457-5174B4D7F159}"/>
              </a:ext>
            </a:extLst>
          </p:cNvPr>
          <p:cNvSpPr/>
          <p:nvPr/>
        </p:nvSpPr>
        <p:spPr>
          <a:xfrm>
            <a:off x="9077739" y="251791"/>
            <a:ext cx="1338470" cy="265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B7D8F5B1-F888-4D85-B6E3-B8316C08ED6E}"/>
              </a:ext>
            </a:extLst>
          </p:cNvPr>
          <p:cNvSpPr/>
          <p:nvPr/>
        </p:nvSpPr>
        <p:spPr>
          <a:xfrm>
            <a:off x="9077739" y="772143"/>
            <a:ext cx="1338470" cy="2650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CFD4FFC-AF83-46FA-A172-0DAA1C2B8882}"/>
              </a:ext>
            </a:extLst>
          </p:cNvPr>
          <p:cNvSpPr txBox="1"/>
          <p:nvPr/>
        </p:nvSpPr>
        <p:spPr>
          <a:xfrm>
            <a:off x="10579226" y="212941"/>
            <a:ext cx="888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Public</a:t>
            </a:r>
          </a:p>
          <a:p>
            <a:endParaRPr lang="pl-PL" dirty="0"/>
          </a:p>
          <a:p>
            <a:r>
              <a:rPr lang="pl-PL" dirty="0" err="1"/>
              <a:t>Private</a:t>
            </a:r>
            <a:r>
              <a:rPr lang="pl-PL" dirty="0"/>
              <a:t> </a:t>
            </a:r>
          </a:p>
        </p:txBody>
      </p:sp>
      <p:pic>
        <p:nvPicPr>
          <p:cNvPr id="3" name="Picture 2" descr="Znalezione obrazy dla zapytania gay marriage picture">
            <a:extLst>
              <a:ext uri="{FF2B5EF4-FFF2-40B4-BE49-F238E27FC236}">
                <a16:creationId xmlns:a16="http://schemas.microsoft.com/office/drawing/2014/main" id="{D1FBE0AB-7E2F-413D-8DBF-CDFC6051EA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377766" y="3042278"/>
            <a:ext cx="3309938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nak mnożenia 4">
            <a:extLst>
              <a:ext uri="{FF2B5EF4-FFF2-40B4-BE49-F238E27FC236}">
                <a16:creationId xmlns:a16="http://schemas.microsoft.com/office/drawing/2014/main" id="{FEC6C4DF-3C39-4499-A34C-73534B2C8D97}"/>
              </a:ext>
            </a:extLst>
          </p:cNvPr>
          <p:cNvSpPr/>
          <p:nvPr/>
        </p:nvSpPr>
        <p:spPr>
          <a:xfrm>
            <a:off x="-61649" y="1513115"/>
            <a:ext cx="6307810" cy="5828789"/>
          </a:xfrm>
          <a:prstGeom prst="mathMultiply">
            <a:avLst>
              <a:gd name="adj1" fmla="val 5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67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E28D33-DF93-416C-A4DC-107D3C850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pl-PL" dirty="0" err="1"/>
              <a:t>Branches</a:t>
            </a:r>
            <a:r>
              <a:rPr lang="pl-PL" dirty="0"/>
              <a:t> of law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9BB717EB-3EB4-4B67-A264-A11E82D78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594" y="1253331"/>
            <a:ext cx="4570927" cy="4351338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pl-PL" sz="3200" dirty="0">
                <a:solidFill>
                  <a:schemeClr val="accent2"/>
                </a:solidFill>
              </a:rPr>
              <a:t>Public law</a:t>
            </a:r>
            <a:endParaRPr lang="pl-PL" dirty="0">
              <a:solidFill>
                <a:schemeClr val="accent2"/>
              </a:solidFill>
            </a:endParaRPr>
          </a:p>
          <a:p>
            <a:r>
              <a:rPr lang="pl-PL" dirty="0" err="1"/>
              <a:t>Constitutional</a:t>
            </a:r>
            <a:endParaRPr lang="pl-PL" dirty="0"/>
          </a:p>
          <a:p>
            <a:r>
              <a:rPr lang="pl-PL" dirty="0" err="1"/>
              <a:t>Administrative</a:t>
            </a:r>
            <a:endParaRPr lang="pl-PL" dirty="0"/>
          </a:p>
          <a:p>
            <a:r>
              <a:rPr lang="pl-PL" dirty="0" err="1"/>
              <a:t>Criminal</a:t>
            </a:r>
            <a:endParaRPr lang="pl-PL" dirty="0"/>
          </a:p>
          <a:p>
            <a:r>
              <a:rPr lang="pl-PL" dirty="0"/>
              <a:t>Law of </a:t>
            </a:r>
            <a:r>
              <a:rPr lang="pl-PL" dirty="0" err="1"/>
              <a:t>criminal</a:t>
            </a:r>
            <a:r>
              <a:rPr lang="pl-PL" dirty="0"/>
              <a:t> </a:t>
            </a:r>
            <a:r>
              <a:rPr lang="pl-PL" dirty="0" err="1"/>
              <a:t>proceeding</a:t>
            </a:r>
            <a:endParaRPr lang="pl-PL" dirty="0"/>
          </a:p>
          <a:p>
            <a:r>
              <a:rPr lang="pl-PL" dirty="0"/>
              <a:t>Law of </a:t>
            </a:r>
            <a:r>
              <a:rPr lang="pl-PL" dirty="0" err="1"/>
              <a:t>civil</a:t>
            </a:r>
            <a:r>
              <a:rPr lang="pl-PL" dirty="0"/>
              <a:t> </a:t>
            </a:r>
            <a:r>
              <a:rPr lang="pl-PL" dirty="0" err="1"/>
              <a:t>proceeding</a:t>
            </a:r>
            <a:endParaRPr lang="pl-PL" dirty="0"/>
          </a:p>
          <a:p>
            <a:r>
              <a:rPr lang="pl-PL" dirty="0"/>
              <a:t>Law of </a:t>
            </a:r>
            <a:r>
              <a:rPr lang="pl-PL" dirty="0" err="1"/>
              <a:t>administrative</a:t>
            </a:r>
            <a:r>
              <a:rPr lang="pl-PL" dirty="0"/>
              <a:t> </a:t>
            </a:r>
            <a:r>
              <a:rPr lang="pl-PL" dirty="0" err="1"/>
              <a:t>proceeding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37628BA5-EFB0-4D11-A91B-147B302A1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99481" y="1234102"/>
            <a:ext cx="4570927" cy="4351338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pl-PL" sz="3200" dirty="0" err="1">
                <a:solidFill>
                  <a:schemeClr val="accent2"/>
                </a:solidFill>
              </a:rPr>
              <a:t>Private</a:t>
            </a:r>
            <a:r>
              <a:rPr lang="pl-PL" sz="3200" dirty="0">
                <a:solidFill>
                  <a:schemeClr val="accent2"/>
                </a:solidFill>
              </a:rPr>
              <a:t> law</a:t>
            </a:r>
          </a:p>
          <a:p>
            <a:r>
              <a:rPr lang="pl-PL" dirty="0"/>
              <a:t>General </a:t>
            </a:r>
            <a:r>
              <a:rPr lang="pl-PL" dirty="0" err="1"/>
              <a:t>civil</a:t>
            </a:r>
            <a:r>
              <a:rPr lang="pl-PL" dirty="0"/>
              <a:t> law</a:t>
            </a:r>
          </a:p>
          <a:p>
            <a:r>
              <a:rPr lang="pl-PL" dirty="0" err="1"/>
              <a:t>Property</a:t>
            </a:r>
            <a:r>
              <a:rPr lang="pl-PL" dirty="0"/>
              <a:t> law</a:t>
            </a:r>
          </a:p>
          <a:p>
            <a:r>
              <a:rPr lang="pl-PL" dirty="0"/>
              <a:t>Law of </a:t>
            </a:r>
            <a:r>
              <a:rPr lang="pl-PL" dirty="0" err="1"/>
              <a:t>contracts</a:t>
            </a:r>
            <a:endParaRPr lang="pl-PL" dirty="0"/>
          </a:p>
          <a:p>
            <a:r>
              <a:rPr lang="pl-PL" dirty="0"/>
              <a:t>Law of </a:t>
            </a:r>
            <a:r>
              <a:rPr lang="pl-PL" dirty="0" err="1"/>
              <a:t>torts</a:t>
            </a:r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F467233-0107-4AC4-91C8-423996D47498}"/>
              </a:ext>
            </a:extLst>
          </p:cNvPr>
          <p:cNvSpPr txBox="1"/>
          <p:nvPr/>
        </p:nvSpPr>
        <p:spPr>
          <a:xfrm>
            <a:off x="4713667" y="4353059"/>
            <a:ext cx="4068000" cy="2088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Family law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err="1"/>
              <a:t>Labour</a:t>
            </a:r>
            <a:r>
              <a:rPr lang="pl-PL" sz="2800" dirty="0"/>
              <a:t> law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Law of </a:t>
            </a:r>
            <a:r>
              <a:rPr lang="pl-PL" sz="2800" dirty="0" err="1"/>
              <a:t>commerce</a:t>
            </a:r>
            <a:endParaRPr lang="pl-P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i="1" dirty="0" err="1"/>
              <a:t>Others</a:t>
            </a:r>
            <a:endParaRPr lang="pl-PL" sz="2800" i="1" dirty="0"/>
          </a:p>
        </p:txBody>
      </p:sp>
    </p:spTree>
    <p:extLst>
      <p:ext uri="{BB962C8B-B14F-4D97-AF65-F5344CB8AC3E}">
        <p14:creationId xmlns:p14="http://schemas.microsoft.com/office/powerpoint/2010/main" val="285109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609</Words>
  <Application>Microsoft Office PowerPoint</Application>
  <PresentationFormat>Panoramiczny</PresentationFormat>
  <Paragraphs>122</Paragraphs>
  <Slides>15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Motyw pakietu Office</vt:lpstr>
      <vt:lpstr>Legal System</vt:lpstr>
      <vt:lpstr>Prezentacja programu PowerPoint</vt:lpstr>
      <vt:lpstr>Municipal law (domestic law, national law)</vt:lpstr>
      <vt:lpstr>International law</vt:lpstr>
      <vt:lpstr>International law</vt:lpstr>
      <vt:lpstr>Public vs. private law</vt:lpstr>
      <vt:lpstr>Public vs. private law: Mr. Mustafi and the Town Hall</vt:lpstr>
      <vt:lpstr>Public vs. private law: Mr. Mustafi and the Town Hall</vt:lpstr>
      <vt:lpstr>Branches of law</vt:lpstr>
      <vt:lpstr>The organization of legal system</vt:lpstr>
      <vt:lpstr>Hierarchy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Legal System</dc:title>
  <dc:creator>Maciej Pichlak</dc:creator>
  <cp:lastModifiedBy>Maciej Pichlak</cp:lastModifiedBy>
  <cp:revision>33</cp:revision>
  <dcterms:created xsi:type="dcterms:W3CDTF">2016-12-14T10:45:07Z</dcterms:created>
  <dcterms:modified xsi:type="dcterms:W3CDTF">2019-11-21T13:52:06Z</dcterms:modified>
</cp:coreProperties>
</file>