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8" r:id="rId2"/>
    <p:sldId id="279" r:id="rId3"/>
    <p:sldId id="271" r:id="rId4"/>
    <p:sldId id="281" r:id="rId5"/>
    <p:sldId id="280" r:id="rId6"/>
    <p:sldId id="282" r:id="rId7"/>
    <p:sldId id="283" r:id="rId8"/>
    <p:sldId id="275" r:id="rId9"/>
    <p:sldId id="28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C0AE-E0E1-4ECE-95D6-9DC3DB538ADF}" type="datetimeFigureOut">
              <a:rPr lang="pl-PL" smtClean="0"/>
              <a:t>06.12.2019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CD653-784B-466A-A50F-38B55F13E6C6}" type="slidenum">
              <a:rPr lang="pl-PL" smtClean="0"/>
              <a:t>‹#›</a:t>
            </a:fld>
            <a:endParaRPr lang="pl-PL"/>
          </a:p>
        </p:txBody>
      </p:sp>
    </p:spTree>
    <p:extLst>
      <p:ext uri="{BB962C8B-B14F-4D97-AF65-F5344CB8AC3E}">
        <p14:creationId xmlns:p14="http://schemas.microsoft.com/office/powerpoint/2010/main" val="144872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266232-97CF-4C14-A845-0C9ACF150BF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C6B763E-3A05-4E26-A7CE-A5667932F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CEB7948-5F0D-4FC6-ACE5-CE8733AFEC04}"/>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198ECA10-3B43-4506-8FBF-47FE7AA329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B691FCC-DD14-42A3-89A4-BCDA8A4027CB}"/>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196716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5A1458-4894-41E8-9566-7D96072DD59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80A8773-9FB6-4BB8-9486-35444541E57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215DFC3-462A-4216-B81F-29D9FED1DFEF}"/>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E6ED147B-BD3A-42E8-9DEE-A70568A2CC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D124AB7-0BB7-4083-903D-3EEB9556FC79}"/>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7678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FA95C8D-31A8-41ED-AC1E-95113BE3071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CD764B3-275F-41C9-AD72-F8D47AA6A104}"/>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1FE46B5-375F-44F7-A7EA-EA3B56C0359B}"/>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3B2F34D5-5741-401E-A438-7F2FCF271A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E1BE3C-E9A5-4E14-BF23-6895D4562345}"/>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272373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898420-10C6-4924-AF6D-B04418E8B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550BD46-8294-4521-8A2E-0298AC943AB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7BC41B4-0958-49E4-9347-09EC62480C9D}"/>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10EF15CB-816A-42CC-8F91-CA4169BCA0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9328458-D1C9-48BD-BBA6-0E7C664E4157}"/>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5239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48B32B-8617-4DF2-AA18-2787DD6ADAA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E43319C-BC59-4376-9FF9-B94E11DC1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726785E-9ECB-4FAC-8937-5A2693D19572}"/>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EF06F3F7-1E6D-4855-964B-8F15E338E79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1520BDE-2327-4030-BC59-9B2FE7EB2621}"/>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267684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848F4-5CEB-4FEC-9249-AF892211E06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78B5A75-E3CE-488A-9DC4-33F0323575E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454F523-D805-4919-8624-26C2F397FFB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C87BD5F-F216-48DE-ABD0-B17E86F1E480}"/>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6" name="Symbol zastępczy stopki 5">
            <a:extLst>
              <a:ext uri="{FF2B5EF4-FFF2-40B4-BE49-F238E27FC236}">
                <a16:creationId xmlns:a16="http://schemas.microsoft.com/office/drawing/2014/main" id="{288AE9D0-33CE-4503-BBC0-F3E62CA429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D109004-98E4-4DF9-86CE-EF6F722118DD}"/>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234872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297173-3BCE-4669-849B-587A7E6D364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14268C9-9BFB-48EB-A3C7-C551533D3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9F1EA88-D77B-4E8F-A021-AD5525F68E1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FD67C3D-5AC7-4E33-93AE-ADE45A93C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70A5625-C943-4686-AD1C-1F721F3A4C8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6B7A253-BE5D-4419-B84D-627DB506E047}"/>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8" name="Symbol zastępczy stopki 7">
            <a:extLst>
              <a:ext uri="{FF2B5EF4-FFF2-40B4-BE49-F238E27FC236}">
                <a16:creationId xmlns:a16="http://schemas.microsoft.com/office/drawing/2014/main" id="{D2DC037D-30E4-43CE-B0ED-5CAF4AF57DF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8A2B715-31A5-48CF-969B-1734506AE1E4}"/>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421880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748545-7FB3-43F6-829A-1924D365B05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FF1A8C3-E9C3-49DD-BA18-228E86715822}"/>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4" name="Symbol zastępczy stopki 3">
            <a:extLst>
              <a:ext uri="{FF2B5EF4-FFF2-40B4-BE49-F238E27FC236}">
                <a16:creationId xmlns:a16="http://schemas.microsoft.com/office/drawing/2014/main" id="{CACCF100-35E4-48D9-9F24-E3567AEB231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4FA2DF4-87A4-4B52-9054-0AB2C4302FDE}"/>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83790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9DCE635-537F-42B1-97B6-D868BFEF8CF7}"/>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3" name="Symbol zastępczy stopki 2">
            <a:extLst>
              <a:ext uri="{FF2B5EF4-FFF2-40B4-BE49-F238E27FC236}">
                <a16:creationId xmlns:a16="http://schemas.microsoft.com/office/drawing/2014/main" id="{40D15E0D-E125-4EB8-AC42-C8052E180CE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F842F24-AB32-436C-9E13-660A1342D0E5}"/>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152846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9C4C36-B628-4D87-952E-EE6F1A891D6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2BC8C18-9398-4E5B-9AFF-F302C0BEA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959281D-AF87-431F-92F9-1D9E45EAE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012F473-8EEE-4F70-883D-4396C3945BA5}"/>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6" name="Symbol zastępczy stopki 5">
            <a:extLst>
              <a:ext uri="{FF2B5EF4-FFF2-40B4-BE49-F238E27FC236}">
                <a16:creationId xmlns:a16="http://schemas.microsoft.com/office/drawing/2014/main" id="{2842D369-EE6E-417B-8A39-6AEF150747D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F8DC655-7C8A-41D9-83F1-C2B498AFD594}"/>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133909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0B9A43-30DB-48A8-95B6-01085398426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27C0FB9-75F6-4371-BF7A-9FF7EA655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431162E-1485-4865-8BDC-B4ABAE0F7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AAF3A19-8B3F-4432-94BF-112BC479BF1F}"/>
              </a:ext>
            </a:extLst>
          </p:cNvPr>
          <p:cNvSpPr>
            <a:spLocks noGrp="1"/>
          </p:cNvSpPr>
          <p:nvPr>
            <p:ph type="dt" sz="half" idx="10"/>
          </p:nvPr>
        </p:nvSpPr>
        <p:spPr/>
        <p:txBody>
          <a:bodyPr/>
          <a:lstStyle/>
          <a:p>
            <a:fld id="{457E94FB-EBCF-4666-836F-CEEE926505D3}" type="datetimeFigureOut">
              <a:rPr lang="pl-PL" smtClean="0"/>
              <a:t>06.12.2019</a:t>
            </a:fld>
            <a:endParaRPr lang="pl-PL"/>
          </a:p>
        </p:txBody>
      </p:sp>
      <p:sp>
        <p:nvSpPr>
          <p:cNvPr id="6" name="Symbol zastępczy stopki 5">
            <a:extLst>
              <a:ext uri="{FF2B5EF4-FFF2-40B4-BE49-F238E27FC236}">
                <a16:creationId xmlns:a16="http://schemas.microsoft.com/office/drawing/2014/main" id="{9CAA68B5-8A8A-48AF-96EC-6E8F538F2F6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B934218-6F67-4445-A077-B5DB99BC9A16}"/>
              </a:ext>
            </a:extLst>
          </p:cNvPr>
          <p:cNvSpPr>
            <a:spLocks noGrp="1"/>
          </p:cNvSpPr>
          <p:nvPr>
            <p:ph type="sldNum" sz="quarter" idx="12"/>
          </p:nvPr>
        </p:nvSpPr>
        <p:spPr/>
        <p:txBody>
          <a:bodyPr/>
          <a:lstStyle/>
          <a:p>
            <a:fld id="{D8417B49-5D6C-420F-870B-5ED73E220097}" type="slidenum">
              <a:rPr lang="pl-PL" smtClean="0"/>
              <a:t>‹#›</a:t>
            </a:fld>
            <a:endParaRPr lang="pl-PL"/>
          </a:p>
        </p:txBody>
      </p:sp>
    </p:spTree>
    <p:extLst>
      <p:ext uri="{BB962C8B-B14F-4D97-AF65-F5344CB8AC3E}">
        <p14:creationId xmlns:p14="http://schemas.microsoft.com/office/powerpoint/2010/main" val="404146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531EBE9-A36A-4040-AE62-F5D06D49A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CC93BC2-7962-41D0-AC61-3247B2813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1C1883-029C-4D1D-8BA5-46EF0299C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E94FB-EBCF-4666-836F-CEEE926505D3}" type="datetimeFigureOut">
              <a:rPr lang="pl-PL" smtClean="0"/>
              <a:t>06.12.2019</a:t>
            </a:fld>
            <a:endParaRPr lang="pl-PL"/>
          </a:p>
        </p:txBody>
      </p:sp>
      <p:sp>
        <p:nvSpPr>
          <p:cNvPr id="5" name="Symbol zastępczy stopki 4">
            <a:extLst>
              <a:ext uri="{FF2B5EF4-FFF2-40B4-BE49-F238E27FC236}">
                <a16:creationId xmlns:a16="http://schemas.microsoft.com/office/drawing/2014/main" id="{FD40B068-72A9-4234-B3C6-EE7166E8B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E5C9CA6F-2673-40FC-9D02-06989A011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17B49-5D6C-420F-870B-5ED73E220097}" type="slidenum">
              <a:rPr lang="pl-PL" smtClean="0"/>
              <a:t>‹#›</a:t>
            </a:fld>
            <a:endParaRPr lang="pl-PL"/>
          </a:p>
        </p:txBody>
      </p:sp>
    </p:spTree>
    <p:extLst>
      <p:ext uri="{BB962C8B-B14F-4D97-AF65-F5344CB8AC3E}">
        <p14:creationId xmlns:p14="http://schemas.microsoft.com/office/powerpoint/2010/main" val="121702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ciej.Pichlak@uwr.edu.p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risfinlayson.co.nz/" TargetMode="External"/><Relationship Id="rId7" Type="http://schemas.openxmlformats.org/officeDocument/2006/relationships/hyperlink" Target="https://www.nytimes.com/2016/07/14/world/what-in-the-world/in-new-zealand-lands-and-rivers-can-be-people-legally-speaking.html" TargetMode="External"/><Relationship Id="rId2" Type="http://schemas.openxmlformats.org/officeDocument/2006/relationships/hyperlink" Target="http://topics.nytimes.com/top/news/international/countriesandterritories/newzealand/index.html?inline=nyt-geo"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legislation.govt.nz/act/public/2014/0051/latest/DLM6183601.html" TargetMode="External"/><Relationship Id="rId4" Type="http://schemas.openxmlformats.org/officeDocument/2006/relationships/hyperlink" Target="http://www.newzealand.com/int/feature/te-urewera/?r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297&amp;v=S5t6K9iwcdw&amp;feature=emb_logo" TargetMode="External"/><Relationship Id="rId2" Type="http://schemas.openxmlformats.org/officeDocument/2006/relationships/hyperlink" Target="https://www.theguardian.com/technology/2014/dec/05/software-bot-darknet-shopping-spree-random-shopp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444D0-1222-4C21-83F5-936D71111FA1}"/>
              </a:ext>
            </a:extLst>
          </p:cNvPr>
          <p:cNvSpPr>
            <a:spLocks noGrp="1"/>
          </p:cNvSpPr>
          <p:nvPr>
            <p:ph type="ctrTitle"/>
          </p:nvPr>
        </p:nvSpPr>
        <p:spPr>
          <a:xfrm>
            <a:off x="1524000" y="1495851"/>
            <a:ext cx="9144000" cy="2156870"/>
          </a:xfrm>
        </p:spPr>
        <p:txBody>
          <a:bodyPr>
            <a:normAutofit/>
          </a:bodyPr>
          <a:lstStyle/>
          <a:p>
            <a:r>
              <a:rPr lang="pl-PL" sz="5400" dirty="0" err="1">
                <a:solidFill>
                  <a:schemeClr val="bg2">
                    <a:lumMod val="50000"/>
                  </a:schemeClr>
                </a:solidFill>
              </a:rPr>
              <a:t>Subjects</a:t>
            </a:r>
            <a:r>
              <a:rPr lang="pl-PL" sz="5400" dirty="0">
                <a:solidFill>
                  <a:schemeClr val="bg2">
                    <a:lumMod val="50000"/>
                  </a:schemeClr>
                </a:solidFill>
              </a:rPr>
              <a:t> of law</a:t>
            </a:r>
            <a:endParaRPr lang="pl-PL" i="1" dirty="0"/>
          </a:p>
        </p:txBody>
      </p:sp>
      <p:sp>
        <p:nvSpPr>
          <p:cNvPr id="3" name="Podtytuł 2">
            <a:extLst>
              <a:ext uri="{FF2B5EF4-FFF2-40B4-BE49-F238E27FC236}">
                <a16:creationId xmlns:a16="http://schemas.microsoft.com/office/drawing/2014/main" id="{44466205-8E60-4695-9C66-AC2348750765}"/>
              </a:ext>
            </a:extLst>
          </p:cNvPr>
          <p:cNvSpPr>
            <a:spLocks noGrp="1"/>
          </p:cNvSpPr>
          <p:nvPr>
            <p:ph type="subTitle" idx="1"/>
          </p:nvPr>
        </p:nvSpPr>
        <p:spPr>
          <a:xfrm>
            <a:off x="1524000" y="4119812"/>
            <a:ext cx="9144000" cy="1655762"/>
          </a:xfrm>
        </p:spPr>
        <p:txBody>
          <a:bodyPr/>
          <a:lstStyle/>
          <a:p>
            <a:r>
              <a:rPr lang="pl-PL" dirty="0" err="1"/>
              <a:t>Introduction</a:t>
            </a:r>
            <a:r>
              <a:rPr lang="pl-PL" dirty="0"/>
              <a:t> to Law</a:t>
            </a:r>
          </a:p>
          <a:p>
            <a:r>
              <a:rPr lang="pl-PL" dirty="0" err="1"/>
              <a:t>Criminal</a:t>
            </a:r>
            <a:r>
              <a:rPr lang="pl-PL" dirty="0"/>
              <a:t> </a:t>
            </a:r>
            <a:r>
              <a:rPr lang="pl-PL" dirty="0" err="1"/>
              <a:t>Justice</a:t>
            </a:r>
            <a:r>
              <a:rPr lang="pl-PL" dirty="0"/>
              <a:t> – </a:t>
            </a:r>
            <a:r>
              <a:rPr lang="pl-PL" dirty="0" err="1"/>
              <a:t>fall</a:t>
            </a:r>
            <a:r>
              <a:rPr lang="pl-PL" dirty="0"/>
              <a:t> &amp; </a:t>
            </a:r>
            <a:r>
              <a:rPr lang="pl-PL" dirty="0" err="1"/>
              <a:t>winter</a:t>
            </a:r>
            <a:r>
              <a:rPr lang="pl-PL" dirty="0"/>
              <a:t> 2019/2020</a:t>
            </a:r>
          </a:p>
        </p:txBody>
      </p:sp>
      <p:sp>
        <p:nvSpPr>
          <p:cNvPr id="4" name="pole tekstowe 3">
            <a:extLst>
              <a:ext uri="{FF2B5EF4-FFF2-40B4-BE49-F238E27FC236}">
                <a16:creationId xmlns:a16="http://schemas.microsoft.com/office/drawing/2014/main" id="{A947BD74-79C9-4C3C-AAAD-19AC3465BAC8}"/>
              </a:ext>
            </a:extLst>
          </p:cNvPr>
          <p:cNvSpPr txBox="1"/>
          <p:nvPr/>
        </p:nvSpPr>
        <p:spPr>
          <a:xfrm>
            <a:off x="86438" y="6211669"/>
            <a:ext cx="12019124" cy="646331"/>
          </a:xfrm>
          <a:prstGeom prst="rect">
            <a:avLst/>
          </a:prstGeom>
          <a:noFill/>
        </p:spPr>
        <p:txBody>
          <a:bodyPr wrap="none" rtlCol="0">
            <a:spAutoFit/>
          </a:bodyPr>
          <a:lstStyle/>
          <a:p>
            <a:pPr algn="ctr"/>
            <a:r>
              <a:rPr lang="pl-PL" dirty="0"/>
              <a:t>Dr. Maciej Pichlak | </a:t>
            </a:r>
            <a:r>
              <a:rPr lang="pl-PL" dirty="0" err="1"/>
              <a:t>Department</a:t>
            </a:r>
            <a:r>
              <a:rPr lang="pl-PL" dirty="0"/>
              <a:t> of </a:t>
            </a:r>
            <a:r>
              <a:rPr lang="pl-PL" dirty="0" err="1"/>
              <a:t>Legal</a:t>
            </a:r>
            <a:r>
              <a:rPr lang="pl-PL" dirty="0"/>
              <a:t> </a:t>
            </a:r>
            <a:r>
              <a:rPr lang="pl-PL" dirty="0" err="1"/>
              <a:t>Theory</a:t>
            </a:r>
            <a:r>
              <a:rPr lang="pl-PL" dirty="0"/>
              <a:t> and </a:t>
            </a:r>
            <a:r>
              <a:rPr lang="pl-PL" dirty="0" err="1"/>
              <a:t>Philosophy</a:t>
            </a:r>
            <a:r>
              <a:rPr lang="pl-PL" dirty="0"/>
              <a:t> of Law | University of </a:t>
            </a:r>
            <a:r>
              <a:rPr lang="pl-PL" dirty="0" err="1"/>
              <a:t>Wroclaw</a:t>
            </a:r>
            <a:r>
              <a:rPr lang="pl-PL" dirty="0"/>
              <a:t> | </a:t>
            </a:r>
            <a:r>
              <a:rPr lang="pl-PL" dirty="0">
                <a:hlinkClick r:id="rId2"/>
              </a:rPr>
              <a:t>Maciej.Pichlak@uwr.edu.pl</a:t>
            </a:r>
            <a:r>
              <a:rPr lang="pl-PL" dirty="0"/>
              <a:t> </a:t>
            </a:r>
          </a:p>
          <a:p>
            <a:endParaRPr lang="pl-PL" dirty="0"/>
          </a:p>
        </p:txBody>
      </p:sp>
    </p:spTree>
    <p:extLst>
      <p:ext uri="{BB962C8B-B14F-4D97-AF65-F5344CB8AC3E}">
        <p14:creationId xmlns:p14="http://schemas.microsoft.com/office/powerpoint/2010/main" val="4808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F7E392-F72E-478D-AD97-1992E64153C1}"/>
              </a:ext>
            </a:extLst>
          </p:cNvPr>
          <p:cNvSpPr>
            <a:spLocks noGrp="1"/>
          </p:cNvSpPr>
          <p:nvPr>
            <p:ph type="title"/>
          </p:nvPr>
        </p:nvSpPr>
        <p:spPr/>
        <p:txBody>
          <a:bodyPr/>
          <a:lstStyle/>
          <a:p>
            <a:r>
              <a:rPr lang="pl-PL" dirty="0" err="1"/>
              <a:t>Legal</a:t>
            </a:r>
            <a:r>
              <a:rPr lang="pl-PL" dirty="0"/>
              <a:t> </a:t>
            </a:r>
            <a:r>
              <a:rPr lang="pl-PL" dirty="0" err="1"/>
              <a:t>entities</a:t>
            </a:r>
            <a:endParaRPr lang="pl-PL" dirty="0"/>
          </a:p>
        </p:txBody>
      </p:sp>
      <p:sp>
        <p:nvSpPr>
          <p:cNvPr id="3" name="Symbol zastępczy zawartości 2">
            <a:extLst>
              <a:ext uri="{FF2B5EF4-FFF2-40B4-BE49-F238E27FC236}">
                <a16:creationId xmlns:a16="http://schemas.microsoft.com/office/drawing/2014/main" id="{00E5B5B3-B705-4C30-B135-C25BCC9F9534}"/>
              </a:ext>
            </a:extLst>
          </p:cNvPr>
          <p:cNvSpPr>
            <a:spLocks noGrp="1"/>
          </p:cNvSpPr>
          <p:nvPr>
            <p:ph idx="1"/>
          </p:nvPr>
        </p:nvSpPr>
        <p:spPr>
          <a:xfrm>
            <a:off x="838200" y="1825625"/>
            <a:ext cx="10515600" cy="4819874"/>
          </a:xfrm>
        </p:spPr>
        <p:txBody>
          <a:bodyPr>
            <a:normAutofit lnSpcReduction="10000"/>
          </a:bodyPr>
          <a:lstStyle/>
          <a:p>
            <a:pPr marL="0" indent="0">
              <a:buNone/>
            </a:pPr>
            <a:r>
              <a:rPr lang="pl-PL" sz="2400" dirty="0" err="1"/>
              <a:t>Every</a:t>
            </a:r>
            <a:r>
              <a:rPr lang="pl-PL" sz="2400" dirty="0"/>
              <a:t> unit </a:t>
            </a:r>
            <a:r>
              <a:rPr lang="pl-PL" sz="2400" dirty="0" err="1"/>
              <a:t>recognized</a:t>
            </a:r>
            <a:r>
              <a:rPr lang="pl-PL" sz="2400" dirty="0"/>
              <a:t> by law</a:t>
            </a:r>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r>
              <a:rPr lang="pl-PL" sz="2400" dirty="0">
                <a:solidFill>
                  <a:schemeClr val="accent6">
                    <a:lumMod val="50000"/>
                  </a:schemeClr>
                </a:solidFill>
              </a:rPr>
              <a:t>On the </a:t>
            </a:r>
            <a:r>
              <a:rPr lang="pl-PL" sz="2400" dirty="0" err="1">
                <a:solidFill>
                  <a:schemeClr val="accent6">
                    <a:lumMod val="50000"/>
                  </a:schemeClr>
                </a:solidFill>
              </a:rPr>
              <a:t>edge</a:t>
            </a:r>
            <a:r>
              <a:rPr lang="pl-PL" sz="2400" dirty="0">
                <a:solidFill>
                  <a:schemeClr val="accent6">
                    <a:lumMod val="50000"/>
                  </a:schemeClr>
                </a:solidFill>
              </a:rPr>
              <a:t>? Animals, </a:t>
            </a:r>
            <a:r>
              <a:rPr lang="pl-PL" sz="2400" dirty="0" err="1">
                <a:solidFill>
                  <a:schemeClr val="accent6">
                    <a:lumMod val="50000"/>
                  </a:schemeClr>
                </a:solidFill>
              </a:rPr>
              <a:t>artificial</a:t>
            </a:r>
            <a:r>
              <a:rPr lang="pl-PL" sz="2400" dirty="0">
                <a:solidFill>
                  <a:schemeClr val="accent6">
                    <a:lumMod val="50000"/>
                  </a:schemeClr>
                </a:solidFill>
              </a:rPr>
              <a:t> </a:t>
            </a:r>
            <a:r>
              <a:rPr lang="pl-PL" sz="2400" dirty="0" err="1">
                <a:solidFill>
                  <a:schemeClr val="accent6">
                    <a:lumMod val="50000"/>
                  </a:schemeClr>
                </a:solidFill>
              </a:rPr>
              <a:t>intelligence</a:t>
            </a:r>
            <a:r>
              <a:rPr lang="pl-PL" sz="2400" dirty="0">
                <a:solidFill>
                  <a:schemeClr val="accent6">
                    <a:lumMod val="50000"/>
                  </a:schemeClr>
                </a:solidFill>
              </a:rPr>
              <a:t>, </a:t>
            </a:r>
            <a:r>
              <a:rPr lang="pl-PL" sz="2400" dirty="0" err="1">
                <a:solidFill>
                  <a:schemeClr val="accent6">
                    <a:lumMod val="50000"/>
                  </a:schemeClr>
                </a:solidFill>
              </a:rPr>
              <a:t>natural</a:t>
            </a:r>
            <a:r>
              <a:rPr lang="pl-PL" sz="2400" dirty="0">
                <a:solidFill>
                  <a:schemeClr val="accent6">
                    <a:lumMod val="50000"/>
                  </a:schemeClr>
                </a:solidFill>
              </a:rPr>
              <a:t> </a:t>
            </a:r>
            <a:r>
              <a:rPr lang="pl-PL" sz="2400" dirty="0" err="1">
                <a:solidFill>
                  <a:schemeClr val="accent6">
                    <a:lumMod val="50000"/>
                  </a:schemeClr>
                </a:solidFill>
              </a:rPr>
              <a:t>areas</a:t>
            </a:r>
            <a:r>
              <a:rPr lang="pl-PL" sz="2400" dirty="0">
                <a:solidFill>
                  <a:schemeClr val="accent6">
                    <a:lumMod val="50000"/>
                  </a:schemeClr>
                </a:solidFill>
              </a:rPr>
              <a:t>, </a:t>
            </a:r>
            <a:r>
              <a:rPr lang="pl-PL" sz="2400" dirty="0" err="1">
                <a:solidFill>
                  <a:schemeClr val="accent6">
                    <a:lumMod val="50000"/>
                  </a:schemeClr>
                </a:solidFill>
              </a:rPr>
              <a:t>gods</a:t>
            </a:r>
            <a:r>
              <a:rPr lang="pl-PL" sz="2400" dirty="0">
                <a:solidFill>
                  <a:schemeClr val="accent6">
                    <a:lumMod val="50000"/>
                  </a:schemeClr>
                </a:solidFill>
              </a:rPr>
              <a:t>…</a:t>
            </a:r>
          </a:p>
        </p:txBody>
      </p:sp>
      <p:graphicFrame>
        <p:nvGraphicFramePr>
          <p:cNvPr id="4" name="Tabela 4">
            <a:extLst>
              <a:ext uri="{FF2B5EF4-FFF2-40B4-BE49-F238E27FC236}">
                <a16:creationId xmlns:a16="http://schemas.microsoft.com/office/drawing/2014/main" id="{E01E2907-F633-4164-8C62-B8C98BC0F5EF}"/>
              </a:ext>
            </a:extLst>
          </p:cNvPr>
          <p:cNvGraphicFramePr>
            <a:graphicFrameLocks noGrp="1"/>
          </p:cNvGraphicFramePr>
          <p:nvPr>
            <p:extLst>
              <p:ext uri="{D42A27DB-BD31-4B8C-83A1-F6EECF244321}">
                <p14:modId xmlns:p14="http://schemas.microsoft.com/office/powerpoint/2010/main" val="3625157259"/>
              </p:ext>
            </p:extLst>
          </p:nvPr>
        </p:nvGraphicFramePr>
        <p:xfrm>
          <a:off x="838200" y="2621381"/>
          <a:ext cx="10366419" cy="3167673"/>
        </p:xfrm>
        <a:graphic>
          <a:graphicData uri="http://schemas.openxmlformats.org/drawingml/2006/table">
            <a:tbl>
              <a:tblPr firstRow="1" bandRow="1">
                <a:tableStyleId>{93296810-A885-4BE3-A3E7-6D5BEEA58F35}</a:tableStyleId>
              </a:tblPr>
              <a:tblGrid>
                <a:gridCol w="3455473">
                  <a:extLst>
                    <a:ext uri="{9D8B030D-6E8A-4147-A177-3AD203B41FA5}">
                      <a16:colId xmlns:a16="http://schemas.microsoft.com/office/drawing/2014/main" val="15457693"/>
                    </a:ext>
                  </a:extLst>
                </a:gridCol>
                <a:gridCol w="3455473">
                  <a:extLst>
                    <a:ext uri="{9D8B030D-6E8A-4147-A177-3AD203B41FA5}">
                      <a16:colId xmlns:a16="http://schemas.microsoft.com/office/drawing/2014/main" val="429965672"/>
                    </a:ext>
                  </a:extLst>
                </a:gridCol>
                <a:gridCol w="3455473">
                  <a:extLst>
                    <a:ext uri="{9D8B030D-6E8A-4147-A177-3AD203B41FA5}">
                      <a16:colId xmlns:a16="http://schemas.microsoft.com/office/drawing/2014/main" val="1280793280"/>
                    </a:ext>
                  </a:extLst>
                </a:gridCol>
              </a:tblGrid>
              <a:tr h="881673">
                <a:tc gridSpan="2">
                  <a:txBody>
                    <a:bodyPr/>
                    <a:lstStyle/>
                    <a:p>
                      <a:pPr algn="ctr"/>
                      <a:r>
                        <a:rPr lang="pl-PL" dirty="0"/>
                        <a:t>PERSONS</a:t>
                      </a:r>
                    </a:p>
                  </a:txBody>
                  <a:tcPr anchor="ctr"/>
                </a:tc>
                <a:tc hMerge="1">
                  <a:txBody>
                    <a:bodyPr/>
                    <a:lstStyle/>
                    <a:p>
                      <a:endParaRPr lang="pl-PL" dirty="0"/>
                    </a:p>
                  </a:txBody>
                  <a:tcPr/>
                </a:tc>
                <a:tc>
                  <a:txBody>
                    <a:bodyPr/>
                    <a:lstStyle/>
                    <a:p>
                      <a:pPr algn="ctr"/>
                      <a:r>
                        <a:rPr lang="pl-PL" dirty="0"/>
                        <a:t>OTHER UNITS</a:t>
                      </a:r>
                    </a:p>
                  </a:txBody>
                  <a:tcPr anchor="ctr"/>
                </a:tc>
                <a:extLst>
                  <a:ext uri="{0D108BD9-81ED-4DB2-BD59-A6C34878D82A}">
                    <a16:rowId xmlns:a16="http://schemas.microsoft.com/office/drawing/2014/main" val="868661418"/>
                  </a:ext>
                </a:extLst>
              </a:tr>
              <a:tr h="1368115">
                <a:tc>
                  <a:txBody>
                    <a:bodyPr/>
                    <a:lstStyle/>
                    <a:p>
                      <a:r>
                        <a:rPr lang="pl-PL" dirty="0"/>
                        <a:t>PHYSICAL PERSONS</a:t>
                      </a:r>
                    </a:p>
                    <a:p>
                      <a:r>
                        <a:rPr lang="pl-PL" dirty="0"/>
                        <a:t>(</a:t>
                      </a:r>
                      <a:r>
                        <a:rPr lang="pl-PL" dirty="0" err="1"/>
                        <a:t>natural</a:t>
                      </a:r>
                      <a:r>
                        <a:rPr lang="pl-PL" dirty="0"/>
                        <a:t> </a:t>
                      </a:r>
                      <a:r>
                        <a:rPr lang="pl-PL" dirty="0" err="1"/>
                        <a:t>persons</a:t>
                      </a:r>
                      <a:r>
                        <a:rPr lang="pl-PL" dirty="0"/>
                        <a:t>, </a:t>
                      </a:r>
                      <a:r>
                        <a:rPr lang="pl-PL" dirty="0" err="1"/>
                        <a:t>private</a:t>
                      </a:r>
                      <a:r>
                        <a:rPr lang="pl-PL" dirty="0"/>
                        <a:t> </a:t>
                      </a:r>
                      <a:r>
                        <a:rPr lang="pl-PL" dirty="0" err="1"/>
                        <a:t>individuals</a:t>
                      </a:r>
                      <a:r>
                        <a:rPr lang="pl-PL" dirty="0"/>
                        <a:t>)</a:t>
                      </a:r>
                    </a:p>
                  </a:txBody>
                  <a:tcPr/>
                </a:tc>
                <a:tc>
                  <a:txBody>
                    <a:bodyPr/>
                    <a:lstStyle/>
                    <a:p>
                      <a:r>
                        <a:rPr lang="pl-PL" dirty="0"/>
                        <a:t>LEGAL PERSONS - PERSONA FICTA</a:t>
                      </a:r>
                    </a:p>
                    <a:p>
                      <a:r>
                        <a:rPr lang="pl-PL" dirty="0"/>
                        <a:t>(</a:t>
                      </a:r>
                      <a:r>
                        <a:rPr lang="pl-PL" dirty="0" err="1"/>
                        <a:t>juridical</a:t>
                      </a:r>
                      <a:r>
                        <a:rPr lang="pl-PL" dirty="0"/>
                        <a:t>, </a:t>
                      </a:r>
                      <a:r>
                        <a:rPr lang="pl-PL" dirty="0" err="1"/>
                        <a:t>juristic</a:t>
                      </a:r>
                      <a:r>
                        <a:rPr lang="pl-PL" dirty="0"/>
                        <a:t>, </a:t>
                      </a:r>
                      <a:r>
                        <a:rPr lang="pl-PL" dirty="0" err="1"/>
                        <a:t>artificial</a:t>
                      </a:r>
                      <a:r>
                        <a:rPr lang="pl-PL" dirty="0"/>
                        <a:t>, </a:t>
                      </a:r>
                      <a:r>
                        <a:rPr lang="pl-PL" dirty="0" err="1"/>
                        <a:t>fictitious</a:t>
                      </a:r>
                      <a:r>
                        <a:rPr lang="pl-PL" dirty="0"/>
                        <a:t> </a:t>
                      </a:r>
                      <a:r>
                        <a:rPr lang="pl-PL" dirty="0" err="1"/>
                        <a:t>persons</a:t>
                      </a:r>
                      <a:r>
                        <a:rPr lang="pl-PL" dirty="0"/>
                        <a:t>)</a:t>
                      </a:r>
                    </a:p>
                    <a:p>
                      <a:endParaRPr lang="pl-PL" dirty="0"/>
                    </a:p>
                    <a:p>
                      <a:pPr marL="285750" indent="-285750">
                        <a:buFont typeface="Arial" panose="020B0604020202020204" pitchFamily="34" charset="0"/>
                        <a:buChar char="•"/>
                      </a:pPr>
                      <a:r>
                        <a:rPr lang="pl-PL" dirty="0" err="1">
                          <a:solidFill>
                            <a:schemeClr val="accent6">
                              <a:lumMod val="50000"/>
                            </a:schemeClr>
                          </a:solidFill>
                          <a:latin typeface="+mj-lt"/>
                        </a:rPr>
                        <a:t>Companies</a:t>
                      </a:r>
                      <a:endParaRPr lang="pl-PL" dirty="0">
                        <a:solidFill>
                          <a:schemeClr val="accent6">
                            <a:lumMod val="50000"/>
                          </a:schemeClr>
                        </a:solidFill>
                        <a:latin typeface="+mj-lt"/>
                      </a:endParaRPr>
                    </a:p>
                    <a:p>
                      <a:pPr marL="285750" indent="-285750">
                        <a:buFont typeface="Arial" panose="020B0604020202020204" pitchFamily="34" charset="0"/>
                        <a:buChar char="•"/>
                      </a:pPr>
                      <a:r>
                        <a:rPr lang="pl-PL" dirty="0" err="1">
                          <a:solidFill>
                            <a:schemeClr val="accent6">
                              <a:lumMod val="50000"/>
                            </a:schemeClr>
                          </a:solidFill>
                          <a:latin typeface="+mj-lt"/>
                        </a:rPr>
                        <a:t>Corporations</a:t>
                      </a:r>
                      <a:endParaRPr lang="pl-PL" dirty="0">
                        <a:solidFill>
                          <a:schemeClr val="accent6">
                            <a:lumMod val="50000"/>
                          </a:schemeClr>
                        </a:solidFill>
                        <a:latin typeface="+mj-lt"/>
                      </a:endParaRPr>
                    </a:p>
                    <a:p>
                      <a:pPr marL="285750" indent="-285750">
                        <a:buFont typeface="Arial" panose="020B0604020202020204" pitchFamily="34" charset="0"/>
                        <a:buChar char="•"/>
                      </a:pPr>
                      <a:r>
                        <a:rPr lang="pl-PL" dirty="0" err="1">
                          <a:solidFill>
                            <a:schemeClr val="accent6">
                              <a:lumMod val="50000"/>
                            </a:schemeClr>
                          </a:solidFill>
                          <a:latin typeface="+mj-lt"/>
                        </a:rPr>
                        <a:t>Partnerships</a:t>
                      </a:r>
                      <a:endParaRPr lang="pl-PL" dirty="0">
                        <a:solidFill>
                          <a:schemeClr val="accent6">
                            <a:lumMod val="50000"/>
                          </a:schemeClr>
                        </a:solidFill>
                        <a:latin typeface="+mj-lt"/>
                      </a:endParaRPr>
                    </a:p>
                    <a:p>
                      <a:pPr marL="285750" indent="-285750">
                        <a:buFont typeface="Arial" panose="020B0604020202020204" pitchFamily="34" charset="0"/>
                        <a:buChar char="•"/>
                      </a:pPr>
                      <a:r>
                        <a:rPr lang="pl-PL" dirty="0" err="1">
                          <a:solidFill>
                            <a:schemeClr val="accent6">
                              <a:lumMod val="50000"/>
                            </a:schemeClr>
                          </a:solidFill>
                          <a:latin typeface="+mj-lt"/>
                        </a:rPr>
                        <a:t>States</a:t>
                      </a:r>
                      <a:r>
                        <a:rPr lang="pl-PL" dirty="0">
                          <a:solidFill>
                            <a:schemeClr val="accent6">
                              <a:lumMod val="50000"/>
                            </a:schemeClr>
                          </a:solidFill>
                          <a:latin typeface="+mj-lt"/>
                        </a:rPr>
                        <a:t> etc.</a:t>
                      </a:r>
                    </a:p>
                  </a:txBody>
                  <a:tcPr/>
                </a:tc>
                <a:tc>
                  <a:txBody>
                    <a:bodyPr/>
                    <a:lstStyle/>
                    <a:p>
                      <a:r>
                        <a:rPr lang="pl-PL" dirty="0" err="1"/>
                        <a:t>Units</a:t>
                      </a:r>
                      <a:r>
                        <a:rPr lang="pl-PL" dirty="0"/>
                        <a:t> </a:t>
                      </a:r>
                      <a:r>
                        <a:rPr lang="pl-PL" dirty="0" err="1"/>
                        <a:t>that</a:t>
                      </a:r>
                      <a:r>
                        <a:rPr lang="pl-PL" dirty="0"/>
                        <a:t> </a:t>
                      </a:r>
                      <a:r>
                        <a:rPr lang="pl-PL" dirty="0" err="1"/>
                        <a:t>lack</a:t>
                      </a:r>
                      <a:r>
                        <a:rPr lang="pl-PL" dirty="0"/>
                        <a:t> </a:t>
                      </a:r>
                      <a:r>
                        <a:rPr lang="pl-PL" dirty="0" err="1"/>
                        <a:t>legal</a:t>
                      </a:r>
                      <a:r>
                        <a:rPr lang="pl-PL" dirty="0"/>
                        <a:t> </a:t>
                      </a:r>
                      <a:r>
                        <a:rPr lang="pl-PL" dirty="0" err="1"/>
                        <a:t>personality</a:t>
                      </a:r>
                      <a:endParaRPr lang="pl-PL" dirty="0"/>
                    </a:p>
                    <a:p>
                      <a:endParaRPr lang="pl-PL" dirty="0"/>
                    </a:p>
                    <a:p>
                      <a:pPr marL="285750" indent="-285750">
                        <a:buFont typeface="Arial" panose="020B0604020202020204" pitchFamily="34" charset="0"/>
                        <a:buChar char="•"/>
                      </a:pPr>
                      <a:r>
                        <a:rPr lang="pl-PL" dirty="0" err="1">
                          <a:solidFill>
                            <a:schemeClr val="accent6">
                              <a:lumMod val="50000"/>
                            </a:schemeClr>
                          </a:solidFill>
                          <a:latin typeface="+mj-lt"/>
                        </a:rPr>
                        <a:t>Agencies</a:t>
                      </a:r>
                      <a:endParaRPr lang="pl-PL" dirty="0">
                        <a:solidFill>
                          <a:schemeClr val="accent6">
                            <a:lumMod val="50000"/>
                          </a:schemeClr>
                        </a:solidFill>
                        <a:latin typeface="+mj-lt"/>
                      </a:endParaRPr>
                    </a:p>
                    <a:p>
                      <a:pPr marL="285750" indent="-285750">
                        <a:buFont typeface="Arial" panose="020B0604020202020204" pitchFamily="34" charset="0"/>
                        <a:buChar char="•"/>
                      </a:pPr>
                      <a:r>
                        <a:rPr lang="pl-PL" dirty="0" err="1">
                          <a:solidFill>
                            <a:schemeClr val="accent6">
                              <a:lumMod val="50000"/>
                            </a:schemeClr>
                          </a:solidFill>
                          <a:latin typeface="+mj-lt"/>
                        </a:rPr>
                        <a:t>Some</a:t>
                      </a:r>
                      <a:r>
                        <a:rPr lang="pl-PL" dirty="0">
                          <a:solidFill>
                            <a:schemeClr val="accent6">
                              <a:lumMod val="50000"/>
                            </a:schemeClr>
                          </a:solidFill>
                          <a:latin typeface="+mj-lt"/>
                        </a:rPr>
                        <a:t> </a:t>
                      </a:r>
                      <a:r>
                        <a:rPr lang="pl-PL" dirty="0" err="1">
                          <a:solidFill>
                            <a:schemeClr val="accent6">
                              <a:lumMod val="50000"/>
                            </a:schemeClr>
                          </a:solidFill>
                          <a:latin typeface="+mj-lt"/>
                        </a:rPr>
                        <a:t>kinds</a:t>
                      </a:r>
                      <a:r>
                        <a:rPr lang="pl-PL" dirty="0">
                          <a:solidFill>
                            <a:schemeClr val="accent6">
                              <a:lumMod val="50000"/>
                            </a:schemeClr>
                          </a:solidFill>
                          <a:latin typeface="+mj-lt"/>
                        </a:rPr>
                        <a:t> of </a:t>
                      </a:r>
                      <a:r>
                        <a:rPr lang="pl-PL" dirty="0" err="1">
                          <a:solidFill>
                            <a:schemeClr val="accent6">
                              <a:lumMod val="50000"/>
                            </a:schemeClr>
                          </a:solidFill>
                          <a:latin typeface="+mj-lt"/>
                        </a:rPr>
                        <a:t>partnerships</a:t>
                      </a:r>
                      <a:r>
                        <a:rPr lang="pl-PL" dirty="0">
                          <a:solidFill>
                            <a:schemeClr val="accent6">
                              <a:lumMod val="50000"/>
                            </a:schemeClr>
                          </a:solidFill>
                          <a:latin typeface="+mj-lt"/>
                        </a:rPr>
                        <a:t> etc.</a:t>
                      </a:r>
                    </a:p>
                  </a:txBody>
                  <a:tcPr/>
                </a:tc>
                <a:extLst>
                  <a:ext uri="{0D108BD9-81ED-4DB2-BD59-A6C34878D82A}">
                    <a16:rowId xmlns:a16="http://schemas.microsoft.com/office/drawing/2014/main" val="1833665627"/>
                  </a:ext>
                </a:extLst>
              </a:tr>
            </a:tbl>
          </a:graphicData>
        </a:graphic>
      </p:graphicFrame>
    </p:spTree>
    <p:extLst>
      <p:ext uri="{BB962C8B-B14F-4D97-AF65-F5344CB8AC3E}">
        <p14:creationId xmlns:p14="http://schemas.microsoft.com/office/powerpoint/2010/main" val="18468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The </a:t>
            </a:r>
            <a:r>
              <a:rPr lang="pl-PL" dirty="0" err="1"/>
              <a:t>stucture</a:t>
            </a:r>
            <a:r>
              <a:rPr lang="pl-PL" dirty="0"/>
              <a:t> of </a:t>
            </a:r>
            <a:r>
              <a:rPr lang="pl-PL" dirty="0" err="1"/>
              <a:t>legal</a:t>
            </a:r>
            <a:r>
              <a:rPr lang="pl-PL" dirty="0"/>
              <a:t> person</a:t>
            </a:r>
          </a:p>
        </p:txBody>
      </p:sp>
      <p:sp>
        <p:nvSpPr>
          <p:cNvPr id="4" name="Symbol zastępczy zawartości 3"/>
          <p:cNvSpPr>
            <a:spLocks noGrp="1"/>
          </p:cNvSpPr>
          <p:nvPr>
            <p:ph idx="1"/>
          </p:nvPr>
        </p:nvSpPr>
        <p:spPr/>
        <p:txBody>
          <a:bodyPr>
            <a:normAutofit/>
          </a:bodyPr>
          <a:lstStyle/>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t>A</a:t>
            </a:r>
            <a:r>
              <a:rPr lang="en-GB" dirty="0"/>
              <a:t>d</a:t>
            </a:r>
            <a:r>
              <a:rPr lang="pl-PL" dirty="0"/>
              <a:t>d</a:t>
            </a:r>
            <a:r>
              <a:rPr lang="en-GB" dirty="0" err="1"/>
              <a:t>ressee</a:t>
            </a:r>
            <a:r>
              <a:rPr lang="en-GB" dirty="0"/>
              <a:t>: </a:t>
            </a:r>
            <a:r>
              <a:rPr lang="pl-PL" dirty="0"/>
              <a:t>a unit </a:t>
            </a:r>
            <a:r>
              <a:rPr lang="en-GB" dirty="0"/>
              <a:t>to whom the </a:t>
            </a:r>
            <a:r>
              <a:rPr lang="pl-PL" dirty="0" err="1"/>
              <a:t>legal</a:t>
            </a:r>
            <a:r>
              <a:rPr lang="pl-PL" dirty="0"/>
              <a:t> </a:t>
            </a:r>
            <a:r>
              <a:rPr lang="pl-PL" dirty="0" err="1"/>
              <a:t>rule</a:t>
            </a:r>
            <a:r>
              <a:rPr lang="pl-PL" dirty="0"/>
              <a:t> </a:t>
            </a:r>
            <a:r>
              <a:rPr lang="en-GB" dirty="0"/>
              <a:t>is addressed </a:t>
            </a: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err="1"/>
              <a:t>Legal</a:t>
            </a:r>
            <a:r>
              <a:rPr lang="pl-PL" dirty="0"/>
              <a:t> </a:t>
            </a:r>
            <a:r>
              <a:rPr lang="pl-PL" dirty="0" err="1"/>
              <a:t>personhood</a:t>
            </a:r>
            <a:r>
              <a:rPr lang="pl-PL" dirty="0"/>
              <a:t>: </a:t>
            </a:r>
            <a:r>
              <a:rPr lang="pl-PL" dirty="0" err="1"/>
              <a:t>capability</a:t>
            </a:r>
            <a:r>
              <a:rPr lang="pl-PL" dirty="0"/>
              <a:t> to </a:t>
            </a:r>
            <a:r>
              <a:rPr lang="pl-PL" dirty="0" err="1"/>
              <a:t>posses</a:t>
            </a:r>
            <a:r>
              <a:rPr lang="pl-PL" dirty="0"/>
              <a:t> </a:t>
            </a:r>
            <a:r>
              <a:rPr lang="pl-PL" dirty="0" err="1"/>
              <a:t>legal</a:t>
            </a:r>
            <a:r>
              <a:rPr lang="pl-PL" dirty="0"/>
              <a:t> </a:t>
            </a:r>
            <a:r>
              <a:rPr lang="pl-PL" dirty="0" err="1"/>
              <a:t>rights</a:t>
            </a:r>
            <a:r>
              <a:rPr lang="pl-PL" dirty="0"/>
              <a:t> and </a:t>
            </a:r>
            <a:r>
              <a:rPr lang="pl-PL" dirty="0" err="1"/>
              <a:t>obligations</a:t>
            </a: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err="1"/>
              <a:t>Legal</a:t>
            </a:r>
            <a:r>
              <a:rPr lang="pl-PL" dirty="0"/>
              <a:t> </a:t>
            </a:r>
            <a:r>
              <a:rPr lang="pl-PL" dirty="0" err="1"/>
              <a:t>capacity</a:t>
            </a:r>
            <a:r>
              <a:rPr lang="pl-PL" dirty="0"/>
              <a:t>: </a:t>
            </a:r>
            <a:r>
              <a:rPr lang="pl-PL" dirty="0" err="1"/>
              <a:t>capability</a:t>
            </a:r>
            <a:r>
              <a:rPr lang="pl-PL" dirty="0"/>
              <a:t> to </a:t>
            </a:r>
            <a:r>
              <a:rPr lang="pl-PL" dirty="0" err="1"/>
              <a:t>amends</a:t>
            </a:r>
            <a:r>
              <a:rPr lang="pl-PL" dirty="0"/>
              <a:t> </a:t>
            </a:r>
            <a:r>
              <a:rPr lang="pl-PL" dirty="0" err="1"/>
              <a:t>one’s</a:t>
            </a:r>
            <a:r>
              <a:rPr lang="pl-PL" dirty="0"/>
              <a:t> </a:t>
            </a:r>
            <a:r>
              <a:rPr lang="pl-PL" dirty="0" err="1"/>
              <a:t>own</a:t>
            </a:r>
            <a:r>
              <a:rPr lang="pl-PL" dirty="0"/>
              <a:t> </a:t>
            </a:r>
            <a:r>
              <a:rPr lang="pl-PL" dirty="0" err="1"/>
              <a:t>rights</a:t>
            </a:r>
            <a:r>
              <a:rPr lang="pl-PL" dirty="0"/>
              <a:t> and </a:t>
            </a:r>
            <a:r>
              <a:rPr lang="pl-PL" dirty="0" err="1"/>
              <a:t>obligations</a:t>
            </a: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err="1"/>
              <a:t>Capacity</a:t>
            </a:r>
            <a:r>
              <a:rPr lang="pl-PL" dirty="0"/>
              <a:t> to </a:t>
            </a:r>
            <a:r>
              <a:rPr lang="pl-PL" dirty="0" err="1"/>
              <a:t>sue</a:t>
            </a:r>
            <a:r>
              <a:rPr lang="pl-PL" dirty="0"/>
              <a:t> and to be </a:t>
            </a:r>
            <a:r>
              <a:rPr lang="pl-PL" dirty="0" err="1"/>
              <a:t>sued</a:t>
            </a:r>
            <a:endParaRPr lang="pl-PL" dirty="0"/>
          </a:p>
          <a:p>
            <a:pPr marL="192984" indent="-19010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p:txBody>
      </p:sp>
    </p:spTree>
    <p:extLst>
      <p:ext uri="{BB962C8B-B14F-4D97-AF65-F5344CB8AC3E}">
        <p14:creationId xmlns:p14="http://schemas.microsoft.com/office/powerpoint/2010/main" val="42039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A8244767-3FA9-4A92-9CC4-91F6629E87AA}"/>
              </a:ext>
            </a:extLst>
          </p:cNvPr>
          <p:cNvSpPr/>
          <p:nvPr/>
        </p:nvSpPr>
        <p:spPr>
          <a:xfrm>
            <a:off x="695458" y="434662"/>
            <a:ext cx="10689466" cy="598867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l-PL" dirty="0"/>
          </a:p>
        </p:txBody>
      </p:sp>
      <p:sp>
        <p:nvSpPr>
          <p:cNvPr id="3" name="Owal 2">
            <a:extLst>
              <a:ext uri="{FF2B5EF4-FFF2-40B4-BE49-F238E27FC236}">
                <a16:creationId xmlns:a16="http://schemas.microsoft.com/office/drawing/2014/main" id="{BC24DF75-CCC9-4A51-907C-D61086F33C8B}"/>
              </a:ext>
            </a:extLst>
          </p:cNvPr>
          <p:cNvSpPr/>
          <p:nvPr/>
        </p:nvSpPr>
        <p:spPr>
          <a:xfrm>
            <a:off x="1262130" y="1218661"/>
            <a:ext cx="8023537" cy="456395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wal 3">
            <a:extLst>
              <a:ext uri="{FF2B5EF4-FFF2-40B4-BE49-F238E27FC236}">
                <a16:creationId xmlns:a16="http://schemas.microsoft.com/office/drawing/2014/main" id="{C2E4958A-455D-4D2D-909B-D2CA8B12161C}"/>
              </a:ext>
            </a:extLst>
          </p:cNvPr>
          <p:cNvSpPr/>
          <p:nvPr/>
        </p:nvSpPr>
        <p:spPr>
          <a:xfrm>
            <a:off x="1815922" y="1813503"/>
            <a:ext cx="5306096" cy="337426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wal 4">
            <a:extLst>
              <a:ext uri="{FF2B5EF4-FFF2-40B4-BE49-F238E27FC236}">
                <a16:creationId xmlns:a16="http://schemas.microsoft.com/office/drawing/2014/main" id="{DB7D0F66-BFC4-4389-908C-955C76286219}"/>
              </a:ext>
            </a:extLst>
          </p:cNvPr>
          <p:cNvSpPr/>
          <p:nvPr/>
        </p:nvSpPr>
        <p:spPr>
          <a:xfrm>
            <a:off x="2249511" y="2141914"/>
            <a:ext cx="3507346" cy="2717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3EBCB1BB-0972-4928-8707-7C8F016AC680}"/>
              </a:ext>
            </a:extLst>
          </p:cNvPr>
          <p:cNvSpPr txBox="1"/>
          <p:nvPr/>
        </p:nvSpPr>
        <p:spPr>
          <a:xfrm>
            <a:off x="9502461" y="3075057"/>
            <a:ext cx="1665668" cy="707886"/>
          </a:xfrm>
          <a:prstGeom prst="rect">
            <a:avLst/>
          </a:prstGeom>
          <a:noFill/>
        </p:spPr>
        <p:txBody>
          <a:bodyPr wrap="square" rtlCol="0">
            <a:spAutoFit/>
          </a:bodyPr>
          <a:lstStyle/>
          <a:p>
            <a:pPr algn="ctr"/>
            <a:r>
              <a:rPr lang="pl-PL" sz="2000" dirty="0" err="1"/>
              <a:t>Being</a:t>
            </a:r>
            <a:r>
              <a:rPr lang="pl-PL" sz="2000" dirty="0"/>
              <a:t> </a:t>
            </a:r>
          </a:p>
          <a:p>
            <a:pPr algn="ctr"/>
            <a:r>
              <a:rPr lang="pl-PL" sz="2000" dirty="0" err="1"/>
              <a:t>an</a:t>
            </a:r>
            <a:r>
              <a:rPr lang="pl-PL" sz="2000" dirty="0"/>
              <a:t> </a:t>
            </a:r>
            <a:r>
              <a:rPr lang="pl-PL" sz="2000" dirty="0" err="1"/>
              <a:t>addressee</a:t>
            </a:r>
            <a:endParaRPr lang="pl-PL" dirty="0"/>
          </a:p>
        </p:txBody>
      </p:sp>
      <p:sp>
        <p:nvSpPr>
          <p:cNvPr id="7" name="pole tekstowe 6">
            <a:extLst>
              <a:ext uri="{FF2B5EF4-FFF2-40B4-BE49-F238E27FC236}">
                <a16:creationId xmlns:a16="http://schemas.microsoft.com/office/drawing/2014/main" id="{5235A725-E842-4742-9B7A-256D6BBBEDC5}"/>
              </a:ext>
            </a:extLst>
          </p:cNvPr>
          <p:cNvSpPr txBox="1"/>
          <p:nvPr/>
        </p:nvSpPr>
        <p:spPr>
          <a:xfrm>
            <a:off x="7555607" y="3075057"/>
            <a:ext cx="1446725" cy="707886"/>
          </a:xfrm>
          <a:prstGeom prst="rect">
            <a:avLst/>
          </a:prstGeom>
          <a:noFill/>
        </p:spPr>
        <p:txBody>
          <a:bodyPr wrap="square" rtlCol="0">
            <a:spAutoFit/>
          </a:bodyPr>
          <a:lstStyle/>
          <a:p>
            <a:pPr algn="ctr"/>
            <a:r>
              <a:rPr lang="pl-PL" sz="2000" dirty="0" err="1"/>
              <a:t>Legal</a:t>
            </a:r>
            <a:r>
              <a:rPr lang="pl-PL" sz="2000" dirty="0"/>
              <a:t> </a:t>
            </a:r>
          </a:p>
          <a:p>
            <a:pPr algn="ctr"/>
            <a:r>
              <a:rPr lang="pl-PL" sz="2000" dirty="0" err="1"/>
              <a:t>personhood</a:t>
            </a:r>
            <a:endParaRPr lang="pl-PL" dirty="0"/>
          </a:p>
        </p:txBody>
      </p:sp>
      <p:sp>
        <p:nvSpPr>
          <p:cNvPr id="8" name="pole tekstowe 7">
            <a:extLst>
              <a:ext uri="{FF2B5EF4-FFF2-40B4-BE49-F238E27FC236}">
                <a16:creationId xmlns:a16="http://schemas.microsoft.com/office/drawing/2014/main" id="{F1E3C0B6-4DE2-4296-96BA-5BA5F8704674}"/>
              </a:ext>
            </a:extLst>
          </p:cNvPr>
          <p:cNvSpPr txBox="1"/>
          <p:nvPr/>
        </p:nvSpPr>
        <p:spPr>
          <a:xfrm>
            <a:off x="5634511" y="3090446"/>
            <a:ext cx="1446725" cy="707886"/>
          </a:xfrm>
          <a:prstGeom prst="rect">
            <a:avLst/>
          </a:prstGeom>
          <a:noFill/>
        </p:spPr>
        <p:txBody>
          <a:bodyPr wrap="square" rtlCol="0">
            <a:spAutoFit/>
          </a:bodyPr>
          <a:lstStyle/>
          <a:p>
            <a:pPr algn="ctr"/>
            <a:r>
              <a:rPr lang="pl-PL" sz="2000" dirty="0" err="1"/>
              <a:t>Legal</a:t>
            </a:r>
            <a:r>
              <a:rPr lang="pl-PL" sz="2000" dirty="0"/>
              <a:t> </a:t>
            </a:r>
          </a:p>
          <a:p>
            <a:pPr algn="ctr"/>
            <a:r>
              <a:rPr lang="pl-PL" sz="2000" dirty="0" err="1"/>
              <a:t>capacity</a:t>
            </a:r>
            <a:endParaRPr lang="pl-PL" dirty="0"/>
          </a:p>
        </p:txBody>
      </p:sp>
      <p:sp>
        <p:nvSpPr>
          <p:cNvPr id="9" name="pole tekstowe 8">
            <a:extLst>
              <a:ext uri="{FF2B5EF4-FFF2-40B4-BE49-F238E27FC236}">
                <a16:creationId xmlns:a16="http://schemas.microsoft.com/office/drawing/2014/main" id="{AA2E5D25-7996-4070-B173-A0EE2DE5C396}"/>
              </a:ext>
            </a:extLst>
          </p:cNvPr>
          <p:cNvSpPr txBox="1"/>
          <p:nvPr/>
        </p:nvSpPr>
        <p:spPr>
          <a:xfrm>
            <a:off x="2863407" y="3075057"/>
            <a:ext cx="2030565" cy="707886"/>
          </a:xfrm>
          <a:prstGeom prst="rect">
            <a:avLst/>
          </a:prstGeom>
          <a:noFill/>
        </p:spPr>
        <p:txBody>
          <a:bodyPr wrap="square" rtlCol="0">
            <a:spAutoFit/>
          </a:bodyPr>
          <a:lstStyle/>
          <a:p>
            <a:pPr algn="ctr"/>
            <a:r>
              <a:rPr lang="pl-PL" sz="2000" dirty="0" err="1"/>
              <a:t>Capacity</a:t>
            </a:r>
            <a:r>
              <a:rPr lang="pl-PL" sz="2000" dirty="0"/>
              <a:t> to </a:t>
            </a:r>
            <a:r>
              <a:rPr lang="pl-PL" sz="2000" dirty="0" err="1"/>
              <a:t>sue</a:t>
            </a:r>
            <a:r>
              <a:rPr lang="pl-PL" sz="2000" dirty="0"/>
              <a:t> and </a:t>
            </a:r>
            <a:r>
              <a:rPr lang="pl-PL" sz="2000" dirty="0" err="1"/>
              <a:t>being</a:t>
            </a:r>
            <a:r>
              <a:rPr lang="pl-PL" sz="2000" dirty="0"/>
              <a:t> </a:t>
            </a:r>
            <a:r>
              <a:rPr lang="pl-PL" sz="2000" dirty="0" err="1"/>
              <a:t>sued</a:t>
            </a:r>
            <a:endParaRPr lang="pl-PL" dirty="0"/>
          </a:p>
        </p:txBody>
      </p:sp>
    </p:spTree>
    <p:extLst>
      <p:ext uri="{BB962C8B-B14F-4D97-AF65-F5344CB8AC3E}">
        <p14:creationId xmlns:p14="http://schemas.microsoft.com/office/powerpoint/2010/main" val="219136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5B0501-C8C0-42D1-B2DF-72449CD56B3D}"/>
              </a:ext>
            </a:extLst>
          </p:cNvPr>
          <p:cNvSpPr>
            <a:spLocks noGrp="1"/>
          </p:cNvSpPr>
          <p:nvPr>
            <p:ph type="title"/>
          </p:nvPr>
        </p:nvSpPr>
        <p:spPr/>
        <p:txBody>
          <a:bodyPr/>
          <a:lstStyle/>
          <a:p>
            <a:r>
              <a:rPr lang="pl-PL" dirty="0" err="1"/>
              <a:t>Liability</a:t>
            </a:r>
            <a:endParaRPr lang="pl-PL" dirty="0"/>
          </a:p>
        </p:txBody>
      </p:sp>
      <p:sp>
        <p:nvSpPr>
          <p:cNvPr id="3" name="Symbol zastępczy zawartości 2">
            <a:extLst>
              <a:ext uri="{FF2B5EF4-FFF2-40B4-BE49-F238E27FC236}">
                <a16:creationId xmlns:a16="http://schemas.microsoft.com/office/drawing/2014/main" id="{700D67CA-3FB8-4056-B0DC-132ACCDE151C}"/>
              </a:ext>
            </a:extLst>
          </p:cNvPr>
          <p:cNvSpPr>
            <a:spLocks noGrp="1"/>
          </p:cNvSpPr>
          <p:nvPr>
            <p:ph idx="1"/>
          </p:nvPr>
        </p:nvSpPr>
        <p:spPr/>
        <p:txBody>
          <a:bodyPr>
            <a:normAutofit fontScale="92500" lnSpcReduction="20000"/>
          </a:bodyPr>
          <a:lstStyle/>
          <a:p>
            <a:pPr marL="0" indent="0">
              <a:buNone/>
            </a:pPr>
            <a:r>
              <a:rPr lang="pl-PL" dirty="0" err="1"/>
              <a:t>Liability</a:t>
            </a:r>
            <a:r>
              <a:rPr lang="pl-PL" dirty="0"/>
              <a:t> (</a:t>
            </a:r>
            <a:r>
              <a:rPr lang="pl-PL" dirty="0" err="1"/>
              <a:t>legal</a:t>
            </a:r>
            <a:r>
              <a:rPr lang="pl-PL" dirty="0"/>
              <a:t> </a:t>
            </a:r>
            <a:r>
              <a:rPr lang="pl-PL" dirty="0" err="1"/>
              <a:t>liability</a:t>
            </a:r>
            <a:r>
              <a:rPr lang="pl-PL" dirty="0"/>
              <a:t>): </a:t>
            </a:r>
            <a:r>
              <a:rPr lang="en-US" dirty="0" err="1"/>
              <a:t>responsib</a:t>
            </a:r>
            <a:r>
              <a:rPr lang="pl-PL" dirty="0" err="1"/>
              <a:t>ility</a:t>
            </a:r>
            <a:r>
              <a:rPr lang="en-US" dirty="0"/>
              <a:t> in law </a:t>
            </a:r>
            <a:endParaRPr lang="pl-PL" dirty="0"/>
          </a:p>
          <a:p>
            <a:pPr marL="0" indent="0">
              <a:buNone/>
            </a:pPr>
            <a:r>
              <a:rPr lang="pl-PL" dirty="0"/>
              <a:t>‚</a:t>
            </a:r>
            <a:r>
              <a:rPr lang="pl-PL" dirty="0" err="1"/>
              <a:t>Liable</a:t>
            </a:r>
            <a:r>
              <a:rPr lang="pl-PL" dirty="0"/>
              <a:t>’ as ‚</a:t>
            </a:r>
            <a:r>
              <a:rPr lang="en-US" dirty="0"/>
              <a:t>legally obligated</a:t>
            </a:r>
            <a:r>
              <a:rPr lang="pl-PL" dirty="0"/>
              <a:t>’</a:t>
            </a:r>
          </a:p>
          <a:p>
            <a:pPr marL="0" indent="0">
              <a:buNone/>
            </a:pPr>
            <a:endParaRPr lang="pl-PL" dirty="0"/>
          </a:p>
          <a:p>
            <a:pPr marL="0" indent="0">
              <a:buNone/>
            </a:pPr>
            <a:r>
              <a:rPr lang="pl-PL" dirty="0" err="1"/>
              <a:t>Liability</a:t>
            </a:r>
            <a:r>
              <a:rPr lang="pl-PL" dirty="0"/>
              <a:t> and </a:t>
            </a:r>
            <a:r>
              <a:rPr lang="pl-PL" i="1" dirty="0" err="1"/>
              <a:t>duty</a:t>
            </a:r>
            <a:r>
              <a:rPr lang="pl-PL" i="1" dirty="0"/>
              <a:t> of </a:t>
            </a:r>
            <a:r>
              <a:rPr lang="pl-PL" i="1" dirty="0" err="1"/>
              <a:t>care</a:t>
            </a:r>
            <a:r>
              <a:rPr lang="pl-PL" i="1" dirty="0"/>
              <a:t> </a:t>
            </a:r>
            <a:r>
              <a:rPr lang="pl-PL" dirty="0" err="1"/>
              <a:t>or</a:t>
            </a:r>
            <a:r>
              <a:rPr lang="pl-PL" dirty="0"/>
              <a:t> </a:t>
            </a:r>
            <a:r>
              <a:rPr lang="pl-PL" i="1" dirty="0" err="1"/>
              <a:t>duty</a:t>
            </a:r>
            <a:r>
              <a:rPr lang="pl-PL" i="1" dirty="0"/>
              <a:t> to </a:t>
            </a:r>
            <a:r>
              <a:rPr lang="pl-PL" i="1" dirty="0" err="1"/>
              <a:t>act</a:t>
            </a:r>
            <a:endParaRPr lang="pl-PL" i="1" dirty="0"/>
          </a:p>
          <a:p>
            <a:pPr marL="0" indent="0">
              <a:buNone/>
            </a:pPr>
            <a:endParaRPr lang="pl-PL" dirty="0"/>
          </a:p>
          <a:p>
            <a:pPr marL="0" indent="0">
              <a:buNone/>
            </a:pPr>
            <a:r>
              <a:rPr lang="pl-PL" dirty="0" err="1"/>
              <a:t>Ground</a:t>
            </a:r>
            <a:r>
              <a:rPr lang="pl-PL" dirty="0"/>
              <a:t> for </a:t>
            </a:r>
            <a:r>
              <a:rPr lang="pl-PL" dirty="0" err="1"/>
              <a:t>liability</a:t>
            </a:r>
            <a:r>
              <a:rPr lang="pl-PL" dirty="0"/>
              <a:t>:</a:t>
            </a:r>
          </a:p>
          <a:p>
            <a:pPr>
              <a:buFontTx/>
              <a:buChar char="-"/>
            </a:pPr>
            <a:r>
              <a:rPr lang="pl-PL" dirty="0" err="1"/>
              <a:t>Criminal</a:t>
            </a:r>
            <a:r>
              <a:rPr lang="pl-PL" dirty="0"/>
              <a:t> </a:t>
            </a:r>
            <a:r>
              <a:rPr lang="pl-PL" dirty="0" err="1"/>
              <a:t>deed</a:t>
            </a:r>
            <a:endParaRPr lang="pl-PL" dirty="0"/>
          </a:p>
          <a:p>
            <a:pPr>
              <a:buFontTx/>
              <a:buChar char="-"/>
            </a:pPr>
            <a:r>
              <a:rPr lang="pl-PL" dirty="0" err="1"/>
              <a:t>Contract</a:t>
            </a:r>
            <a:endParaRPr lang="pl-PL" dirty="0"/>
          </a:p>
          <a:p>
            <a:pPr>
              <a:buFontTx/>
              <a:buChar char="-"/>
            </a:pPr>
            <a:r>
              <a:rPr lang="pl-PL" dirty="0" err="1"/>
              <a:t>Delict</a:t>
            </a:r>
            <a:r>
              <a:rPr lang="pl-PL" dirty="0"/>
              <a:t> / tort</a:t>
            </a:r>
          </a:p>
          <a:p>
            <a:pPr>
              <a:buFontTx/>
              <a:buChar char="-"/>
            </a:pPr>
            <a:r>
              <a:rPr lang="pl-PL" dirty="0" err="1"/>
              <a:t>Obligations</a:t>
            </a:r>
            <a:r>
              <a:rPr lang="pl-PL" dirty="0"/>
              <a:t> of public law (</a:t>
            </a:r>
            <a:r>
              <a:rPr lang="pl-PL" dirty="0" err="1"/>
              <a:t>e.g</a:t>
            </a:r>
            <a:r>
              <a:rPr lang="pl-PL" dirty="0"/>
              <a:t>. </a:t>
            </a:r>
            <a:r>
              <a:rPr lang="pl-PL" dirty="0" err="1"/>
              <a:t>tax</a:t>
            </a:r>
            <a:r>
              <a:rPr lang="pl-PL" dirty="0"/>
              <a:t>)</a:t>
            </a:r>
            <a:endParaRPr lang="en-GB" dirty="0"/>
          </a:p>
          <a:p>
            <a:pPr marL="0" indent="0">
              <a:buNone/>
            </a:pPr>
            <a:endParaRPr lang="pl-PL" dirty="0"/>
          </a:p>
        </p:txBody>
      </p:sp>
    </p:spTree>
    <p:extLst>
      <p:ext uri="{BB962C8B-B14F-4D97-AF65-F5344CB8AC3E}">
        <p14:creationId xmlns:p14="http://schemas.microsoft.com/office/powerpoint/2010/main" val="22307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FE36A6-9B7E-4DC9-A74F-EC9A5E1F1686}"/>
              </a:ext>
            </a:extLst>
          </p:cNvPr>
          <p:cNvSpPr>
            <a:spLocks noGrp="1"/>
          </p:cNvSpPr>
          <p:nvPr>
            <p:ph type="title"/>
          </p:nvPr>
        </p:nvSpPr>
        <p:spPr/>
        <p:txBody>
          <a:bodyPr/>
          <a:lstStyle/>
          <a:p>
            <a:r>
              <a:rPr lang="pl-PL" dirty="0" err="1"/>
              <a:t>History</a:t>
            </a:r>
            <a:r>
              <a:rPr lang="pl-PL" dirty="0"/>
              <a:t> of </a:t>
            </a:r>
            <a:r>
              <a:rPr lang="pl-PL" i="1" dirty="0"/>
              <a:t>persona </a:t>
            </a:r>
            <a:r>
              <a:rPr lang="pl-PL" i="1" dirty="0" err="1"/>
              <a:t>ficta</a:t>
            </a:r>
            <a:endParaRPr lang="pl-PL" i="1" dirty="0"/>
          </a:p>
        </p:txBody>
      </p:sp>
      <p:sp>
        <p:nvSpPr>
          <p:cNvPr id="3" name="Symbol zastępczy zawartości 2">
            <a:extLst>
              <a:ext uri="{FF2B5EF4-FFF2-40B4-BE49-F238E27FC236}">
                <a16:creationId xmlns:a16="http://schemas.microsoft.com/office/drawing/2014/main" id="{CDD9BC5A-878A-45D6-98FE-B9B7B1D54C37}"/>
              </a:ext>
            </a:extLst>
          </p:cNvPr>
          <p:cNvSpPr>
            <a:spLocks noGrp="1"/>
          </p:cNvSpPr>
          <p:nvPr>
            <p:ph idx="1"/>
          </p:nvPr>
        </p:nvSpPr>
        <p:spPr>
          <a:xfrm>
            <a:off x="516228" y="1825625"/>
            <a:ext cx="10515600" cy="4351338"/>
          </a:xfrm>
        </p:spPr>
        <p:txBody>
          <a:bodyPr>
            <a:normAutofit lnSpcReduction="10000"/>
          </a:bodyPr>
          <a:lstStyle/>
          <a:p>
            <a:pPr marL="0" indent="0">
              <a:buNone/>
            </a:pPr>
            <a:r>
              <a:rPr lang="pl-PL" dirty="0"/>
              <a:t>Roman law: collegia</a:t>
            </a:r>
          </a:p>
          <a:p>
            <a:pPr marL="0" indent="0">
              <a:buNone/>
            </a:pPr>
            <a:endParaRPr lang="pl-PL" dirty="0"/>
          </a:p>
          <a:p>
            <a:pPr marL="0" indent="0">
              <a:buNone/>
            </a:pPr>
            <a:r>
              <a:rPr lang="pl-PL" dirty="0"/>
              <a:t>The </a:t>
            </a:r>
            <a:r>
              <a:rPr lang="pl-PL" dirty="0" err="1"/>
              <a:t>concept</a:t>
            </a:r>
            <a:r>
              <a:rPr lang="pl-PL" dirty="0"/>
              <a:t> of person</a:t>
            </a:r>
          </a:p>
          <a:p>
            <a:pPr marL="0" indent="0">
              <a:buNone/>
            </a:pPr>
            <a:r>
              <a:rPr lang="pl-PL" i="1" dirty="0"/>
              <a:t>Persona (</a:t>
            </a:r>
            <a:r>
              <a:rPr lang="pl-PL" i="1" dirty="0" err="1"/>
              <a:t>prosopon</a:t>
            </a:r>
            <a:r>
              <a:rPr lang="pl-PL" i="1" dirty="0"/>
              <a:t>) </a:t>
            </a:r>
            <a:r>
              <a:rPr lang="pl-PL" dirty="0"/>
              <a:t>in the Greek </a:t>
            </a:r>
            <a:r>
              <a:rPr lang="pl-PL" dirty="0" err="1"/>
              <a:t>theatre</a:t>
            </a:r>
            <a:endParaRPr lang="pl-PL" dirty="0"/>
          </a:p>
          <a:p>
            <a:pPr marL="0" indent="0">
              <a:buNone/>
            </a:pPr>
            <a:endParaRPr lang="pl-PL" dirty="0"/>
          </a:p>
          <a:p>
            <a:pPr marL="0" indent="0">
              <a:buNone/>
            </a:pPr>
            <a:r>
              <a:rPr lang="pl-PL" dirty="0"/>
              <a:t>Christian </a:t>
            </a:r>
            <a:r>
              <a:rPr lang="pl-PL" dirty="0" err="1"/>
              <a:t>theology</a:t>
            </a:r>
            <a:r>
              <a:rPr lang="pl-PL" dirty="0"/>
              <a:t> of person:</a:t>
            </a:r>
          </a:p>
          <a:p>
            <a:pPr marL="0" indent="0">
              <a:buNone/>
            </a:pPr>
            <a:r>
              <a:rPr lang="pl-PL" dirty="0"/>
              <a:t>The </a:t>
            </a:r>
            <a:r>
              <a:rPr lang="pl-PL" dirty="0" err="1"/>
              <a:t>God</a:t>
            </a:r>
            <a:r>
              <a:rPr lang="pl-PL" dirty="0"/>
              <a:t> and a </a:t>
            </a:r>
            <a:r>
              <a:rPr lang="pl-PL" dirty="0" err="1"/>
              <a:t>human</a:t>
            </a:r>
            <a:r>
              <a:rPr lang="pl-PL" dirty="0"/>
              <a:t> </a:t>
            </a:r>
            <a:r>
              <a:rPr lang="pl-PL" dirty="0" err="1"/>
              <a:t>being</a:t>
            </a:r>
            <a:endParaRPr lang="pl-PL" dirty="0"/>
          </a:p>
          <a:p>
            <a:pPr marL="0" indent="0">
              <a:buNone/>
            </a:pPr>
            <a:endParaRPr lang="pl-PL" dirty="0"/>
          </a:p>
          <a:p>
            <a:pPr marL="0" indent="0">
              <a:buNone/>
            </a:pPr>
            <a:r>
              <a:rPr lang="pl-PL" dirty="0" err="1"/>
              <a:t>Free</a:t>
            </a:r>
            <a:r>
              <a:rPr lang="pl-PL" dirty="0"/>
              <a:t> </a:t>
            </a:r>
            <a:r>
              <a:rPr lang="pl-PL" dirty="0" err="1"/>
              <a:t>will</a:t>
            </a:r>
            <a:r>
              <a:rPr lang="pl-PL" dirty="0"/>
              <a:t> – </a:t>
            </a:r>
            <a:r>
              <a:rPr lang="pl-PL" dirty="0" err="1"/>
              <a:t>Reason</a:t>
            </a:r>
            <a:r>
              <a:rPr lang="pl-PL" dirty="0"/>
              <a:t> - </a:t>
            </a:r>
            <a:r>
              <a:rPr lang="pl-PL" dirty="0" err="1"/>
              <a:t>Consciousness</a:t>
            </a:r>
            <a:endParaRPr lang="pl-PL" dirty="0"/>
          </a:p>
        </p:txBody>
      </p:sp>
      <p:pic>
        <p:nvPicPr>
          <p:cNvPr id="1026" name="Picture 2" descr="Znalezione obrazy dla zapytania persona greek tragedy">
            <a:extLst>
              <a:ext uri="{FF2B5EF4-FFF2-40B4-BE49-F238E27FC236}">
                <a16:creationId xmlns:a16="http://schemas.microsoft.com/office/drawing/2014/main" id="{80364B44-CBAE-4659-8892-D8BE5094F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3" y="0"/>
            <a:ext cx="5145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alezione obrazy dla zapytania rublow trójca święta">
            <a:extLst>
              <a:ext uri="{FF2B5EF4-FFF2-40B4-BE49-F238E27FC236}">
                <a16:creationId xmlns:a16="http://schemas.microsoft.com/office/drawing/2014/main" id="{294EEB4F-3455-4FF2-951D-08EC0B50F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0"/>
            <a:ext cx="5507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91A3DD-0692-41AE-B06B-0C4D8F4FDD20}"/>
              </a:ext>
            </a:extLst>
          </p:cNvPr>
          <p:cNvSpPr>
            <a:spLocks noGrp="1"/>
          </p:cNvSpPr>
          <p:nvPr>
            <p:ph type="title"/>
          </p:nvPr>
        </p:nvSpPr>
        <p:spPr/>
        <p:txBody>
          <a:bodyPr/>
          <a:lstStyle/>
          <a:p>
            <a:r>
              <a:rPr lang="pl-PL" dirty="0"/>
              <a:t>XIII </a:t>
            </a:r>
            <a:r>
              <a:rPr lang="pl-PL" dirty="0" err="1"/>
              <a:t>century</a:t>
            </a:r>
            <a:r>
              <a:rPr lang="pl-PL" dirty="0"/>
              <a:t>: monastery as </a:t>
            </a:r>
            <a:r>
              <a:rPr lang="pl-PL" i="1" dirty="0"/>
              <a:t>persona </a:t>
            </a:r>
            <a:r>
              <a:rPr lang="pl-PL" i="1" dirty="0" err="1"/>
              <a:t>ficta</a:t>
            </a:r>
            <a:endParaRPr lang="pl-PL" i="1" dirty="0"/>
          </a:p>
        </p:txBody>
      </p:sp>
      <p:sp>
        <p:nvSpPr>
          <p:cNvPr id="3" name="Symbol zastępczy zawartości 2">
            <a:extLst>
              <a:ext uri="{FF2B5EF4-FFF2-40B4-BE49-F238E27FC236}">
                <a16:creationId xmlns:a16="http://schemas.microsoft.com/office/drawing/2014/main" id="{938B63DE-65C5-4DB3-AD11-798C747F08E7}"/>
              </a:ext>
            </a:extLst>
          </p:cNvPr>
          <p:cNvSpPr>
            <a:spLocks noGrp="1"/>
          </p:cNvSpPr>
          <p:nvPr>
            <p:ph idx="1"/>
          </p:nvPr>
        </p:nvSpPr>
        <p:spPr/>
        <p:txBody>
          <a:bodyPr/>
          <a:lstStyle/>
          <a:p>
            <a:pPr marL="0" indent="0">
              <a:buNone/>
            </a:pPr>
            <a:r>
              <a:rPr lang="pl-PL" dirty="0" err="1"/>
              <a:t>Pope</a:t>
            </a:r>
            <a:r>
              <a:rPr lang="pl-PL" dirty="0"/>
              <a:t> Innocent IV</a:t>
            </a:r>
          </a:p>
          <a:p>
            <a:pPr marL="0" indent="0">
              <a:buNone/>
            </a:pPr>
            <a:endParaRPr lang="pl-PL" dirty="0"/>
          </a:p>
          <a:p>
            <a:pPr marL="0" indent="0">
              <a:buNone/>
            </a:pPr>
            <a:r>
              <a:rPr lang="pl-PL" dirty="0"/>
              <a:t>The </a:t>
            </a:r>
            <a:r>
              <a:rPr lang="pl-PL" dirty="0" err="1"/>
              <a:t>lack</a:t>
            </a:r>
            <a:r>
              <a:rPr lang="pl-PL" dirty="0"/>
              <a:t> of soul – </a:t>
            </a:r>
          </a:p>
          <a:p>
            <a:pPr marL="0" indent="0">
              <a:buNone/>
            </a:pPr>
            <a:r>
              <a:rPr lang="pl-PL" dirty="0"/>
              <a:t>no </a:t>
            </a:r>
            <a:r>
              <a:rPr lang="pl-PL" dirty="0" err="1"/>
              <a:t>criminal</a:t>
            </a:r>
            <a:r>
              <a:rPr lang="pl-PL" dirty="0"/>
              <a:t> nor </a:t>
            </a:r>
            <a:r>
              <a:rPr lang="pl-PL" dirty="0" err="1"/>
              <a:t>delict</a:t>
            </a:r>
            <a:r>
              <a:rPr lang="pl-PL" dirty="0"/>
              <a:t> </a:t>
            </a:r>
            <a:r>
              <a:rPr lang="pl-PL" dirty="0" err="1"/>
              <a:t>liability</a:t>
            </a:r>
            <a:endParaRPr lang="pl-PL" dirty="0"/>
          </a:p>
        </p:txBody>
      </p:sp>
      <p:pic>
        <p:nvPicPr>
          <p:cNvPr id="2050" name="Picture 2">
            <a:extLst>
              <a:ext uri="{FF2B5EF4-FFF2-40B4-BE49-F238E27FC236}">
                <a16:creationId xmlns:a16="http://schemas.microsoft.com/office/drawing/2014/main" id="{E7780B28-3C6D-4BA0-B4FB-38A81E8A9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35" y="1398733"/>
            <a:ext cx="4881965" cy="520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1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54CA909-C2D9-42F1-B100-1748C9A84E53}"/>
              </a:ext>
            </a:extLst>
          </p:cNvPr>
          <p:cNvSpPr>
            <a:spLocks noGrp="1"/>
          </p:cNvSpPr>
          <p:nvPr>
            <p:ph idx="1"/>
          </p:nvPr>
        </p:nvSpPr>
        <p:spPr>
          <a:xfrm>
            <a:off x="838200" y="267287"/>
            <a:ext cx="10515600" cy="4431321"/>
          </a:xfrm>
        </p:spPr>
        <p:txBody>
          <a:bodyPr>
            <a:normAutofit/>
          </a:bodyPr>
          <a:lstStyle/>
          <a:p>
            <a:pPr marL="0" indent="0" algn="just">
              <a:buNone/>
            </a:pPr>
            <a:r>
              <a:rPr lang="en-US" sz="2000" b="1" dirty="0">
                <a:solidFill>
                  <a:srgbClr val="FF0000"/>
                </a:solidFill>
              </a:rPr>
              <a:t>Can a stretch of land be a person in the eyes of the law? Can a body of water?</a:t>
            </a:r>
          </a:p>
          <a:p>
            <a:pPr marL="0" indent="0" algn="just">
              <a:buNone/>
            </a:pPr>
            <a:r>
              <a:rPr lang="en-US" sz="2000" dirty="0">
                <a:solidFill>
                  <a:srgbClr val="FF0000"/>
                </a:solidFill>
              </a:rPr>
              <a:t>In </a:t>
            </a:r>
            <a:r>
              <a:rPr lang="en-US" sz="2000" u="sng" dirty="0">
                <a:solidFill>
                  <a:srgbClr val="FF0000"/>
                </a:solidFill>
                <a:hlinkClick r:id="rId2" tooltip="More news and information about New Zealand."/>
              </a:rPr>
              <a:t>New Zealand</a:t>
            </a:r>
            <a:r>
              <a:rPr lang="en-US" sz="2000" dirty="0">
                <a:solidFill>
                  <a:srgbClr val="FF0000"/>
                </a:solidFill>
              </a:rPr>
              <a:t>, they can. A former national park has been granted personhood, and a river system is expected to receive the same soon.</a:t>
            </a:r>
          </a:p>
          <a:p>
            <a:pPr marL="0" indent="0" algn="just">
              <a:buNone/>
            </a:pPr>
            <a:r>
              <a:rPr lang="en-US" sz="2000" dirty="0"/>
              <a:t>The unusual designations, something like the legal status that corporations possess, came out of agreements between New Zealand’s government and Maori groups. The two sides have argued for years over guardianship of the country’s natural features.</a:t>
            </a:r>
          </a:p>
          <a:p>
            <a:pPr marL="0" indent="0" algn="just">
              <a:buNone/>
            </a:pPr>
            <a:r>
              <a:rPr lang="en-US" sz="2000" u="sng" dirty="0">
                <a:hlinkClick r:id="rId3"/>
              </a:rPr>
              <a:t>Chris Finlayson</a:t>
            </a:r>
            <a:r>
              <a:rPr lang="en-US" sz="2000" dirty="0"/>
              <a:t>, New Zealand’s attorney general, said the issue was resolved by taking the Maori mind-set into account. “In their worldview, ‘I am the river and the river is me,’” he said. “Their geographic region is part and parcel of who they are.”</a:t>
            </a:r>
          </a:p>
          <a:p>
            <a:pPr marL="0" indent="0" algn="just">
              <a:buNone/>
            </a:pPr>
            <a:r>
              <a:rPr lang="en-US" sz="2000" dirty="0"/>
              <a:t>From 1954 to 2014, </a:t>
            </a:r>
            <a:r>
              <a:rPr lang="en-US" sz="2000" u="sng" dirty="0" err="1">
                <a:hlinkClick r:id="rId4"/>
              </a:rPr>
              <a:t>Te</a:t>
            </a:r>
            <a:r>
              <a:rPr lang="en-US" sz="2000" u="sng" dirty="0">
                <a:hlinkClick r:id="rId4"/>
              </a:rPr>
              <a:t> </a:t>
            </a:r>
            <a:r>
              <a:rPr lang="en-US" sz="2000" u="sng" dirty="0" err="1">
                <a:hlinkClick r:id="rId4"/>
              </a:rPr>
              <a:t>Urewera</a:t>
            </a:r>
            <a:r>
              <a:rPr lang="en-US" sz="2000" dirty="0"/>
              <a:t> was an 821-square-mile national park on the North Island, but when the </a:t>
            </a:r>
            <a:r>
              <a:rPr lang="en-US" sz="2000" u="sng" dirty="0" err="1">
                <a:hlinkClick r:id="rId5"/>
              </a:rPr>
              <a:t>Te</a:t>
            </a:r>
            <a:r>
              <a:rPr lang="en-US" sz="2000" u="sng" dirty="0">
                <a:hlinkClick r:id="rId5"/>
              </a:rPr>
              <a:t> </a:t>
            </a:r>
            <a:r>
              <a:rPr lang="en-US" sz="2000" u="sng" dirty="0" err="1">
                <a:hlinkClick r:id="rId5"/>
              </a:rPr>
              <a:t>Urewera</a:t>
            </a:r>
            <a:r>
              <a:rPr lang="en-US" sz="2000" u="sng" dirty="0">
                <a:hlinkClick r:id="rId5"/>
              </a:rPr>
              <a:t> Act</a:t>
            </a:r>
            <a:r>
              <a:rPr lang="en-US" sz="2000" dirty="0"/>
              <a:t> took effect, the government gave up formal ownership, and </a:t>
            </a:r>
            <a:r>
              <a:rPr lang="en-US" sz="2000" dirty="0">
                <a:solidFill>
                  <a:srgbClr val="FF0000"/>
                </a:solidFill>
              </a:rPr>
              <a:t>the land became a legal entity with “all the rights, powers, duties and liabilities of a legal person,”</a:t>
            </a:r>
            <a:r>
              <a:rPr lang="en-US" sz="2000" dirty="0"/>
              <a:t> as the statute puts it.</a:t>
            </a:r>
            <a:endParaRPr lang="pl-PL" sz="2000" dirty="0"/>
          </a:p>
          <a:p>
            <a:pPr marL="0" indent="0" algn="just">
              <a:buNone/>
            </a:pPr>
            <a:endParaRPr lang="pl-PL" sz="2000" dirty="0"/>
          </a:p>
          <a:p>
            <a:pPr marL="0" indent="0" algn="just">
              <a:buNone/>
            </a:pPr>
            <a:endParaRPr lang="pl-PL" sz="2400" dirty="0"/>
          </a:p>
        </p:txBody>
      </p:sp>
      <p:pic>
        <p:nvPicPr>
          <p:cNvPr id="1026" name="Picture 2" descr="Znalezione obrazy dla zapytania te urewera legal entity">
            <a:extLst>
              <a:ext uri="{FF2B5EF4-FFF2-40B4-BE49-F238E27FC236}">
                <a16:creationId xmlns:a16="http://schemas.microsoft.com/office/drawing/2014/main" id="{1C06A265-D8A8-4551-921C-94E5E7BD45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91000"/>
            <a:ext cx="609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B5C5F955-55CC-4346-8E79-EAE883F9B119}"/>
              </a:ext>
            </a:extLst>
          </p:cNvPr>
          <p:cNvSpPr txBox="1"/>
          <p:nvPr/>
        </p:nvSpPr>
        <p:spPr>
          <a:xfrm>
            <a:off x="781928" y="5022165"/>
            <a:ext cx="5112434" cy="1200329"/>
          </a:xfrm>
          <a:prstGeom prst="rect">
            <a:avLst/>
          </a:prstGeom>
          <a:noFill/>
        </p:spPr>
        <p:txBody>
          <a:bodyPr wrap="square" rtlCol="0">
            <a:spAutoFit/>
          </a:bodyPr>
          <a:lstStyle/>
          <a:p>
            <a:r>
              <a:rPr lang="en-US" dirty="0">
                <a:hlinkClick r:id="rId7"/>
              </a:rPr>
              <a:t>https://www.nytimes.com/2016/07/14/world/what-in-the-world/in-new-zealand-lands-and-rivers-can-be-people-legally-speaking.html</a:t>
            </a:r>
            <a:r>
              <a:rPr lang="pl-PL" dirty="0"/>
              <a:t> </a:t>
            </a:r>
            <a:endParaRPr lang="en-US" dirty="0"/>
          </a:p>
          <a:p>
            <a:endParaRPr lang="pl-PL" dirty="0"/>
          </a:p>
        </p:txBody>
      </p:sp>
    </p:spTree>
    <p:extLst>
      <p:ext uri="{BB962C8B-B14F-4D97-AF65-F5344CB8AC3E}">
        <p14:creationId xmlns:p14="http://schemas.microsoft.com/office/powerpoint/2010/main" val="36290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1752BA-137E-4B66-B759-A5BBD9516066}"/>
              </a:ext>
            </a:extLst>
          </p:cNvPr>
          <p:cNvSpPr>
            <a:spLocks noGrp="1"/>
          </p:cNvSpPr>
          <p:nvPr>
            <p:ph type="title"/>
          </p:nvPr>
        </p:nvSpPr>
        <p:spPr/>
        <p:txBody>
          <a:bodyPr/>
          <a:lstStyle/>
          <a:p>
            <a:r>
              <a:rPr lang="pl-PL" dirty="0"/>
              <a:t>The </a:t>
            </a:r>
            <a:r>
              <a:rPr lang="pl-PL" dirty="0" err="1"/>
              <a:t>case</a:t>
            </a:r>
            <a:r>
              <a:rPr lang="pl-PL" dirty="0"/>
              <a:t> of AI</a:t>
            </a:r>
          </a:p>
        </p:txBody>
      </p:sp>
      <p:sp>
        <p:nvSpPr>
          <p:cNvPr id="3" name="Symbol zastępczy zawartości 2">
            <a:extLst>
              <a:ext uri="{FF2B5EF4-FFF2-40B4-BE49-F238E27FC236}">
                <a16:creationId xmlns:a16="http://schemas.microsoft.com/office/drawing/2014/main" id="{60A70853-43E8-447C-8A7F-2F3E3B63F4E6}"/>
              </a:ext>
            </a:extLst>
          </p:cNvPr>
          <p:cNvSpPr>
            <a:spLocks noGrp="1"/>
          </p:cNvSpPr>
          <p:nvPr>
            <p:ph idx="1"/>
          </p:nvPr>
        </p:nvSpPr>
        <p:spPr>
          <a:xfrm>
            <a:off x="838200" y="3992451"/>
            <a:ext cx="10515600" cy="2184511"/>
          </a:xfrm>
        </p:spPr>
        <p:txBody>
          <a:bodyPr>
            <a:normAutofit/>
          </a:bodyPr>
          <a:lstStyle/>
          <a:p>
            <a:pPr marL="0" indent="0">
              <a:buNone/>
            </a:pPr>
            <a:r>
              <a:rPr lang="en-GB" sz="2000" dirty="0">
                <a:solidFill>
                  <a:schemeClr val="tx1">
                    <a:lumMod val="50000"/>
                    <a:lumOff val="50000"/>
                  </a:schemeClr>
                </a:solidFill>
                <a:hlinkClick r:id="rId2"/>
              </a:rPr>
              <a:t>https://www.theguardian.com/technology/2014/dec/05/software-bot-darknet-shopping-spree-random-shopper</a:t>
            </a:r>
            <a:r>
              <a:rPr lang="pl-PL" sz="2000" dirty="0">
                <a:solidFill>
                  <a:schemeClr val="tx1">
                    <a:lumMod val="50000"/>
                    <a:lumOff val="50000"/>
                  </a:schemeClr>
                </a:solidFill>
              </a:rPr>
              <a:t> </a:t>
            </a:r>
            <a:endParaRPr lang="en-GB" sz="2000" dirty="0">
              <a:solidFill>
                <a:schemeClr val="tx1">
                  <a:lumMod val="50000"/>
                  <a:lumOff val="50000"/>
                </a:schemeClr>
              </a:solidFill>
            </a:endParaRPr>
          </a:p>
          <a:p>
            <a:pPr marL="0" indent="0">
              <a:buNone/>
            </a:pPr>
            <a:endParaRPr lang="pl-PL" sz="2000" dirty="0"/>
          </a:p>
          <a:p>
            <a:pPr marL="0" indent="0">
              <a:buNone/>
            </a:pPr>
            <a:r>
              <a:rPr lang="pl-PL" sz="2000" dirty="0">
                <a:hlinkClick r:id="rId3"/>
              </a:rPr>
              <a:t>https://www.youtube.com/watch?time_continue=297&amp;v=S5t6K9iwcdw&amp;feature=emb_logo</a:t>
            </a:r>
            <a:endParaRPr lang="pl-PL" sz="2000" dirty="0"/>
          </a:p>
        </p:txBody>
      </p:sp>
      <p:sp>
        <p:nvSpPr>
          <p:cNvPr id="4" name="pole tekstowe 3">
            <a:extLst>
              <a:ext uri="{FF2B5EF4-FFF2-40B4-BE49-F238E27FC236}">
                <a16:creationId xmlns:a16="http://schemas.microsoft.com/office/drawing/2014/main" id="{0688AED9-E7A1-45DA-A133-109E0A7E100C}"/>
              </a:ext>
            </a:extLst>
          </p:cNvPr>
          <p:cNvSpPr txBox="1"/>
          <p:nvPr/>
        </p:nvSpPr>
        <p:spPr>
          <a:xfrm>
            <a:off x="825321" y="1854557"/>
            <a:ext cx="10515600" cy="1938992"/>
          </a:xfrm>
          <a:prstGeom prst="rect">
            <a:avLst/>
          </a:prstGeom>
          <a:noFill/>
        </p:spPr>
        <p:txBody>
          <a:bodyPr wrap="square" rtlCol="0">
            <a:spAutoFit/>
          </a:bodyPr>
          <a:lstStyle/>
          <a:p>
            <a:r>
              <a:rPr lang="pl-PL" sz="2000" u="sng" dirty="0"/>
              <a:t>The </a:t>
            </a:r>
            <a:r>
              <a:rPr lang="pl-PL" sz="2000" u="sng" dirty="0" err="1"/>
              <a:t>concept</a:t>
            </a:r>
            <a:r>
              <a:rPr lang="pl-PL" sz="2000" u="sng" dirty="0"/>
              <a:t> of </a:t>
            </a:r>
            <a:r>
              <a:rPr lang="pl-PL" sz="2000" u="sng" dirty="0" err="1"/>
              <a:t>electronic</a:t>
            </a:r>
            <a:r>
              <a:rPr lang="pl-PL" sz="2000" u="sng" dirty="0"/>
              <a:t> </a:t>
            </a:r>
            <a:r>
              <a:rPr lang="pl-PL" sz="2000" u="sng" dirty="0" err="1"/>
              <a:t>persons</a:t>
            </a:r>
            <a:endParaRPr lang="pl-PL" sz="2000" u="sng" dirty="0"/>
          </a:p>
          <a:p>
            <a:endParaRPr lang="pl-PL" sz="2000" dirty="0"/>
          </a:p>
          <a:p>
            <a:r>
              <a:rPr lang="pl-PL" sz="2000" dirty="0"/>
              <a:t>T</a:t>
            </a:r>
            <a:r>
              <a:rPr lang="en-US" sz="2000" dirty="0"/>
              <a:t>he European Parliament's Committee on Legal Affairs</a:t>
            </a:r>
            <a:r>
              <a:rPr lang="pl-PL" sz="2000" dirty="0"/>
              <a:t> 2016:</a:t>
            </a:r>
          </a:p>
          <a:p>
            <a:r>
              <a:rPr lang="pl-PL" sz="2000" dirty="0" err="1"/>
              <a:t>Autonomic</a:t>
            </a:r>
            <a:r>
              <a:rPr lang="pl-PL" sz="2000" dirty="0"/>
              <a:t> </a:t>
            </a:r>
            <a:r>
              <a:rPr lang="pl-PL" sz="2000" dirty="0" err="1"/>
              <a:t>robots</a:t>
            </a:r>
            <a:r>
              <a:rPr lang="pl-PL" sz="2000" dirty="0"/>
              <a:t> </a:t>
            </a:r>
            <a:r>
              <a:rPr lang="pl-PL" sz="2000" dirty="0" err="1"/>
              <a:t>may</a:t>
            </a:r>
            <a:r>
              <a:rPr lang="pl-PL" sz="2000" dirty="0"/>
              <a:t> </a:t>
            </a:r>
            <a:r>
              <a:rPr lang="pl-PL" sz="2000" dirty="0" err="1"/>
              <a:t>possess</a:t>
            </a:r>
            <a:r>
              <a:rPr lang="pl-PL" sz="2000" dirty="0"/>
              <a:t> </a:t>
            </a:r>
            <a:r>
              <a:rPr lang="en-US" sz="2000" dirty="0"/>
              <a:t> "specific rights and obligations, including that of making good any damage they may cause, and applying electronic personality to cases where robots make smart autonomous decisions or otherwise interact with third parties independently"</a:t>
            </a:r>
            <a:endParaRPr lang="pl-PL" sz="2000" dirty="0"/>
          </a:p>
        </p:txBody>
      </p:sp>
    </p:spTree>
    <p:extLst>
      <p:ext uri="{BB962C8B-B14F-4D97-AF65-F5344CB8AC3E}">
        <p14:creationId xmlns:p14="http://schemas.microsoft.com/office/powerpoint/2010/main" val="60241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594</Words>
  <Application>Microsoft Office PowerPoint</Application>
  <PresentationFormat>Panoramiczny</PresentationFormat>
  <Paragraphs>86</Paragraphs>
  <Slides>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Calibri</vt:lpstr>
      <vt:lpstr>Calibri Light</vt:lpstr>
      <vt:lpstr>Motyw pakietu Office</vt:lpstr>
      <vt:lpstr>Subjects of law</vt:lpstr>
      <vt:lpstr>Legal entities</vt:lpstr>
      <vt:lpstr>The stucture of legal person</vt:lpstr>
      <vt:lpstr>Prezentacja programu PowerPoint</vt:lpstr>
      <vt:lpstr>Liability</vt:lpstr>
      <vt:lpstr>History of persona ficta</vt:lpstr>
      <vt:lpstr>XIII century: monastery as persona ficta</vt:lpstr>
      <vt:lpstr>Prezentacja programu PowerPoint</vt:lpstr>
      <vt:lpstr>The case of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Language Legal Rules &amp; Principles</dc:title>
  <dc:creator>Maciej Pichlak</dc:creator>
  <cp:lastModifiedBy>Maciej Pichlak</cp:lastModifiedBy>
  <cp:revision>18</cp:revision>
  <dcterms:created xsi:type="dcterms:W3CDTF">2019-11-04T16:33:41Z</dcterms:created>
  <dcterms:modified xsi:type="dcterms:W3CDTF">2019-12-06T15:43:37Z</dcterms:modified>
</cp:coreProperties>
</file>