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7" r:id="rId3"/>
    <p:sldId id="259" r:id="rId4"/>
    <p:sldId id="260" r:id="rId5"/>
    <p:sldId id="261" r:id="rId6"/>
    <p:sldId id="262" r:id="rId7"/>
    <p:sldId id="264" r:id="rId8"/>
    <p:sldId id="265" r:id="rId9"/>
    <p:sldId id="266" r:id="rId10"/>
    <p:sldId id="267" r:id="rId11"/>
  </p:sldIdLst>
  <p:sldSz cx="9144000" cy="6858000" type="screen4x3"/>
  <p:notesSz cx="6858000" cy="9947275"/>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S" initials="F" lastIdx="1" clrIdx="0">
    <p:extLst>
      <p:ext uri="{19B8F6BF-5375-455C-9EA6-DF929625EA0E}">
        <p15:presenceInfo xmlns:p15="http://schemas.microsoft.com/office/powerpoint/2012/main" userId="F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854" autoAdjust="0"/>
  </p:normalViewPr>
  <p:slideViewPr>
    <p:cSldViewPr snapToGrid="0">
      <p:cViewPr varScale="1">
        <p:scale>
          <a:sx n="109" d="100"/>
          <a:sy n="109" d="100"/>
        </p:scale>
        <p:origin x="171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7"/>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lvl1pPr>
              <a:defRPr/>
            </a:lvl1pPr>
          </a:lstStyle>
          <a:p>
            <a:pPr>
              <a:defRPr/>
            </a:pPr>
            <a:fld id="{0BE34A27-CBA6-440C-8C5C-2263DB9750F8}" type="datetimeFigureOut">
              <a:rPr lang="pl-PL">
                <a:solidFill>
                  <a:prstClr val="black">
                    <a:tint val="75000"/>
                  </a:prstClr>
                </a:solidFill>
              </a:rPr>
              <a:pPr>
                <a:defRPr/>
              </a:pPr>
              <a:t>2019-10-18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lvl1pPr>
              <a:defRPr/>
            </a:lvl1pPr>
          </a:lstStyle>
          <a:p>
            <a:pPr>
              <a:defRPr/>
            </a:pPr>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lvl1pPr>
              <a:defRPr/>
            </a:lvl1pPr>
          </a:lstStyle>
          <a:p>
            <a:fld id="{E7700B97-BBBC-4609-A48A-D58F8E59965D}" type="slidenum">
              <a:rPr lang="pl-PL" altLang="pl-PL"/>
              <a:pPr/>
              <a:t>‹#›</a:t>
            </a:fld>
            <a:endParaRPr lang="pl-PL" altLang="pl-PL"/>
          </a:p>
        </p:txBody>
      </p:sp>
    </p:spTree>
    <p:extLst>
      <p:ext uri="{BB962C8B-B14F-4D97-AF65-F5344CB8AC3E}">
        <p14:creationId xmlns:p14="http://schemas.microsoft.com/office/powerpoint/2010/main" val="1060188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22308151-A42D-4A55-B9F2-4F47840F2103}" type="datetimeFigureOut">
              <a:rPr lang="pl-PL">
                <a:solidFill>
                  <a:prstClr val="black">
                    <a:tint val="75000"/>
                  </a:prstClr>
                </a:solidFill>
              </a:rPr>
              <a:pPr>
                <a:defRPr/>
              </a:pPr>
              <a:t>2019-10-18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lvl1pPr>
              <a:defRPr/>
            </a:lvl1pPr>
          </a:lstStyle>
          <a:p>
            <a:pPr>
              <a:defRPr/>
            </a:pPr>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lvl1pPr>
              <a:defRPr/>
            </a:lvl1pPr>
          </a:lstStyle>
          <a:p>
            <a:fld id="{4CFDA7AA-265E-44C7-BCD2-124C5643A375}" type="slidenum">
              <a:rPr lang="pl-PL" altLang="pl-PL"/>
              <a:pPr/>
              <a:t>‹#›</a:t>
            </a:fld>
            <a:endParaRPr lang="pl-PL" altLang="pl-PL"/>
          </a:p>
        </p:txBody>
      </p:sp>
    </p:spTree>
    <p:extLst>
      <p:ext uri="{BB962C8B-B14F-4D97-AF65-F5344CB8AC3E}">
        <p14:creationId xmlns:p14="http://schemas.microsoft.com/office/powerpoint/2010/main" val="2317365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40"/>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40"/>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F0734908-9D8A-49DD-A9D8-D5888C9DC152}" type="datetimeFigureOut">
              <a:rPr lang="pl-PL">
                <a:solidFill>
                  <a:prstClr val="black">
                    <a:tint val="75000"/>
                  </a:prstClr>
                </a:solidFill>
              </a:rPr>
              <a:pPr>
                <a:defRPr/>
              </a:pPr>
              <a:t>2019-10-18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lvl1pPr>
              <a:defRPr/>
            </a:lvl1pPr>
          </a:lstStyle>
          <a:p>
            <a:pPr>
              <a:defRPr/>
            </a:pPr>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lvl1pPr>
              <a:defRPr/>
            </a:lvl1pPr>
          </a:lstStyle>
          <a:p>
            <a:fld id="{F4FDD061-42AA-4467-9BE7-01CB7B211649}" type="slidenum">
              <a:rPr lang="pl-PL" altLang="pl-PL"/>
              <a:pPr/>
              <a:t>‹#›</a:t>
            </a:fld>
            <a:endParaRPr lang="pl-PL" altLang="pl-PL"/>
          </a:p>
        </p:txBody>
      </p:sp>
    </p:spTree>
    <p:extLst>
      <p:ext uri="{BB962C8B-B14F-4D97-AF65-F5344CB8AC3E}">
        <p14:creationId xmlns:p14="http://schemas.microsoft.com/office/powerpoint/2010/main" val="442886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8CBAB7EB-E7D3-4FD6-AAA6-EA9F15AF97C7}" type="datetimeFigureOut">
              <a:rPr lang="pl-PL">
                <a:solidFill>
                  <a:prstClr val="black">
                    <a:tint val="75000"/>
                  </a:prstClr>
                </a:solidFill>
              </a:rPr>
              <a:pPr>
                <a:defRPr/>
              </a:pPr>
              <a:t>2019-10-18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lvl1pPr>
              <a:defRPr/>
            </a:lvl1pPr>
          </a:lstStyle>
          <a:p>
            <a:pPr>
              <a:defRPr/>
            </a:pPr>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lvl1pPr>
              <a:defRPr/>
            </a:lvl1pPr>
          </a:lstStyle>
          <a:p>
            <a:fld id="{C288D48E-51C4-49A0-A12A-15FBAE7B080E}" type="slidenum">
              <a:rPr lang="pl-PL" altLang="pl-PL"/>
              <a:pPr/>
              <a:t>‹#›</a:t>
            </a:fld>
            <a:endParaRPr lang="pl-PL" altLang="pl-PL"/>
          </a:p>
        </p:txBody>
      </p:sp>
    </p:spTree>
    <p:extLst>
      <p:ext uri="{BB962C8B-B14F-4D97-AF65-F5344CB8AC3E}">
        <p14:creationId xmlns:p14="http://schemas.microsoft.com/office/powerpoint/2010/main" val="890356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2"/>
            <a:ext cx="7772400" cy="1362075"/>
          </a:xfrm>
        </p:spPr>
        <p:txBody>
          <a:bodyPr anchor="t"/>
          <a:lstStyle>
            <a:lvl1pPr algn="l">
              <a:defRPr sz="3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5A9F281F-716F-4FA0-B85E-BD6ACCD04502}" type="datetimeFigureOut">
              <a:rPr lang="pl-PL">
                <a:solidFill>
                  <a:prstClr val="black">
                    <a:tint val="75000"/>
                  </a:prstClr>
                </a:solidFill>
              </a:rPr>
              <a:pPr>
                <a:defRPr/>
              </a:pPr>
              <a:t>2019-10-18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lvl1pPr>
              <a:defRPr/>
            </a:lvl1pPr>
          </a:lstStyle>
          <a:p>
            <a:pPr>
              <a:defRPr/>
            </a:pPr>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lvl1pPr>
              <a:defRPr/>
            </a:lvl1pPr>
          </a:lstStyle>
          <a:p>
            <a:fld id="{74C80C1D-42A9-474F-BB41-84FDE63EC5E0}" type="slidenum">
              <a:rPr lang="pl-PL" altLang="pl-PL"/>
              <a:pPr/>
              <a:t>‹#›</a:t>
            </a:fld>
            <a:endParaRPr lang="pl-PL" altLang="pl-PL"/>
          </a:p>
        </p:txBody>
      </p:sp>
    </p:spTree>
    <p:extLst>
      <p:ext uri="{BB962C8B-B14F-4D97-AF65-F5344CB8AC3E}">
        <p14:creationId xmlns:p14="http://schemas.microsoft.com/office/powerpoint/2010/main" val="3215638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3"/>
          <p:cNvSpPr>
            <a:spLocks noGrp="1"/>
          </p:cNvSpPr>
          <p:nvPr>
            <p:ph type="dt" sz="half" idx="10"/>
          </p:nvPr>
        </p:nvSpPr>
        <p:spPr/>
        <p:txBody>
          <a:bodyPr/>
          <a:lstStyle>
            <a:lvl1pPr>
              <a:defRPr/>
            </a:lvl1pPr>
          </a:lstStyle>
          <a:p>
            <a:pPr>
              <a:defRPr/>
            </a:pPr>
            <a:fld id="{431FE9BB-CC84-45C0-A947-7B53DFEF35D1}" type="datetimeFigureOut">
              <a:rPr lang="pl-PL">
                <a:solidFill>
                  <a:prstClr val="black">
                    <a:tint val="75000"/>
                  </a:prstClr>
                </a:solidFill>
              </a:rPr>
              <a:pPr>
                <a:defRPr/>
              </a:pPr>
              <a:t>2019-10-18</a:t>
            </a:fld>
            <a:endParaRPr lang="pl-PL">
              <a:solidFill>
                <a:prstClr val="black">
                  <a:tint val="75000"/>
                </a:prstClr>
              </a:solidFill>
            </a:endParaRPr>
          </a:p>
        </p:txBody>
      </p:sp>
      <p:sp>
        <p:nvSpPr>
          <p:cNvPr id="6" name="Symbol zastępczy stopki 4"/>
          <p:cNvSpPr>
            <a:spLocks noGrp="1"/>
          </p:cNvSpPr>
          <p:nvPr>
            <p:ph type="ftr" sz="quarter" idx="11"/>
          </p:nvPr>
        </p:nvSpPr>
        <p:spPr/>
        <p:txBody>
          <a:bodyPr/>
          <a:lstStyle>
            <a:lvl1pPr>
              <a:defRPr/>
            </a:lvl1pPr>
          </a:lstStyle>
          <a:p>
            <a:pPr>
              <a:defRPr/>
            </a:pPr>
            <a:endParaRPr lang="pl-PL">
              <a:solidFill>
                <a:prstClr val="black">
                  <a:tint val="75000"/>
                </a:prstClr>
              </a:solidFill>
            </a:endParaRPr>
          </a:p>
        </p:txBody>
      </p:sp>
      <p:sp>
        <p:nvSpPr>
          <p:cNvPr id="7" name="Symbol zastępczy numeru slajdu 5"/>
          <p:cNvSpPr>
            <a:spLocks noGrp="1"/>
          </p:cNvSpPr>
          <p:nvPr>
            <p:ph type="sldNum" sz="quarter" idx="12"/>
          </p:nvPr>
        </p:nvSpPr>
        <p:spPr/>
        <p:txBody>
          <a:bodyPr/>
          <a:lstStyle>
            <a:lvl1pPr>
              <a:defRPr/>
            </a:lvl1pPr>
          </a:lstStyle>
          <a:p>
            <a:fld id="{F1F7351D-08BA-4CEB-A25F-2F2BA1B9FBD8}" type="slidenum">
              <a:rPr lang="pl-PL" altLang="pl-PL"/>
              <a:pPr/>
              <a:t>‹#›</a:t>
            </a:fld>
            <a:endParaRPr lang="pl-PL" altLang="pl-PL"/>
          </a:p>
        </p:txBody>
      </p:sp>
    </p:spTree>
    <p:extLst>
      <p:ext uri="{BB962C8B-B14F-4D97-AF65-F5344CB8AC3E}">
        <p14:creationId xmlns:p14="http://schemas.microsoft.com/office/powerpoint/2010/main" val="1469946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l-PL"/>
              <a:t>Kliknij, aby edytować style wzorca tekstu</a:t>
            </a:r>
          </a:p>
        </p:txBody>
      </p:sp>
      <p:sp>
        <p:nvSpPr>
          <p:cNvPr id="6" name="Symbol zastępczy zawartości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3"/>
          <p:cNvSpPr>
            <a:spLocks noGrp="1"/>
          </p:cNvSpPr>
          <p:nvPr>
            <p:ph type="dt" sz="half" idx="10"/>
          </p:nvPr>
        </p:nvSpPr>
        <p:spPr/>
        <p:txBody>
          <a:bodyPr/>
          <a:lstStyle>
            <a:lvl1pPr>
              <a:defRPr/>
            </a:lvl1pPr>
          </a:lstStyle>
          <a:p>
            <a:pPr>
              <a:defRPr/>
            </a:pPr>
            <a:fld id="{4DE3D9D4-C0ED-44E6-B408-BA9EB0C4595C}" type="datetimeFigureOut">
              <a:rPr lang="pl-PL">
                <a:solidFill>
                  <a:prstClr val="black">
                    <a:tint val="75000"/>
                  </a:prstClr>
                </a:solidFill>
              </a:rPr>
              <a:pPr>
                <a:defRPr/>
              </a:pPr>
              <a:t>2019-10-18</a:t>
            </a:fld>
            <a:endParaRPr lang="pl-PL">
              <a:solidFill>
                <a:prstClr val="black">
                  <a:tint val="75000"/>
                </a:prstClr>
              </a:solidFill>
            </a:endParaRPr>
          </a:p>
        </p:txBody>
      </p:sp>
      <p:sp>
        <p:nvSpPr>
          <p:cNvPr id="8" name="Symbol zastępczy stopki 4"/>
          <p:cNvSpPr>
            <a:spLocks noGrp="1"/>
          </p:cNvSpPr>
          <p:nvPr>
            <p:ph type="ftr" sz="quarter" idx="11"/>
          </p:nvPr>
        </p:nvSpPr>
        <p:spPr/>
        <p:txBody>
          <a:bodyPr/>
          <a:lstStyle>
            <a:lvl1pPr>
              <a:defRPr/>
            </a:lvl1pPr>
          </a:lstStyle>
          <a:p>
            <a:pPr>
              <a:defRPr/>
            </a:pPr>
            <a:endParaRPr lang="pl-PL">
              <a:solidFill>
                <a:prstClr val="black">
                  <a:tint val="75000"/>
                </a:prstClr>
              </a:solidFill>
            </a:endParaRPr>
          </a:p>
        </p:txBody>
      </p:sp>
      <p:sp>
        <p:nvSpPr>
          <p:cNvPr id="9" name="Symbol zastępczy numeru slajdu 5"/>
          <p:cNvSpPr>
            <a:spLocks noGrp="1"/>
          </p:cNvSpPr>
          <p:nvPr>
            <p:ph type="sldNum" sz="quarter" idx="12"/>
          </p:nvPr>
        </p:nvSpPr>
        <p:spPr/>
        <p:txBody>
          <a:bodyPr/>
          <a:lstStyle>
            <a:lvl1pPr>
              <a:defRPr/>
            </a:lvl1pPr>
          </a:lstStyle>
          <a:p>
            <a:fld id="{977FFAB6-D5F4-4238-9C2C-47FB190F699D}" type="slidenum">
              <a:rPr lang="pl-PL" altLang="pl-PL"/>
              <a:pPr/>
              <a:t>‹#›</a:t>
            </a:fld>
            <a:endParaRPr lang="pl-PL" altLang="pl-PL"/>
          </a:p>
        </p:txBody>
      </p:sp>
    </p:spTree>
    <p:extLst>
      <p:ext uri="{BB962C8B-B14F-4D97-AF65-F5344CB8AC3E}">
        <p14:creationId xmlns:p14="http://schemas.microsoft.com/office/powerpoint/2010/main" val="4103180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3"/>
          <p:cNvSpPr>
            <a:spLocks noGrp="1"/>
          </p:cNvSpPr>
          <p:nvPr>
            <p:ph type="dt" sz="half" idx="10"/>
          </p:nvPr>
        </p:nvSpPr>
        <p:spPr/>
        <p:txBody>
          <a:bodyPr/>
          <a:lstStyle>
            <a:lvl1pPr>
              <a:defRPr/>
            </a:lvl1pPr>
          </a:lstStyle>
          <a:p>
            <a:pPr>
              <a:defRPr/>
            </a:pPr>
            <a:fld id="{5D1DFB4B-E9E3-48CD-A527-A9DFF3674497}" type="datetimeFigureOut">
              <a:rPr lang="pl-PL">
                <a:solidFill>
                  <a:prstClr val="black">
                    <a:tint val="75000"/>
                  </a:prstClr>
                </a:solidFill>
              </a:rPr>
              <a:pPr>
                <a:defRPr/>
              </a:pPr>
              <a:t>2019-10-18</a:t>
            </a:fld>
            <a:endParaRPr lang="pl-PL">
              <a:solidFill>
                <a:prstClr val="black">
                  <a:tint val="75000"/>
                </a:prstClr>
              </a:solidFill>
            </a:endParaRPr>
          </a:p>
        </p:txBody>
      </p:sp>
      <p:sp>
        <p:nvSpPr>
          <p:cNvPr id="4" name="Symbol zastępczy stopki 4"/>
          <p:cNvSpPr>
            <a:spLocks noGrp="1"/>
          </p:cNvSpPr>
          <p:nvPr>
            <p:ph type="ftr" sz="quarter" idx="11"/>
          </p:nvPr>
        </p:nvSpPr>
        <p:spPr/>
        <p:txBody>
          <a:bodyPr/>
          <a:lstStyle>
            <a:lvl1pPr>
              <a:defRPr/>
            </a:lvl1pPr>
          </a:lstStyle>
          <a:p>
            <a:pPr>
              <a:defRPr/>
            </a:pPr>
            <a:endParaRPr lang="pl-PL">
              <a:solidFill>
                <a:prstClr val="black">
                  <a:tint val="75000"/>
                </a:prstClr>
              </a:solidFill>
            </a:endParaRPr>
          </a:p>
        </p:txBody>
      </p:sp>
      <p:sp>
        <p:nvSpPr>
          <p:cNvPr id="5" name="Symbol zastępczy numeru slajdu 5"/>
          <p:cNvSpPr>
            <a:spLocks noGrp="1"/>
          </p:cNvSpPr>
          <p:nvPr>
            <p:ph type="sldNum" sz="quarter" idx="12"/>
          </p:nvPr>
        </p:nvSpPr>
        <p:spPr/>
        <p:txBody>
          <a:bodyPr/>
          <a:lstStyle>
            <a:lvl1pPr>
              <a:defRPr/>
            </a:lvl1pPr>
          </a:lstStyle>
          <a:p>
            <a:fld id="{BD122046-65E9-484B-A4E7-198533CA47C9}" type="slidenum">
              <a:rPr lang="pl-PL" altLang="pl-PL"/>
              <a:pPr/>
              <a:t>‹#›</a:t>
            </a:fld>
            <a:endParaRPr lang="pl-PL" altLang="pl-PL"/>
          </a:p>
        </p:txBody>
      </p:sp>
    </p:spTree>
    <p:extLst>
      <p:ext uri="{BB962C8B-B14F-4D97-AF65-F5344CB8AC3E}">
        <p14:creationId xmlns:p14="http://schemas.microsoft.com/office/powerpoint/2010/main" val="19819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DC69F57C-43F1-410C-B477-0C59E3E2C781}" type="datetimeFigureOut">
              <a:rPr lang="pl-PL">
                <a:solidFill>
                  <a:prstClr val="black">
                    <a:tint val="75000"/>
                  </a:prstClr>
                </a:solidFill>
              </a:rPr>
              <a:pPr>
                <a:defRPr/>
              </a:pPr>
              <a:t>2019-10-18</a:t>
            </a:fld>
            <a:endParaRPr lang="pl-PL">
              <a:solidFill>
                <a:prstClr val="black">
                  <a:tint val="75000"/>
                </a:prstClr>
              </a:solidFill>
            </a:endParaRPr>
          </a:p>
        </p:txBody>
      </p:sp>
      <p:sp>
        <p:nvSpPr>
          <p:cNvPr id="3" name="Symbol zastępczy stopki 4"/>
          <p:cNvSpPr>
            <a:spLocks noGrp="1"/>
          </p:cNvSpPr>
          <p:nvPr>
            <p:ph type="ftr" sz="quarter" idx="11"/>
          </p:nvPr>
        </p:nvSpPr>
        <p:spPr/>
        <p:txBody>
          <a:bodyPr/>
          <a:lstStyle>
            <a:lvl1pPr>
              <a:defRPr/>
            </a:lvl1pPr>
          </a:lstStyle>
          <a:p>
            <a:pPr>
              <a:defRPr/>
            </a:pPr>
            <a:endParaRPr lang="pl-PL">
              <a:solidFill>
                <a:prstClr val="black">
                  <a:tint val="75000"/>
                </a:prstClr>
              </a:solidFill>
            </a:endParaRPr>
          </a:p>
        </p:txBody>
      </p:sp>
      <p:sp>
        <p:nvSpPr>
          <p:cNvPr id="4" name="Symbol zastępczy numeru slajdu 5"/>
          <p:cNvSpPr>
            <a:spLocks noGrp="1"/>
          </p:cNvSpPr>
          <p:nvPr>
            <p:ph type="sldNum" sz="quarter" idx="12"/>
          </p:nvPr>
        </p:nvSpPr>
        <p:spPr/>
        <p:txBody>
          <a:bodyPr/>
          <a:lstStyle>
            <a:lvl1pPr>
              <a:defRPr/>
            </a:lvl1pPr>
          </a:lstStyle>
          <a:p>
            <a:fld id="{7D59EF4D-E5BA-4DD7-B438-1D99918899E0}" type="slidenum">
              <a:rPr lang="pl-PL" altLang="pl-PL"/>
              <a:pPr/>
              <a:t>‹#›</a:t>
            </a:fld>
            <a:endParaRPr lang="pl-PL" altLang="pl-PL"/>
          </a:p>
        </p:txBody>
      </p:sp>
    </p:spTree>
    <p:extLst>
      <p:ext uri="{BB962C8B-B14F-4D97-AF65-F5344CB8AC3E}">
        <p14:creationId xmlns:p14="http://schemas.microsoft.com/office/powerpoint/2010/main" val="3996136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1" y="273050"/>
            <a:ext cx="3008313" cy="1162050"/>
          </a:xfrm>
        </p:spPr>
        <p:txBody>
          <a:bodyPr anchor="b"/>
          <a:lstStyle>
            <a:lvl1pPr algn="l">
              <a:defRPr sz="1500" b="1"/>
            </a:lvl1pPr>
          </a:lstStyle>
          <a:p>
            <a:r>
              <a:rPr lang="pl-PL"/>
              <a:t>Kliknij, aby edytować styl</a:t>
            </a:r>
          </a:p>
        </p:txBody>
      </p:sp>
      <p:sp>
        <p:nvSpPr>
          <p:cNvPr id="3" name="Symbol zastępczy zawartości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4907EDD9-6C2B-4F42-AFB3-FC3E7FB6D446}" type="datetimeFigureOut">
              <a:rPr lang="pl-PL">
                <a:solidFill>
                  <a:prstClr val="black">
                    <a:tint val="75000"/>
                  </a:prstClr>
                </a:solidFill>
              </a:rPr>
              <a:pPr>
                <a:defRPr/>
              </a:pPr>
              <a:t>2019-10-18</a:t>
            </a:fld>
            <a:endParaRPr lang="pl-PL">
              <a:solidFill>
                <a:prstClr val="black">
                  <a:tint val="75000"/>
                </a:prstClr>
              </a:solidFill>
            </a:endParaRPr>
          </a:p>
        </p:txBody>
      </p:sp>
      <p:sp>
        <p:nvSpPr>
          <p:cNvPr id="6" name="Symbol zastępczy stopki 4"/>
          <p:cNvSpPr>
            <a:spLocks noGrp="1"/>
          </p:cNvSpPr>
          <p:nvPr>
            <p:ph type="ftr" sz="quarter" idx="11"/>
          </p:nvPr>
        </p:nvSpPr>
        <p:spPr/>
        <p:txBody>
          <a:bodyPr/>
          <a:lstStyle>
            <a:lvl1pPr>
              <a:defRPr/>
            </a:lvl1pPr>
          </a:lstStyle>
          <a:p>
            <a:pPr>
              <a:defRPr/>
            </a:pPr>
            <a:endParaRPr lang="pl-PL">
              <a:solidFill>
                <a:prstClr val="black">
                  <a:tint val="75000"/>
                </a:prstClr>
              </a:solidFill>
            </a:endParaRPr>
          </a:p>
        </p:txBody>
      </p:sp>
      <p:sp>
        <p:nvSpPr>
          <p:cNvPr id="7" name="Symbol zastępczy numeru slajdu 5"/>
          <p:cNvSpPr>
            <a:spLocks noGrp="1"/>
          </p:cNvSpPr>
          <p:nvPr>
            <p:ph type="sldNum" sz="quarter" idx="12"/>
          </p:nvPr>
        </p:nvSpPr>
        <p:spPr/>
        <p:txBody>
          <a:bodyPr/>
          <a:lstStyle>
            <a:lvl1pPr>
              <a:defRPr/>
            </a:lvl1pPr>
          </a:lstStyle>
          <a:p>
            <a:fld id="{8F550A88-5972-4507-8701-726DDEAED702}" type="slidenum">
              <a:rPr lang="pl-PL" altLang="pl-PL"/>
              <a:pPr/>
              <a:t>‹#›</a:t>
            </a:fld>
            <a:endParaRPr lang="pl-PL" altLang="pl-PL"/>
          </a:p>
        </p:txBody>
      </p:sp>
    </p:spTree>
    <p:extLst>
      <p:ext uri="{BB962C8B-B14F-4D97-AF65-F5344CB8AC3E}">
        <p14:creationId xmlns:p14="http://schemas.microsoft.com/office/powerpoint/2010/main" val="3204844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15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l-PL" noProof="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22BA1C8A-1441-431E-B514-91CE3F765D40}" type="datetimeFigureOut">
              <a:rPr lang="pl-PL">
                <a:solidFill>
                  <a:prstClr val="black">
                    <a:tint val="75000"/>
                  </a:prstClr>
                </a:solidFill>
              </a:rPr>
              <a:pPr>
                <a:defRPr/>
              </a:pPr>
              <a:t>2019-10-18</a:t>
            </a:fld>
            <a:endParaRPr lang="pl-PL">
              <a:solidFill>
                <a:prstClr val="black">
                  <a:tint val="75000"/>
                </a:prstClr>
              </a:solidFill>
            </a:endParaRPr>
          </a:p>
        </p:txBody>
      </p:sp>
      <p:sp>
        <p:nvSpPr>
          <p:cNvPr id="6" name="Symbol zastępczy stopki 4"/>
          <p:cNvSpPr>
            <a:spLocks noGrp="1"/>
          </p:cNvSpPr>
          <p:nvPr>
            <p:ph type="ftr" sz="quarter" idx="11"/>
          </p:nvPr>
        </p:nvSpPr>
        <p:spPr/>
        <p:txBody>
          <a:bodyPr/>
          <a:lstStyle>
            <a:lvl1pPr>
              <a:defRPr/>
            </a:lvl1pPr>
          </a:lstStyle>
          <a:p>
            <a:pPr>
              <a:defRPr/>
            </a:pPr>
            <a:endParaRPr lang="pl-PL">
              <a:solidFill>
                <a:prstClr val="black">
                  <a:tint val="75000"/>
                </a:prstClr>
              </a:solidFill>
            </a:endParaRPr>
          </a:p>
        </p:txBody>
      </p:sp>
      <p:sp>
        <p:nvSpPr>
          <p:cNvPr id="7" name="Symbol zastępczy numeru slajdu 5"/>
          <p:cNvSpPr>
            <a:spLocks noGrp="1"/>
          </p:cNvSpPr>
          <p:nvPr>
            <p:ph type="sldNum" sz="quarter" idx="12"/>
          </p:nvPr>
        </p:nvSpPr>
        <p:spPr/>
        <p:txBody>
          <a:bodyPr/>
          <a:lstStyle>
            <a:lvl1pPr>
              <a:defRPr/>
            </a:lvl1pPr>
          </a:lstStyle>
          <a:p>
            <a:fld id="{87E3C906-958A-45B3-858B-CCABB740B8BC}" type="slidenum">
              <a:rPr lang="pl-PL" altLang="pl-PL"/>
              <a:pPr/>
              <a:t>‹#›</a:t>
            </a:fld>
            <a:endParaRPr lang="pl-PL" altLang="pl-PL"/>
          </a:p>
        </p:txBody>
      </p:sp>
    </p:spTree>
    <p:extLst>
      <p:ext uri="{BB962C8B-B14F-4D97-AF65-F5344CB8AC3E}">
        <p14:creationId xmlns:p14="http://schemas.microsoft.com/office/powerpoint/2010/main" val="137733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1000" b="-1000"/>
          </a:stretch>
        </a:blip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a:t>Kliknij, aby edytować styl</a:t>
            </a:r>
          </a:p>
        </p:txBody>
      </p:sp>
      <p:sp>
        <p:nvSpPr>
          <p:cNvPr id="1027" name="Symbol zastępczy tekstu 2"/>
          <p:cNvSpPr>
            <a:spLocks noGrp="1"/>
          </p:cNvSpPr>
          <p:nvPr>
            <p:ph type="body" idx="1"/>
          </p:nvPr>
        </p:nvSpPr>
        <p:spPr bwMode="auto">
          <a:xfrm>
            <a:off x="457200" y="1600202"/>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l-PL" altLang="pl-PL"/>
              <a:t>Kliknij, aby edytować style wzorca tekstu</a:t>
            </a:r>
          </a:p>
          <a:p>
            <a:pPr lvl="1"/>
            <a:r>
              <a:rPr lang="pl-PL" altLang="pl-PL"/>
              <a:t>Drugi poziom</a:t>
            </a:r>
          </a:p>
          <a:p>
            <a:pPr lvl="2"/>
            <a:r>
              <a:rPr lang="pl-PL" altLang="pl-PL"/>
              <a:t>Trzeci poziom</a:t>
            </a:r>
          </a:p>
          <a:p>
            <a:pPr lvl="3"/>
            <a:r>
              <a:rPr lang="pl-PL" altLang="pl-PL"/>
              <a:t>Czwarty poziom</a:t>
            </a:r>
          </a:p>
          <a:p>
            <a:pPr lvl="4"/>
            <a:r>
              <a:rPr lang="pl-PL" altLang="pl-PL"/>
              <a:t>Piąty poziom</a:t>
            </a:r>
          </a:p>
        </p:txBody>
      </p:sp>
      <p:sp>
        <p:nvSpPr>
          <p:cNvPr id="4" name="Symbol zastępczy daty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fontAlgn="auto">
              <a:spcBef>
                <a:spcPts val="0"/>
              </a:spcBef>
              <a:spcAft>
                <a:spcPts val="0"/>
              </a:spcAft>
              <a:defRPr sz="900">
                <a:solidFill>
                  <a:schemeClr val="tx1">
                    <a:tint val="75000"/>
                  </a:schemeClr>
                </a:solidFill>
                <a:latin typeface="+mn-lt"/>
                <a:cs typeface="+mn-cs"/>
              </a:defRPr>
            </a:lvl1pPr>
          </a:lstStyle>
          <a:p>
            <a:pPr>
              <a:defRPr/>
            </a:pPr>
            <a:fld id="{8B3AE161-2950-4149-960E-CD1D7D65F792}" type="datetimeFigureOut">
              <a:rPr lang="pl-PL">
                <a:solidFill>
                  <a:prstClr val="black">
                    <a:tint val="75000"/>
                  </a:prstClr>
                </a:solidFill>
              </a:rPr>
              <a:pPr>
                <a:defRPr/>
              </a:pPr>
              <a:t>2019-10-18</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fontAlgn="auto">
              <a:spcBef>
                <a:spcPts val="0"/>
              </a:spcBef>
              <a:spcAft>
                <a:spcPts val="0"/>
              </a:spcAft>
              <a:defRPr sz="900">
                <a:solidFill>
                  <a:schemeClr val="tx1">
                    <a:tint val="75000"/>
                  </a:schemeClr>
                </a:solidFill>
                <a:latin typeface="+mn-lt"/>
                <a:cs typeface="+mn-cs"/>
              </a:defRPr>
            </a:lvl1pPr>
          </a:lstStyle>
          <a:p>
            <a:pPr>
              <a:defRPr/>
            </a:pPr>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2"/>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900">
                <a:solidFill>
                  <a:srgbClr val="898989"/>
                </a:solidFill>
                <a:latin typeface="Calibri" panose="020F0502020204030204" pitchFamily="34" charset="0"/>
              </a:defRPr>
            </a:lvl1pPr>
          </a:lstStyle>
          <a:p>
            <a:pPr fontAlgn="base">
              <a:spcBef>
                <a:spcPct val="0"/>
              </a:spcBef>
              <a:spcAft>
                <a:spcPct val="0"/>
              </a:spcAft>
            </a:pPr>
            <a:fld id="{538F75A2-0B0C-47AE-AE9E-07D7E15C3CD1}" type="slidenum">
              <a:rPr lang="pl-PL" altLang="pl-PL">
                <a:cs typeface="Arial" panose="020B0604020202020204" pitchFamily="34" charset="0"/>
              </a:rPr>
              <a:pPr fontAlgn="base">
                <a:spcBef>
                  <a:spcPct val="0"/>
                </a:spcBef>
                <a:spcAft>
                  <a:spcPct val="0"/>
                </a:spcAft>
              </a:pPr>
              <a:t>‹#›</a:t>
            </a:fld>
            <a:endParaRPr lang="pl-PL" altLang="pl-PL">
              <a:cs typeface="Arial" panose="020B0604020202020204" pitchFamily="34" charset="0"/>
            </a:endParaRPr>
          </a:p>
        </p:txBody>
      </p:sp>
    </p:spTree>
    <p:extLst>
      <p:ext uri="{BB962C8B-B14F-4D97-AF65-F5344CB8AC3E}">
        <p14:creationId xmlns:p14="http://schemas.microsoft.com/office/powerpoint/2010/main" val="32859702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3300" kern="1200">
          <a:solidFill>
            <a:schemeClr val="tx1"/>
          </a:solidFill>
          <a:latin typeface="+mj-lt"/>
          <a:ea typeface="+mj-ea"/>
          <a:cs typeface="+mj-cs"/>
        </a:defRPr>
      </a:lvl1pPr>
      <a:lvl2pPr algn="ctr" rtl="0" eaLnBrk="0" fontAlgn="base" hangingPunct="0">
        <a:spcBef>
          <a:spcPct val="0"/>
        </a:spcBef>
        <a:spcAft>
          <a:spcPct val="0"/>
        </a:spcAft>
        <a:defRPr sz="3300">
          <a:solidFill>
            <a:schemeClr val="tx1"/>
          </a:solidFill>
          <a:latin typeface="Calibri" pitchFamily="34" charset="0"/>
        </a:defRPr>
      </a:lvl2pPr>
      <a:lvl3pPr algn="ctr" rtl="0" eaLnBrk="0" fontAlgn="base" hangingPunct="0">
        <a:spcBef>
          <a:spcPct val="0"/>
        </a:spcBef>
        <a:spcAft>
          <a:spcPct val="0"/>
        </a:spcAft>
        <a:defRPr sz="3300">
          <a:solidFill>
            <a:schemeClr val="tx1"/>
          </a:solidFill>
          <a:latin typeface="Calibri" pitchFamily="34" charset="0"/>
        </a:defRPr>
      </a:lvl3pPr>
      <a:lvl4pPr algn="ctr" rtl="0" eaLnBrk="0" fontAlgn="base" hangingPunct="0">
        <a:spcBef>
          <a:spcPct val="0"/>
        </a:spcBef>
        <a:spcAft>
          <a:spcPct val="0"/>
        </a:spcAft>
        <a:defRPr sz="3300">
          <a:solidFill>
            <a:schemeClr val="tx1"/>
          </a:solidFill>
          <a:latin typeface="Calibri" pitchFamily="34" charset="0"/>
        </a:defRPr>
      </a:lvl4pPr>
      <a:lvl5pPr algn="ctr" rtl="0" eaLnBrk="0" fontAlgn="base" hangingPunct="0">
        <a:spcBef>
          <a:spcPct val="0"/>
        </a:spcBef>
        <a:spcAft>
          <a:spcPct val="0"/>
        </a:spcAft>
        <a:defRPr sz="3300">
          <a:solidFill>
            <a:schemeClr val="tx1"/>
          </a:solidFill>
          <a:latin typeface="Calibri" pitchFamily="34" charset="0"/>
        </a:defRPr>
      </a:lvl5pPr>
      <a:lvl6pPr marL="342900" algn="ctr" rtl="0" fontAlgn="base">
        <a:spcBef>
          <a:spcPct val="0"/>
        </a:spcBef>
        <a:spcAft>
          <a:spcPct val="0"/>
        </a:spcAft>
        <a:defRPr sz="3300">
          <a:solidFill>
            <a:schemeClr val="tx1"/>
          </a:solidFill>
          <a:latin typeface="Calibri" pitchFamily="34" charset="0"/>
        </a:defRPr>
      </a:lvl6pPr>
      <a:lvl7pPr marL="685800" algn="ctr" rtl="0" fontAlgn="base">
        <a:spcBef>
          <a:spcPct val="0"/>
        </a:spcBef>
        <a:spcAft>
          <a:spcPct val="0"/>
        </a:spcAft>
        <a:defRPr sz="3300">
          <a:solidFill>
            <a:schemeClr val="tx1"/>
          </a:solidFill>
          <a:latin typeface="Calibri" pitchFamily="34" charset="0"/>
        </a:defRPr>
      </a:lvl7pPr>
      <a:lvl8pPr marL="1028700" algn="ctr" rtl="0" fontAlgn="base">
        <a:spcBef>
          <a:spcPct val="0"/>
        </a:spcBef>
        <a:spcAft>
          <a:spcPct val="0"/>
        </a:spcAft>
        <a:defRPr sz="3300">
          <a:solidFill>
            <a:schemeClr val="tx1"/>
          </a:solidFill>
          <a:latin typeface="Calibri" pitchFamily="34" charset="0"/>
        </a:defRPr>
      </a:lvl8pPr>
      <a:lvl9pPr marL="1371600" algn="ctr" rtl="0" fontAlgn="base">
        <a:spcBef>
          <a:spcPct val="0"/>
        </a:spcBef>
        <a:spcAft>
          <a:spcPct val="0"/>
        </a:spcAft>
        <a:defRPr sz="3300">
          <a:solidFill>
            <a:schemeClr val="tx1"/>
          </a:solidFill>
          <a:latin typeface="Calibri" pitchFamily="34" charset="0"/>
        </a:defRPr>
      </a:lvl9pPr>
    </p:titleStyle>
    <p:bodyStyle>
      <a:lvl1pPr marL="257175" indent="-257175"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557213" indent="-214313" algn="l"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57250" indent="-17145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n-ea"/>
          <a:cs typeface="+mn-cs"/>
        </a:defRPr>
      </a:lvl3pPr>
      <a:lvl4pPr marL="12001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4pPr>
      <a:lvl5pPr marL="1543050" indent="-171450" algn="l" rtl="0" eaLnBrk="0" fontAlgn="base" hangingPunct="0">
        <a:spcBef>
          <a:spcPct val="20000"/>
        </a:spcBef>
        <a:spcAft>
          <a:spcPct val="0"/>
        </a:spcAft>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pl-P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B46407-80FE-4FEE-A7DE-5BEF0EA7916B}"/>
              </a:ext>
            </a:extLst>
          </p:cNvPr>
          <p:cNvSpPr>
            <a:spLocks noGrp="1"/>
          </p:cNvSpPr>
          <p:nvPr>
            <p:ph type="title"/>
          </p:nvPr>
        </p:nvSpPr>
        <p:spPr>
          <a:xfrm>
            <a:off x="457200" y="906010"/>
            <a:ext cx="8229600" cy="5528346"/>
          </a:xfrm>
        </p:spPr>
        <p:txBody>
          <a:bodyPr/>
          <a:lstStyle/>
          <a:p>
            <a:r>
              <a:rPr lang="pl-PL" b="1" dirty="0">
                <a:solidFill>
                  <a:schemeClr val="bg1"/>
                </a:solidFill>
              </a:rPr>
              <a:t>Studia podyplomowe podatkowe</a:t>
            </a:r>
            <a:br>
              <a:rPr lang="pl-PL" b="1" dirty="0">
                <a:solidFill>
                  <a:schemeClr val="bg1"/>
                </a:solidFill>
              </a:rPr>
            </a:br>
            <a:br>
              <a:rPr lang="pl-PL" b="1" dirty="0">
                <a:solidFill>
                  <a:schemeClr val="bg1"/>
                </a:solidFill>
              </a:rPr>
            </a:br>
            <a:r>
              <a:rPr lang="pl-PL" b="1" dirty="0">
                <a:solidFill>
                  <a:schemeClr val="bg1"/>
                </a:solidFill>
              </a:rPr>
              <a:t>Rok akademicki</a:t>
            </a:r>
            <a:br>
              <a:rPr lang="pl-PL" b="1" dirty="0">
                <a:solidFill>
                  <a:schemeClr val="bg1"/>
                </a:solidFill>
              </a:rPr>
            </a:br>
            <a:r>
              <a:rPr lang="pl-PL" b="1" dirty="0">
                <a:solidFill>
                  <a:schemeClr val="bg1"/>
                </a:solidFill>
              </a:rPr>
              <a:t>2019/2020</a:t>
            </a:r>
            <a:br>
              <a:rPr lang="pl-PL" b="1" dirty="0">
                <a:solidFill>
                  <a:schemeClr val="bg1"/>
                </a:solidFill>
              </a:rPr>
            </a:br>
            <a:br>
              <a:rPr lang="pl-PL" b="1" dirty="0">
                <a:solidFill>
                  <a:schemeClr val="bg1"/>
                </a:solidFill>
              </a:rPr>
            </a:br>
            <a:br>
              <a:rPr lang="pl-PL" b="1" dirty="0">
                <a:solidFill>
                  <a:schemeClr val="bg1"/>
                </a:solidFill>
              </a:rPr>
            </a:br>
            <a:endParaRPr lang="pl-PL" b="1" dirty="0">
              <a:solidFill>
                <a:schemeClr val="bg1"/>
              </a:solidFill>
            </a:endParaRPr>
          </a:p>
        </p:txBody>
      </p:sp>
    </p:spTree>
    <p:extLst>
      <p:ext uri="{BB962C8B-B14F-4D97-AF65-F5344CB8AC3E}">
        <p14:creationId xmlns:p14="http://schemas.microsoft.com/office/powerpoint/2010/main" val="2628911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91A6BC-34DE-49D0-810E-71239502CD38}"/>
              </a:ext>
            </a:extLst>
          </p:cNvPr>
          <p:cNvSpPr>
            <a:spLocks noGrp="1"/>
          </p:cNvSpPr>
          <p:nvPr>
            <p:ph type="title"/>
          </p:nvPr>
        </p:nvSpPr>
        <p:spPr>
          <a:xfrm>
            <a:off x="457200" y="844062"/>
            <a:ext cx="8229600" cy="573576"/>
          </a:xfrm>
        </p:spPr>
        <p:txBody>
          <a:bodyPr/>
          <a:lstStyle/>
          <a:p>
            <a:r>
              <a:rPr lang="pl-PL" b="1" dirty="0">
                <a:solidFill>
                  <a:schemeClr val="bg1"/>
                </a:solidFill>
              </a:rPr>
              <a:t>Literatura </a:t>
            </a:r>
          </a:p>
        </p:txBody>
      </p:sp>
      <p:sp>
        <p:nvSpPr>
          <p:cNvPr id="3" name="Symbol zastępczy zawartości 2">
            <a:extLst>
              <a:ext uri="{FF2B5EF4-FFF2-40B4-BE49-F238E27FC236}">
                <a16:creationId xmlns:a16="http://schemas.microsoft.com/office/drawing/2014/main" id="{80FBCC5D-8724-48B8-9A3D-4F8DA628C4AA}"/>
              </a:ext>
            </a:extLst>
          </p:cNvPr>
          <p:cNvSpPr>
            <a:spLocks noGrp="1"/>
          </p:cNvSpPr>
          <p:nvPr>
            <p:ph idx="1"/>
          </p:nvPr>
        </p:nvSpPr>
        <p:spPr/>
        <p:txBody>
          <a:bodyPr/>
          <a:lstStyle/>
          <a:p>
            <a:pPr algn="ctr"/>
            <a:r>
              <a:rPr lang="pl-PL" sz="2000" b="1" u="sng" dirty="0">
                <a:solidFill>
                  <a:schemeClr val="bg1"/>
                </a:solidFill>
              </a:rPr>
              <a:t>Literatura obowiązkowa:</a:t>
            </a:r>
          </a:p>
          <a:p>
            <a:pPr marL="0" indent="0">
              <a:buNone/>
            </a:pPr>
            <a:r>
              <a:rPr lang="pl-PL" sz="2000" dirty="0">
                <a:solidFill>
                  <a:schemeClr val="bg1"/>
                </a:solidFill>
              </a:rPr>
              <a:t>1. R. Mastalski, Prawo podatkowe, Warszawa 2018 (Część I, Część II rozdział 1 i rozdział 3 § 1, Część III rozdział 1)</a:t>
            </a:r>
          </a:p>
          <a:p>
            <a:pPr marL="0" indent="0" algn="ctr">
              <a:buNone/>
            </a:pPr>
            <a:r>
              <a:rPr lang="pl-PL" sz="2000" b="1" u="sng" dirty="0">
                <a:solidFill>
                  <a:schemeClr val="bg1"/>
                </a:solidFill>
              </a:rPr>
              <a:t>Literatura uzupełniająca:</a:t>
            </a:r>
          </a:p>
          <a:p>
            <a:pPr marL="0" indent="0">
              <a:buNone/>
            </a:pPr>
            <a:r>
              <a:rPr lang="pl-PL" sz="2000" dirty="0">
                <a:solidFill>
                  <a:schemeClr val="bg1"/>
                </a:solidFill>
              </a:rPr>
              <a:t>1. D. Antonów, Wykładnia prawa podatkowego po wstąpieniu Polski do Unii Europejskiej, Warszawa 2009.</a:t>
            </a:r>
          </a:p>
          <a:p>
            <a:pPr marL="0" indent="0">
              <a:buNone/>
            </a:pPr>
            <a:r>
              <a:rPr lang="pl-PL" sz="2000" dirty="0">
                <a:solidFill>
                  <a:schemeClr val="bg1"/>
                </a:solidFill>
              </a:rPr>
              <a:t>2. D. Mączyński, Międzynarodowe prawo podatkowe, Warszawa 2015 (Część I)</a:t>
            </a:r>
          </a:p>
          <a:p>
            <a:pPr marL="0" indent="0" algn="just">
              <a:buNone/>
            </a:pPr>
            <a:r>
              <a:rPr lang="pl-PL" sz="2000" dirty="0">
                <a:solidFill>
                  <a:schemeClr val="bg1"/>
                </a:solidFill>
                <a:cs typeface="Times New Roman" panose="02020603050405020304" pitchFamily="18" charset="0"/>
              </a:rPr>
              <a:t>3. D. Antonów, Cechy danin publicznych w polskim systemie prawa, </a:t>
            </a:r>
            <a:r>
              <a:rPr lang="pl-PL" sz="2000" dirty="0" err="1">
                <a:solidFill>
                  <a:schemeClr val="bg1"/>
                </a:solidFill>
                <a:cs typeface="Times New Roman" panose="02020603050405020304" pitchFamily="18" charset="0"/>
              </a:rPr>
              <a:t>Annales</a:t>
            </a:r>
            <a:r>
              <a:rPr lang="pl-PL" sz="2000" dirty="0">
                <a:solidFill>
                  <a:schemeClr val="bg1"/>
                </a:solidFill>
                <a:cs typeface="Times New Roman" panose="02020603050405020304" pitchFamily="18" charset="0"/>
              </a:rPr>
              <a:t> </a:t>
            </a:r>
            <a:r>
              <a:rPr lang="pl-PL" sz="2000" dirty="0" err="1">
                <a:solidFill>
                  <a:schemeClr val="bg1"/>
                </a:solidFill>
                <a:cs typeface="Times New Roman" panose="02020603050405020304" pitchFamily="18" charset="0"/>
              </a:rPr>
              <a:t>Universitatis</a:t>
            </a:r>
            <a:r>
              <a:rPr lang="pl-PL" sz="2000" dirty="0">
                <a:solidFill>
                  <a:schemeClr val="bg1"/>
                </a:solidFill>
                <a:cs typeface="Times New Roman" panose="02020603050405020304" pitchFamily="18" charset="0"/>
              </a:rPr>
              <a:t> </a:t>
            </a:r>
            <a:r>
              <a:rPr lang="pl-PL" sz="2000" dirty="0" err="1">
                <a:solidFill>
                  <a:schemeClr val="bg1"/>
                </a:solidFill>
                <a:cs typeface="Times New Roman" panose="02020603050405020304" pitchFamily="18" charset="0"/>
              </a:rPr>
              <a:t>Mariae</a:t>
            </a:r>
            <a:r>
              <a:rPr lang="pl-PL" sz="2000" dirty="0">
                <a:solidFill>
                  <a:schemeClr val="bg1"/>
                </a:solidFill>
                <a:cs typeface="Times New Roman" panose="02020603050405020304" pitchFamily="18" charset="0"/>
              </a:rPr>
              <a:t> Curie-Skłodowska. </a:t>
            </a:r>
            <a:r>
              <a:rPr lang="pl-PL" sz="2000" dirty="0" err="1">
                <a:solidFill>
                  <a:schemeClr val="bg1"/>
                </a:solidFill>
                <a:cs typeface="Times New Roman" panose="02020603050405020304" pitchFamily="18" charset="0"/>
              </a:rPr>
              <a:t>Sectio</a:t>
            </a:r>
            <a:r>
              <a:rPr lang="pl-PL" sz="2000" dirty="0">
                <a:solidFill>
                  <a:schemeClr val="bg1"/>
                </a:solidFill>
                <a:cs typeface="Times New Roman" panose="02020603050405020304" pitchFamily="18" charset="0"/>
              </a:rPr>
              <a:t> G, </a:t>
            </a:r>
            <a:r>
              <a:rPr lang="pl-PL" sz="2000" dirty="0" err="1">
                <a:solidFill>
                  <a:schemeClr val="bg1"/>
                </a:solidFill>
                <a:cs typeface="Times New Roman" panose="02020603050405020304" pitchFamily="18" charset="0"/>
              </a:rPr>
              <a:t>Ius</a:t>
            </a:r>
            <a:r>
              <a:rPr lang="pl-PL" sz="2000" dirty="0">
                <a:solidFill>
                  <a:schemeClr val="bg1"/>
                </a:solidFill>
                <a:cs typeface="Times New Roman" panose="02020603050405020304" pitchFamily="18" charset="0"/>
              </a:rPr>
              <a:t>. - Vol. 63, no 1 (2016).</a:t>
            </a:r>
          </a:p>
          <a:p>
            <a:pPr marL="0" indent="0">
              <a:buNone/>
            </a:pPr>
            <a:r>
              <a:rPr lang="pl-PL" sz="2000" b="1" dirty="0">
                <a:solidFill>
                  <a:schemeClr val="bg1"/>
                </a:solidFill>
                <a:cs typeface="Times New Roman" panose="02020603050405020304" pitchFamily="18" charset="0"/>
              </a:rPr>
              <a:t>Dostęp publiczny (otwarty):  </a:t>
            </a:r>
            <a:r>
              <a:rPr lang="pl-PL" sz="2000" dirty="0">
                <a:solidFill>
                  <a:schemeClr val="bg1"/>
                </a:solidFill>
                <a:cs typeface="Times New Roman" panose="02020603050405020304" pitchFamily="18" charset="0"/>
              </a:rPr>
              <a:t>http://dx.doi.org/10.17951/g.2016.63.1.7</a:t>
            </a:r>
          </a:p>
          <a:p>
            <a:pPr marL="0" indent="0">
              <a:buNone/>
            </a:pPr>
            <a:endParaRPr lang="pl-PL" dirty="0"/>
          </a:p>
          <a:p>
            <a:pPr marL="0" indent="0">
              <a:buNone/>
            </a:pPr>
            <a:endParaRPr lang="pl-PL" dirty="0"/>
          </a:p>
        </p:txBody>
      </p:sp>
    </p:spTree>
    <p:extLst>
      <p:ext uri="{BB962C8B-B14F-4D97-AF65-F5344CB8AC3E}">
        <p14:creationId xmlns:p14="http://schemas.microsoft.com/office/powerpoint/2010/main" val="2201382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657350" y="1616381"/>
            <a:ext cx="5829300" cy="1512168"/>
          </a:xfrm>
          <a:ln>
            <a:headEnd/>
            <a:tailEnd/>
          </a:ln>
        </p:spPr>
        <p:style>
          <a:lnRef idx="0">
            <a:schemeClr val="accent1"/>
          </a:lnRef>
          <a:fillRef idx="3">
            <a:schemeClr val="accent1"/>
          </a:fillRef>
          <a:effectRef idx="3">
            <a:schemeClr val="accent1"/>
          </a:effectRef>
          <a:fontRef idx="minor">
            <a:schemeClr val="lt1"/>
          </a:fontRef>
        </p:style>
        <p:txBody>
          <a:bodyPr rtlCol="0">
            <a:normAutofit/>
          </a:bodyPr>
          <a:lstStyle/>
          <a:p>
            <a:pPr eaLnBrk="1" fontAlgn="auto" hangingPunct="1">
              <a:spcAft>
                <a:spcPts val="0"/>
              </a:spcAft>
              <a:defRPr/>
            </a:pPr>
            <a:r>
              <a:rPr lang="pl-PL" sz="2000" b="1" dirty="0">
                <a:solidFill>
                  <a:schemeClr val="bg1"/>
                </a:solidFill>
                <a:latin typeface="+mj-lt"/>
                <a:cs typeface="Times New Roman" pitchFamily="18" charset="0"/>
              </a:rPr>
              <a:t>Wprowadzenie do prawa podatkowego </a:t>
            </a:r>
            <a:br>
              <a:rPr lang="pl-PL" sz="2000" b="1" i="1" dirty="0">
                <a:solidFill>
                  <a:schemeClr val="bg1"/>
                </a:solidFill>
                <a:effectLst>
                  <a:outerShdw blurRad="38100" dist="38100" dir="2700000" algn="tl">
                    <a:srgbClr val="000000">
                      <a:alpha val="43137"/>
                    </a:srgbClr>
                  </a:outerShdw>
                </a:effectLst>
                <a:latin typeface="+mj-lt"/>
                <a:cs typeface="Times New Roman" pitchFamily="18" charset="0"/>
              </a:rPr>
            </a:br>
            <a:br>
              <a:rPr lang="pl-PL" sz="2000" b="1" i="1" dirty="0">
                <a:solidFill>
                  <a:schemeClr val="bg1"/>
                </a:solidFill>
                <a:effectLst>
                  <a:outerShdw blurRad="38100" dist="38100" dir="2700000" algn="tl">
                    <a:srgbClr val="000000">
                      <a:alpha val="43137"/>
                    </a:srgbClr>
                  </a:outerShdw>
                </a:effectLst>
                <a:latin typeface="+mj-lt"/>
                <a:cs typeface="Times New Roman" pitchFamily="18" charset="0"/>
              </a:rPr>
            </a:br>
            <a:endParaRPr lang="pl-PL" sz="2000" b="1" i="1" dirty="0">
              <a:solidFill>
                <a:schemeClr val="bg1"/>
              </a:solidFill>
              <a:effectLst>
                <a:outerShdw blurRad="38100" dist="38100" dir="2700000" algn="tl">
                  <a:srgbClr val="000000">
                    <a:alpha val="43137"/>
                  </a:srgbClr>
                </a:outerShdw>
              </a:effectLst>
              <a:latin typeface="+mj-lt"/>
              <a:cs typeface="Times New Roman" pitchFamily="18" charset="0"/>
            </a:endParaRPr>
          </a:p>
        </p:txBody>
      </p:sp>
      <p:sp>
        <p:nvSpPr>
          <p:cNvPr id="3" name="Podtytuł 2"/>
          <p:cNvSpPr>
            <a:spLocks noGrp="1"/>
          </p:cNvSpPr>
          <p:nvPr>
            <p:ph type="subTitle" idx="1"/>
          </p:nvPr>
        </p:nvSpPr>
        <p:spPr>
          <a:xfrm>
            <a:off x="1763688" y="4275057"/>
            <a:ext cx="5829300" cy="1367206"/>
          </a:xfrm>
          <a:ln>
            <a:headEnd/>
            <a:tailEnd/>
          </a:ln>
        </p:spPr>
        <p:style>
          <a:lnRef idx="0">
            <a:schemeClr val="accent1"/>
          </a:lnRef>
          <a:fillRef idx="3">
            <a:schemeClr val="accent1"/>
          </a:fillRef>
          <a:effectRef idx="3">
            <a:schemeClr val="accent1"/>
          </a:effectRef>
          <a:fontRef idx="minor">
            <a:schemeClr val="lt1"/>
          </a:fontRef>
        </p:style>
        <p:txBody>
          <a:bodyPr rtlCol="0">
            <a:normAutofit/>
          </a:bodyPr>
          <a:lstStyle/>
          <a:p>
            <a:pPr algn="l" eaLnBrk="1" fontAlgn="auto" hangingPunct="1">
              <a:spcAft>
                <a:spcPts val="0"/>
              </a:spcAft>
              <a:defRPr/>
            </a:pPr>
            <a:r>
              <a:rPr lang="pl-PL" sz="1800" dirty="0">
                <a:solidFill>
                  <a:schemeClr val="bg1"/>
                </a:solidFill>
                <a:effectLst>
                  <a:outerShdw blurRad="38100" dist="38100" dir="2700000" algn="tl">
                    <a:srgbClr val="000000">
                      <a:alpha val="43137"/>
                    </a:srgbClr>
                  </a:outerShdw>
                </a:effectLst>
                <a:cs typeface="Times New Roman" pitchFamily="18" charset="0"/>
              </a:rPr>
              <a:t>Autor: </a:t>
            </a:r>
            <a:r>
              <a:rPr lang="pl-PL" sz="1800" dirty="0">
                <a:solidFill>
                  <a:schemeClr val="bg1"/>
                </a:solidFill>
                <a:effectLst>
                  <a:outerShdw blurRad="38100" dist="38100" dir="2700000" algn="tl">
                    <a:srgbClr val="000000">
                      <a:alpha val="43137"/>
                    </a:srgbClr>
                  </a:outerShdw>
                </a:effectLst>
              </a:rPr>
              <a:t>dr hab. Dobrosława Antonów</a:t>
            </a:r>
            <a:endParaRPr lang="pl-PL" sz="1800" dirty="0">
              <a:solidFill>
                <a:schemeClr val="bg1"/>
              </a:solidFill>
              <a:effectLst>
                <a:outerShdw blurRad="38100" dist="38100" dir="2700000" algn="tl">
                  <a:srgbClr val="000000">
                    <a:alpha val="43137"/>
                  </a:srgbClr>
                </a:outerShdw>
              </a:effectLst>
              <a:cs typeface="Times New Roman" pitchFamily="18" charset="0"/>
            </a:endParaRPr>
          </a:p>
          <a:p>
            <a:pPr algn="l" eaLnBrk="1" fontAlgn="auto" hangingPunct="1">
              <a:spcAft>
                <a:spcPts val="0"/>
              </a:spcAft>
              <a:defRPr/>
            </a:pPr>
            <a:r>
              <a:rPr lang="pl-PL" sz="1800" dirty="0">
                <a:solidFill>
                  <a:schemeClr val="bg1"/>
                </a:solidFill>
                <a:effectLst>
                  <a:outerShdw blurRad="38100" dist="38100" dir="2700000" algn="tl">
                    <a:srgbClr val="000000">
                      <a:alpha val="43137"/>
                    </a:srgbClr>
                  </a:outerShdw>
                </a:effectLst>
                <a:cs typeface="Times New Roman" pitchFamily="18" charset="0"/>
              </a:rPr>
              <a:t>Katedra Prawa Finansowego</a:t>
            </a:r>
          </a:p>
          <a:p>
            <a:pPr algn="l" eaLnBrk="1" fontAlgn="auto" hangingPunct="1">
              <a:spcAft>
                <a:spcPts val="0"/>
              </a:spcAft>
              <a:defRPr/>
            </a:pPr>
            <a:r>
              <a:rPr lang="pl-PL" sz="1800" dirty="0">
                <a:solidFill>
                  <a:schemeClr val="bg1"/>
                </a:solidFill>
                <a:effectLst>
                  <a:outerShdw blurRad="38100" dist="38100" dir="2700000" algn="tl">
                    <a:srgbClr val="000000">
                      <a:alpha val="43137"/>
                    </a:srgbClr>
                  </a:outerShdw>
                </a:effectLst>
                <a:cs typeface="Times New Roman" pitchFamily="18" charset="0"/>
              </a:rPr>
              <a:t>Wydział Prawa, Administracji i Ekonomii</a:t>
            </a:r>
          </a:p>
          <a:p>
            <a:pPr algn="l" eaLnBrk="1" fontAlgn="auto" hangingPunct="1">
              <a:spcAft>
                <a:spcPts val="0"/>
              </a:spcAft>
              <a:defRPr/>
            </a:pPr>
            <a:r>
              <a:rPr lang="pl-PL" sz="1800" dirty="0">
                <a:solidFill>
                  <a:schemeClr val="bg1"/>
                </a:solidFill>
                <a:effectLst>
                  <a:outerShdw blurRad="38100" dist="38100" dir="2700000" algn="tl">
                    <a:srgbClr val="000000">
                      <a:alpha val="43137"/>
                    </a:srgbClr>
                  </a:outerShdw>
                </a:effectLst>
                <a:cs typeface="Times New Roman" pitchFamily="18" charset="0"/>
              </a:rPr>
              <a:t>Uniwersytet Wrocławski </a:t>
            </a:r>
          </a:p>
        </p:txBody>
      </p:sp>
    </p:spTree>
    <p:extLst>
      <p:ext uri="{BB962C8B-B14F-4D97-AF65-F5344CB8AC3E}">
        <p14:creationId xmlns:p14="http://schemas.microsoft.com/office/powerpoint/2010/main" val="2866865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60F25A-0805-4CD9-8A45-AC690C01E1B5}"/>
              </a:ext>
            </a:extLst>
          </p:cNvPr>
          <p:cNvSpPr>
            <a:spLocks noGrp="1"/>
          </p:cNvSpPr>
          <p:nvPr>
            <p:ph type="title"/>
          </p:nvPr>
        </p:nvSpPr>
        <p:spPr>
          <a:xfrm>
            <a:off x="457200" y="1239714"/>
            <a:ext cx="8229600" cy="5108331"/>
          </a:xfrm>
        </p:spPr>
        <p:txBody>
          <a:bodyPr/>
          <a:lstStyle/>
          <a:p>
            <a:r>
              <a:rPr lang="pl-PL" b="1" u="sng" dirty="0">
                <a:solidFill>
                  <a:schemeClr val="bg1"/>
                </a:solidFill>
              </a:rPr>
              <a:t>Prowadzący:</a:t>
            </a:r>
            <a:br>
              <a:rPr lang="pl-PL" dirty="0">
                <a:solidFill>
                  <a:schemeClr val="bg1"/>
                </a:solidFill>
              </a:rPr>
            </a:br>
            <a:br>
              <a:rPr lang="pl-PL" dirty="0">
                <a:solidFill>
                  <a:schemeClr val="bg1"/>
                </a:solidFill>
              </a:rPr>
            </a:br>
            <a:r>
              <a:rPr lang="pl-PL" dirty="0">
                <a:solidFill>
                  <a:schemeClr val="bg1"/>
                </a:solidFill>
              </a:rPr>
              <a:t>dr hab. Dobrosława Antonów</a:t>
            </a:r>
            <a:br>
              <a:rPr lang="pl-PL" dirty="0">
                <a:solidFill>
                  <a:schemeClr val="bg1"/>
                </a:solidFill>
              </a:rPr>
            </a:br>
            <a:r>
              <a:rPr lang="pl-PL" dirty="0">
                <a:solidFill>
                  <a:schemeClr val="bg1"/>
                </a:solidFill>
              </a:rPr>
              <a:t>Katedra Prawa Finansowego </a:t>
            </a:r>
            <a:br>
              <a:rPr lang="pl-PL" dirty="0">
                <a:solidFill>
                  <a:schemeClr val="bg1"/>
                </a:solidFill>
              </a:rPr>
            </a:br>
            <a:r>
              <a:rPr lang="pl-PL" dirty="0">
                <a:solidFill>
                  <a:schemeClr val="bg1"/>
                </a:solidFill>
              </a:rPr>
              <a:t>Uniwersytet Wrocławski </a:t>
            </a:r>
            <a:br>
              <a:rPr lang="pl-PL" dirty="0">
                <a:solidFill>
                  <a:schemeClr val="bg1"/>
                </a:solidFill>
              </a:rPr>
            </a:br>
            <a:r>
              <a:rPr lang="pl-PL" dirty="0">
                <a:solidFill>
                  <a:schemeClr val="bg1"/>
                </a:solidFill>
              </a:rPr>
              <a:t>p. 310 bud. A</a:t>
            </a:r>
            <a:br>
              <a:rPr lang="pl-PL" dirty="0">
                <a:solidFill>
                  <a:schemeClr val="bg1"/>
                </a:solidFill>
              </a:rPr>
            </a:br>
            <a:r>
              <a:rPr lang="pl-PL" dirty="0">
                <a:solidFill>
                  <a:schemeClr val="bg1"/>
                </a:solidFill>
              </a:rPr>
              <a:t>dobroslawa.antonow@uwr.edu.pl</a:t>
            </a:r>
          </a:p>
        </p:txBody>
      </p:sp>
    </p:spTree>
    <p:extLst>
      <p:ext uri="{BB962C8B-B14F-4D97-AF65-F5344CB8AC3E}">
        <p14:creationId xmlns:p14="http://schemas.microsoft.com/office/powerpoint/2010/main" val="1667089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2B23C2-2079-4091-A59D-E765F688C57D}"/>
              </a:ext>
            </a:extLst>
          </p:cNvPr>
          <p:cNvSpPr>
            <a:spLocks noGrp="1"/>
          </p:cNvSpPr>
          <p:nvPr>
            <p:ph type="title"/>
          </p:nvPr>
        </p:nvSpPr>
        <p:spPr>
          <a:xfrm>
            <a:off x="457200" y="1090246"/>
            <a:ext cx="8229600" cy="5363308"/>
          </a:xfrm>
        </p:spPr>
        <p:txBody>
          <a:bodyPr/>
          <a:lstStyle/>
          <a:p>
            <a:r>
              <a:rPr lang="pl-PL" b="1" u="sng" dirty="0">
                <a:solidFill>
                  <a:schemeClr val="bg1"/>
                </a:solidFill>
              </a:rPr>
              <a:t>Koncepcja realizacji przedmiotu:</a:t>
            </a:r>
            <a:br>
              <a:rPr lang="pl-PL" dirty="0">
                <a:solidFill>
                  <a:schemeClr val="bg1"/>
                </a:solidFill>
              </a:rPr>
            </a:br>
            <a:r>
              <a:rPr lang="pl-PL" dirty="0">
                <a:solidFill>
                  <a:schemeClr val="bg1"/>
                </a:solidFill>
              </a:rPr>
              <a:t>1. Wykład jest przeprowadzany w formie zajęć tradycyjnych (wykład) (8h) oraz z wykorzystaniem metody e- learning (6 h)</a:t>
            </a:r>
            <a:br>
              <a:rPr lang="pl-PL" dirty="0">
                <a:solidFill>
                  <a:schemeClr val="bg1"/>
                </a:solidFill>
              </a:rPr>
            </a:br>
            <a:r>
              <a:rPr lang="pl-PL" dirty="0">
                <a:solidFill>
                  <a:schemeClr val="bg1"/>
                </a:solidFill>
              </a:rPr>
              <a:t>2. Wykład kończy egzamin </a:t>
            </a:r>
          </a:p>
        </p:txBody>
      </p:sp>
    </p:spTree>
    <p:extLst>
      <p:ext uri="{BB962C8B-B14F-4D97-AF65-F5344CB8AC3E}">
        <p14:creationId xmlns:p14="http://schemas.microsoft.com/office/powerpoint/2010/main" val="1523083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EF02B30-6CBD-4007-B652-4C8ED18D22CE}"/>
              </a:ext>
            </a:extLst>
          </p:cNvPr>
          <p:cNvSpPr>
            <a:spLocks noGrp="1"/>
          </p:cNvSpPr>
          <p:nvPr>
            <p:ph type="title"/>
          </p:nvPr>
        </p:nvSpPr>
        <p:spPr>
          <a:xfrm>
            <a:off x="457200" y="1951892"/>
            <a:ext cx="8229600" cy="3815862"/>
          </a:xfrm>
        </p:spPr>
        <p:txBody>
          <a:bodyPr/>
          <a:lstStyle/>
          <a:p>
            <a:pPr algn="just"/>
            <a:r>
              <a:rPr lang="pl-PL" b="1" u="sng" dirty="0">
                <a:solidFill>
                  <a:schemeClr val="bg1"/>
                </a:solidFill>
              </a:rPr>
              <a:t>Egzamin </a:t>
            </a:r>
            <a:br>
              <a:rPr lang="pl-PL" b="1" u="sng" dirty="0">
                <a:solidFill>
                  <a:schemeClr val="bg1"/>
                </a:solidFill>
              </a:rPr>
            </a:br>
            <a:br>
              <a:rPr lang="pl-PL" b="1" u="sng" dirty="0">
                <a:solidFill>
                  <a:schemeClr val="bg1"/>
                </a:solidFill>
              </a:rPr>
            </a:br>
            <a:r>
              <a:rPr lang="pl-PL" sz="2000" dirty="0" err="1">
                <a:solidFill>
                  <a:schemeClr val="bg1"/>
                </a:solidFill>
              </a:rPr>
              <a:t>Egzamin</a:t>
            </a:r>
            <a:r>
              <a:rPr lang="pl-PL" sz="2000" dirty="0">
                <a:solidFill>
                  <a:schemeClr val="bg1"/>
                </a:solidFill>
              </a:rPr>
              <a:t> ustny – odpowiedź na dwa pytania, wylosowane przez Studenta spośród puli pytań podanych wcześniej do wiadomości Studentów. Pytania wylosowane nie trafiają powtórnie do puli pytań.</a:t>
            </a:r>
            <a:br>
              <a:rPr lang="pl-PL" sz="2000" dirty="0">
                <a:solidFill>
                  <a:schemeClr val="bg1"/>
                </a:solidFill>
              </a:rPr>
            </a:br>
            <a:br>
              <a:rPr lang="pl-PL" sz="2000" dirty="0">
                <a:solidFill>
                  <a:schemeClr val="bg1"/>
                </a:solidFill>
              </a:rPr>
            </a:br>
            <a:r>
              <a:rPr lang="pl-PL" sz="2000" dirty="0">
                <a:solidFill>
                  <a:schemeClr val="bg1"/>
                </a:solidFill>
              </a:rPr>
              <a:t>Pytania obejmują problematykę wykładu (omawianą podczas zajęć tradycyjnych oraz w trybie e- learning), w tym omawiane </a:t>
            </a:r>
            <a:r>
              <a:rPr lang="pl-PL" sz="2000" u="sng" dirty="0">
                <a:solidFill>
                  <a:schemeClr val="bg1"/>
                </a:solidFill>
              </a:rPr>
              <a:t>regulacje prawne </a:t>
            </a:r>
            <a:r>
              <a:rPr lang="pl-PL" sz="2000" dirty="0">
                <a:solidFill>
                  <a:schemeClr val="bg1"/>
                </a:solidFill>
              </a:rPr>
              <a:t>i informacje zawarte w zadanej </a:t>
            </a:r>
            <a:r>
              <a:rPr lang="pl-PL" sz="2000" u="sng" dirty="0">
                <a:solidFill>
                  <a:schemeClr val="bg1"/>
                </a:solidFill>
              </a:rPr>
              <a:t>literaturze obowiązkowej</a:t>
            </a:r>
            <a:r>
              <a:rPr lang="pl-PL" sz="2000" dirty="0">
                <a:solidFill>
                  <a:schemeClr val="bg1"/>
                </a:solidFill>
              </a:rPr>
              <a:t>.    </a:t>
            </a:r>
            <a:endParaRPr lang="pl-PL" sz="2000" b="1" u="sng" dirty="0">
              <a:solidFill>
                <a:schemeClr val="bg1"/>
              </a:solidFill>
            </a:endParaRPr>
          </a:p>
        </p:txBody>
      </p:sp>
    </p:spTree>
    <p:extLst>
      <p:ext uri="{BB962C8B-B14F-4D97-AF65-F5344CB8AC3E}">
        <p14:creationId xmlns:p14="http://schemas.microsoft.com/office/powerpoint/2010/main" val="1223958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3EC1BB-410B-4E5B-9F03-190FEB0BF97D}"/>
              </a:ext>
            </a:extLst>
          </p:cNvPr>
          <p:cNvSpPr>
            <a:spLocks noGrp="1"/>
          </p:cNvSpPr>
          <p:nvPr>
            <p:ph type="title"/>
          </p:nvPr>
        </p:nvSpPr>
        <p:spPr>
          <a:xfrm>
            <a:off x="457200" y="861646"/>
            <a:ext cx="8229600" cy="555992"/>
          </a:xfrm>
        </p:spPr>
        <p:txBody>
          <a:bodyPr/>
          <a:lstStyle/>
          <a:p>
            <a:r>
              <a:rPr lang="pl-PL" b="1" dirty="0">
                <a:solidFill>
                  <a:schemeClr val="bg1"/>
                </a:solidFill>
              </a:rPr>
              <a:t>Program wykładu </a:t>
            </a:r>
          </a:p>
        </p:txBody>
      </p:sp>
      <p:sp>
        <p:nvSpPr>
          <p:cNvPr id="3" name="Symbol zastępczy zawartości 2">
            <a:extLst>
              <a:ext uri="{FF2B5EF4-FFF2-40B4-BE49-F238E27FC236}">
                <a16:creationId xmlns:a16="http://schemas.microsoft.com/office/drawing/2014/main" id="{7BD152DE-FBBC-4965-BCD4-63ED3E2B2711}"/>
              </a:ext>
            </a:extLst>
          </p:cNvPr>
          <p:cNvSpPr>
            <a:spLocks noGrp="1"/>
          </p:cNvSpPr>
          <p:nvPr>
            <p:ph idx="1"/>
          </p:nvPr>
        </p:nvSpPr>
        <p:spPr>
          <a:xfrm>
            <a:off x="457200" y="1600202"/>
            <a:ext cx="8229600" cy="5257798"/>
          </a:xfrm>
        </p:spPr>
        <p:txBody>
          <a:bodyPr/>
          <a:lstStyle/>
          <a:p>
            <a:pPr marL="0" lvl="0" indent="0">
              <a:buNone/>
            </a:pPr>
            <a:r>
              <a:rPr lang="pl-PL" sz="2000" b="1" u="sng" dirty="0">
                <a:solidFill>
                  <a:schemeClr val="bg1"/>
                </a:solidFill>
              </a:rPr>
              <a:t>I. Podatek – aspekty ekonomiczne i prawne</a:t>
            </a:r>
            <a:endParaRPr lang="pl-PL" sz="2000" u="sng" dirty="0">
              <a:solidFill>
                <a:schemeClr val="bg1"/>
              </a:solidFill>
            </a:endParaRPr>
          </a:p>
          <a:p>
            <a:pPr marL="0" indent="0">
              <a:buNone/>
            </a:pPr>
            <a:r>
              <a:rPr lang="pl-PL" sz="2000" dirty="0">
                <a:solidFill>
                  <a:schemeClr val="bg1"/>
                </a:solidFill>
              </a:rPr>
              <a:t>1. Zagadnienia ekonomiczne opodatkowania.</a:t>
            </a:r>
          </a:p>
          <a:p>
            <a:pPr marL="0" indent="0">
              <a:buNone/>
            </a:pPr>
            <a:r>
              <a:rPr lang="pl-PL" sz="2000" dirty="0">
                <a:solidFill>
                  <a:schemeClr val="bg1"/>
                </a:solidFill>
              </a:rPr>
              <a:t>2. Cechy prawne podatku.</a:t>
            </a:r>
          </a:p>
          <a:p>
            <a:pPr marL="0" indent="0">
              <a:buNone/>
            </a:pPr>
            <a:r>
              <a:rPr lang="pl-PL" sz="2000" dirty="0">
                <a:solidFill>
                  <a:schemeClr val="bg1"/>
                </a:solidFill>
              </a:rPr>
              <a:t>3. Konstrukcja prawna podatku.</a:t>
            </a:r>
          </a:p>
          <a:p>
            <a:pPr marL="0" indent="0">
              <a:buNone/>
            </a:pPr>
            <a:r>
              <a:rPr lang="pl-PL" sz="2000" dirty="0">
                <a:solidFill>
                  <a:schemeClr val="bg1"/>
                </a:solidFill>
              </a:rPr>
              <a:t>4. System podatkowy – pojęcie i struktura.</a:t>
            </a:r>
          </a:p>
          <a:p>
            <a:pPr marL="0" indent="0">
              <a:buNone/>
            </a:pPr>
            <a:r>
              <a:rPr lang="pl-PL" sz="2000" b="1" u="sng" dirty="0">
                <a:solidFill>
                  <a:schemeClr val="bg1"/>
                </a:solidFill>
              </a:rPr>
              <a:t>II. Prawo podatkowe w systemie prawa</a:t>
            </a:r>
          </a:p>
          <a:p>
            <a:pPr marL="0" lvl="0" indent="0">
              <a:buNone/>
            </a:pPr>
            <a:r>
              <a:rPr lang="pl-PL" sz="2000" dirty="0">
                <a:solidFill>
                  <a:schemeClr val="bg1"/>
                </a:solidFill>
              </a:rPr>
              <a:t>1. Przedmiot i metoda regulacji w prawie podatkowym.</a:t>
            </a:r>
          </a:p>
          <a:p>
            <a:pPr marL="0" lvl="0" indent="0">
              <a:buNone/>
            </a:pPr>
            <a:r>
              <a:rPr lang="pl-PL" sz="2000" dirty="0">
                <a:solidFill>
                  <a:schemeClr val="bg1"/>
                </a:solidFill>
              </a:rPr>
              <a:t>2. Cechy prawa podatkowego.</a:t>
            </a:r>
          </a:p>
          <a:p>
            <a:pPr marL="0" lvl="0" indent="0">
              <a:buNone/>
            </a:pPr>
            <a:r>
              <a:rPr lang="pl-PL" sz="2000" dirty="0">
                <a:solidFill>
                  <a:schemeClr val="bg1"/>
                </a:solidFill>
              </a:rPr>
              <a:t>3. Prawo podatkowe a prawo </a:t>
            </a:r>
            <a:r>
              <a:rPr lang="pl-PL" sz="2000" dirty="0" err="1">
                <a:solidFill>
                  <a:schemeClr val="bg1"/>
                </a:solidFill>
              </a:rPr>
              <a:t>daninowe</a:t>
            </a:r>
            <a:r>
              <a:rPr lang="pl-PL" sz="2000" dirty="0">
                <a:solidFill>
                  <a:schemeClr val="bg1"/>
                </a:solidFill>
              </a:rPr>
              <a:t>.</a:t>
            </a:r>
          </a:p>
          <a:p>
            <a:pPr marL="0" lvl="0" indent="0">
              <a:buNone/>
            </a:pPr>
            <a:r>
              <a:rPr lang="pl-PL" sz="2000" dirty="0">
                <a:solidFill>
                  <a:schemeClr val="bg1"/>
                </a:solidFill>
              </a:rPr>
              <a:t>4. Prawo podatkowe a inne gałęzie prawa. Przykłady relacji systemowych.</a:t>
            </a:r>
          </a:p>
          <a:p>
            <a:pPr marL="0" lvl="0" indent="0">
              <a:buNone/>
            </a:pPr>
            <a:r>
              <a:rPr lang="pl-PL" sz="2000" dirty="0">
                <a:solidFill>
                  <a:schemeClr val="bg1"/>
                </a:solidFill>
              </a:rPr>
              <a:t>5. System prawa podatkowego i jego struktura (ogóle i szczegółowe prawo podatkowe).</a:t>
            </a:r>
          </a:p>
          <a:p>
            <a:pPr marL="0" lvl="0" indent="0">
              <a:buNone/>
            </a:pPr>
            <a:r>
              <a:rPr lang="pl-PL" sz="2000" dirty="0">
                <a:solidFill>
                  <a:schemeClr val="bg1"/>
                </a:solidFill>
              </a:rPr>
              <a:t>6. Normy prawa podatkowego (prawo podatkowe materialne, proceduralne i ustrojowe).</a:t>
            </a:r>
          </a:p>
          <a:p>
            <a:pPr marL="0" lvl="0" indent="0">
              <a:buNone/>
            </a:pPr>
            <a:endParaRPr lang="pl-PL" sz="2000" dirty="0">
              <a:solidFill>
                <a:schemeClr val="bg1"/>
              </a:solidFill>
            </a:endParaRPr>
          </a:p>
          <a:p>
            <a:pPr marL="0" lvl="0" indent="0">
              <a:buNone/>
            </a:pPr>
            <a:endParaRPr lang="pl-PL" dirty="0"/>
          </a:p>
          <a:p>
            <a:pPr marL="0" indent="0">
              <a:buNone/>
            </a:pPr>
            <a:endParaRPr lang="pl-PL" dirty="0"/>
          </a:p>
          <a:p>
            <a:endParaRPr lang="pl-PL" dirty="0"/>
          </a:p>
        </p:txBody>
      </p:sp>
    </p:spTree>
    <p:extLst>
      <p:ext uri="{BB962C8B-B14F-4D97-AF65-F5344CB8AC3E}">
        <p14:creationId xmlns:p14="http://schemas.microsoft.com/office/powerpoint/2010/main" val="254897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D1AD5D28-C80D-4DDF-BC69-44F646482EC5}"/>
              </a:ext>
            </a:extLst>
          </p:cNvPr>
          <p:cNvSpPr>
            <a:spLocks noGrp="1"/>
          </p:cNvSpPr>
          <p:nvPr>
            <p:ph idx="1"/>
          </p:nvPr>
        </p:nvSpPr>
        <p:spPr/>
        <p:txBody>
          <a:bodyPr/>
          <a:lstStyle/>
          <a:p>
            <a:r>
              <a:rPr lang="pl-PL" sz="2000" b="1" u="sng" dirty="0">
                <a:solidFill>
                  <a:schemeClr val="bg1"/>
                </a:solidFill>
              </a:rPr>
              <a:t>III. Konstytucyjne podstawy tworzenia i stosowania prawa podatkowego.</a:t>
            </a:r>
            <a:br>
              <a:rPr lang="pl-PL" sz="2000" u="sng" dirty="0">
                <a:solidFill>
                  <a:schemeClr val="bg1"/>
                </a:solidFill>
              </a:rPr>
            </a:br>
            <a:r>
              <a:rPr lang="pl-PL" sz="2000" dirty="0">
                <a:solidFill>
                  <a:schemeClr val="bg1"/>
                </a:solidFill>
              </a:rPr>
              <a:t>1. Miejsce prawa podatkowego (</a:t>
            </a:r>
            <a:r>
              <a:rPr lang="pl-PL" sz="2000" dirty="0" err="1">
                <a:solidFill>
                  <a:schemeClr val="bg1"/>
                </a:solidFill>
              </a:rPr>
              <a:t>daninowego</a:t>
            </a:r>
            <a:r>
              <a:rPr lang="pl-PL" sz="2000" dirty="0">
                <a:solidFill>
                  <a:schemeClr val="bg1"/>
                </a:solidFill>
              </a:rPr>
              <a:t>) w Konstytucji RP. </a:t>
            </a:r>
            <a:br>
              <a:rPr lang="pl-PL" sz="2000" dirty="0">
                <a:solidFill>
                  <a:schemeClr val="bg1"/>
                </a:solidFill>
              </a:rPr>
            </a:br>
            <a:r>
              <a:rPr lang="pl-PL" sz="2000" dirty="0">
                <a:solidFill>
                  <a:schemeClr val="bg1"/>
                </a:solidFill>
              </a:rPr>
              <a:t>2. Zasady tworzenia prawa podatkowego.</a:t>
            </a:r>
            <a:br>
              <a:rPr lang="pl-PL" sz="2000" dirty="0">
                <a:solidFill>
                  <a:schemeClr val="bg1"/>
                </a:solidFill>
              </a:rPr>
            </a:br>
            <a:r>
              <a:rPr lang="pl-PL" sz="2000" dirty="0">
                <a:solidFill>
                  <a:schemeClr val="bg1"/>
                </a:solidFill>
              </a:rPr>
              <a:t>3. Zasady stosowania prawa podatkowego.</a:t>
            </a:r>
            <a:br>
              <a:rPr lang="pl-PL" sz="2000" dirty="0">
                <a:solidFill>
                  <a:schemeClr val="bg1"/>
                </a:solidFill>
              </a:rPr>
            </a:br>
            <a:r>
              <a:rPr lang="pl-PL" sz="2000" dirty="0">
                <a:solidFill>
                  <a:schemeClr val="bg1"/>
                </a:solidFill>
              </a:rPr>
              <a:t> </a:t>
            </a:r>
            <a:br>
              <a:rPr lang="pl-PL" sz="2000" dirty="0">
                <a:solidFill>
                  <a:schemeClr val="bg1"/>
                </a:solidFill>
              </a:rPr>
            </a:br>
            <a:r>
              <a:rPr lang="pl-PL" sz="2000" b="1" u="sng" dirty="0">
                <a:solidFill>
                  <a:schemeClr val="bg1"/>
                </a:solidFill>
              </a:rPr>
              <a:t>IV.</a:t>
            </a:r>
            <a:r>
              <a:rPr lang="pl-PL" sz="2000" u="sng" dirty="0">
                <a:solidFill>
                  <a:schemeClr val="bg1"/>
                </a:solidFill>
              </a:rPr>
              <a:t> </a:t>
            </a:r>
            <a:r>
              <a:rPr lang="pl-PL" sz="2000" b="1" u="sng" dirty="0">
                <a:solidFill>
                  <a:schemeClr val="bg1"/>
                </a:solidFill>
              </a:rPr>
              <a:t>Prawo podatkowe w realiach członkostwa Polski w Unii Europejskiej</a:t>
            </a:r>
            <a:br>
              <a:rPr lang="pl-PL" sz="2000" dirty="0">
                <a:solidFill>
                  <a:schemeClr val="bg1"/>
                </a:solidFill>
              </a:rPr>
            </a:br>
            <a:r>
              <a:rPr lang="pl-PL" sz="2000" dirty="0">
                <a:solidFill>
                  <a:schemeClr val="bg1"/>
                </a:solidFill>
              </a:rPr>
              <a:t>1. Prawo podatkowe jako przedmiot regulacji w prawie krajowym, międzynarodowym i unijnym.</a:t>
            </a:r>
            <a:br>
              <a:rPr lang="pl-PL" sz="2000" dirty="0">
                <a:solidFill>
                  <a:schemeClr val="bg1"/>
                </a:solidFill>
              </a:rPr>
            </a:br>
            <a:r>
              <a:rPr lang="pl-PL" sz="2000" dirty="0">
                <a:solidFill>
                  <a:schemeClr val="bg1"/>
                </a:solidFill>
              </a:rPr>
              <a:t>2. Harmonizacja prawa podatkowego w ramach prawa unijnego.</a:t>
            </a:r>
            <a:br>
              <a:rPr lang="pl-PL" sz="2000" dirty="0">
                <a:solidFill>
                  <a:schemeClr val="bg1"/>
                </a:solidFill>
              </a:rPr>
            </a:br>
            <a:r>
              <a:rPr lang="pl-PL" sz="2000" dirty="0">
                <a:solidFill>
                  <a:schemeClr val="bg1"/>
                </a:solidFill>
              </a:rPr>
              <a:t>3. Krajowe prawo podatkowe. Cechy, zakres i przedmiot regulacji.</a:t>
            </a:r>
            <a:br>
              <a:rPr lang="pl-PL" sz="2000" dirty="0">
                <a:solidFill>
                  <a:schemeClr val="bg1"/>
                </a:solidFill>
              </a:rPr>
            </a:br>
            <a:r>
              <a:rPr lang="pl-PL" sz="2000" dirty="0">
                <a:solidFill>
                  <a:schemeClr val="bg1"/>
                </a:solidFill>
              </a:rPr>
              <a:t>4. Unijne prawo podatkowe. Cechy, zakres i przedmiot regulacji.</a:t>
            </a:r>
            <a:br>
              <a:rPr lang="pl-PL" sz="2000" dirty="0">
                <a:solidFill>
                  <a:schemeClr val="bg1"/>
                </a:solidFill>
              </a:rPr>
            </a:br>
            <a:r>
              <a:rPr lang="pl-PL" sz="2000" dirty="0">
                <a:solidFill>
                  <a:schemeClr val="bg1"/>
                </a:solidFill>
              </a:rPr>
              <a:t>5. Zasady regulujące relacje pomiędzy podatkowym prawem krajowym i unijnym.</a:t>
            </a:r>
            <a:br>
              <a:rPr lang="pl-PL" sz="2000" dirty="0">
                <a:solidFill>
                  <a:schemeClr val="bg1"/>
                </a:solidFill>
              </a:rPr>
            </a:br>
            <a:r>
              <a:rPr lang="pl-PL" sz="2000" dirty="0">
                <a:solidFill>
                  <a:schemeClr val="bg1"/>
                </a:solidFill>
              </a:rPr>
              <a:t>6. Międzynarodowe prawo podatkowe. Cechy, zakres i przedmiot regulacji.</a:t>
            </a:r>
            <a:endParaRPr lang="pl-PL" sz="2000" dirty="0"/>
          </a:p>
        </p:txBody>
      </p:sp>
    </p:spTree>
    <p:extLst>
      <p:ext uri="{BB962C8B-B14F-4D97-AF65-F5344CB8AC3E}">
        <p14:creationId xmlns:p14="http://schemas.microsoft.com/office/powerpoint/2010/main" val="2342361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76541B5-57C5-4E79-B1A7-8A36A8F42250}"/>
              </a:ext>
            </a:extLst>
          </p:cNvPr>
          <p:cNvSpPr>
            <a:spLocks noGrp="1"/>
          </p:cNvSpPr>
          <p:nvPr>
            <p:ph idx="1"/>
          </p:nvPr>
        </p:nvSpPr>
        <p:spPr/>
        <p:txBody>
          <a:bodyPr/>
          <a:lstStyle/>
          <a:p>
            <a:pPr marL="0" indent="0">
              <a:buNone/>
            </a:pPr>
            <a:r>
              <a:rPr lang="pl-PL" sz="2000" b="1" u="sng" dirty="0">
                <a:solidFill>
                  <a:schemeClr val="bg1"/>
                </a:solidFill>
              </a:rPr>
              <a:t>V. Źródła krajowego prawa podatkowego </a:t>
            </a:r>
            <a:endParaRPr lang="pl-PL" sz="2000" u="sng" dirty="0">
              <a:solidFill>
                <a:schemeClr val="bg1"/>
              </a:solidFill>
            </a:endParaRPr>
          </a:p>
          <a:p>
            <a:pPr marL="0" indent="0">
              <a:buNone/>
            </a:pPr>
            <a:r>
              <a:rPr lang="pl-PL" sz="2000" dirty="0">
                <a:solidFill>
                  <a:schemeClr val="bg1"/>
                </a:solidFill>
              </a:rPr>
              <a:t>1. Pojęcie źródeł prawa.</a:t>
            </a:r>
          </a:p>
          <a:p>
            <a:pPr marL="0" indent="0">
              <a:buNone/>
            </a:pPr>
            <a:r>
              <a:rPr lang="pl-PL" sz="2000" dirty="0">
                <a:solidFill>
                  <a:schemeClr val="bg1"/>
                </a:solidFill>
              </a:rPr>
              <a:t>2. Konstytucja.</a:t>
            </a:r>
            <a:r>
              <a:rPr lang="pl-PL" sz="2000" b="1" dirty="0">
                <a:solidFill>
                  <a:schemeClr val="bg1"/>
                </a:solidFill>
              </a:rPr>
              <a:t> </a:t>
            </a:r>
            <a:endParaRPr lang="pl-PL" sz="2000" dirty="0">
              <a:solidFill>
                <a:schemeClr val="bg1"/>
              </a:solidFill>
            </a:endParaRPr>
          </a:p>
          <a:p>
            <a:pPr marL="0" indent="0">
              <a:buNone/>
            </a:pPr>
            <a:r>
              <a:rPr lang="pl-PL" sz="2000" dirty="0">
                <a:solidFill>
                  <a:schemeClr val="bg1"/>
                </a:solidFill>
              </a:rPr>
              <a:t>3. Ustawa.</a:t>
            </a:r>
          </a:p>
          <a:p>
            <a:pPr marL="0" indent="0">
              <a:buNone/>
            </a:pPr>
            <a:r>
              <a:rPr lang="pl-PL" sz="2000" dirty="0">
                <a:solidFill>
                  <a:schemeClr val="bg1"/>
                </a:solidFill>
              </a:rPr>
              <a:t>4. Akty </a:t>
            </a:r>
            <a:r>
              <a:rPr lang="pl-PL" sz="2000" dirty="0" err="1">
                <a:solidFill>
                  <a:schemeClr val="bg1"/>
                </a:solidFill>
              </a:rPr>
              <a:t>podustawowe</a:t>
            </a:r>
            <a:r>
              <a:rPr lang="pl-PL" sz="2000" dirty="0">
                <a:solidFill>
                  <a:schemeClr val="bg1"/>
                </a:solidFill>
              </a:rPr>
              <a:t>.</a:t>
            </a:r>
          </a:p>
          <a:p>
            <a:pPr marL="0" indent="0">
              <a:buNone/>
            </a:pPr>
            <a:r>
              <a:rPr lang="pl-PL" sz="2000" dirty="0">
                <a:solidFill>
                  <a:schemeClr val="bg1"/>
                </a:solidFill>
              </a:rPr>
              <a:t>5. Prawo miejscowe. </a:t>
            </a:r>
          </a:p>
          <a:p>
            <a:pPr marL="0" indent="0">
              <a:buNone/>
            </a:pPr>
            <a:r>
              <a:rPr lang="pl-PL" sz="2000" b="1" u="sng" dirty="0">
                <a:solidFill>
                  <a:schemeClr val="bg1"/>
                </a:solidFill>
              </a:rPr>
              <a:t>VI. Źródła unijnego prawa podatkowego</a:t>
            </a:r>
            <a:endParaRPr lang="pl-PL" sz="2000" u="sng" dirty="0">
              <a:solidFill>
                <a:schemeClr val="bg1"/>
              </a:solidFill>
            </a:endParaRPr>
          </a:p>
          <a:p>
            <a:pPr marL="0" indent="0">
              <a:buNone/>
            </a:pPr>
            <a:r>
              <a:rPr lang="pl-PL" sz="2000" dirty="0">
                <a:solidFill>
                  <a:schemeClr val="bg1"/>
                </a:solidFill>
              </a:rPr>
              <a:t>1. Harmonizacji prawa podatkowego. Pojęcie i zakres.</a:t>
            </a:r>
          </a:p>
          <a:p>
            <a:pPr marL="0" indent="0">
              <a:buNone/>
            </a:pPr>
            <a:r>
              <a:rPr lang="pl-PL" sz="2000" dirty="0">
                <a:solidFill>
                  <a:schemeClr val="bg1"/>
                </a:solidFill>
              </a:rPr>
              <a:t>2. Prawo pierwotne UE jako źródło prawa podatkowego. </a:t>
            </a:r>
          </a:p>
          <a:p>
            <a:pPr marL="0" indent="0">
              <a:buNone/>
            </a:pPr>
            <a:r>
              <a:rPr lang="pl-PL" sz="2000" dirty="0">
                <a:solidFill>
                  <a:schemeClr val="bg1"/>
                </a:solidFill>
              </a:rPr>
              <a:t>3. Wtórne prawo UE jako źródło prawa podatkowego.</a:t>
            </a:r>
          </a:p>
          <a:p>
            <a:pPr marL="0" indent="0">
              <a:buNone/>
            </a:pPr>
            <a:r>
              <a:rPr lang="pl-PL" sz="2000" dirty="0">
                <a:solidFill>
                  <a:schemeClr val="bg1"/>
                </a:solidFill>
              </a:rPr>
              <a:t>4. Dyrektywa jako podstawowe źródło unijnego prawa podatkowego.</a:t>
            </a:r>
          </a:p>
          <a:p>
            <a:pPr marL="0" indent="0">
              <a:buNone/>
            </a:pPr>
            <a:r>
              <a:rPr lang="pl-PL" sz="2000" dirty="0">
                <a:solidFill>
                  <a:schemeClr val="bg1"/>
                </a:solidFill>
              </a:rPr>
              <a:t>5. Implementacja dyrektywy. </a:t>
            </a:r>
          </a:p>
          <a:p>
            <a:endParaRPr lang="pl-PL" dirty="0"/>
          </a:p>
        </p:txBody>
      </p:sp>
    </p:spTree>
    <p:extLst>
      <p:ext uri="{BB962C8B-B14F-4D97-AF65-F5344CB8AC3E}">
        <p14:creationId xmlns:p14="http://schemas.microsoft.com/office/powerpoint/2010/main" val="3495893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9D09322B-A450-4053-8D3A-D31FCA8F646D}"/>
              </a:ext>
            </a:extLst>
          </p:cNvPr>
          <p:cNvSpPr>
            <a:spLocks noGrp="1"/>
          </p:cNvSpPr>
          <p:nvPr>
            <p:ph idx="1"/>
          </p:nvPr>
        </p:nvSpPr>
        <p:spPr/>
        <p:txBody>
          <a:bodyPr/>
          <a:lstStyle/>
          <a:p>
            <a:pPr marL="0" indent="0">
              <a:buNone/>
            </a:pPr>
            <a:r>
              <a:rPr lang="pl-PL" sz="2000" b="1" u="sng" dirty="0">
                <a:solidFill>
                  <a:schemeClr val="bg1"/>
                </a:solidFill>
              </a:rPr>
              <a:t>VII. Stosowanie i wykładnia prawa podatkowego</a:t>
            </a:r>
            <a:endParaRPr lang="pl-PL" sz="2000" u="sng" dirty="0">
              <a:solidFill>
                <a:schemeClr val="bg1"/>
              </a:solidFill>
            </a:endParaRPr>
          </a:p>
          <a:p>
            <a:pPr marL="0" indent="0">
              <a:buNone/>
            </a:pPr>
            <a:r>
              <a:rPr lang="pl-PL" sz="2000" dirty="0">
                <a:solidFill>
                  <a:schemeClr val="bg1"/>
                </a:solidFill>
              </a:rPr>
              <a:t>1.Pojęcie stosowania prawa.</a:t>
            </a:r>
          </a:p>
          <a:p>
            <a:pPr marL="0" indent="0">
              <a:buNone/>
            </a:pPr>
            <a:r>
              <a:rPr lang="pl-PL" sz="2000" dirty="0">
                <a:solidFill>
                  <a:schemeClr val="bg1"/>
                </a:solidFill>
              </a:rPr>
              <a:t>2. Specyfika procesu stosowania prawa podatkowego. </a:t>
            </a:r>
          </a:p>
          <a:p>
            <a:pPr marL="0" indent="0">
              <a:buNone/>
            </a:pPr>
            <a:r>
              <a:rPr lang="pl-PL" sz="2000" dirty="0">
                <a:solidFill>
                  <a:schemeClr val="bg1"/>
                </a:solidFill>
              </a:rPr>
              <a:t>3. Pojęcie i rodzaje wykładni prawa.</a:t>
            </a:r>
          </a:p>
          <a:p>
            <a:pPr marL="0" indent="0">
              <a:buNone/>
            </a:pPr>
            <a:r>
              <a:rPr lang="pl-PL" sz="2000" dirty="0">
                <a:solidFill>
                  <a:schemeClr val="bg1"/>
                </a:solidFill>
              </a:rPr>
              <a:t>4. Wykładnia językowa prawa podatkowego. </a:t>
            </a:r>
          </a:p>
          <a:p>
            <a:pPr marL="0" indent="0">
              <a:buNone/>
            </a:pPr>
            <a:r>
              <a:rPr lang="pl-PL" sz="2000" dirty="0">
                <a:solidFill>
                  <a:schemeClr val="bg1"/>
                </a:solidFill>
              </a:rPr>
              <a:t>5. Wykładnia systemowa prawa podatkowego.</a:t>
            </a:r>
          </a:p>
          <a:p>
            <a:pPr marL="0" indent="0">
              <a:buNone/>
            </a:pPr>
            <a:r>
              <a:rPr lang="pl-PL" sz="2000" dirty="0">
                <a:solidFill>
                  <a:schemeClr val="bg1"/>
                </a:solidFill>
              </a:rPr>
              <a:t>6. Wykładnia celowościowa prawa podatkowego. </a:t>
            </a:r>
          </a:p>
          <a:p>
            <a:pPr marL="0" indent="0">
              <a:buNone/>
            </a:pPr>
            <a:r>
              <a:rPr lang="pl-PL" sz="2000" dirty="0">
                <a:solidFill>
                  <a:schemeClr val="bg1"/>
                </a:solidFill>
              </a:rPr>
              <a:t>7. Wpływ prawa unijnego na wykładnię prawa podatkowego. </a:t>
            </a:r>
          </a:p>
          <a:p>
            <a:pPr marL="0" indent="0">
              <a:buNone/>
            </a:pPr>
            <a:r>
              <a:rPr lang="pl-PL" sz="2000" b="1" u="sng" dirty="0">
                <a:solidFill>
                  <a:schemeClr val="bg1"/>
                </a:solidFill>
              </a:rPr>
              <a:t>VIII. Akty stosowania prawa podatkowego</a:t>
            </a:r>
            <a:endParaRPr lang="pl-PL" sz="2000" u="sng" dirty="0">
              <a:solidFill>
                <a:schemeClr val="bg1"/>
              </a:solidFill>
            </a:endParaRPr>
          </a:p>
          <a:p>
            <a:pPr marL="0" lvl="0" indent="0">
              <a:buNone/>
            </a:pPr>
            <a:r>
              <a:rPr lang="pl-PL" sz="2000" dirty="0">
                <a:solidFill>
                  <a:schemeClr val="bg1"/>
                </a:solidFill>
              </a:rPr>
              <a:t>1. Interpretacje podatkowe.</a:t>
            </a:r>
          </a:p>
          <a:p>
            <a:pPr marL="0" lvl="0" indent="0">
              <a:buNone/>
            </a:pPr>
            <a:r>
              <a:rPr lang="pl-PL" sz="2000" dirty="0">
                <a:solidFill>
                  <a:schemeClr val="bg1"/>
                </a:solidFill>
              </a:rPr>
              <a:t>2. Orzecznictwo sądów krajowych.</a:t>
            </a:r>
          </a:p>
          <a:p>
            <a:pPr marL="0" lvl="0" indent="0">
              <a:buNone/>
            </a:pPr>
            <a:r>
              <a:rPr lang="pl-PL" sz="2000" dirty="0">
                <a:solidFill>
                  <a:schemeClr val="bg1"/>
                </a:solidFill>
              </a:rPr>
              <a:t>3. Orzecznictwo TSUE.</a:t>
            </a:r>
          </a:p>
          <a:p>
            <a:pPr marL="0" indent="0">
              <a:buNone/>
            </a:pPr>
            <a:endParaRPr lang="pl-PL" dirty="0"/>
          </a:p>
        </p:txBody>
      </p:sp>
    </p:spTree>
    <p:extLst>
      <p:ext uri="{BB962C8B-B14F-4D97-AF65-F5344CB8AC3E}">
        <p14:creationId xmlns:p14="http://schemas.microsoft.com/office/powerpoint/2010/main" val="865901045"/>
      </p:ext>
    </p:extLst>
  </p:cSld>
  <p:clrMapOvr>
    <a:masterClrMapping/>
  </p:clrMapOvr>
</p:sld>
</file>

<file path=ppt/theme/theme1.xml><?xml version="1.0" encoding="utf-8"?>
<a:theme xmlns:a="http://schemas.openxmlformats.org/drawingml/2006/main" name="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1418</TotalTime>
  <Words>439</Words>
  <Application>Microsoft Office PowerPoint</Application>
  <PresentationFormat>Pokaz na ekranie (4:3)</PresentationFormat>
  <Paragraphs>57</Paragraphs>
  <Slides>10</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10</vt:i4>
      </vt:variant>
    </vt:vector>
  </HeadingPairs>
  <TitlesOfParts>
    <vt:vector size="13" baseType="lpstr">
      <vt:lpstr>Arial</vt:lpstr>
      <vt:lpstr>Calibri</vt:lpstr>
      <vt:lpstr>1_Motyw pakietu Office</vt:lpstr>
      <vt:lpstr>Studia podyplomowe podatkowe  Rok akademicki 2019/2020   </vt:lpstr>
      <vt:lpstr>Wprowadzenie do prawa podatkowego   </vt:lpstr>
      <vt:lpstr>Prowadzący:  dr hab. Dobrosława Antonów Katedra Prawa Finansowego  Uniwersytet Wrocławski  p. 310 bud. A dobroslawa.antonow@uwr.edu.pl</vt:lpstr>
      <vt:lpstr>Koncepcja realizacji przedmiotu: 1. Wykład jest przeprowadzany w formie zajęć tradycyjnych (wykład) (8h) oraz z wykorzystaniem metody e- learning (6 h) 2. Wykład kończy egzamin </vt:lpstr>
      <vt:lpstr>Egzamin   Egzamin ustny – odpowiedź na dwa pytania, wylosowane przez Studenta spośród puli pytań podanych wcześniej do wiadomości Studentów. Pytania wylosowane nie trafiają powtórnie do puli pytań.  Pytania obejmują problematykę wykładu (omawianą podczas zajęć tradycyjnych oraz w trybie e- learning), w tym omawiane regulacje prawne i informacje zawarte w zadanej literaturze obowiązkowej.    </vt:lpstr>
      <vt:lpstr>Program wykładu </vt:lpstr>
      <vt:lpstr>Prezentacja programu PowerPoint</vt:lpstr>
      <vt:lpstr>Prezentacja programu PowerPoint</vt:lpstr>
      <vt:lpstr>Prezentacja programu PowerPoint</vt:lpstr>
      <vt:lpstr>Literatura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Temat</dc:title>
  <dc:creator>Damian Domański</dc:creator>
  <cp:lastModifiedBy>FS</cp:lastModifiedBy>
  <cp:revision>131</cp:revision>
  <cp:lastPrinted>2018-10-13T17:49:32Z</cp:lastPrinted>
  <dcterms:created xsi:type="dcterms:W3CDTF">2014-06-12T17:17:36Z</dcterms:created>
  <dcterms:modified xsi:type="dcterms:W3CDTF">2019-10-18T15:02:44Z</dcterms:modified>
</cp:coreProperties>
</file>