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80" r:id="rId14"/>
    <p:sldId id="279" r:id="rId15"/>
    <p:sldId id="275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75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E5BE-5D20-124D-A44E-7F17B791066A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758B-75D5-E445-8332-9ED28AFFE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88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1758B-75D5-E445-8332-9ED28AFFECE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78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CA1F3-2B1F-9147-9253-05A119F6B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80C33D-C560-2A4D-A53F-A3893B1A1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D45A7A-3D3A-4C45-85D7-C225CBB5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77B3CA-4DE4-224F-A3F8-7109FBC0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BFE430-6558-E347-8911-5D3AB81B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2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6852F-9AEC-4647-B1E0-76DB3FC0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6EF516-0F6A-B54D-B9BD-6F8B20F5F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D7009A-A073-EE45-9854-DA7E3285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51AEFC-F8DA-E044-B1ED-ACDCE93B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F95893-DB0E-2349-B73A-89A9F396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12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69AFF3C-4AA9-E042-AA4F-E730EAE18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5890F83-3CA2-DC4B-B846-09BA2DCEC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D55834-52CD-C14E-B3C0-491ADBC4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724FD9-277B-E74F-81AE-AC6891AB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0416F2-2CEF-6145-A119-C3F060FD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6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C8632-69A5-DD45-A857-238CE528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BFFD69-AF50-2A4E-9330-D309A870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070F0E-97C2-614A-B261-1DBEE6BA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43504F-F217-2445-8EFD-1E599BC8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6811F0-9513-024B-B270-949C0262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34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A16D97-2B1C-3847-80F2-6520EBBF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7A07FA-31D9-504A-902E-51102B7E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18790B-8CC7-C94E-9AF4-978A8F1D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7613FF-CE82-9245-80EB-CD0F797C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3AF81B-3C42-8247-B366-23611B7C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01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27805-4CDD-E843-8400-AD4083A7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3F2EE3-0D7E-6443-AB59-A35D02056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A86C75-A314-304A-A5DD-0B54AB32F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8114EE-F56E-E846-BEE2-A99541AD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7BD0C-7F88-4141-AEEC-3694069C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1F588F-DEF7-1F43-BF17-F66FF805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02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86796-93F3-0E41-A17E-E5632B4B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79D57B-346D-B04D-AFB1-D363B517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D73987-EA68-BB4D-B9FC-2DEF75B8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1A46461-BBBD-1448-8CB1-3EDA6EC93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339DA3-E46A-D343-8BD5-B6D023CF0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8F53058-7050-FF45-82EF-F7F2AADB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82D2A06-0BD0-8742-9E80-30D4F4A3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F6E569-2A86-EF4C-A27C-EACD07E1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9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F5832-CE3A-6140-A699-26A682E4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BFF51A0-5498-6846-9470-7C17D1B4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24DCA97-C38E-DE43-9D1E-CD4AE66F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FA0B26-E5EA-C142-BBCD-4A036F36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90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BAB892-5760-CE48-90A9-8CFAA844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A38CD96-B524-A246-8E09-CBAAFF92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14AE24-E5A5-3140-827F-A1E9E739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0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090D46-8A15-1F4E-B17D-0911D245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5AAC10-0B46-2C46-90CC-03C61EFF3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1BFCED-ABE6-534E-942E-79F40ACFB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158933-4217-F74E-97BD-62EB61FA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B2F5CE-710E-0748-A00F-7DC96BBB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5107CA-EFF0-5A41-92E1-1CF34709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9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800BF5-FFFA-AF4E-9B2B-0758B392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6128800-4F37-C249-95BF-B4302DF27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BB997B-39A9-1F4B-BDC0-7B0A056F6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7641D4-9221-A442-840A-0EF11DB3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8F3113-F75C-1F47-A681-D5F81681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6EDC3C-5A24-5F43-891F-9E823A3C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19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264C4B1-CCE0-BE45-B866-3F84E582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CC4171-0E69-1341-B2EE-DBA2F5334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93778D-4A7F-2840-AACD-9DF9257D1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1C61-27D7-AC4D-807D-A3B95E7DF8D7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0EE26E-0020-B74F-9C05-0C117255F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A12158-E754-6D44-AA71-8DBD5C729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CD8C-F3B4-6A4C-BDA0-4093CFC0D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86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37551-21C7-F749-A6F9-D6D39B3FE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to </a:t>
            </a:r>
            <a:r>
              <a:rPr lang="pl-PL" dirty="0" err="1"/>
              <a:t>Criminology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6E4CF1-5A87-F14C-ABF5-C1CB0C839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Katarzyna Piątkowska, </a:t>
            </a:r>
            <a:r>
              <a:rPr lang="pl-PL" b="1" dirty="0" err="1"/>
              <a:t>Ph.D</a:t>
            </a:r>
            <a:r>
              <a:rPr lang="pl-PL" b="1" dirty="0"/>
              <a:t>. </a:t>
            </a:r>
          </a:p>
          <a:p>
            <a:r>
              <a:rPr lang="pl-PL" dirty="0" err="1"/>
              <a:t>Department</a:t>
            </a:r>
            <a:r>
              <a:rPr lang="pl-PL" dirty="0"/>
              <a:t> of </a:t>
            </a:r>
            <a:r>
              <a:rPr lang="pl-PL" dirty="0" err="1"/>
              <a:t>Criminology</a:t>
            </a:r>
            <a:r>
              <a:rPr lang="pl-PL" dirty="0"/>
              <a:t> and Security </a:t>
            </a:r>
            <a:r>
              <a:rPr lang="pl-PL" dirty="0" err="1"/>
              <a:t>Sciences</a:t>
            </a:r>
            <a:r>
              <a:rPr lang="pl-PL" dirty="0"/>
              <a:t> </a:t>
            </a:r>
          </a:p>
          <a:p>
            <a:r>
              <a:rPr lang="pl-PL" dirty="0" err="1"/>
              <a:t>Faculty</a:t>
            </a:r>
            <a:r>
              <a:rPr lang="pl-PL" dirty="0"/>
              <a:t> of Law, Administration, and </a:t>
            </a:r>
            <a:r>
              <a:rPr lang="pl-PL" dirty="0" err="1"/>
              <a:t>Economics</a:t>
            </a:r>
            <a:r>
              <a:rPr lang="pl-PL" dirty="0"/>
              <a:t> University of </a:t>
            </a:r>
            <a:r>
              <a:rPr lang="pl-PL" dirty="0" err="1"/>
              <a:t>Wroclaw</a:t>
            </a:r>
            <a:r>
              <a:rPr lang="pl-PL" dirty="0"/>
              <a:t>, Poland </a:t>
            </a:r>
          </a:p>
          <a:p>
            <a:r>
              <a:rPr lang="pl-PL" dirty="0" err="1"/>
              <a:t>Attorney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Law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65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E6CED-04DF-7644-A878-A37E6E37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/>
              <a:t>Jeremy Bentham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7AF4AA-9565-9B4C-9ACE-0C800D5BF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744"/>
            <a:ext cx="10515600" cy="50542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He was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utilitarian</a:t>
            </a:r>
            <a:r>
              <a:rPr lang="pl-PL" dirty="0"/>
              <a:t> </a:t>
            </a:r>
            <a:r>
              <a:rPr lang="pl-PL" dirty="0" err="1"/>
              <a:t>idealist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Human </a:t>
            </a:r>
            <a:r>
              <a:rPr lang="pl-PL" dirty="0" err="1"/>
              <a:t>behaviour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led</a:t>
            </a:r>
            <a:r>
              <a:rPr lang="pl-PL" dirty="0"/>
              <a:t> by a </a:t>
            </a:r>
            <a:r>
              <a:rPr lang="pl-PL" dirty="0" err="1"/>
              <a:t>desire</a:t>
            </a:r>
            <a:r>
              <a:rPr lang="pl-PL" dirty="0"/>
              <a:t> to </a:t>
            </a:r>
            <a:r>
              <a:rPr lang="pl-PL" dirty="0" err="1"/>
              <a:t>maximise</a:t>
            </a:r>
            <a:r>
              <a:rPr lang="pl-PL" dirty="0"/>
              <a:t> </a:t>
            </a:r>
            <a:r>
              <a:rPr lang="pl-PL" dirty="0" err="1"/>
              <a:t>pleasure</a:t>
            </a:r>
            <a:r>
              <a:rPr lang="pl-PL" dirty="0"/>
              <a:t> and </a:t>
            </a:r>
            <a:r>
              <a:rPr lang="pl-PL" dirty="0" err="1"/>
              <a:t>minimise</a:t>
            </a:r>
            <a:r>
              <a:rPr lang="pl-PL" dirty="0"/>
              <a:t> </a:t>
            </a:r>
            <a:r>
              <a:rPr lang="pl-PL" dirty="0" err="1"/>
              <a:t>pain</a:t>
            </a:r>
            <a:r>
              <a:rPr lang="pl-PL" dirty="0"/>
              <a:t>,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decisions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behaviour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individualism</a:t>
            </a:r>
            <a:r>
              <a:rPr lang="pl-PL" dirty="0"/>
              <a:t> and </a:t>
            </a:r>
            <a:r>
              <a:rPr lang="pl-PL" dirty="0" err="1"/>
              <a:t>self-interest</a:t>
            </a:r>
            <a:r>
              <a:rPr lang="pl-PL" dirty="0"/>
              <a:t>.</a:t>
            </a:r>
          </a:p>
          <a:p>
            <a:pPr algn="just"/>
            <a:r>
              <a:rPr lang="pl-PL" dirty="0" err="1"/>
              <a:t>Individuals</a:t>
            </a:r>
            <a:r>
              <a:rPr lang="pl-PL" dirty="0"/>
              <a:t> </a:t>
            </a:r>
            <a:r>
              <a:rPr lang="pl-PL" dirty="0" err="1"/>
              <a:t>choose</a:t>
            </a:r>
            <a:r>
              <a:rPr lang="pl-PL" dirty="0"/>
              <a:t> </a:t>
            </a:r>
            <a:r>
              <a:rPr lang="pl-PL" dirty="0" err="1"/>
              <a:t>crime</a:t>
            </a:r>
            <a:r>
              <a:rPr lang="pl-PL" dirty="0"/>
              <a:t> in order to </a:t>
            </a:r>
            <a:r>
              <a:rPr lang="pl-PL" dirty="0" err="1"/>
              <a:t>get</a:t>
            </a:r>
            <a:r>
              <a:rPr lang="pl-PL" dirty="0"/>
              <a:t> </a:t>
            </a:r>
            <a:r>
              <a:rPr lang="pl-PL" dirty="0" err="1"/>
              <a:t>something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: </a:t>
            </a:r>
            <a:r>
              <a:rPr lang="pl-PL" dirty="0" err="1"/>
              <a:t>money</a:t>
            </a:r>
            <a:r>
              <a:rPr lang="pl-PL" dirty="0"/>
              <a:t>, </a:t>
            </a:r>
            <a:r>
              <a:rPr lang="pl-PL" dirty="0" err="1"/>
              <a:t>goods</a:t>
            </a:r>
            <a:r>
              <a:rPr lang="pl-PL" dirty="0"/>
              <a:t>, </a:t>
            </a:r>
            <a:r>
              <a:rPr lang="pl-PL" dirty="0" err="1"/>
              <a:t>power</a:t>
            </a:r>
            <a:r>
              <a:rPr lang="pl-PL" dirty="0"/>
              <a:t>, </a:t>
            </a:r>
            <a:r>
              <a:rPr lang="pl-PL" dirty="0" err="1"/>
              <a:t>pleasue</a:t>
            </a:r>
            <a:r>
              <a:rPr lang="pl-PL" dirty="0"/>
              <a:t>, </a:t>
            </a:r>
            <a:r>
              <a:rPr lang="pl-PL" dirty="0" err="1"/>
              <a:t>excitement</a:t>
            </a:r>
            <a:r>
              <a:rPr lang="pl-PL" dirty="0"/>
              <a:t>, sex etc.</a:t>
            </a:r>
          </a:p>
          <a:p>
            <a:pPr algn="just"/>
            <a:r>
              <a:rPr lang="pl-PL" dirty="0"/>
              <a:t>A </a:t>
            </a:r>
            <a:r>
              <a:rPr lang="pl-PL" dirty="0" err="1"/>
              <a:t>punishment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proportionate</a:t>
            </a:r>
            <a:r>
              <a:rPr lang="pl-PL" dirty="0"/>
              <a:t>.</a:t>
            </a:r>
          </a:p>
          <a:p>
            <a:pPr algn="just"/>
            <a:r>
              <a:rPr lang="pl-PL" dirty="0" err="1"/>
              <a:t>Where</a:t>
            </a:r>
            <a:r>
              <a:rPr lang="pl-PL" dirty="0"/>
              <a:t> the </a:t>
            </a:r>
            <a:r>
              <a:rPr lang="pl-PL" dirty="0" err="1"/>
              <a:t>offender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of </a:t>
            </a:r>
            <a:r>
              <a:rPr lang="pl-PL" dirty="0" err="1"/>
              <a:t>limited</a:t>
            </a:r>
            <a:r>
              <a:rPr lang="pl-PL" dirty="0"/>
              <a:t> </a:t>
            </a:r>
            <a:r>
              <a:rPr lang="pl-PL" dirty="0" err="1"/>
              <a:t>mental</a:t>
            </a:r>
            <a:r>
              <a:rPr lang="pl-PL" dirty="0"/>
              <a:t> </a:t>
            </a:r>
            <a:r>
              <a:rPr lang="pl-PL" dirty="0" err="1"/>
              <a:t>capacity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act</a:t>
            </a:r>
            <a:r>
              <a:rPr lang="pl-PL" dirty="0"/>
              <a:t> was not </a:t>
            </a:r>
            <a:r>
              <a:rPr lang="pl-PL" dirty="0" err="1"/>
              <a:t>fully</a:t>
            </a:r>
            <a:r>
              <a:rPr lang="pl-PL" dirty="0"/>
              <a:t> </a:t>
            </a:r>
            <a:r>
              <a:rPr lang="pl-PL" dirty="0" err="1"/>
              <a:t>voluntary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otherwise</a:t>
            </a:r>
            <a:r>
              <a:rPr lang="pl-PL" dirty="0"/>
              <a:t> </a:t>
            </a:r>
            <a:r>
              <a:rPr lang="pl-PL" dirty="0" err="1"/>
              <a:t>truly</a:t>
            </a:r>
            <a:r>
              <a:rPr lang="pl-PL" dirty="0"/>
              <a:t> </a:t>
            </a:r>
            <a:r>
              <a:rPr lang="pl-PL" dirty="0" err="1"/>
              <a:t>chosen</a:t>
            </a:r>
            <a:r>
              <a:rPr lang="pl-PL" dirty="0"/>
              <a:t>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punishment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not be </a:t>
            </a:r>
            <a:r>
              <a:rPr lang="pl-PL" dirty="0" err="1"/>
              <a:t>acceptable</a:t>
            </a:r>
            <a:r>
              <a:rPr lang="pl-PL" dirty="0"/>
              <a:t>.</a:t>
            </a:r>
          </a:p>
          <a:p>
            <a:pPr algn="just"/>
            <a:r>
              <a:rPr lang="pl-PL" dirty="0" err="1"/>
              <a:t>While</a:t>
            </a:r>
            <a:r>
              <a:rPr lang="pl-PL" dirty="0"/>
              <a:t> Beccaria </a:t>
            </a:r>
            <a:r>
              <a:rPr lang="pl-PL" dirty="0" err="1"/>
              <a:t>totally</a:t>
            </a:r>
            <a:r>
              <a:rPr lang="pl-PL" dirty="0"/>
              <a:t> </a:t>
            </a:r>
            <a:r>
              <a:rPr lang="pl-PL" dirty="0" err="1"/>
              <a:t>rejected</a:t>
            </a:r>
            <a:r>
              <a:rPr lang="pl-PL" dirty="0"/>
              <a:t> the </a:t>
            </a:r>
            <a:r>
              <a:rPr lang="pl-PL" dirty="0" err="1"/>
              <a:t>death</a:t>
            </a:r>
            <a:r>
              <a:rPr lang="pl-PL" dirty="0"/>
              <a:t> </a:t>
            </a:r>
            <a:r>
              <a:rPr lang="pl-PL" dirty="0" err="1"/>
              <a:t>penalty</a:t>
            </a:r>
            <a:r>
              <a:rPr lang="pl-PL" dirty="0"/>
              <a:t>, Bentham </a:t>
            </a:r>
            <a:r>
              <a:rPr lang="pl-PL" dirty="0" err="1"/>
              <a:t>accepted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in </a:t>
            </a:r>
            <a:r>
              <a:rPr lang="pl-PL" dirty="0" err="1"/>
              <a:t>cases</a:t>
            </a:r>
            <a:r>
              <a:rPr lang="pl-PL" dirty="0"/>
              <a:t> of </a:t>
            </a:r>
            <a:r>
              <a:rPr lang="pl-PL" dirty="0" err="1"/>
              <a:t>murder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he </a:t>
            </a:r>
            <a:r>
              <a:rPr lang="pl-PL" dirty="0" err="1"/>
              <a:t>saw</a:t>
            </a:r>
            <a:r>
              <a:rPr lang="pl-PL" dirty="0"/>
              <a:t> </a:t>
            </a:r>
            <a:r>
              <a:rPr lang="pl-PL" dirty="0" err="1"/>
              <a:t>death</a:t>
            </a:r>
            <a:r>
              <a:rPr lang="pl-PL" dirty="0"/>
              <a:t> as a </a:t>
            </a:r>
            <a:r>
              <a:rPr lang="pl-PL" dirty="0" err="1"/>
              <a:t>just</a:t>
            </a:r>
            <a:r>
              <a:rPr lang="pl-PL" dirty="0"/>
              <a:t> and </a:t>
            </a:r>
            <a:r>
              <a:rPr lang="pl-PL" dirty="0" err="1"/>
              <a:t>balanced</a:t>
            </a:r>
            <a:r>
              <a:rPr lang="pl-PL" dirty="0"/>
              <a:t> </a:t>
            </a:r>
            <a:r>
              <a:rPr lang="pl-PL" dirty="0" err="1"/>
              <a:t>punishment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579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6CC750-5EEE-7E40-BCE0-2174601B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pPr algn="ctr"/>
            <a:r>
              <a:rPr lang="pl-PL" b="1" dirty="0" err="1"/>
              <a:t>Positivist</a:t>
            </a:r>
            <a:r>
              <a:rPr lang="pl-PL" b="1" dirty="0"/>
              <a:t> </a:t>
            </a:r>
            <a:r>
              <a:rPr lang="pl-PL" b="1" dirty="0" err="1"/>
              <a:t>criminology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54D9A-B82C-8246-896D-805B59D5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9818"/>
          </a:xfrm>
        </p:spPr>
        <p:txBody>
          <a:bodyPr/>
          <a:lstStyle/>
          <a:p>
            <a:r>
              <a:rPr lang="pl-PL" sz="3600" dirty="0"/>
              <a:t>In the 19th </a:t>
            </a:r>
            <a:r>
              <a:rPr lang="pl-PL" sz="3600" dirty="0" err="1"/>
              <a:t>century</a:t>
            </a:r>
            <a:r>
              <a:rPr lang="pl-PL" sz="3600" dirty="0"/>
              <a:t>, </a:t>
            </a:r>
            <a:r>
              <a:rPr lang="pl-PL" sz="3600" dirty="0" err="1"/>
              <a:t>industry</a:t>
            </a:r>
            <a:r>
              <a:rPr lang="pl-PL" sz="3600" dirty="0"/>
              <a:t> and science </a:t>
            </a:r>
            <a:r>
              <a:rPr lang="pl-PL" sz="3600" dirty="0" err="1"/>
              <a:t>came</a:t>
            </a:r>
            <a:r>
              <a:rPr lang="pl-PL" sz="3600" dirty="0"/>
              <a:t> to the </a:t>
            </a:r>
            <a:r>
              <a:rPr lang="pl-PL" sz="3600" dirty="0" err="1"/>
              <a:t>fore</a:t>
            </a:r>
            <a:r>
              <a:rPr lang="pl-PL" sz="3600" dirty="0"/>
              <a:t>.</a:t>
            </a:r>
          </a:p>
          <a:p>
            <a:r>
              <a:rPr lang="pl-PL" sz="3600" dirty="0" err="1"/>
              <a:t>Classicis</a:t>
            </a:r>
            <a:r>
              <a:rPr lang="pl-PL" sz="3600" dirty="0"/>
              <a:t> </a:t>
            </a:r>
            <a:r>
              <a:rPr lang="pl-PL" sz="3600" dirty="0" err="1"/>
              <a:t>is</a:t>
            </a:r>
            <a:r>
              <a:rPr lang="pl-PL" sz="3600" dirty="0"/>
              <a:t> </a:t>
            </a:r>
            <a:r>
              <a:rPr lang="pl-PL" sz="3600" dirty="0" err="1"/>
              <a:t>based</a:t>
            </a:r>
            <a:r>
              <a:rPr lang="pl-PL" sz="3600" dirty="0"/>
              <a:t> on </a:t>
            </a:r>
            <a:r>
              <a:rPr lang="pl-PL" sz="3600" dirty="0" err="1"/>
              <a:t>rational</a:t>
            </a:r>
            <a:r>
              <a:rPr lang="pl-PL" sz="3600" dirty="0"/>
              <a:t> </a:t>
            </a:r>
            <a:r>
              <a:rPr lang="pl-PL" sz="3600" dirty="0" err="1"/>
              <a:t>thought</a:t>
            </a:r>
            <a:r>
              <a:rPr lang="pl-PL" sz="3600" dirty="0"/>
              <a:t> and </a:t>
            </a:r>
            <a:r>
              <a:rPr lang="pl-PL" sz="3600" dirty="0" err="1"/>
              <a:t>free</a:t>
            </a:r>
            <a:r>
              <a:rPr lang="pl-PL" sz="3600" dirty="0"/>
              <a:t> </a:t>
            </a:r>
            <a:r>
              <a:rPr lang="pl-PL" sz="3600" dirty="0" err="1"/>
              <a:t>will</a:t>
            </a:r>
            <a:r>
              <a:rPr lang="pl-PL" sz="3600" dirty="0"/>
              <a:t>, </a:t>
            </a:r>
            <a:r>
              <a:rPr lang="pl-PL" sz="3600" dirty="0" err="1"/>
              <a:t>positivism</a:t>
            </a:r>
            <a:r>
              <a:rPr lang="pl-PL" sz="3600" dirty="0"/>
              <a:t> </a:t>
            </a:r>
            <a:r>
              <a:rPr lang="pl-PL" sz="3600" dirty="0" err="1"/>
              <a:t>is</a:t>
            </a:r>
            <a:r>
              <a:rPr lang="pl-PL" sz="3600" dirty="0"/>
              <a:t> </a:t>
            </a:r>
            <a:r>
              <a:rPr lang="pl-PL" sz="3600" dirty="0" err="1"/>
              <a:t>based</a:t>
            </a:r>
            <a:r>
              <a:rPr lang="pl-PL" sz="3600" dirty="0"/>
              <a:t> on science, </a:t>
            </a:r>
            <a:r>
              <a:rPr lang="pl-PL" sz="3600" dirty="0" err="1"/>
              <a:t>knowledge</a:t>
            </a:r>
            <a:r>
              <a:rPr lang="pl-PL" sz="3600" dirty="0"/>
              <a:t>.</a:t>
            </a:r>
          </a:p>
          <a:p>
            <a:r>
              <a:rPr lang="pl-PL" sz="3600" dirty="0" err="1"/>
              <a:t>Inventions</a:t>
            </a:r>
            <a:r>
              <a:rPr lang="pl-PL" sz="3600" dirty="0"/>
              <a:t>, </a:t>
            </a:r>
            <a:r>
              <a:rPr lang="pl-PL" sz="3600" dirty="0" err="1"/>
              <a:t>new</a:t>
            </a:r>
            <a:r>
              <a:rPr lang="pl-PL" sz="3600" dirty="0"/>
              <a:t> </a:t>
            </a:r>
            <a:r>
              <a:rPr lang="pl-PL" sz="3600" dirty="0" err="1"/>
              <a:t>medical</a:t>
            </a:r>
            <a:r>
              <a:rPr lang="pl-PL" sz="3600" dirty="0"/>
              <a:t> </a:t>
            </a:r>
            <a:r>
              <a:rPr lang="pl-PL" sz="3600" dirty="0" err="1"/>
              <a:t>practises</a:t>
            </a:r>
            <a:endParaRPr lang="pl-PL" sz="3600" dirty="0"/>
          </a:p>
          <a:p>
            <a:r>
              <a:rPr lang="pl-PL" sz="3600" dirty="0"/>
              <a:t>The </a:t>
            </a:r>
            <a:r>
              <a:rPr lang="pl-PL" sz="3600" dirty="0" err="1"/>
              <a:t>so</a:t>
            </a:r>
            <a:r>
              <a:rPr lang="pl-PL" sz="3600" dirty="0"/>
              <a:t>- </a:t>
            </a:r>
            <a:r>
              <a:rPr lang="pl-PL" sz="3600" dirty="0" err="1"/>
              <a:t>called</a:t>
            </a:r>
            <a:r>
              <a:rPr lang="pl-PL" sz="3600" dirty="0"/>
              <a:t> ’</a:t>
            </a:r>
            <a:r>
              <a:rPr lang="pl-PL" sz="3600" dirty="0" err="1"/>
              <a:t>scientific</a:t>
            </a:r>
            <a:r>
              <a:rPr lang="pl-PL" sz="3600" dirty="0"/>
              <a:t>’ </a:t>
            </a:r>
            <a:r>
              <a:rPr lang="pl-PL" sz="3600" dirty="0" err="1"/>
              <a:t>criminology</a:t>
            </a:r>
            <a:endParaRPr lang="pl-PL" sz="3600" dirty="0"/>
          </a:p>
          <a:p>
            <a:r>
              <a:rPr lang="pl-PL" sz="3600" dirty="0"/>
              <a:t>Problem: </a:t>
            </a:r>
            <a:r>
              <a:rPr lang="pl-PL" sz="3600" dirty="0" err="1"/>
              <a:t>classicism</a:t>
            </a:r>
            <a:r>
              <a:rPr lang="pl-PL" sz="3600" dirty="0"/>
              <a:t> </a:t>
            </a:r>
            <a:r>
              <a:rPr lang="pl-PL" sz="3600" dirty="0" err="1"/>
              <a:t>has</a:t>
            </a:r>
            <a:r>
              <a:rPr lang="pl-PL" sz="3600" dirty="0"/>
              <a:t> </a:t>
            </a:r>
            <a:r>
              <a:rPr lang="pl-PL" sz="3600" dirty="0" err="1"/>
              <a:t>reduced</a:t>
            </a:r>
            <a:r>
              <a:rPr lang="pl-PL" sz="3600" dirty="0"/>
              <a:t> </a:t>
            </a:r>
            <a:r>
              <a:rPr lang="pl-PL" sz="3600" dirty="0" err="1"/>
              <a:t>punishment</a:t>
            </a:r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39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D26D4C-46BC-3846-96D2-48A80FB1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861"/>
            <a:ext cx="10515600" cy="61693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 err="1"/>
              <a:t>Cesare</a:t>
            </a:r>
            <a:r>
              <a:rPr lang="pl-PL" dirty="0"/>
              <a:t> Lombroso (1835-1909)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the </a:t>
            </a:r>
            <a:r>
              <a:rPr lang="pl-PL" dirty="0" err="1"/>
              <a:t>father</a:t>
            </a:r>
            <a:r>
              <a:rPr lang="pl-PL" dirty="0"/>
              <a:t> of modern </a:t>
            </a:r>
            <a:r>
              <a:rPr lang="pl-PL" dirty="0" err="1"/>
              <a:t>criminology</a:t>
            </a:r>
            <a:r>
              <a:rPr lang="pl-PL" dirty="0"/>
              <a:t>.</a:t>
            </a:r>
          </a:p>
          <a:p>
            <a:pPr algn="just"/>
            <a:r>
              <a:rPr lang="pl-PL" i="1" dirty="0"/>
              <a:t>The </a:t>
            </a:r>
            <a:r>
              <a:rPr lang="pl-PL" i="1" dirty="0" err="1"/>
              <a:t>Criminal</a:t>
            </a:r>
            <a:r>
              <a:rPr lang="pl-PL" i="1" dirty="0"/>
              <a:t> Man </a:t>
            </a:r>
            <a:r>
              <a:rPr lang="pl-PL" dirty="0"/>
              <a:t>(1870) – </a:t>
            </a:r>
            <a:r>
              <a:rPr lang="pl-PL" dirty="0" err="1"/>
              <a:t>biological</a:t>
            </a:r>
            <a:r>
              <a:rPr lang="pl-PL" dirty="0"/>
              <a:t> </a:t>
            </a:r>
            <a:r>
              <a:rPr lang="pl-PL" dirty="0" err="1"/>
              <a:t>causes</a:t>
            </a:r>
            <a:r>
              <a:rPr lang="pl-PL" dirty="0"/>
              <a:t> of </a:t>
            </a:r>
            <a:r>
              <a:rPr lang="pl-PL" dirty="0" err="1"/>
              <a:t>crime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He </a:t>
            </a:r>
            <a:r>
              <a:rPr lang="pl-PL" dirty="0" err="1"/>
              <a:t>called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field of </a:t>
            </a:r>
            <a:r>
              <a:rPr lang="pl-PL" dirty="0" err="1"/>
              <a:t>research</a:t>
            </a:r>
            <a:r>
              <a:rPr lang="pl-PL" dirty="0"/>
              <a:t> ’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anthropology</a:t>
            </a:r>
            <a:r>
              <a:rPr lang="pl-PL" dirty="0"/>
              <a:t>’. </a:t>
            </a:r>
            <a:endParaRPr lang="pl-PL" i="1" dirty="0"/>
          </a:p>
          <a:p>
            <a:pPr algn="just"/>
            <a:r>
              <a:rPr lang="pl-PL" dirty="0"/>
              <a:t>The </a:t>
            </a:r>
            <a:r>
              <a:rPr lang="pl-PL" dirty="0" err="1"/>
              <a:t>explanations</a:t>
            </a:r>
            <a:r>
              <a:rPr lang="pl-PL" dirty="0"/>
              <a:t> in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dirty="0" err="1"/>
              <a:t>largely</a:t>
            </a:r>
            <a:r>
              <a:rPr lang="pl-PL" dirty="0"/>
              <a:t> </a:t>
            </a:r>
            <a:r>
              <a:rPr lang="pl-PL" dirty="0" err="1"/>
              <a:t>refuted</a:t>
            </a:r>
            <a:r>
              <a:rPr lang="pl-PL" dirty="0"/>
              <a:t> but </a:t>
            </a:r>
            <a:r>
              <a:rPr lang="pl-PL" dirty="0" err="1"/>
              <a:t>his</a:t>
            </a:r>
            <a:r>
              <a:rPr lang="pl-PL" dirty="0"/>
              <a:t> link to </a:t>
            </a:r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method</a:t>
            </a:r>
            <a:r>
              <a:rPr lang="pl-PL" dirty="0"/>
              <a:t> </a:t>
            </a:r>
            <a:r>
              <a:rPr lang="pl-PL" dirty="0" err="1"/>
              <a:t>lives</a:t>
            </a:r>
            <a:r>
              <a:rPr lang="pl-PL" dirty="0"/>
              <a:t> on.</a:t>
            </a:r>
          </a:p>
          <a:p>
            <a:pPr algn="just"/>
            <a:r>
              <a:rPr lang="pl-PL" dirty="0" err="1"/>
              <a:t>Criminals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a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biological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. People with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inclinations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therefore</a:t>
            </a:r>
            <a:r>
              <a:rPr lang="pl-PL" dirty="0"/>
              <a:t> </a:t>
            </a:r>
            <a:r>
              <a:rPr lang="pl-PL" dirty="0" err="1"/>
              <a:t>represent</a:t>
            </a:r>
            <a:r>
              <a:rPr lang="pl-PL" dirty="0"/>
              <a:t> </a:t>
            </a:r>
            <a:r>
              <a:rPr lang="pl-PL" dirty="0" err="1"/>
              <a:t>characteristic</a:t>
            </a:r>
            <a:r>
              <a:rPr lang="pl-PL" dirty="0"/>
              <a:t> </a:t>
            </a:r>
            <a:r>
              <a:rPr lang="pl-PL" dirty="0" err="1"/>
              <a:t>anthropological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- </a:t>
            </a:r>
            <a:r>
              <a:rPr lang="pl-PL" dirty="0" err="1"/>
              <a:t>atavisms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degenerations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Lombroso </a:t>
            </a:r>
            <a:r>
              <a:rPr lang="pl-PL" dirty="0" err="1"/>
              <a:t>visited</a:t>
            </a:r>
            <a:r>
              <a:rPr lang="pl-PL" dirty="0"/>
              <a:t> </a:t>
            </a:r>
            <a:r>
              <a:rPr lang="pl-PL" dirty="0" err="1"/>
              <a:t>prisons</a:t>
            </a:r>
            <a:r>
              <a:rPr lang="pl-PL" dirty="0"/>
              <a:t> in </a:t>
            </a:r>
            <a:r>
              <a:rPr lang="pl-PL" dirty="0" err="1"/>
              <a:t>which</a:t>
            </a:r>
            <a:r>
              <a:rPr lang="pl-PL" dirty="0"/>
              <a:t> he </a:t>
            </a:r>
            <a:r>
              <a:rPr lang="pl-PL" dirty="0" err="1"/>
              <a:t>measured</a:t>
            </a:r>
            <a:r>
              <a:rPr lang="pl-PL" dirty="0"/>
              <a:t>,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, </a:t>
            </a:r>
            <a:r>
              <a:rPr lang="pl-PL" dirty="0" err="1"/>
              <a:t>skulls</a:t>
            </a:r>
            <a:r>
              <a:rPr lang="pl-PL" dirty="0"/>
              <a:t> and </a:t>
            </a:r>
            <a:r>
              <a:rPr lang="pl-PL" dirty="0" err="1"/>
              <a:t>hands</a:t>
            </a:r>
            <a:r>
              <a:rPr lang="pl-PL" dirty="0"/>
              <a:t> of </a:t>
            </a:r>
            <a:r>
              <a:rPr lang="pl-PL" dirty="0" err="1"/>
              <a:t>criminals</a:t>
            </a:r>
            <a:r>
              <a:rPr lang="pl-PL" dirty="0"/>
              <a:t> </a:t>
            </a:r>
            <a:r>
              <a:rPr lang="pl-PL" dirty="0" err="1"/>
              <a:t>trying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 from the </a:t>
            </a:r>
            <a:r>
              <a:rPr lang="pl-PL" dirty="0" err="1"/>
              <a:t>people</a:t>
            </a:r>
            <a:r>
              <a:rPr lang="pl-PL" dirty="0"/>
              <a:t> he </a:t>
            </a:r>
            <a:r>
              <a:rPr lang="pl-PL" dirty="0" err="1"/>
              <a:t>considered</a:t>
            </a:r>
            <a:r>
              <a:rPr lang="pl-PL" dirty="0"/>
              <a:t> as </a:t>
            </a:r>
            <a:r>
              <a:rPr lang="pl-PL" dirty="0" err="1"/>
              <a:t>normal</a:t>
            </a:r>
            <a:r>
              <a:rPr lang="pl-PL" dirty="0"/>
              <a:t>.</a:t>
            </a:r>
          </a:p>
          <a:p>
            <a:pPr algn="just"/>
            <a:r>
              <a:rPr lang="pl-PL" dirty="0" err="1"/>
              <a:t>Cesare</a:t>
            </a:r>
            <a:r>
              <a:rPr lang="pl-PL" dirty="0"/>
              <a:t> Lombroso </a:t>
            </a:r>
            <a:r>
              <a:rPr lang="pl-PL" dirty="0" err="1"/>
              <a:t>considered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 </a:t>
            </a:r>
            <a:r>
              <a:rPr lang="pl-PL" dirty="0" err="1"/>
              <a:t>unusual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irregular</a:t>
            </a:r>
            <a:r>
              <a:rPr lang="pl-PL" dirty="0"/>
              <a:t> </a:t>
            </a:r>
            <a:r>
              <a:rPr lang="pl-PL" dirty="0" err="1"/>
              <a:t>head</a:t>
            </a:r>
            <a:r>
              <a:rPr lang="pl-PL" dirty="0"/>
              <a:t> </a:t>
            </a:r>
            <a:r>
              <a:rPr lang="pl-PL" dirty="0" err="1"/>
              <a:t>shape</a:t>
            </a:r>
            <a:r>
              <a:rPr lang="pl-PL" dirty="0"/>
              <a:t>, </a:t>
            </a:r>
            <a:r>
              <a:rPr lang="pl-PL" dirty="0" err="1"/>
              <a:t>eye</a:t>
            </a:r>
            <a:r>
              <a:rPr lang="pl-PL" dirty="0"/>
              <a:t> and face </a:t>
            </a:r>
            <a:r>
              <a:rPr lang="pl-PL" dirty="0" err="1"/>
              <a:t>asymmetry</a:t>
            </a:r>
            <a:r>
              <a:rPr lang="pl-PL" dirty="0"/>
              <a:t>, </a:t>
            </a:r>
            <a:r>
              <a:rPr lang="pl-PL" dirty="0" err="1"/>
              <a:t>large</a:t>
            </a:r>
            <a:r>
              <a:rPr lang="pl-PL" dirty="0"/>
              <a:t> </a:t>
            </a:r>
            <a:r>
              <a:rPr lang="pl-PL" dirty="0" err="1"/>
              <a:t>ears</a:t>
            </a:r>
            <a:r>
              <a:rPr lang="pl-PL" dirty="0"/>
              <a:t>, prominent jaw, </a:t>
            </a:r>
            <a:r>
              <a:rPr lang="pl-PL" dirty="0" err="1"/>
              <a:t>dental</a:t>
            </a:r>
            <a:r>
              <a:rPr lang="pl-PL" dirty="0"/>
              <a:t> </a:t>
            </a:r>
            <a:r>
              <a:rPr lang="pl-PL" dirty="0" err="1"/>
              <a:t>defects</a:t>
            </a:r>
            <a:r>
              <a:rPr lang="pl-PL" dirty="0"/>
              <a:t>, </a:t>
            </a:r>
            <a:r>
              <a:rPr lang="pl-PL" dirty="0" err="1"/>
              <a:t>receding</a:t>
            </a:r>
            <a:r>
              <a:rPr lang="pl-PL" dirty="0"/>
              <a:t> </a:t>
            </a:r>
            <a:r>
              <a:rPr lang="pl-PL" dirty="0" err="1"/>
              <a:t>forehead</a:t>
            </a:r>
            <a:r>
              <a:rPr lang="pl-PL" dirty="0"/>
              <a:t>, </a:t>
            </a:r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/>
              <a:t>arms</a:t>
            </a:r>
            <a:r>
              <a:rPr lang="pl-PL" dirty="0"/>
              <a:t>, </a:t>
            </a:r>
            <a:r>
              <a:rPr lang="pl-PL" dirty="0" err="1"/>
              <a:t>dark</a:t>
            </a:r>
            <a:r>
              <a:rPr lang="pl-PL" dirty="0"/>
              <a:t> </a:t>
            </a:r>
            <a:r>
              <a:rPr lang="pl-PL" dirty="0" err="1"/>
              <a:t>complexion</a:t>
            </a:r>
            <a:r>
              <a:rPr lang="pl-PL" dirty="0"/>
              <a:t> and </a:t>
            </a:r>
            <a:r>
              <a:rPr lang="pl-PL" dirty="0" err="1"/>
              <a:t>thick</a:t>
            </a:r>
            <a:r>
              <a:rPr lang="pl-PL" dirty="0"/>
              <a:t> </a:t>
            </a:r>
            <a:r>
              <a:rPr lang="pl-PL" dirty="0" err="1"/>
              <a:t>hair</a:t>
            </a:r>
            <a:r>
              <a:rPr lang="pl-PL" dirty="0"/>
              <a:t> as a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warning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426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D84280-90DC-074D-AA79-5F5F6BCA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566" y="6138040"/>
            <a:ext cx="10260724" cy="564439"/>
          </a:xfrm>
        </p:spPr>
        <p:txBody>
          <a:bodyPr/>
          <a:lstStyle/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pictures.abebooks.com</a:t>
            </a:r>
            <a:r>
              <a:rPr lang="pl-PL" dirty="0"/>
              <a:t>/ANTIPODEAN/18957747734_2.jpg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9F52AF-C86A-5F4B-87B7-786425BD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71" y="409903"/>
            <a:ext cx="3430183" cy="55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45000-9575-3D42-BAD9-37CCD0B5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6963"/>
            <a:ext cx="10515600" cy="671185"/>
          </a:xfrm>
        </p:spPr>
        <p:txBody>
          <a:bodyPr>
            <a:normAutofit/>
          </a:bodyPr>
          <a:lstStyle/>
          <a:p>
            <a:r>
              <a:rPr lang="pl-PL" sz="2000" dirty="0" err="1"/>
              <a:t>https</a:t>
            </a:r>
            <a:r>
              <a:rPr lang="pl-PL" sz="2000" dirty="0"/>
              <a:t>://</a:t>
            </a:r>
            <a:r>
              <a:rPr lang="pl-PL" sz="2000" dirty="0" err="1"/>
              <a:t>library.missouri.edu</a:t>
            </a:r>
            <a:r>
              <a:rPr lang="pl-PL" sz="2000" dirty="0"/>
              <a:t>/</a:t>
            </a:r>
            <a:r>
              <a:rPr lang="pl-PL" sz="2000" dirty="0" err="1"/>
              <a:t>exhibits</a:t>
            </a:r>
            <a:r>
              <a:rPr lang="pl-PL" sz="2000" dirty="0"/>
              <a:t>/</a:t>
            </a:r>
            <a:r>
              <a:rPr lang="pl-PL" sz="2000" dirty="0" err="1"/>
              <a:t>eugenics</a:t>
            </a:r>
            <a:r>
              <a:rPr lang="pl-PL" sz="2000" dirty="0"/>
              <a:t>/</a:t>
            </a:r>
            <a:r>
              <a:rPr lang="pl-PL" sz="2000" dirty="0" err="1"/>
              <a:t>lombroso.htm</a:t>
            </a:r>
            <a:endParaRPr lang="pl-PL" sz="20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4BE27A6-9510-4844-B9A9-A28B988B5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938" y="373940"/>
            <a:ext cx="8685893" cy="58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154333-2D1B-854C-9906-4090CE99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Relations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criminology</a:t>
            </a:r>
            <a:r>
              <a:rPr lang="pl-PL" dirty="0"/>
              <a:t> and </a:t>
            </a:r>
            <a:r>
              <a:rPr lang="pl-PL" dirty="0" err="1"/>
              <a:t>substantive</a:t>
            </a:r>
            <a:r>
              <a:rPr lang="pl-PL" dirty="0"/>
              <a:t> </a:t>
            </a:r>
            <a:r>
              <a:rPr lang="pl-PL" dirty="0" err="1"/>
              <a:t>criminal</a:t>
            </a:r>
            <a:r>
              <a:rPr lang="pl-PL" dirty="0"/>
              <a:t> law</a:t>
            </a:r>
          </a:p>
          <a:p>
            <a:pPr algn="ctr"/>
            <a:r>
              <a:rPr lang="pl-PL" dirty="0" err="1"/>
              <a:t>Defining</a:t>
            </a:r>
            <a:r>
              <a:rPr lang="pl-PL" dirty="0"/>
              <a:t> a </a:t>
            </a:r>
            <a:r>
              <a:rPr lang="pl-PL" dirty="0" err="1"/>
              <a:t>crime</a:t>
            </a:r>
            <a:r>
              <a:rPr lang="pl-PL" dirty="0"/>
              <a:t>. </a:t>
            </a:r>
            <a:r>
              <a:rPr lang="pl-PL" dirty="0" err="1"/>
              <a:t>Legalistic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pl-PL" dirty="0"/>
          </a:p>
          <a:p>
            <a:pPr algn="ctr"/>
            <a:r>
              <a:rPr lang="pl-PL" dirty="0"/>
              <a:t>How to </a:t>
            </a:r>
            <a:r>
              <a:rPr lang="pl-PL" dirty="0" err="1"/>
              <a:t>define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criminal</a:t>
            </a:r>
            <a:r>
              <a:rPr lang="pl-PL" dirty="0"/>
              <a:t>?</a:t>
            </a:r>
          </a:p>
          <a:p>
            <a:pPr algn="ctr"/>
            <a:r>
              <a:rPr lang="pl-PL" dirty="0" err="1"/>
              <a:t>Acts</a:t>
            </a:r>
            <a:r>
              <a:rPr lang="pl-PL" dirty="0"/>
              <a:t> of </a:t>
            </a:r>
            <a:r>
              <a:rPr lang="pl-PL" i="1" dirty="0" err="1"/>
              <a:t>mala</a:t>
            </a:r>
            <a:r>
              <a:rPr lang="pl-PL" i="1" dirty="0"/>
              <a:t> in </a:t>
            </a:r>
            <a:r>
              <a:rPr lang="pl-PL" i="1" dirty="0" err="1"/>
              <a:t>se</a:t>
            </a:r>
            <a:r>
              <a:rPr lang="pl-PL" dirty="0"/>
              <a:t> and </a:t>
            </a:r>
            <a:r>
              <a:rPr lang="pl-PL" dirty="0" err="1"/>
              <a:t>acts</a:t>
            </a:r>
            <a:r>
              <a:rPr lang="pl-PL" dirty="0"/>
              <a:t> of </a:t>
            </a:r>
            <a:r>
              <a:rPr lang="pl-PL" i="1" dirty="0" err="1"/>
              <a:t>mala</a:t>
            </a:r>
            <a:r>
              <a:rPr lang="pl-PL" i="1" dirty="0"/>
              <a:t> prohibita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95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CE21A8-7525-C14F-BE28-17394B25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74" y="1083698"/>
            <a:ext cx="10515600" cy="5166631"/>
          </a:xfrm>
        </p:spPr>
        <p:txBody>
          <a:bodyPr/>
          <a:lstStyle/>
          <a:p>
            <a:pPr algn="ctr"/>
            <a:r>
              <a:rPr lang="pl-PL" sz="3400" dirty="0" err="1"/>
              <a:t>What</a:t>
            </a:r>
            <a:r>
              <a:rPr lang="pl-PL" sz="3400" dirty="0"/>
              <a:t> </a:t>
            </a:r>
            <a:r>
              <a:rPr lang="pl-PL" sz="3400" dirty="0" err="1"/>
              <a:t>is</a:t>
            </a:r>
            <a:r>
              <a:rPr lang="pl-PL" sz="3400" dirty="0"/>
              <a:t> </a:t>
            </a:r>
            <a:r>
              <a:rPr lang="pl-PL" sz="3400" dirty="0" err="1"/>
              <a:t>criminology</a:t>
            </a:r>
            <a:r>
              <a:rPr lang="pl-PL" sz="3400" dirty="0"/>
              <a:t>? How </a:t>
            </a:r>
            <a:r>
              <a:rPr lang="pl-PL" sz="3400" dirty="0" err="1"/>
              <a:t>is</a:t>
            </a:r>
            <a:r>
              <a:rPr lang="pl-PL" sz="3400" dirty="0"/>
              <a:t> </a:t>
            </a:r>
            <a:r>
              <a:rPr lang="pl-PL" sz="3400" dirty="0" err="1"/>
              <a:t>criminology</a:t>
            </a:r>
            <a:r>
              <a:rPr lang="pl-PL" sz="3400" dirty="0"/>
              <a:t> </a:t>
            </a:r>
            <a:r>
              <a:rPr lang="pl-PL" sz="3400" dirty="0" err="1"/>
              <a:t>concerned</a:t>
            </a:r>
            <a:r>
              <a:rPr lang="pl-PL" sz="3400" dirty="0"/>
              <a:t> with </a:t>
            </a:r>
            <a:r>
              <a:rPr lang="pl-PL" sz="3400" dirty="0" err="1"/>
              <a:t>crime</a:t>
            </a:r>
            <a:r>
              <a:rPr lang="pl-PL" sz="3400" dirty="0"/>
              <a:t>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29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C57C5-0D8D-6042-883B-66D1F437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063"/>
            <a:ext cx="10515600" cy="5482900"/>
          </a:xfrm>
        </p:spPr>
        <p:txBody>
          <a:bodyPr>
            <a:normAutofit/>
          </a:bodyPr>
          <a:lstStyle/>
          <a:p>
            <a:r>
              <a:rPr lang="pl-PL" dirty="0"/>
              <a:t>The term </a:t>
            </a:r>
            <a:r>
              <a:rPr lang="pl-PL" i="1" dirty="0" err="1"/>
              <a:t>criminology</a:t>
            </a:r>
            <a:r>
              <a:rPr lang="pl-PL" i="1" dirty="0"/>
              <a:t> </a:t>
            </a:r>
            <a:r>
              <a:rPr lang="pl-PL" dirty="0"/>
              <a:t>was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coined</a:t>
            </a:r>
            <a:r>
              <a:rPr lang="pl-PL" dirty="0"/>
              <a:t> by the </a:t>
            </a:r>
            <a:r>
              <a:rPr lang="pl-PL" dirty="0" err="1"/>
              <a:t>Italian</a:t>
            </a:r>
            <a:r>
              <a:rPr lang="pl-PL" dirty="0"/>
              <a:t> law </a:t>
            </a:r>
            <a:r>
              <a:rPr lang="pl-PL" dirty="0" err="1"/>
              <a:t>professor</a:t>
            </a:r>
            <a:r>
              <a:rPr lang="pl-PL" dirty="0"/>
              <a:t> </a:t>
            </a:r>
            <a:r>
              <a:rPr lang="pl-PL" dirty="0" err="1"/>
              <a:t>Raffaele</a:t>
            </a:r>
            <a:r>
              <a:rPr lang="pl-PL" dirty="0"/>
              <a:t> </a:t>
            </a:r>
            <a:r>
              <a:rPr lang="pl-PL" dirty="0" err="1"/>
              <a:t>Garofalo</a:t>
            </a:r>
            <a:r>
              <a:rPr lang="pl-PL" dirty="0"/>
              <a:t> in 1885 (in </a:t>
            </a:r>
            <a:r>
              <a:rPr lang="pl-PL" dirty="0" err="1"/>
              <a:t>Italian</a:t>
            </a:r>
            <a:r>
              <a:rPr lang="pl-PL" dirty="0"/>
              <a:t>, </a:t>
            </a:r>
            <a:r>
              <a:rPr lang="pl-PL" i="1" dirty="0" err="1"/>
              <a:t>criminologia</a:t>
            </a:r>
            <a:r>
              <a:rPr lang="pl-PL" dirty="0"/>
              <a:t>). </a:t>
            </a:r>
          </a:p>
          <a:p>
            <a:r>
              <a:rPr lang="pl-PL" dirty="0"/>
              <a:t>In 1887, French </a:t>
            </a:r>
            <a:r>
              <a:rPr lang="pl-PL" dirty="0" err="1"/>
              <a:t>anthropologist</a:t>
            </a:r>
            <a:r>
              <a:rPr lang="pl-PL" dirty="0"/>
              <a:t> Paul </a:t>
            </a:r>
            <a:r>
              <a:rPr lang="pl-PL" dirty="0" err="1"/>
              <a:t>Topinard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for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in French (</a:t>
            </a:r>
            <a:r>
              <a:rPr lang="pl-PL" i="1" dirty="0" err="1"/>
              <a:t>criminologie</a:t>
            </a:r>
            <a:r>
              <a:rPr lang="pl-PL" dirty="0"/>
              <a:t>). </a:t>
            </a:r>
          </a:p>
          <a:p>
            <a:r>
              <a:rPr lang="pl-PL" dirty="0"/>
              <a:t>In 1934, American </a:t>
            </a:r>
            <a:r>
              <a:rPr lang="pl-PL" dirty="0" err="1"/>
              <a:t>criminologist</a:t>
            </a:r>
            <a:r>
              <a:rPr lang="pl-PL" dirty="0"/>
              <a:t> Edwin Sutherland </a:t>
            </a:r>
            <a:r>
              <a:rPr lang="pl-PL" dirty="0" err="1"/>
              <a:t>defined</a:t>
            </a:r>
            <a:r>
              <a:rPr lang="pl-PL" dirty="0"/>
              <a:t> </a:t>
            </a:r>
            <a:r>
              <a:rPr lang="pl-PL" dirty="0" err="1"/>
              <a:t>criminology</a:t>
            </a:r>
            <a:r>
              <a:rPr lang="pl-PL" dirty="0"/>
              <a:t> as </a:t>
            </a:r>
          </a:p>
          <a:p>
            <a:pPr marL="0" indent="0" algn="ctr">
              <a:buNone/>
            </a:pPr>
            <a:r>
              <a:rPr lang="pl-PL" i="1" dirty="0"/>
              <a:t>the body of </a:t>
            </a:r>
            <a:r>
              <a:rPr lang="pl-PL" i="1" dirty="0" err="1"/>
              <a:t>knowledge</a:t>
            </a:r>
            <a:r>
              <a:rPr lang="pl-PL" i="1" dirty="0"/>
              <a:t> </a:t>
            </a:r>
            <a:r>
              <a:rPr lang="pl-PL" i="1" dirty="0" err="1"/>
              <a:t>regarding</a:t>
            </a:r>
            <a:r>
              <a:rPr lang="pl-PL" i="1" dirty="0"/>
              <a:t> </a:t>
            </a:r>
            <a:r>
              <a:rPr lang="pl-PL" b="1" i="1" dirty="0" err="1"/>
              <a:t>crime</a:t>
            </a:r>
            <a:r>
              <a:rPr lang="pl-PL" b="1" i="1" dirty="0"/>
              <a:t> as a </a:t>
            </a:r>
            <a:r>
              <a:rPr lang="pl-PL" b="1" i="1" dirty="0" err="1"/>
              <a:t>social</a:t>
            </a:r>
            <a:r>
              <a:rPr lang="pl-PL" b="1" i="1" dirty="0"/>
              <a:t> </a:t>
            </a:r>
            <a:r>
              <a:rPr lang="pl-PL" b="1" i="1" dirty="0" err="1"/>
              <a:t>phenomenon</a:t>
            </a:r>
            <a:r>
              <a:rPr lang="pl-PL" i="1" dirty="0"/>
              <a:t>. It </a:t>
            </a:r>
            <a:r>
              <a:rPr lang="pl-PL" i="1" dirty="0" err="1"/>
              <a:t>includes</a:t>
            </a:r>
            <a:r>
              <a:rPr lang="pl-PL" i="1" dirty="0"/>
              <a:t> </a:t>
            </a:r>
            <a:r>
              <a:rPr lang="pl-PL" i="1" dirty="0" err="1"/>
              <a:t>within</a:t>
            </a:r>
            <a:r>
              <a:rPr lang="pl-PL" i="1" dirty="0"/>
              <a:t> </a:t>
            </a:r>
            <a:r>
              <a:rPr lang="pl-PL" i="1" dirty="0" err="1"/>
              <a:t>its</a:t>
            </a:r>
            <a:r>
              <a:rPr lang="pl-PL" i="1" dirty="0"/>
              <a:t> </a:t>
            </a:r>
            <a:r>
              <a:rPr lang="pl-PL" i="1" dirty="0" err="1"/>
              <a:t>scope</a:t>
            </a:r>
            <a:r>
              <a:rPr lang="pl-PL" i="1" dirty="0"/>
              <a:t> the </a:t>
            </a:r>
            <a:r>
              <a:rPr lang="pl-PL" i="1" dirty="0" err="1"/>
              <a:t>process</a:t>
            </a:r>
            <a:r>
              <a:rPr lang="pl-PL" i="1" dirty="0"/>
              <a:t> of </a:t>
            </a:r>
            <a:r>
              <a:rPr lang="pl-PL" i="1" dirty="0" err="1"/>
              <a:t>making</a:t>
            </a:r>
            <a:r>
              <a:rPr lang="pl-PL" i="1" dirty="0"/>
              <a:t> </a:t>
            </a:r>
            <a:r>
              <a:rPr lang="pl-PL" i="1" dirty="0" err="1"/>
              <a:t>laws</a:t>
            </a:r>
            <a:r>
              <a:rPr lang="pl-PL" i="1" dirty="0"/>
              <a:t>, of </a:t>
            </a:r>
            <a:r>
              <a:rPr lang="pl-PL" i="1" dirty="0" err="1"/>
              <a:t>breaking</a:t>
            </a:r>
            <a:r>
              <a:rPr lang="pl-PL" i="1" dirty="0"/>
              <a:t> </a:t>
            </a:r>
            <a:r>
              <a:rPr lang="pl-PL" i="1" dirty="0" err="1"/>
              <a:t>laws</a:t>
            </a:r>
            <a:r>
              <a:rPr lang="pl-PL" i="1" dirty="0"/>
              <a:t>, and of </a:t>
            </a:r>
            <a:r>
              <a:rPr lang="pl-PL" i="1" dirty="0" err="1"/>
              <a:t>reacting</a:t>
            </a:r>
            <a:r>
              <a:rPr lang="pl-PL" i="1" dirty="0"/>
              <a:t> </a:t>
            </a:r>
            <a:r>
              <a:rPr lang="pl-PL" i="1" dirty="0" err="1"/>
              <a:t>toward</a:t>
            </a:r>
            <a:r>
              <a:rPr lang="pl-PL" i="1" dirty="0"/>
              <a:t> the </a:t>
            </a:r>
            <a:r>
              <a:rPr lang="pl-PL" i="1" dirty="0" err="1"/>
              <a:t>breaking</a:t>
            </a:r>
            <a:r>
              <a:rPr lang="pl-PL" i="1" dirty="0"/>
              <a:t> of </a:t>
            </a:r>
            <a:r>
              <a:rPr lang="pl-PL" i="1" dirty="0" err="1"/>
              <a:t>laws</a:t>
            </a:r>
            <a:r>
              <a:rPr lang="pl-PL" i="1" dirty="0"/>
              <a:t>. . . . The </a:t>
            </a:r>
            <a:r>
              <a:rPr lang="pl-PL" i="1" dirty="0" err="1"/>
              <a:t>objective</a:t>
            </a:r>
            <a:r>
              <a:rPr lang="pl-PL" i="1" dirty="0"/>
              <a:t> of </a:t>
            </a:r>
            <a:r>
              <a:rPr lang="pl-PL" i="1" dirty="0" err="1"/>
              <a:t>criminology</a:t>
            </a:r>
            <a:r>
              <a:rPr lang="pl-PL" i="1" dirty="0"/>
              <a:t> </a:t>
            </a:r>
            <a:r>
              <a:rPr lang="pl-PL" i="1" dirty="0" err="1"/>
              <a:t>is</a:t>
            </a:r>
            <a:r>
              <a:rPr lang="pl-PL" i="1" dirty="0"/>
              <a:t> the development of a body of </a:t>
            </a:r>
            <a:r>
              <a:rPr lang="pl-PL" i="1" dirty="0" err="1"/>
              <a:t>general</a:t>
            </a:r>
            <a:r>
              <a:rPr lang="pl-PL" i="1" dirty="0"/>
              <a:t> and </a:t>
            </a:r>
            <a:r>
              <a:rPr lang="pl-PL" i="1" dirty="0" err="1"/>
              <a:t>verified</a:t>
            </a:r>
            <a:r>
              <a:rPr lang="pl-PL" i="1" dirty="0"/>
              <a:t> </a:t>
            </a:r>
            <a:r>
              <a:rPr lang="pl-PL" i="1" dirty="0" err="1"/>
              <a:t>principles</a:t>
            </a:r>
            <a:r>
              <a:rPr lang="pl-PL" i="1" dirty="0"/>
              <a:t> and of </a:t>
            </a:r>
            <a:r>
              <a:rPr lang="pl-PL" i="1" dirty="0" err="1"/>
              <a:t>other</a:t>
            </a:r>
            <a:r>
              <a:rPr lang="pl-PL" i="1" dirty="0"/>
              <a:t> </a:t>
            </a:r>
            <a:r>
              <a:rPr lang="pl-PL" i="1" dirty="0" err="1"/>
              <a:t>types</a:t>
            </a:r>
            <a:r>
              <a:rPr lang="pl-PL" i="1" dirty="0"/>
              <a:t> of </a:t>
            </a:r>
            <a:r>
              <a:rPr lang="pl-PL" i="1" dirty="0" err="1"/>
              <a:t>knowledge</a:t>
            </a:r>
            <a:r>
              <a:rPr lang="pl-PL" i="1" dirty="0"/>
              <a:t> </a:t>
            </a:r>
            <a:r>
              <a:rPr lang="pl-PL" i="1" dirty="0" err="1"/>
              <a:t>regarding</a:t>
            </a:r>
            <a:r>
              <a:rPr lang="pl-PL" i="1" dirty="0"/>
              <a:t> </a:t>
            </a:r>
            <a:r>
              <a:rPr lang="pl-PL" i="1" dirty="0" err="1"/>
              <a:t>this</a:t>
            </a:r>
            <a:r>
              <a:rPr lang="pl-PL" i="1" dirty="0"/>
              <a:t> </a:t>
            </a:r>
            <a:r>
              <a:rPr lang="pl-PL" i="1" dirty="0" err="1"/>
              <a:t>process</a:t>
            </a:r>
            <a:r>
              <a:rPr lang="pl-PL" i="1" dirty="0"/>
              <a:t> of  law, </a:t>
            </a:r>
            <a:r>
              <a:rPr lang="pl-PL" i="1" dirty="0" err="1"/>
              <a:t>crime</a:t>
            </a:r>
            <a:r>
              <a:rPr lang="pl-PL" i="1" dirty="0"/>
              <a:t>, and </a:t>
            </a:r>
            <a:r>
              <a:rPr lang="pl-PL" i="1" dirty="0" err="1"/>
              <a:t>treatment</a:t>
            </a:r>
            <a:r>
              <a:rPr lang="pl-PL" i="1" dirty="0"/>
              <a:t> </a:t>
            </a:r>
            <a:r>
              <a:rPr lang="pl-PL" i="1" dirty="0" err="1"/>
              <a:t>or</a:t>
            </a:r>
            <a:r>
              <a:rPr lang="pl-PL" i="1" dirty="0"/>
              <a:t> </a:t>
            </a:r>
            <a:r>
              <a:rPr lang="pl-PL" i="1" dirty="0" err="1"/>
              <a:t>prevention</a:t>
            </a:r>
            <a:r>
              <a:rPr lang="pl-PL" i="1" dirty="0"/>
              <a:t>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88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7FF6A0-0BA4-BB4C-AA35-525D7380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000" b="1" dirty="0" err="1"/>
              <a:t>Criminology</a:t>
            </a:r>
            <a:r>
              <a:rPr lang="pl-PL" sz="3000" b="1" dirty="0"/>
              <a:t> </a:t>
            </a:r>
            <a:r>
              <a:rPr lang="pl-PL" sz="3000" b="1" dirty="0" err="1"/>
              <a:t>is</a:t>
            </a:r>
            <a:r>
              <a:rPr lang="pl-PL" sz="3000" b="1" dirty="0"/>
              <a:t> the </a:t>
            </a:r>
            <a:r>
              <a:rPr lang="pl-PL" sz="3000" b="1" dirty="0" err="1"/>
              <a:t>scientific</a:t>
            </a:r>
            <a:r>
              <a:rPr lang="pl-PL" sz="3000" b="1" dirty="0"/>
              <a:t> </a:t>
            </a:r>
            <a:r>
              <a:rPr lang="pl-PL" sz="3000" b="1" dirty="0" err="1"/>
              <a:t>study</a:t>
            </a:r>
            <a:r>
              <a:rPr lang="pl-PL" sz="3000" b="1" dirty="0"/>
              <a:t> of </a:t>
            </a:r>
            <a:r>
              <a:rPr lang="pl-PL" sz="3000" b="1" dirty="0" err="1"/>
              <a:t>crime</a:t>
            </a:r>
            <a:r>
              <a:rPr lang="pl-PL" sz="3000" b="1" dirty="0"/>
              <a:t>, </a:t>
            </a:r>
            <a:r>
              <a:rPr lang="pl-PL" sz="3000" b="1" dirty="0" err="1"/>
              <a:t>especially</a:t>
            </a:r>
            <a:r>
              <a:rPr lang="pl-PL" sz="3000" b="1" dirty="0"/>
              <a:t> </a:t>
            </a:r>
            <a:r>
              <a:rPr lang="pl-PL" sz="3000" b="1" dirty="0" err="1"/>
              <a:t>why</a:t>
            </a:r>
            <a:r>
              <a:rPr lang="pl-PL" sz="3000" b="1" dirty="0"/>
              <a:t> </a:t>
            </a:r>
            <a:r>
              <a:rPr lang="pl-PL" sz="3000" b="1" dirty="0" err="1"/>
              <a:t>people</a:t>
            </a:r>
            <a:r>
              <a:rPr lang="pl-PL" sz="3000" b="1" dirty="0"/>
              <a:t> </a:t>
            </a:r>
            <a:r>
              <a:rPr lang="pl-PL" sz="3000" b="1" dirty="0" err="1"/>
              <a:t>engage</a:t>
            </a:r>
            <a:r>
              <a:rPr lang="pl-PL" sz="3000" b="1" dirty="0"/>
              <a:t> in </a:t>
            </a:r>
            <a:r>
              <a:rPr lang="pl-PL" sz="3000" b="1" dirty="0" err="1"/>
              <a:t>criminal</a:t>
            </a:r>
            <a:r>
              <a:rPr lang="pl-PL" sz="3000" b="1" dirty="0"/>
              <a:t> </a:t>
            </a:r>
            <a:r>
              <a:rPr lang="pl-PL" sz="3000" b="1" dirty="0" err="1"/>
              <a:t>behavior</a:t>
            </a:r>
            <a:r>
              <a:rPr lang="pl-PL" sz="3000" b="1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27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ED124-716C-274A-BDCF-CF4C5DC1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683" y="5980038"/>
            <a:ext cx="10124502" cy="802520"/>
          </a:xfrm>
        </p:spPr>
        <p:txBody>
          <a:bodyPr>
            <a:normAutofit fontScale="40000" lnSpcReduction="20000"/>
          </a:bodyPr>
          <a:lstStyle/>
          <a:p>
            <a:r>
              <a:rPr lang="pl-PL" sz="5600" i="1" dirty="0"/>
              <a:t>Source: the National Police </a:t>
            </a:r>
            <a:r>
              <a:rPr lang="pl-PL" sz="5600" i="1" dirty="0" err="1"/>
              <a:t>Headquarters</a:t>
            </a:r>
            <a:r>
              <a:rPr lang="pl-PL" sz="5600" i="1" dirty="0"/>
              <a:t>; The report on the </a:t>
            </a:r>
            <a:r>
              <a:rPr lang="pl-PL" sz="5600" i="1" dirty="0" err="1"/>
              <a:t>level</a:t>
            </a:r>
            <a:r>
              <a:rPr lang="pl-PL" sz="5600" i="1" dirty="0"/>
              <a:t> of </a:t>
            </a:r>
            <a:r>
              <a:rPr lang="pl-PL" sz="5600" i="1" dirty="0" err="1"/>
              <a:t>security</a:t>
            </a:r>
            <a:r>
              <a:rPr lang="pl-PL" sz="5600" i="1" dirty="0"/>
              <a:t> in Poland in 2016, Ministry of the Interior and Administration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6" name="Picture 1" descr="page9image10686112">
            <a:extLst>
              <a:ext uri="{FF2B5EF4-FFF2-40B4-BE49-F238E27FC236}">
                <a16:creationId xmlns:a16="http://schemas.microsoft.com/office/drawing/2014/main" id="{A8E1F029-3B10-4445-AEE4-F7BDC30D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83" y="1119145"/>
            <a:ext cx="8361802" cy="45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14596FE-4AC8-1243-B02E-A630778405E9}"/>
              </a:ext>
            </a:extLst>
          </p:cNvPr>
          <p:cNvSpPr txBox="1"/>
          <p:nvPr/>
        </p:nvSpPr>
        <p:spPr>
          <a:xfrm>
            <a:off x="550843" y="368958"/>
            <a:ext cx="945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Total numer of </a:t>
            </a:r>
            <a:r>
              <a:rPr lang="pl-PL" sz="2400" b="1" dirty="0" err="1"/>
              <a:t>reported</a:t>
            </a:r>
            <a:r>
              <a:rPr lang="pl-PL" sz="2400" b="1" dirty="0"/>
              <a:t> </a:t>
            </a:r>
            <a:r>
              <a:rPr lang="pl-PL" sz="2400" b="1" dirty="0" err="1"/>
              <a:t>crimes</a:t>
            </a:r>
            <a:r>
              <a:rPr lang="pl-PL" sz="2400" b="1" dirty="0"/>
              <a:t> in the </a:t>
            </a:r>
            <a:r>
              <a:rPr lang="pl-PL" sz="2400" b="1" dirty="0" err="1"/>
              <a:t>years</a:t>
            </a:r>
            <a:r>
              <a:rPr lang="pl-PL" sz="2400" b="1" dirty="0"/>
              <a:t> 2007-2016</a:t>
            </a:r>
          </a:p>
        </p:txBody>
      </p:sp>
    </p:spTree>
    <p:extLst>
      <p:ext uri="{BB962C8B-B14F-4D97-AF65-F5344CB8AC3E}">
        <p14:creationId xmlns:p14="http://schemas.microsoft.com/office/powerpoint/2010/main" val="31507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ECE14B-EA6E-0D42-8BEC-559F1A2C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93519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Criminological</a:t>
            </a:r>
            <a:r>
              <a:rPr lang="pl-PL" dirty="0"/>
              <a:t> </a:t>
            </a:r>
            <a:r>
              <a:rPr lang="pl-PL" dirty="0" err="1"/>
              <a:t>theories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96DE5F-B4A4-EA4B-8133-3E0055AB1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642"/>
            <a:ext cx="10515600" cy="491532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err="1"/>
              <a:t>Why</a:t>
            </a:r>
            <a:r>
              <a:rPr lang="pl-PL" dirty="0"/>
              <a:t> do we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theories</a:t>
            </a:r>
            <a:r>
              <a:rPr lang="pl-PL" dirty="0"/>
              <a:t> in </a:t>
            </a:r>
            <a:r>
              <a:rPr lang="pl-PL" dirty="0" err="1"/>
              <a:t>criminology</a:t>
            </a:r>
            <a:r>
              <a:rPr lang="pl-PL" dirty="0"/>
              <a:t>?</a:t>
            </a:r>
          </a:p>
          <a:p>
            <a:pPr algn="just"/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any</a:t>
            </a:r>
            <a:r>
              <a:rPr lang="pl-PL" dirty="0"/>
              <a:t> of the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theories</a:t>
            </a:r>
            <a:r>
              <a:rPr lang="pl-PL" dirty="0"/>
              <a:t> be </a:t>
            </a:r>
            <a:r>
              <a:rPr lang="pl-PL" dirty="0" err="1"/>
              <a:t>proven</a:t>
            </a:r>
            <a:r>
              <a:rPr lang="pl-PL" dirty="0"/>
              <a:t>? Karl </a:t>
            </a:r>
            <a:r>
              <a:rPr lang="pl-PL" dirty="0" err="1"/>
              <a:t>Proper</a:t>
            </a:r>
            <a:r>
              <a:rPr lang="pl-PL" dirty="0"/>
              <a:t> (1959)</a:t>
            </a:r>
          </a:p>
          <a:p>
            <a:pPr algn="just"/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conform</a:t>
            </a:r>
            <a:r>
              <a:rPr lang="pl-PL" dirty="0"/>
              <a:t> to </a:t>
            </a:r>
            <a:r>
              <a:rPr lang="pl-PL" dirty="0" err="1"/>
              <a:t>particular</a:t>
            </a:r>
            <a:r>
              <a:rPr lang="pl-PL" dirty="0"/>
              <a:t> </a:t>
            </a:r>
            <a:r>
              <a:rPr lang="pl-PL" dirty="0" err="1"/>
              <a:t>norms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willing</a:t>
            </a:r>
            <a:r>
              <a:rPr lang="pl-PL" dirty="0"/>
              <a:t> to </a:t>
            </a:r>
            <a:r>
              <a:rPr lang="pl-PL" dirty="0" err="1"/>
              <a:t>breach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?</a:t>
            </a:r>
          </a:p>
          <a:p>
            <a:pPr algn="just"/>
            <a:r>
              <a:rPr lang="pl-PL" dirty="0" err="1"/>
              <a:t>Why</a:t>
            </a:r>
            <a:r>
              <a:rPr lang="pl-PL" dirty="0"/>
              <a:t> men </a:t>
            </a:r>
            <a:r>
              <a:rPr lang="pl-PL" dirty="0" err="1"/>
              <a:t>commit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violent</a:t>
            </a:r>
            <a:r>
              <a:rPr lang="pl-PL" dirty="0"/>
              <a:t> </a:t>
            </a:r>
            <a:r>
              <a:rPr lang="pl-PL" dirty="0" err="1"/>
              <a:t>crimes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women</a:t>
            </a:r>
            <a:r>
              <a:rPr lang="pl-PL" dirty="0"/>
              <a:t>?</a:t>
            </a:r>
          </a:p>
          <a:p>
            <a:pPr algn="just"/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women</a:t>
            </a:r>
            <a:r>
              <a:rPr lang="pl-PL" dirty="0"/>
              <a:t> – in the </a:t>
            </a:r>
            <a:r>
              <a:rPr lang="pl-PL" dirty="0" err="1"/>
              <a:t>case</a:t>
            </a:r>
            <a:r>
              <a:rPr lang="pl-PL" dirty="0"/>
              <a:t> of </a:t>
            </a:r>
            <a:r>
              <a:rPr lang="pl-PL" dirty="0" err="1"/>
              <a:t>murders</a:t>
            </a:r>
            <a:r>
              <a:rPr lang="pl-PL" dirty="0"/>
              <a:t> –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poison</a:t>
            </a:r>
            <a:r>
              <a:rPr lang="pl-PL" dirty="0"/>
              <a:t> much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men?</a:t>
            </a:r>
          </a:p>
          <a:p>
            <a:pPr algn="just"/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risk</a:t>
            </a:r>
            <a:r>
              <a:rPr lang="pl-PL" dirty="0"/>
              <a:t> to </a:t>
            </a:r>
            <a:r>
              <a:rPr lang="pl-PL" dirty="0" err="1"/>
              <a:t>commit</a:t>
            </a:r>
            <a:r>
              <a:rPr lang="pl-PL" dirty="0"/>
              <a:t> </a:t>
            </a:r>
            <a:r>
              <a:rPr lang="pl-PL" dirty="0" err="1"/>
              <a:t>crimes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to be </a:t>
            </a:r>
            <a:r>
              <a:rPr lang="pl-PL" dirty="0" err="1"/>
              <a:t>victims</a:t>
            </a:r>
            <a:r>
              <a:rPr lang="pl-PL" dirty="0"/>
              <a:t> of </a:t>
            </a:r>
            <a:r>
              <a:rPr lang="pl-PL" dirty="0" err="1"/>
              <a:t>such</a:t>
            </a:r>
            <a:r>
              <a:rPr lang="pl-PL" dirty="0"/>
              <a:t>?</a:t>
            </a:r>
          </a:p>
          <a:p>
            <a:pPr algn="just"/>
            <a:r>
              <a:rPr lang="pl-PL" dirty="0"/>
              <a:t>A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explanation</a:t>
            </a:r>
            <a:r>
              <a:rPr lang="pl-PL" dirty="0"/>
              <a:t> for </a:t>
            </a:r>
            <a:r>
              <a:rPr lang="pl-PL" dirty="0" err="1"/>
              <a:t>commiting</a:t>
            </a:r>
            <a:r>
              <a:rPr lang="pl-PL" dirty="0"/>
              <a:t> </a:t>
            </a:r>
            <a:r>
              <a:rPr lang="pl-PL" dirty="0" err="1"/>
              <a:t>certain</a:t>
            </a:r>
            <a:r>
              <a:rPr lang="pl-PL" dirty="0"/>
              <a:t> </a:t>
            </a:r>
            <a:r>
              <a:rPr lang="pl-PL" dirty="0" err="1"/>
              <a:t>crimes</a:t>
            </a:r>
            <a:r>
              <a:rPr lang="pl-PL" dirty="0"/>
              <a:t> – </a:t>
            </a:r>
            <a:r>
              <a:rPr lang="pl-PL" dirty="0" err="1"/>
              <a:t>unemployment</a:t>
            </a:r>
            <a:r>
              <a:rPr lang="pl-PL" dirty="0"/>
              <a:t> and </a:t>
            </a:r>
            <a:r>
              <a:rPr lang="pl-PL" dirty="0" err="1"/>
              <a:t>poverty</a:t>
            </a:r>
            <a:r>
              <a:rPr lang="pl-PL" dirty="0"/>
              <a:t> as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risk</a:t>
            </a:r>
            <a:r>
              <a:rPr lang="pl-PL" dirty="0"/>
              <a:t> </a:t>
            </a:r>
            <a:r>
              <a:rPr lang="pl-PL" dirty="0" err="1"/>
              <a:t>factors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476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3B5D5-FB12-C045-B08C-2CA599CB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/>
              <a:t>Classical</a:t>
            </a:r>
            <a:r>
              <a:rPr lang="pl-PL" sz="2800" b="1" dirty="0"/>
              <a:t> </a:t>
            </a:r>
            <a:r>
              <a:rPr lang="pl-PL" sz="2800" b="1" dirty="0" err="1"/>
              <a:t>criminology</a:t>
            </a: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363AFB-AC45-BF40-A911-F73DB253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03" y="1634644"/>
            <a:ext cx="10515600" cy="5009226"/>
          </a:xfrm>
        </p:spPr>
        <p:txBody>
          <a:bodyPr>
            <a:normAutofit/>
          </a:bodyPr>
          <a:lstStyle/>
          <a:p>
            <a:r>
              <a:rPr lang="pl-PL" sz="2600" dirty="0" err="1"/>
              <a:t>Tied</a:t>
            </a:r>
            <a:r>
              <a:rPr lang="pl-PL" sz="2600" dirty="0"/>
              <a:t> </a:t>
            </a:r>
            <a:r>
              <a:rPr lang="pl-PL" sz="2600" dirty="0" err="1"/>
              <a:t>up</a:t>
            </a:r>
            <a:r>
              <a:rPr lang="pl-PL" sz="2600" dirty="0"/>
              <a:t> with the </a:t>
            </a:r>
            <a:r>
              <a:rPr lang="pl-PL" sz="2600" dirty="0" err="1"/>
              <a:t>Enlightment</a:t>
            </a:r>
            <a:r>
              <a:rPr lang="pl-PL" sz="2600" dirty="0"/>
              <a:t>.</a:t>
            </a:r>
          </a:p>
          <a:p>
            <a:r>
              <a:rPr lang="pl-PL" sz="2600" dirty="0" err="1"/>
              <a:t>Before</a:t>
            </a:r>
            <a:r>
              <a:rPr lang="pl-PL" sz="2600" dirty="0"/>
              <a:t> </a:t>
            </a:r>
            <a:r>
              <a:rPr lang="pl-PL" sz="2600" dirty="0" err="1"/>
              <a:t>that</a:t>
            </a:r>
            <a:r>
              <a:rPr lang="pl-PL" sz="2600" dirty="0"/>
              <a:t> </a:t>
            </a:r>
            <a:r>
              <a:rPr lang="pl-PL" sz="2600" dirty="0" err="1"/>
              <a:t>time</a:t>
            </a:r>
            <a:r>
              <a:rPr lang="pl-PL" sz="2600" dirty="0"/>
              <a:t> </a:t>
            </a:r>
            <a:r>
              <a:rPr lang="pl-PL" sz="2600" dirty="0" err="1"/>
              <a:t>problems</a:t>
            </a:r>
            <a:r>
              <a:rPr lang="pl-PL" sz="2600" dirty="0"/>
              <a:t> </a:t>
            </a:r>
            <a:r>
              <a:rPr lang="pl-PL" sz="2600" dirty="0" err="1"/>
              <a:t>were</a:t>
            </a:r>
            <a:r>
              <a:rPr lang="pl-PL" sz="2600" dirty="0"/>
              <a:t> </a:t>
            </a:r>
            <a:r>
              <a:rPr lang="pl-PL" sz="2600" dirty="0" err="1"/>
              <a:t>often</a:t>
            </a:r>
            <a:r>
              <a:rPr lang="pl-PL" sz="2600" dirty="0"/>
              <a:t> </a:t>
            </a:r>
            <a:r>
              <a:rPr lang="pl-PL" sz="2600" dirty="0" err="1"/>
              <a:t>solved</a:t>
            </a:r>
            <a:r>
              <a:rPr lang="pl-PL" sz="2600" dirty="0"/>
              <a:t> by </a:t>
            </a:r>
            <a:r>
              <a:rPr lang="pl-PL" sz="2600" dirty="0" err="1"/>
              <a:t>might</a:t>
            </a:r>
            <a:r>
              <a:rPr lang="pl-PL" sz="2600" dirty="0"/>
              <a:t> </a:t>
            </a:r>
            <a:r>
              <a:rPr lang="pl-PL" sz="2600" dirty="0" err="1"/>
              <a:t>or</a:t>
            </a:r>
            <a:r>
              <a:rPr lang="pl-PL" sz="2600" dirty="0"/>
              <a:t> by the </a:t>
            </a:r>
            <a:r>
              <a:rPr lang="pl-PL" sz="2600" dirty="0" err="1"/>
              <a:t>State</a:t>
            </a:r>
            <a:r>
              <a:rPr lang="pl-PL" sz="2600" dirty="0"/>
              <a:t> and/</a:t>
            </a:r>
            <a:r>
              <a:rPr lang="pl-PL" sz="2600" dirty="0" err="1"/>
              <a:t>or</a:t>
            </a:r>
            <a:r>
              <a:rPr lang="pl-PL" sz="2600" dirty="0"/>
              <a:t> the Church and </a:t>
            </a:r>
            <a:r>
              <a:rPr lang="pl-PL" sz="2600" dirty="0" err="1"/>
              <a:t>people</a:t>
            </a:r>
            <a:r>
              <a:rPr lang="pl-PL" sz="2600" dirty="0"/>
              <a:t> </a:t>
            </a:r>
            <a:r>
              <a:rPr lang="pl-PL" sz="2600" dirty="0" err="1"/>
              <a:t>were</a:t>
            </a:r>
            <a:r>
              <a:rPr lang="pl-PL" sz="2600" dirty="0"/>
              <a:t> </a:t>
            </a:r>
            <a:r>
              <a:rPr lang="pl-PL" sz="2600" dirty="0" err="1"/>
              <a:t>expected</a:t>
            </a:r>
            <a:r>
              <a:rPr lang="pl-PL" sz="2600" dirty="0"/>
              <a:t> to </a:t>
            </a:r>
            <a:r>
              <a:rPr lang="pl-PL" sz="2600" dirty="0" err="1"/>
              <a:t>accept</a:t>
            </a:r>
            <a:r>
              <a:rPr lang="pl-PL" sz="2600" dirty="0"/>
              <a:t> </a:t>
            </a:r>
            <a:r>
              <a:rPr lang="pl-PL" sz="2600" dirty="0" err="1"/>
              <a:t>their</a:t>
            </a:r>
            <a:r>
              <a:rPr lang="pl-PL" sz="2600" dirty="0"/>
              <a:t> </a:t>
            </a:r>
            <a:r>
              <a:rPr lang="pl-PL" sz="2600" dirty="0" err="1"/>
              <a:t>rule</a:t>
            </a:r>
            <a:r>
              <a:rPr lang="pl-PL" sz="2600" dirty="0"/>
              <a:t> and </a:t>
            </a:r>
            <a:r>
              <a:rPr lang="pl-PL" sz="2600" dirty="0" err="1"/>
              <a:t>their</a:t>
            </a:r>
            <a:r>
              <a:rPr lang="pl-PL" sz="2600" dirty="0"/>
              <a:t> </a:t>
            </a:r>
            <a:r>
              <a:rPr lang="pl-PL" sz="2600" dirty="0" err="1"/>
              <a:t>use</a:t>
            </a:r>
            <a:r>
              <a:rPr lang="pl-PL" sz="2600" dirty="0"/>
              <a:t> of </a:t>
            </a:r>
            <a:r>
              <a:rPr lang="pl-PL" sz="2600" dirty="0" err="1"/>
              <a:t>power</a:t>
            </a:r>
            <a:r>
              <a:rPr lang="pl-PL" sz="2600" dirty="0"/>
              <a:t>.</a:t>
            </a:r>
          </a:p>
          <a:p>
            <a:r>
              <a:rPr lang="pl-PL" sz="2600" dirty="0" err="1"/>
              <a:t>Faith</a:t>
            </a:r>
            <a:r>
              <a:rPr lang="pl-PL" sz="2600" dirty="0"/>
              <a:t> </a:t>
            </a:r>
            <a:r>
              <a:rPr lang="pl-PL" sz="2600" dirty="0" err="1"/>
              <a:t>helped</a:t>
            </a:r>
            <a:r>
              <a:rPr lang="pl-PL" sz="2600" dirty="0"/>
              <a:t> to </a:t>
            </a:r>
            <a:r>
              <a:rPr lang="pl-PL" sz="2600" dirty="0" err="1"/>
              <a:t>keep</a:t>
            </a:r>
            <a:r>
              <a:rPr lang="pl-PL" sz="2600" dirty="0"/>
              <a:t> </a:t>
            </a:r>
            <a:r>
              <a:rPr lang="pl-PL" sz="2600" dirty="0" err="1"/>
              <a:t>people</a:t>
            </a:r>
            <a:r>
              <a:rPr lang="pl-PL" sz="2600" dirty="0"/>
              <a:t> in </a:t>
            </a:r>
            <a:r>
              <a:rPr lang="pl-PL" sz="2600" dirty="0" err="1"/>
              <a:t>line</a:t>
            </a:r>
            <a:r>
              <a:rPr lang="pl-PL" sz="2600" dirty="0"/>
              <a:t>.</a:t>
            </a:r>
          </a:p>
          <a:p>
            <a:r>
              <a:rPr lang="pl-PL" sz="2600" dirty="0" err="1"/>
              <a:t>Punishment</a:t>
            </a:r>
            <a:r>
              <a:rPr lang="pl-PL" sz="2600" dirty="0"/>
              <a:t> was </a:t>
            </a:r>
            <a:r>
              <a:rPr lang="pl-PL" sz="2600" dirty="0" err="1"/>
              <a:t>harsh</a:t>
            </a:r>
            <a:r>
              <a:rPr lang="pl-PL" sz="2600" dirty="0"/>
              <a:t>, </a:t>
            </a:r>
            <a:r>
              <a:rPr lang="pl-PL" sz="2600" dirty="0" err="1"/>
              <a:t>often</a:t>
            </a:r>
            <a:r>
              <a:rPr lang="pl-PL" sz="2600" dirty="0"/>
              <a:t> </a:t>
            </a:r>
            <a:r>
              <a:rPr lang="pl-PL" sz="2600" dirty="0" err="1"/>
              <a:t>cruel</a:t>
            </a:r>
            <a:r>
              <a:rPr lang="pl-PL" sz="2600" dirty="0"/>
              <a:t> and </a:t>
            </a:r>
            <a:r>
              <a:rPr lang="pl-PL" sz="2600" dirty="0" err="1"/>
              <a:t>bloody</a:t>
            </a:r>
            <a:r>
              <a:rPr lang="pl-PL" sz="2600" dirty="0"/>
              <a:t> and </a:t>
            </a:r>
            <a:r>
              <a:rPr lang="pl-PL" sz="2600" dirty="0" err="1"/>
              <a:t>used</a:t>
            </a:r>
            <a:r>
              <a:rPr lang="pl-PL" sz="2600" dirty="0"/>
              <a:t> to </a:t>
            </a:r>
            <a:r>
              <a:rPr lang="pl-PL" sz="2600" dirty="0" err="1"/>
              <a:t>perpetuate</a:t>
            </a:r>
            <a:r>
              <a:rPr lang="pl-PL" sz="2600" dirty="0"/>
              <a:t> the </a:t>
            </a:r>
            <a:r>
              <a:rPr lang="pl-PL" sz="2600" dirty="0" err="1"/>
              <a:t>traditional</a:t>
            </a:r>
            <a:r>
              <a:rPr lang="pl-PL" sz="2600" dirty="0"/>
              <a:t> </a:t>
            </a:r>
            <a:r>
              <a:rPr lang="pl-PL" sz="2600" dirty="0" err="1"/>
              <a:t>power</a:t>
            </a:r>
            <a:r>
              <a:rPr lang="pl-PL" sz="2600" dirty="0"/>
              <a:t> of </a:t>
            </a:r>
            <a:r>
              <a:rPr lang="pl-PL" sz="2600" dirty="0" err="1"/>
              <a:t>State</a:t>
            </a:r>
            <a:r>
              <a:rPr lang="pl-PL" sz="2600" dirty="0"/>
              <a:t> (</a:t>
            </a:r>
            <a:r>
              <a:rPr lang="pl-PL" sz="2600" dirty="0" err="1"/>
              <a:t>monarch</a:t>
            </a:r>
            <a:r>
              <a:rPr lang="pl-PL" sz="2600" dirty="0"/>
              <a:t>) and Church.</a:t>
            </a:r>
          </a:p>
          <a:p>
            <a:r>
              <a:rPr lang="pl-PL" sz="2600" dirty="0"/>
              <a:t>By the 18th </a:t>
            </a:r>
            <a:r>
              <a:rPr lang="pl-PL" sz="2600" dirty="0" err="1"/>
              <a:t>century</a:t>
            </a:r>
            <a:r>
              <a:rPr lang="pl-PL" sz="2600" dirty="0"/>
              <a:t> </a:t>
            </a:r>
            <a:r>
              <a:rPr lang="pl-PL" sz="2600" dirty="0" err="1"/>
              <a:t>many</a:t>
            </a:r>
            <a:r>
              <a:rPr lang="pl-PL" sz="2600" dirty="0"/>
              <a:t> </a:t>
            </a:r>
            <a:r>
              <a:rPr lang="pl-PL" sz="2600" dirty="0" err="1"/>
              <a:t>crimes</a:t>
            </a:r>
            <a:r>
              <a:rPr lang="pl-PL" sz="2600" dirty="0"/>
              <a:t>, </a:t>
            </a:r>
            <a:r>
              <a:rPr lang="pl-PL" sz="2600" dirty="0" err="1"/>
              <a:t>even</a:t>
            </a:r>
            <a:r>
              <a:rPr lang="pl-PL" sz="2600" dirty="0"/>
              <a:t> </a:t>
            </a:r>
            <a:r>
              <a:rPr lang="pl-PL" sz="2600" dirty="0" err="1"/>
              <a:t>relatively</a:t>
            </a:r>
            <a:r>
              <a:rPr lang="pl-PL" sz="2600" dirty="0"/>
              <a:t> minor </a:t>
            </a:r>
            <a:r>
              <a:rPr lang="pl-PL" sz="2600" dirty="0" err="1"/>
              <a:t>offences</a:t>
            </a:r>
            <a:r>
              <a:rPr lang="pl-PL" sz="2600" dirty="0"/>
              <a:t>, </a:t>
            </a:r>
            <a:r>
              <a:rPr lang="pl-PL" sz="2600" dirty="0" err="1"/>
              <a:t>attracted</a:t>
            </a:r>
            <a:r>
              <a:rPr lang="pl-PL" sz="2600" dirty="0"/>
              <a:t> </a:t>
            </a:r>
            <a:r>
              <a:rPr lang="pl-PL" sz="2600" dirty="0" err="1"/>
              <a:t>either</a:t>
            </a:r>
            <a:r>
              <a:rPr lang="pl-PL" sz="2600" dirty="0"/>
              <a:t> </a:t>
            </a:r>
            <a:r>
              <a:rPr lang="pl-PL" sz="2600" dirty="0" err="1"/>
              <a:t>death</a:t>
            </a:r>
            <a:r>
              <a:rPr lang="pl-PL" sz="2600" dirty="0"/>
              <a:t> </a:t>
            </a:r>
            <a:r>
              <a:rPr lang="pl-PL" sz="2600" dirty="0" err="1"/>
              <a:t>penalty</a:t>
            </a:r>
            <a:r>
              <a:rPr lang="pl-PL" sz="2600" dirty="0"/>
              <a:t> </a:t>
            </a:r>
            <a:r>
              <a:rPr lang="pl-PL" sz="2600" dirty="0" err="1"/>
              <a:t>or</a:t>
            </a:r>
            <a:r>
              <a:rPr lang="pl-PL" sz="2600" dirty="0"/>
              <a:t> </a:t>
            </a:r>
            <a:r>
              <a:rPr lang="pl-PL" sz="2600" dirty="0" err="1"/>
              <a:t>transportation</a:t>
            </a:r>
            <a:r>
              <a:rPr lang="pl-PL" sz="2600" dirty="0"/>
              <a:t>; </a:t>
            </a:r>
            <a:r>
              <a:rPr lang="pl-PL" sz="2600" dirty="0" err="1"/>
              <a:t>others</a:t>
            </a:r>
            <a:r>
              <a:rPr lang="pl-PL" sz="2600" dirty="0"/>
              <a:t> </a:t>
            </a:r>
            <a:r>
              <a:rPr lang="pl-PL" sz="2600" dirty="0" err="1"/>
              <a:t>might</a:t>
            </a:r>
            <a:r>
              <a:rPr lang="pl-PL" sz="2600" dirty="0"/>
              <a:t> be </a:t>
            </a:r>
            <a:r>
              <a:rPr lang="pl-PL" sz="2600" dirty="0" err="1"/>
              <a:t>punished</a:t>
            </a:r>
            <a:r>
              <a:rPr lang="pl-PL" sz="2600" dirty="0"/>
              <a:t> with </a:t>
            </a:r>
            <a:r>
              <a:rPr lang="pl-PL" sz="2600" dirty="0" err="1"/>
              <a:t>flogging</a:t>
            </a:r>
            <a:r>
              <a:rPr lang="pl-PL" sz="2600" dirty="0"/>
              <a:t> </a:t>
            </a:r>
            <a:r>
              <a:rPr lang="pl-PL" sz="2600" dirty="0" err="1"/>
              <a:t>or</a:t>
            </a:r>
            <a:r>
              <a:rPr lang="pl-PL" sz="2600" dirty="0"/>
              <a:t> </a:t>
            </a:r>
            <a:r>
              <a:rPr lang="pl-PL" sz="2600" dirty="0" err="1"/>
              <a:t>burning</a:t>
            </a:r>
            <a:r>
              <a:rPr lang="pl-PL" sz="2600" dirty="0"/>
              <a:t> of, for </a:t>
            </a:r>
            <a:r>
              <a:rPr lang="pl-PL" sz="2600" dirty="0" err="1"/>
              <a:t>example</a:t>
            </a:r>
            <a:r>
              <a:rPr lang="pl-PL" sz="2600" dirty="0"/>
              <a:t>, the </a:t>
            </a:r>
            <a:r>
              <a:rPr lang="pl-PL" sz="2600" dirty="0" err="1"/>
              <a:t>hands</a:t>
            </a:r>
            <a:r>
              <a:rPr lang="pl-P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518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1CCBF0-1D07-224D-AB54-2C3EC4B5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0228"/>
            <a:ext cx="10515600" cy="5366735"/>
          </a:xfrm>
        </p:spPr>
        <p:txBody>
          <a:bodyPr/>
          <a:lstStyle/>
          <a:p>
            <a:pPr algn="just"/>
            <a:r>
              <a:rPr lang="pl-PL" sz="3200" dirty="0"/>
              <a:t>The </a:t>
            </a:r>
            <a:r>
              <a:rPr lang="pl-PL" sz="3200" dirty="0" err="1"/>
              <a:t>Enlightenment</a:t>
            </a:r>
            <a:r>
              <a:rPr lang="pl-PL" sz="3200" dirty="0"/>
              <a:t> </a:t>
            </a:r>
            <a:r>
              <a:rPr lang="pl-PL" sz="3200" dirty="0" err="1"/>
              <a:t>encouraged</a:t>
            </a:r>
            <a:r>
              <a:rPr lang="pl-PL" sz="3200" dirty="0"/>
              <a:t> </a:t>
            </a:r>
            <a:r>
              <a:rPr lang="pl-PL" sz="3200" dirty="0" err="1"/>
              <a:t>people</a:t>
            </a:r>
            <a:r>
              <a:rPr lang="pl-PL" sz="3200" dirty="0"/>
              <a:t> to </a:t>
            </a:r>
            <a:r>
              <a:rPr lang="pl-PL" sz="3200" dirty="0" err="1"/>
              <a:t>think</a:t>
            </a:r>
            <a:r>
              <a:rPr lang="pl-PL" sz="3200" dirty="0"/>
              <a:t> for </a:t>
            </a:r>
            <a:r>
              <a:rPr lang="pl-PL" sz="3200" dirty="0" err="1"/>
              <a:t>themselves</a:t>
            </a:r>
            <a:r>
              <a:rPr lang="pl-PL" sz="3200" dirty="0"/>
              <a:t>.</a:t>
            </a:r>
          </a:p>
          <a:p>
            <a:pPr algn="just"/>
            <a:r>
              <a:rPr lang="pl-PL" sz="3200" dirty="0"/>
              <a:t>The </a:t>
            </a:r>
            <a:r>
              <a:rPr lang="pl-PL" sz="3200" dirty="0" err="1"/>
              <a:t>Enlightenment</a:t>
            </a:r>
            <a:r>
              <a:rPr lang="pl-PL" sz="3200" dirty="0"/>
              <a:t> period ran from </a:t>
            </a:r>
            <a:r>
              <a:rPr lang="pl-PL" sz="3200" dirty="0" err="1"/>
              <a:t>about</a:t>
            </a:r>
            <a:r>
              <a:rPr lang="pl-PL" sz="3200" dirty="0"/>
              <a:t> 1650-1680 and </a:t>
            </a:r>
            <a:r>
              <a:rPr lang="pl-PL" sz="3200" dirty="0" err="1"/>
              <a:t>included</a:t>
            </a:r>
            <a:r>
              <a:rPr lang="pl-PL" sz="3200" dirty="0"/>
              <a:t> </a:t>
            </a:r>
            <a:r>
              <a:rPr lang="pl-PL" sz="3200" dirty="0" err="1"/>
              <a:t>thinkers</a:t>
            </a:r>
            <a:r>
              <a:rPr lang="pl-PL" sz="3200" dirty="0"/>
              <a:t> </a:t>
            </a:r>
            <a:r>
              <a:rPr lang="pl-PL" sz="3200" dirty="0" err="1"/>
              <a:t>such</a:t>
            </a:r>
            <a:r>
              <a:rPr lang="pl-PL" sz="3200" dirty="0"/>
              <a:t> as John </a:t>
            </a:r>
            <a:r>
              <a:rPr lang="pl-PL" sz="3200" dirty="0" err="1"/>
              <a:t>Locke</a:t>
            </a:r>
            <a:r>
              <a:rPr lang="pl-PL" sz="3200" dirty="0"/>
              <a:t>, Isaac Newton, Voltaire, Montesquieu.</a:t>
            </a:r>
          </a:p>
          <a:p>
            <a:pPr algn="just"/>
            <a:r>
              <a:rPr lang="pl-PL" sz="3200" dirty="0" err="1"/>
              <a:t>Two</a:t>
            </a:r>
            <a:r>
              <a:rPr lang="pl-PL" sz="3200" dirty="0"/>
              <a:t> most </a:t>
            </a:r>
            <a:r>
              <a:rPr lang="pl-PL" sz="3200" dirty="0" err="1"/>
              <a:t>famous</a:t>
            </a:r>
            <a:r>
              <a:rPr lang="pl-PL" sz="3200" dirty="0"/>
              <a:t> </a:t>
            </a:r>
            <a:r>
              <a:rPr lang="pl-PL" sz="3200" dirty="0" err="1"/>
              <a:t>Englihtenment</a:t>
            </a:r>
            <a:r>
              <a:rPr lang="pl-PL" sz="3200" dirty="0"/>
              <a:t> </a:t>
            </a:r>
            <a:r>
              <a:rPr lang="pl-PL" sz="3200" dirty="0" err="1"/>
              <a:t>thinkers</a:t>
            </a:r>
            <a:r>
              <a:rPr lang="pl-PL" sz="3200" dirty="0"/>
              <a:t> </a:t>
            </a:r>
            <a:r>
              <a:rPr lang="pl-PL" sz="3200" dirty="0" err="1"/>
              <a:t>who</a:t>
            </a:r>
            <a:r>
              <a:rPr lang="pl-PL" sz="3200" dirty="0"/>
              <a:t> </a:t>
            </a:r>
            <a:r>
              <a:rPr lang="pl-PL" sz="3200" dirty="0" err="1"/>
              <a:t>had</a:t>
            </a:r>
            <a:r>
              <a:rPr lang="pl-PL" sz="3200" dirty="0"/>
              <a:t> a </a:t>
            </a:r>
            <a:r>
              <a:rPr lang="pl-PL" sz="3200" dirty="0" err="1"/>
              <a:t>hand</a:t>
            </a:r>
            <a:r>
              <a:rPr lang="pl-PL" sz="3200" dirty="0"/>
              <a:t> in </a:t>
            </a:r>
            <a:r>
              <a:rPr lang="pl-PL" sz="3200" dirty="0" err="1"/>
              <a:t>shaping</a:t>
            </a:r>
            <a:r>
              <a:rPr lang="pl-PL" sz="3200" dirty="0"/>
              <a:t> </a:t>
            </a:r>
            <a:r>
              <a:rPr lang="pl-PL" sz="3200" dirty="0" err="1"/>
              <a:t>crime</a:t>
            </a:r>
            <a:r>
              <a:rPr lang="pl-PL" sz="3200" dirty="0"/>
              <a:t> </a:t>
            </a:r>
            <a:r>
              <a:rPr lang="pl-PL" sz="3200" dirty="0" err="1"/>
              <a:t>control</a:t>
            </a:r>
            <a:r>
              <a:rPr lang="pl-PL" sz="3200" dirty="0"/>
              <a:t> and </a:t>
            </a:r>
            <a:r>
              <a:rPr lang="pl-PL" sz="3200" dirty="0" err="1"/>
              <a:t>crimonological</a:t>
            </a:r>
            <a:r>
              <a:rPr lang="pl-PL" sz="3200" dirty="0"/>
              <a:t> </a:t>
            </a:r>
            <a:r>
              <a:rPr lang="pl-PL" sz="3200" dirty="0" err="1"/>
              <a:t>thinking</a:t>
            </a:r>
            <a:r>
              <a:rPr lang="pl-PL" sz="3200" dirty="0"/>
              <a:t> </a:t>
            </a:r>
            <a:r>
              <a:rPr lang="pl-PL" sz="3200" dirty="0" err="1"/>
              <a:t>were</a:t>
            </a:r>
            <a:r>
              <a:rPr lang="pl-PL" sz="3200" dirty="0"/>
              <a:t> </a:t>
            </a:r>
            <a:r>
              <a:rPr lang="pl-PL" sz="3200" dirty="0" err="1"/>
              <a:t>Cesare</a:t>
            </a:r>
            <a:r>
              <a:rPr lang="pl-PL" sz="3200" dirty="0"/>
              <a:t> Beccaria and Jeremy Bentham.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534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EE2513-FAC9-514A-BE62-AB6A59EB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320"/>
          </a:xfrm>
        </p:spPr>
        <p:txBody>
          <a:bodyPr/>
          <a:lstStyle/>
          <a:p>
            <a:pPr algn="ctr"/>
            <a:r>
              <a:rPr lang="pl-PL" dirty="0" err="1"/>
              <a:t>Cesare</a:t>
            </a:r>
            <a:r>
              <a:rPr lang="pl-PL" dirty="0"/>
              <a:t> Beccaria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F811F-E5DD-C143-B302-EBB6F117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2113"/>
            <a:ext cx="10863805" cy="5231755"/>
          </a:xfrm>
        </p:spPr>
        <p:txBody>
          <a:bodyPr>
            <a:normAutofit/>
          </a:bodyPr>
          <a:lstStyle/>
          <a:p>
            <a:r>
              <a:rPr lang="pl-PL" dirty="0"/>
              <a:t>Beccaria – the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contract</a:t>
            </a:r>
            <a:r>
              <a:rPr lang="pl-PL" dirty="0"/>
              <a:t> </a:t>
            </a:r>
            <a:r>
              <a:rPr lang="pl-PL" dirty="0" err="1"/>
              <a:t>theory</a:t>
            </a:r>
            <a:r>
              <a:rPr lang="pl-PL" dirty="0"/>
              <a:t> of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– the Stare </a:t>
            </a:r>
            <a:r>
              <a:rPr lang="pl-PL" dirty="0" err="1"/>
              <a:t>draws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not from the </a:t>
            </a:r>
            <a:r>
              <a:rPr lang="pl-PL" dirty="0" err="1"/>
              <a:t>monarchs</a:t>
            </a:r>
            <a:r>
              <a:rPr lang="pl-PL" dirty="0"/>
              <a:t> </a:t>
            </a:r>
            <a:r>
              <a:rPr lang="pl-PL" dirty="0" err="1"/>
              <a:t>acting</a:t>
            </a:r>
            <a:r>
              <a:rPr lang="pl-PL" dirty="0"/>
              <a:t> as </a:t>
            </a:r>
            <a:r>
              <a:rPr lang="pl-PL" dirty="0" err="1"/>
              <a:t>God’s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on </a:t>
            </a:r>
            <a:r>
              <a:rPr lang="pl-PL" dirty="0" err="1"/>
              <a:t>earth</a:t>
            </a:r>
            <a:r>
              <a:rPr lang="pl-PL" dirty="0"/>
              <a:t> but </a:t>
            </a:r>
            <a:r>
              <a:rPr lang="pl-PL" dirty="0" err="1"/>
              <a:t>rather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the </a:t>
            </a:r>
            <a:r>
              <a:rPr lang="pl-PL" dirty="0" err="1"/>
              <a:t>people</a:t>
            </a:r>
            <a:r>
              <a:rPr lang="pl-PL" dirty="0"/>
              <a:t>. </a:t>
            </a:r>
            <a:r>
              <a:rPr lang="pl-PL" dirty="0" err="1"/>
              <a:t>State’s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protect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.</a:t>
            </a:r>
          </a:p>
          <a:p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crime</a:t>
            </a:r>
            <a:r>
              <a:rPr lang="pl-PL" dirty="0"/>
              <a:t>,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a </a:t>
            </a:r>
            <a:r>
              <a:rPr lang="pl-PL" dirty="0" err="1"/>
              <a:t>punishment</a:t>
            </a:r>
            <a:r>
              <a:rPr lang="pl-PL" dirty="0"/>
              <a:t>.</a:t>
            </a:r>
          </a:p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for </a:t>
            </a:r>
            <a:r>
              <a:rPr lang="pl-PL" dirty="0" err="1"/>
              <a:t>suspects</a:t>
            </a:r>
            <a:r>
              <a:rPr lang="pl-PL" dirty="0"/>
              <a:t>.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one </a:t>
            </a:r>
            <a:r>
              <a:rPr lang="pl-PL" dirty="0" err="1"/>
              <a:t>proved</a:t>
            </a:r>
            <a:r>
              <a:rPr lang="pl-PL" dirty="0"/>
              <a:t> </a:t>
            </a:r>
            <a:r>
              <a:rPr lang="pl-PL" dirty="0" err="1"/>
              <a:t>guilty</a:t>
            </a:r>
            <a:r>
              <a:rPr lang="pl-PL" dirty="0"/>
              <a:t> in a </a:t>
            </a:r>
            <a:r>
              <a:rPr lang="pl-PL" dirty="0" err="1"/>
              <a:t>court</a:t>
            </a:r>
            <a:r>
              <a:rPr lang="pl-PL" dirty="0"/>
              <a:t> of law,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then</a:t>
            </a:r>
            <a:r>
              <a:rPr lang="pl-PL" dirty="0"/>
              <a:t> be </a:t>
            </a:r>
            <a:r>
              <a:rPr lang="pl-PL" dirty="0" err="1"/>
              <a:t>punished</a:t>
            </a:r>
            <a:r>
              <a:rPr lang="pl-PL" dirty="0"/>
              <a:t>.</a:t>
            </a:r>
          </a:p>
          <a:p>
            <a:r>
              <a:rPr lang="pl-PL" dirty="0" err="1"/>
              <a:t>Punishment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not be </a:t>
            </a:r>
            <a:r>
              <a:rPr lang="pl-PL" dirty="0" err="1"/>
              <a:t>excessive</a:t>
            </a:r>
            <a:r>
              <a:rPr lang="pl-PL" dirty="0"/>
              <a:t>, no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was </a:t>
            </a:r>
            <a:r>
              <a:rPr lang="pl-PL" dirty="0" err="1"/>
              <a:t>necessary</a:t>
            </a:r>
            <a:r>
              <a:rPr lang="pl-PL" dirty="0"/>
              <a:t> to </a:t>
            </a:r>
            <a:r>
              <a:rPr lang="pl-PL" dirty="0" err="1"/>
              <a:t>remove</a:t>
            </a:r>
            <a:r>
              <a:rPr lang="pl-PL" dirty="0"/>
              <a:t> the </a:t>
            </a:r>
            <a:r>
              <a:rPr lang="pl-PL" dirty="0" err="1"/>
              <a:t>advantage</a:t>
            </a:r>
            <a:r>
              <a:rPr lang="pl-PL" dirty="0"/>
              <a:t> </a:t>
            </a:r>
            <a:r>
              <a:rPr lang="pl-PL" dirty="0" err="1"/>
              <a:t>derevied</a:t>
            </a:r>
            <a:r>
              <a:rPr lang="pl-PL" dirty="0"/>
              <a:t> from the </a:t>
            </a:r>
            <a:r>
              <a:rPr lang="pl-PL" dirty="0" err="1"/>
              <a:t>crime</a:t>
            </a:r>
            <a:r>
              <a:rPr lang="pl-PL" dirty="0"/>
              <a:t>.</a:t>
            </a:r>
          </a:p>
          <a:p>
            <a:r>
              <a:rPr lang="pl-PL" dirty="0"/>
              <a:t>No </a:t>
            </a:r>
            <a:r>
              <a:rPr lang="pl-PL" dirty="0" err="1"/>
              <a:t>forms</a:t>
            </a:r>
            <a:r>
              <a:rPr lang="pl-PL" dirty="0"/>
              <a:t> of </a:t>
            </a:r>
            <a:r>
              <a:rPr lang="pl-PL" dirty="0" err="1"/>
              <a:t>tortures</a:t>
            </a:r>
            <a:r>
              <a:rPr lang="pl-PL" dirty="0"/>
              <a:t>, he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vigorously</a:t>
            </a:r>
            <a:r>
              <a:rPr lang="pl-PL" dirty="0"/>
              <a:t> </a:t>
            </a:r>
            <a:r>
              <a:rPr lang="pl-PL" dirty="0" err="1"/>
              <a:t>rejected</a:t>
            </a:r>
            <a:r>
              <a:rPr lang="pl-PL" dirty="0"/>
              <a:t> the </a:t>
            </a:r>
            <a:r>
              <a:rPr lang="pl-PL" dirty="0" err="1"/>
              <a:t>death</a:t>
            </a:r>
            <a:r>
              <a:rPr lang="pl-PL" dirty="0"/>
              <a:t> </a:t>
            </a:r>
            <a:r>
              <a:rPr lang="pl-PL" dirty="0" err="1"/>
              <a:t>penalty</a:t>
            </a:r>
            <a:r>
              <a:rPr lang="pl-PL" dirty="0"/>
              <a:t> - the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contract</a:t>
            </a:r>
            <a:r>
              <a:rPr lang="pl-PL" dirty="0"/>
              <a:t> </a:t>
            </a:r>
            <a:r>
              <a:rPr lang="pl-PL" dirty="0" err="1"/>
              <a:t>did</a:t>
            </a:r>
            <a:r>
              <a:rPr lang="pl-PL" dirty="0"/>
              <a:t> not </a:t>
            </a:r>
            <a:r>
              <a:rPr lang="pl-PL" dirty="0" err="1"/>
              <a:t>give</a:t>
            </a:r>
            <a:r>
              <a:rPr lang="pl-PL" dirty="0"/>
              <a:t> the </a:t>
            </a:r>
            <a:r>
              <a:rPr lang="pl-PL" dirty="0" err="1"/>
              <a:t>State</a:t>
            </a:r>
            <a:r>
              <a:rPr lang="pl-PL" dirty="0"/>
              <a:t> the </a:t>
            </a:r>
            <a:r>
              <a:rPr lang="pl-PL" dirty="0" err="1"/>
              <a:t>right</a:t>
            </a:r>
            <a:r>
              <a:rPr lang="pl-PL" dirty="0"/>
              <a:t> to </a:t>
            </a:r>
            <a:r>
              <a:rPr lang="pl-PL" dirty="0" err="1"/>
              <a:t>take</a:t>
            </a:r>
            <a:r>
              <a:rPr lang="pl-PL" dirty="0"/>
              <a:t> </a:t>
            </a:r>
            <a:r>
              <a:rPr lang="pl-PL" dirty="0" err="1"/>
              <a:t>person’s</a:t>
            </a:r>
            <a:r>
              <a:rPr lang="pl-PL" dirty="0"/>
              <a:t> life.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78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8485</TotalTime>
  <Words>901</Words>
  <Application>Microsoft Macintosh PowerPoint</Application>
  <PresentationFormat>Panoramiczny</PresentationFormat>
  <Paragraphs>63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Introduction to Criminology  </vt:lpstr>
      <vt:lpstr>Prezentacja programu PowerPoint</vt:lpstr>
      <vt:lpstr>Prezentacja programu PowerPoint</vt:lpstr>
      <vt:lpstr>Prezentacja programu PowerPoint</vt:lpstr>
      <vt:lpstr>Prezentacja programu PowerPoint</vt:lpstr>
      <vt:lpstr>Criminological theories </vt:lpstr>
      <vt:lpstr>Classical criminology</vt:lpstr>
      <vt:lpstr>Prezentacja programu PowerPoint</vt:lpstr>
      <vt:lpstr>Cesare Beccaria</vt:lpstr>
      <vt:lpstr>Jeremy Bentham</vt:lpstr>
      <vt:lpstr>Positivist criminology</vt:lpstr>
      <vt:lpstr>Prezentacja programu PowerPoint</vt:lpstr>
      <vt:lpstr>Prezentacja programu PowerPoint</vt:lpstr>
      <vt:lpstr>https://library.missouri.edu/exhibits/eugenics/lombroso.htm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Criminology  </dc:title>
  <dc:creator>Katarzyna Piątkowska</dc:creator>
  <cp:lastModifiedBy>Katarzyna Piątkowska</cp:lastModifiedBy>
  <cp:revision>29</cp:revision>
  <dcterms:created xsi:type="dcterms:W3CDTF">2019-09-28T09:33:23Z</dcterms:created>
  <dcterms:modified xsi:type="dcterms:W3CDTF">2020-01-13T19:25:47Z</dcterms:modified>
</cp:coreProperties>
</file>