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D2F0EBA-D766-40F7-8EC2-B055AFBB47A2}" type="datetimeFigureOut">
              <a:rPr lang="pl-PL" smtClean="0"/>
              <a:t>17.03.2020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399320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D2F0EBA-D766-40F7-8EC2-B055AFBB47A2}" type="datetimeFigureOut">
              <a:rPr lang="pl-PL" smtClean="0"/>
              <a:t>17.03.2020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893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D2F0EBA-D766-40F7-8EC2-B055AFBB47A2}" type="datetimeFigureOut">
              <a:rPr lang="pl-PL" smtClean="0"/>
              <a:t>17.03.2020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243702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D2F0EBA-D766-40F7-8EC2-B055AFBB47A2}" type="datetimeFigureOut">
              <a:rPr lang="pl-PL" smtClean="0"/>
              <a:t>17.03.2020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7282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D2F0EBA-D766-40F7-8EC2-B055AFBB47A2}" type="datetimeFigureOut">
              <a:rPr lang="pl-PL" smtClean="0"/>
              <a:t>17.03.2020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3649809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D2F0EBA-D766-40F7-8EC2-B055AFBB47A2}" type="datetimeFigureOut">
              <a:rPr lang="pl-PL" smtClean="0"/>
              <a:t>17.03.2020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2131328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D2F0EBA-D766-40F7-8EC2-B055AFBB47A2}" type="datetimeFigureOut">
              <a:rPr lang="pl-PL" smtClean="0"/>
              <a:t>17.03.2020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307449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D2F0EBA-D766-40F7-8EC2-B055AFBB47A2}" type="datetimeFigureOut">
              <a:rPr lang="pl-PL" smtClean="0"/>
              <a:t>17.03.2020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3786298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D2F0EBA-D766-40F7-8EC2-B055AFBB47A2}" type="datetimeFigureOut">
              <a:rPr lang="pl-PL" smtClean="0"/>
              <a:t>17.03.2020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158866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D2F0EBA-D766-40F7-8EC2-B055AFBB47A2}" type="datetimeFigureOut">
              <a:rPr lang="pl-PL" smtClean="0"/>
              <a:t>17.03.2020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104721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D2F0EBA-D766-40F7-8EC2-B055AFBB47A2}" type="datetimeFigureOut">
              <a:rPr lang="pl-PL" smtClean="0"/>
              <a:t>17.03.2020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0FD53F8-7A78-476F-A1BE-161A201339C3}" type="slidenum">
              <a:rPr lang="pl-PL" smtClean="0"/>
              <a:t>‹#›</a:t>
            </a:fld>
            <a:endParaRPr lang="pl-PL"/>
          </a:p>
        </p:txBody>
      </p:sp>
    </p:spTree>
    <p:extLst>
      <p:ext uri="{BB962C8B-B14F-4D97-AF65-F5344CB8AC3E}">
        <p14:creationId xmlns:p14="http://schemas.microsoft.com/office/powerpoint/2010/main" val="1073787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F0EBA-D766-40F7-8EC2-B055AFBB47A2}" type="datetimeFigureOut">
              <a:rPr lang="pl-PL" smtClean="0"/>
              <a:t>17.03.2020</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D53F8-7A78-476F-A1BE-161A201339C3}" type="slidenum">
              <a:rPr lang="pl-PL" smtClean="0"/>
              <a:t>‹#›</a:t>
            </a:fld>
            <a:endParaRPr lang="pl-PL"/>
          </a:p>
        </p:txBody>
      </p:sp>
    </p:spTree>
    <p:extLst>
      <p:ext uri="{BB962C8B-B14F-4D97-AF65-F5344CB8AC3E}">
        <p14:creationId xmlns:p14="http://schemas.microsoft.com/office/powerpoint/2010/main" val="304944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err="1" smtClean="0"/>
              <a:t>Introduction</a:t>
            </a:r>
            <a:r>
              <a:rPr lang="pl-PL" dirty="0" smtClean="0"/>
              <a:t> to </a:t>
            </a:r>
            <a:r>
              <a:rPr lang="pl-PL" dirty="0" err="1" smtClean="0"/>
              <a:t>Criminology</a:t>
            </a:r>
            <a:endParaRPr lang="pl-PL" dirty="0"/>
          </a:p>
        </p:txBody>
      </p:sp>
      <p:sp>
        <p:nvSpPr>
          <p:cNvPr id="3" name="Podtytuł 2"/>
          <p:cNvSpPr>
            <a:spLocks noGrp="1"/>
          </p:cNvSpPr>
          <p:nvPr>
            <p:ph type="subTitle" idx="1"/>
          </p:nvPr>
        </p:nvSpPr>
        <p:spPr/>
        <p:txBody>
          <a:bodyPr/>
          <a:lstStyle/>
          <a:p>
            <a:pPr algn="r"/>
            <a:r>
              <a:rPr lang="en-US" dirty="0" smtClean="0"/>
              <a:t>Materials for Criminal Justice</a:t>
            </a:r>
          </a:p>
          <a:p>
            <a:pPr algn="r"/>
            <a:r>
              <a:rPr lang="en-US" dirty="0" smtClean="0"/>
              <a:t>Class</a:t>
            </a:r>
            <a:r>
              <a:rPr lang="pl-PL" dirty="0" smtClean="0"/>
              <a:t> no.</a:t>
            </a:r>
            <a:r>
              <a:rPr lang="en-US" dirty="0" smtClean="0"/>
              <a:t> 1, 2019/2020</a:t>
            </a:r>
          </a:p>
          <a:p>
            <a:pPr algn="r"/>
            <a:r>
              <a:rPr lang="en-US" dirty="0" smtClean="0"/>
              <a:t>Karolina Piech, MA</a:t>
            </a:r>
            <a:endParaRPr lang="pl-PL" dirty="0"/>
          </a:p>
        </p:txBody>
      </p:sp>
    </p:spTree>
    <p:extLst>
      <p:ext uri="{BB962C8B-B14F-4D97-AF65-F5344CB8AC3E}">
        <p14:creationId xmlns:p14="http://schemas.microsoft.com/office/powerpoint/2010/main" val="1247293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The concept of new criminology</a:t>
            </a:r>
            <a:endParaRPr lang="pl-PL" dirty="0"/>
          </a:p>
        </p:txBody>
      </p:sp>
      <p:sp>
        <p:nvSpPr>
          <p:cNvPr id="3" name="Symbol zastępczy zawartości 2"/>
          <p:cNvSpPr>
            <a:spLocks noGrp="1"/>
          </p:cNvSpPr>
          <p:nvPr>
            <p:ph idx="1"/>
          </p:nvPr>
        </p:nvSpPr>
        <p:spPr/>
        <p:txBody>
          <a:bodyPr/>
          <a:lstStyle/>
          <a:p>
            <a:r>
              <a:rPr lang="en-US" dirty="0" smtClean="0"/>
              <a:t>Professor </a:t>
            </a:r>
            <a:r>
              <a:rPr lang="en-US" dirty="0" err="1" smtClean="0"/>
              <a:t>Falandysz</a:t>
            </a:r>
            <a:endParaRPr lang="en-US" dirty="0" smtClean="0"/>
          </a:p>
          <a:p>
            <a:r>
              <a:rPr lang="en-US" dirty="0" smtClean="0"/>
              <a:t>Crime as a ruling class decision</a:t>
            </a:r>
          </a:p>
          <a:p>
            <a:r>
              <a:rPr lang="en-US" dirty="0" smtClean="0"/>
              <a:t>False law</a:t>
            </a:r>
          </a:p>
          <a:p>
            <a:r>
              <a:rPr lang="en-US" dirty="0" smtClean="0"/>
              <a:t>Marxist concept</a:t>
            </a:r>
            <a:endParaRPr lang="pl-PL" dirty="0"/>
          </a:p>
        </p:txBody>
      </p:sp>
    </p:spTree>
    <p:extLst>
      <p:ext uri="{BB962C8B-B14F-4D97-AF65-F5344CB8AC3E}">
        <p14:creationId xmlns:p14="http://schemas.microsoft.com/office/powerpoint/2010/main" val="2688157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Main</a:t>
            </a:r>
            <a:r>
              <a:rPr lang="pl-PL" dirty="0" smtClean="0"/>
              <a:t> </a:t>
            </a:r>
            <a:r>
              <a:rPr lang="pl-PL" dirty="0" err="1" smtClean="0"/>
              <a:t>areas</a:t>
            </a:r>
            <a:r>
              <a:rPr lang="pl-PL" dirty="0" smtClean="0"/>
              <a:t> of </a:t>
            </a:r>
            <a:r>
              <a:rPr lang="pl-PL" dirty="0" err="1" smtClean="0"/>
              <a:t>research</a:t>
            </a:r>
            <a:endParaRPr lang="pl-PL" dirty="0"/>
          </a:p>
        </p:txBody>
      </p:sp>
      <p:sp>
        <p:nvSpPr>
          <p:cNvPr id="3" name="Symbol zastępczy zawartości 2"/>
          <p:cNvSpPr>
            <a:spLocks noGrp="1"/>
          </p:cNvSpPr>
          <p:nvPr>
            <p:ph idx="1"/>
          </p:nvPr>
        </p:nvSpPr>
        <p:spPr/>
        <p:txBody>
          <a:bodyPr/>
          <a:lstStyle/>
          <a:p>
            <a:r>
              <a:rPr lang="en-US" dirty="0" smtClean="0"/>
              <a:t>crime as one of the social categories,</a:t>
            </a:r>
          </a:p>
          <a:p>
            <a:r>
              <a:rPr lang="en-US" dirty="0" smtClean="0"/>
              <a:t>crime as a social phenomenon,</a:t>
            </a:r>
          </a:p>
          <a:p>
            <a:r>
              <a:rPr lang="en-US" dirty="0" smtClean="0"/>
              <a:t>criminal,</a:t>
            </a:r>
          </a:p>
          <a:p>
            <a:r>
              <a:rPr lang="en-US" dirty="0" smtClean="0"/>
              <a:t>victim of crime</a:t>
            </a:r>
          </a:p>
          <a:p>
            <a:r>
              <a:rPr lang="en-US" dirty="0" smtClean="0"/>
              <a:t>social control institutions and social reaction.</a:t>
            </a:r>
            <a:endParaRPr lang="pl-PL" dirty="0"/>
          </a:p>
        </p:txBody>
      </p:sp>
    </p:spTree>
    <p:extLst>
      <p:ext uri="{BB962C8B-B14F-4D97-AF65-F5344CB8AC3E}">
        <p14:creationId xmlns:p14="http://schemas.microsoft.com/office/powerpoint/2010/main" val="2861887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Interesting</a:t>
            </a:r>
            <a:r>
              <a:rPr lang="pl-PL" dirty="0" smtClean="0"/>
              <a:t> </a:t>
            </a:r>
            <a:r>
              <a:rPr lang="pl-PL" dirty="0" err="1" smtClean="0"/>
              <a:t>facts</a:t>
            </a:r>
            <a:endParaRPr lang="pl-PL" dirty="0"/>
          </a:p>
        </p:txBody>
      </p:sp>
      <p:sp>
        <p:nvSpPr>
          <p:cNvPr id="3" name="Symbol zastępczy zawartości 2"/>
          <p:cNvSpPr>
            <a:spLocks noGrp="1"/>
          </p:cNvSpPr>
          <p:nvPr>
            <p:ph idx="1"/>
          </p:nvPr>
        </p:nvSpPr>
        <p:spPr/>
        <p:txBody>
          <a:bodyPr/>
          <a:lstStyle/>
          <a:p>
            <a:r>
              <a:rPr lang="en-US" dirty="0" smtClean="0"/>
              <a:t>The term criminology first appeared in 1879 and was used in the work of the French anthropologist Paul </a:t>
            </a:r>
            <a:r>
              <a:rPr lang="en-US" dirty="0" err="1" smtClean="0"/>
              <a:t>Topinard</a:t>
            </a:r>
            <a:r>
              <a:rPr lang="en-US" dirty="0" smtClean="0"/>
              <a:t>.</a:t>
            </a:r>
          </a:p>
          <a:p>
            <a:r>
              <a:rPr lang="en-US" dirty="0" smtClean="0"/>
              <a:t>Some scientists consider the doctor </a:t>
            </a:r>
            <a:r>
              <a:rPr lang="en-US" dirty="0" err="1" smtClean="0"/>
              <a:t>Giambattiste</a:t>
            </a:r>
            <a:r>
              <a:rPr lang="en-US" dirty="0" smtClean="0"/>
              <a:t> </a:t>
            </a:r>
            <a:r>
              <a:rPr lang="en-US" dirty="0" err="1" smtClean="0"/>
              <a:t>della</a:t>
            </a:r>
            <a:r>
              <a:rPr lang="en-US" dirty="0" smtClean="0"/>
              <a:t> Porta to be the first criminologist.</a:t>
            </a:r>
          </a:p>
          <a:p>
            <a:r>
              <a:rPr lang="en-US" dirty="0" smtClean="0"/>
              <a:t>The first criminology textbook (under this title) was published in 1885 by the Italian lawyer R. </a:t>
            </a:r>
            <a:r>
              <a:rPr lang="en-US" dirty="0" err="1" smtClean="0"/>
              <a:t>Galofalo</a:t>
            </a:r>
            <a:r>
              <a:rPr lang="en-US" smtClean="0"/>
              <a:t>.</a:t>
            </a:r>
            <a:endParaRPr lang="pl-PL"/>
          </a:p>
        </p:txBody>
      </p:sp>
    </p:spTree>
    <p:extLst>
      <p:ext uri="{BB962C8B-B14F-4D97-AF65-F5344CB8AC3E}">
        <p14:creationId xmlns:p14="http://schemas.microsoft.com/office/powerpoint/2010/main" val="65879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Definition of the </a:t>
            </a:r>
            <a:r>
              <a:rPr lang="pl-PL" dirty="0" err="1" smtClean="0"/>
              <a:t>criminology</a:t>
            </a:r>
            <a:endParaRPr lang="pl-PL" dirty="0"/>
          </a:p>
        </p:txBody>
      </p:sp>
      <p:sp>
        <p:nvSpPr>
          <p:cNvPr id="3" name="Symbol zastępczy zawartości 2"/>
          <p:cNvSpPr>
            <a:spLocks noGrp="1"/>
          </p:cNvSpPr>
          <p:nvPr>
            <p:ph idx="1"/>
          </p:nvPr>
        </p:nvSpPr>
        <p:spPr/>
        <p:txBody>
          <a:bodyPr/>
          <a:lstStyle/>
          <a:p>
            <a:r>
              <a:rPr lang="en-US" dirty="0" smtClean="0"/>
              <a:t>Science about crime</a:t>
            </a:r>
          </a:p>
          <a:p>
            <a:r>
              <a:rPr lang="en-US" dirty="0" smtClean="0"/>
              <a:t>Social science dealing with researching and collecting comprehensive knowledge about crime, crime, perpetrator, victim, as well as about institutions and mechanisms for preventing and combating crime</a:t>
            </a:r>
          </a:p>
          <a:p>
            <a:r>
              <a:rPr lang="en-US" dirty="0" smtClean="0"/>
              <a:t>Science about crime and the offender, about the symptoms and causes of crime and other related phenomena of social pathology and methods of their elimination</a:t>
            </a:r>
            <a:endParaRPr lang="pl-PL" dirty="0"/>
          </a:p>
        </p:txBody>
      </p:sp>
    </p:spTree>
    <p:extLst>
      <p:ext uri="{BB962C8B-B14F-4D97-AF65-F5344CB8AC3E}">
        <p14:creationId xmlns:p14="http://schemas.microsoft.com/office/powerpoint/2010/main" val="963797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Definition of the </a:t>
            </a:r>
            <a:r>
              <a:rPr lang="pl-PL" dirty="0" err="1" smtClean="0"/>
              <a:t>criminology</a:t>
            </a:r>
            <a:endParaRPr lang="pl-PL" dirty="0"/>
          </a:p>
        </p:txBody>
      </p:sp>
      <p:sp>
        <p:nvSpPr>
          <p:cNvPr id="3" name="Symbol zastępczy zawartości 2"/>
          <p:cNvSpPr>
            <a:spLocks noGrp="1"/>
          </p:cNvSpPr>
          <p:nvPr>
            <p:ph idx="1"/>
          </p:nvPr>
        </p:nvSpPr>
        <p:spPr/>
        <p:txBody>
          <a:bodyPr/>
          <a:lstStyle/>
          <a:p>
            <a:r>
              <a:rPr lang="en-US" dirty="0" smtClean="0"/>
              <a:t>Social science dealing with researching and gathering comprehensive knowledge about crime as a specific form of deviant behavior, crime as a certain social phenomenon, as well as the perpetrator of the crime, as well as victims of crime, as well as the institutions and control mechanisms that create societies to prevent and fight crime</a:t>
            </a:r>
            <a:endParaRPr lang="pl-PL" dirty="0"/>
          </a:p>
        </p:txBody>
      </p:sp>
    </p:spTree>
    <p:extLst>
      <p:ext uri="{BB962C8B-B14F-4D97-AF65-F5344CB8AC3E}">
        <p14:creationId xmlns:p14="http://schemas.microsoft.com/office/powerpoint/2010/main" val="2931276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Criminology as an interdisciplinary science</a:t>
            </a:r>
            <a:endParaRPr lang="pl-PL" dirty="0"/>
          </a:p>
        </p:txBody>
      </p:sp>
      <p:sp>
        <p:nvSpPr>
          <p:cNvPr id="3" name="Symbol zastępczy zawartości 2"/>
          <p:cNvSpPr>
            <a:spLocks noGrp="1"/>
          </p:cNvSpPr>
          <p:nvPr>
            <p:ph idx="1"/>
          </p:nvPr>
        </p:nvSpPr>
        <p:spPr/>
        <p:txBody>
          <a:bodyPr/>
          <a:lstStyle/>
          <a:p>
            <a:r>
              <a:rPr lang="en-US" dirty="0" smtClean="0"/>
              <a:t>Criminology and medical sciences</a:t>
            </a:r>
          </a:p>
          <a:p>
            <a:r>
              <a:rPr lang="en-US" dirty="0" smtClean="0"/>
              <a:t>Criminology and biological sciences</a:t>
            </a:r>
          </a:p>
          <a:p>
            <a:r>
              <a:rPr lang="en-US" dirty="0" smtClean="0"/>
              <a:t>Criminology and psychology</a:t>
            </a:r>
          </a:p>
          <a:p>
            <a:r>
              <a:rPr lang="en-US" dirty="0" smtClean="0"/>
              <a:t>Criminology and psychiatry</a:t>
            </a:r>
          </a:p>
          <a:p>
            <a:r>
              <a:rPr lang="en-US" dirty="0" smtClean="0"/>
              <a:t>Criminology and pedagogy</a:t>
            </a:r>
          </a:p>
          <a:p>
            <a:r>
              <a:rPr lang="en-US" dirty="0" smtClean="0"/>
              <a:t>Criminology and statistics</a:t>
            </a:r>
          </a:p>
          <a:p>
            <a:r>
              <a:rPr lang="en-US" dirty="0" smtClean="0"/>
              <a:t>Criminology and sociology</a:t>
            </a:r>
          </a:p>
          <a:p>
            <a:r>
              <a:rPr lang="en-US" dirty="0" smtClean="0"/>
              <a:t>Criminology and economics</a:t>
            </a:r>
            <a:endParaRPr lang="pl-PL" dirty="0"/>
          </a:p>
        </p:txBody>
      </p:sp>
    </p:spTree>
    <p:extLst>
      <p:ext uri="{BB962C8B-B14F-4D97-AF65-F5344CB8AC3E}">
        <p14:creationId xmlns:p14="http://schemas.microsoft.com/office/powerpoint/2010/main" val="322301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t>Criminology and other penal sciences</a:t>
            </a:r>
            <a:endParaRPr lang="pl-PL" dirty="0"/>
          </a:p>
        </p:txBody>
      </p:sp>
      <p:sp>
        <p:nvSpPr>
          <p:cNvPr id="3" name="Symbol zastępczy zawartości 2"/>
          <p:cNvSpPr>
            <a:spLocks noGrp="1"/>
          </p:cNvSpPr>
          <p:nvPr>
            <p:ph idx="1"/>
          </p:nvPr>
        </p:nvSpPr>
        <p:spPr/>
        <p:txBody>
          <a:bodyPr/>
          <a:lstStyle/>
          <a:p>
            <a:r>
              <a:rPr lang="en-US" dirty="0" smtClean="0"/>
              <a:t>Criminology and substantive criminal law</a:t>
            </a:r>
          </a:p>
          <a:p>
            <a:r>
              <a:rPr lang="en-US" dirty="0" smtClean="0"/>
              <a:t>Criminology and procedural criminal law</a:t>
            </a:r>
          </a:p>
          <a:p>
            <a:r>
              <a:rPr lang="en-US" dirty="0" smtClean="0"/>
              <a:t>Criminology and forensics</a:t>
            </a:r>
            <a:endParaRPr lang="pl-PL" dirty="0"/>
          </a:p>
        </p:txBody>
      </p:sp>
    </p:spTree>
    <p:extLst>
      <p:ext uri="{BB962C8B-B14F-4D97-AF65-F5344CB8AC3E}">
        <p14:creationId xmlns:p14="http://schemas.microsoft.com/office/powerpoint/2010/main" val="342831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Fields of </a:t>
            </a:r>
            <a:r>
              <a:rPr lang="pl-PL" dirty="0" err="1" smtClean="0"/>
              <a:t>criminology</a:t>
            </a:r>
            <a:endParaRPr lang="pl-PL" dirty="0"/>
          </a:p>
        </p:txBody>
      </p:sp>
      <p:sp>
        <p:nvSpPr>
          <p:cNvPr id="3" name="Symbol zastępczy zawartości 2"/>
          <p:cNvSpPr>
            <a:spLocks noGrp="1"/>
          </p:cNvSpPr>
          <p:nvPr>
            <p:ph idx="1"/>
          </p:nvPr>
        </p:nvSpPr>
        <p:spPr/>
        <p:txBody>
          <a:bodyPr/>
          <a:lstStyle/>
          <a:p>
            <a:r>
              <a:rPr lang="pl-PL" dirty="0"/>
              <a:t>V</a:t>
            </a:r>
            <a:r>
              <a:rPr lang="en-US" dirty="0" err="1" smtClean="0"/>
              <a:t>ictimology</a:t>
            </a:r>
            <a:endParaRPr lang="en-US" dirty="0" smtClean="0"/>
          </a:p>
          <a:p>
            <a:r>
              <a:rPr lang="en-US" dirty="0" smtClean="0"/>
              <a:t>Criminal etiology</a:t>
            </a:r>
          </a:p>
          <a:p>
            <a:r>
              <a:rPr lang="en-US" dirty="0" smtClean="0"/>
              <a:t>Phenomenology</a:t>
            </a:r>
          </a:p>
          <a:p>
            <a:r>
              <a:rPr lang="en-US" dirty="0" err="1" smtClean="0"/>
              <a:t>Suicidology</a:t>
            </a:r>
            <a:endParaRPr lang="pl-PL" dirty="0"/>
          </a:p>
        </p:txBody>
      </p:sp>
    </p:spTree>
    <p:extLst>
      <p:ext uri="{BB962C8B-B14F-4D97-AF65-F5344CB8AC3E}">
        <p14:creationId xmlns:p14="http://schemas.microsoft.com/office/powerpoint/2010/main" val="1135973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The </a:t>
            </a:r>
            <a:r>
              <a:rPr lang="pl-PL" dirty="0" err="1" smtClean="0"/>
              <a:t>beginnings</a:t>
            </a:r>
            <a:r>
              <a:rPr lang="pl-PL" dirty="0" smtClean="0"/>
              <a:t> of </a:t>
            </a:r>
            <a:r>
              <a:rPr lang="pl-PL" dirty="0" err="1" smtClean="0"/>
              <a:t>criminology</a:t>
            </a:r>
            <a:endParaRPr lang="pl-PL" dirty="0"/>
          </a:p>
        </p:txBody>
      </p:sp>
      <p:sp>
        <p:nvSpPr>
          <p:cNvPr id="3" name="Symbol zastępczy zawartości 2"/>
          <p:cNvSpPr>
            <a:spLocks noGrp="1"/>
          </p:cNvSpPr>
          <p:nvPr>
            <p:ph idx="1"/>
          </p:nvPr>
        </p:nvSpPr>
        <p:spPr/>
        <p:txBody>
          <a:bodyPr/>
          <a:lstStyle/>
          <a:p>
            <a:r>
              <a:rPr lang="en-US" dirty="0" smtClean="0"/>
              <a:t>C. Lombroso</a:t>
            </a:r>
          </a:p>
          <a:p>
            <a:r>
              <a:rPr lang="en-US" dirty="0" smtClean="0"/>
              <a:t>P. </a:t>
            </a:r>
            <a:r>
              <a:rPr lang="en-US" dirty="0" err="1" smtClean="0"/>
              <a:t>Topinard</a:t>
            </a:r>
            <a:endParaRPr lang="en-US" dirty="0" smtClean="0"/>
          </a:p>
          <a:p>
            <a:r>
              <a:rPr lang="en-US" dirty="0" smtClean="0"/>
              <a:t>The end of the 19th century</a:t>
            </a:r>
          </a:p>
          <a:p>
            <a:r>
              <a:rPr lang="en-US" dirty="0" smtClean="0"/>
              <a:t>In their scientific work they focused on crime as a phenomenon that was then in the circle of anthropological sciences</a:t>
            </a:r>
            <a:endParaRPr lang="pl-PL" dirty="0"/>
          </a:p>
        </p:txBody>
      </p:sp>
    </p:spTree>
    <p:extLst>
      <p:ext uri="{BB962C8B-B14F-4D97-AF65-F5344CB8AC3E}">
        <p14:creationId xmlns:p14="http://schemas.microsoft.com/office/powerpoint/2010/main" val="3407250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Anthropological</a:t>
            </a:r>
            <a:r>
              <a:rPr lang="pl-PL" dirty="0" smtClean="0"/>
              <a:t> </a:t>
            </a:r>
            <a:r>
              <a:rPr lang="pl-PL" dirty="0" err="1" smtClean="0"/>
              <a:t>direction</a:t>
            </a:r>
            <a:endParaRPr lang="pl-PL" dirty="0"/>
          </a:p>
        </p:txBody>
      </p:sp>
      <p:sp>
        <p:nvSpPr>
          <p:cNvPr id="3" name="Symbol zastępczy zawartości 2"/>
          <p:cNvSpPr>
            <a:spLocks noGrp="1"/>
          </p:cNvSpPr>
          <p:nvPr>
            <p:ph idx="1"/>
          </p:nvPr>
        </p:nvSpPr>
        <p:spPr/>
        <p:txBody>
          <a:bodyPr/>
          <a:lstStyle/>
          <a:p>
            <a:r>
              <a:rPr lang="en-US" dirty="0" smtClean="0"/>
              <a:t>· Mendel's concept of inheritance</a:t>
            </a:r>
          </a:p>
          <a:p>
            <a:r>
              <a:rPr lang="en-US" dirty="0" smtClean="0"/>
              <a:t>· Theory of </a:t>
            </a:r>
            <a:r>
              <a:rPr lang="en-US" dirty="0" err="1" smtClean="0"/>
              <a:t>teleogony</a:t>
            </a:r>
            <a:r>
              <a:rPr lang="en-US" dirty="0" smtClean="0"/>
              <a:t> - extermination of uncomfortable people, e.g. German women, who had intercourse with men of other races during the Second World War</a:t>
            </a:r>
          </a:p>
          <a:p>
            <a:r>
              <a:rPr lang="en-US" dirty="0" smtClean="0"/>
              <a:t>· Lang's research on twins</a:t>
            </a:r>
            <a:endParaRPr lang="pl-PL" dirty="0"/>
          </a:p>
        </p:txBody>
      </p:sp>
    </p:spTree>
    <p:extLst>
      <p:ext uri="{BB962C8B-B14F-4D97-AF65-F5344CB8AC3E}">
        <p14:creationId xmlns:p14="http://schemas.microsoft.com/office/powerpoint/2010/main" val="4141687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Sociological</a:t>
            </a:r>
            <a:r>
              <a:rPr lang="pl-PL" dirty="0" smtClean="0"/>
              <a:t> </a:t>
            </a:r>
            <a:r>
              <a:rPr lang="pl-PL" dirty="0" err="1" smtClean="0"/>
              <a:t>direction</a:t>
            </a:r>
            <a:endParaRPr lang="pl-PL" dirty="0"/>
          </a:p>
        </p:txBody>
      </p:sp>
      <p:sp>
        <p:nvSpPr>
          <p:cNvPr id="3" name="Symbol zastępczy zawartości 2"/>
          <p:cNvSpPr>
            <a:spLocks noGrp="1"/>
          </p:cNvSpPr>
          <p:nvPr>
            <p:ph idx="1"/>
          </p:nvPr>
        </p:nvSpPr>
        <p:spPr/>
        <p:txBody>
          <a:bodyPr/>
          <a:lstStyle/>
          <a:p>
            <a:r>
              <a:rPr lang="en-US" dirty="0" smtClean="0"/>
              <a:t>· The theory of anomy, whose creator was Emil Durkheim; the offense is treated as a social fact or phenomenon;</a:t>
            </a:r>
          </a:p>
          <a:p>
            <a:r>
              <a:rPr lang="en-US" dirty="0" smtClean="0"/>
              <a:t>· Theory of Diverse Relationships - Edwin </a:t>
            </a:r>
            <a:r>
              <a:rPr lang="en-US" dirty="0" err="1" smtClean="0"/>
              <a:t>Shuterland</a:t>
            </a:r>
            <a:r>
              <a:rPr lang="en-US" dirty="0" smtClean="0"/>
              <a:t> -&gt; Everyone shapes their personality based on the behavior of other people.</a:t>
            </a:r>
            <a:endParaRPr lang="pl-PL" dirty="0"/>
          </a:p>
        </p:txBody>
      </p:sp>
    </p:spTree>
    <p:extLst>
      <p:ext uri="{BB962C8B-B14F-4D97-AF65-F5344CB8AC3E}">
        <p14:creationId xmlns:p14="http://schemas.microsoft.com/office/powerpoint/2010/main" val="153491727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426</Words>
  <Application>Microsoft Office PowerPoint</Application>
  <PresentationFormat>Panoramiczny</PresentationFormat>
  <Paragraphs>55</Paragraphs>
  <Slides>12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12</vt:i4>
      </vt:variant>
    </vt:vector>
  </HeadingPairs>
  <TitlesOfParts>
    <vt:vector size="16" baseType="lpstr">
      <vt:lpstr>Arial</vt:lpstr>
      <vt:lpstr>Calibri</vt:lpstr>
      <vt:lpstr>Calibri Light</vt:lpstr>
      <vt:lpstr>Motyw pakietu Office</vt:lpstr>
      <vt:lpstr>Introduction to Criminology</vt:lpstr>
      <vt:lpstr>Definition of the criminology</vt:lpstr>
      <vt:lpstr>Definition of the criminology</vt:lpstr>
      <vt:lpstr>Criminology as an interdisciplinary science</vt:lpstr>
      <vt:lpstr>Criminology and other penal sciences</vt:lpstr>
      <vt:lpstr>Fields of criminology</vt:lpstr>
      <vt:lpstr>The beginnings of criminology</vt:lpstr>
      <vt:lpstr>Anthropological direction</vt:lpstr>
      <vt:lpstr>Sociological direction</vt:lpstr>
      <vt:lpstr>The concept of new criminology</vt:lpstr>
      <vt:lpstr>Main areas of research</vt:lpstr>
      <vt:lpstr>Interesting facts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Criminology</dc:title>
  <dc:creator>Karolina Piech</dc:creator>
  <cp:lastModifiedBy>Karolina Piech</cp:lastModifiedBy>
  <cp:revision>2</cp:revision>
  <dcterms:created xsi:type="dcterms:W3CDTF">2020-03-17T00:22:00Z</dcterms:created>
  <dcterms:modified xsi:type="dcterms:W3CDTF">2020-03-17T00:34:27Z</dcterms:modified>
</cp:coreProperties>
</file>