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57" r:id="rId3"/>
    <p:sldId id="258" r:id="rId4"/>
    <p:sldId id="263" r:id="rId5"/>
    <p:sldId id="259" r:id="rId6"/>
    <p:sldId id="260" r:id="rId7"/>
    <p:sldId id="264" r:id="rId8"/>
    <p:sldId id="261"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6221E02-25CB-4963-84BC-0813985E7D90}" type="datetimeFigureOut">
              <a:rPr lang="pl-PL" smtClean="0"/>
              <a:pPr/>
              <a:t>03.04.2020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03.04.2020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66221E02-25CB-4963-84BC-0813985E7D90}" type="datetimeFigureOut">
              <a:rPr lang="pl-PL" smtClean="0"/>
              <a:pPr/>
              <a:t>03.04.2020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66221E02-25CB-4963-84BC-0813985E7D90}" type="datetimeFigureOut">
              <a:rPr lang="pl-PL" smtClean="0"/>
              <a:pPr/>
              <a:t>03.04.2020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6221E02-25CB-4963-84BC-0813985E7D90}" type="datetimeFigureOut">
              <a:rPr lang="pl-PL" smtClean="0"/>
              <a:pPr/>
              <a:t>03.04.2020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Introduction </a:t>
            </a:r>
            <a:r>
              <a:rPr lang="pl-PL" dirty="0"/>
              <a:t/>
            </a:r>
            <a:br>
              <a:rPr lang="pl-PL" dirty="0"/>
            </a:br>
            <a:r>
              <a:rPr lang="pl-PL" dirty="0" smtClean="0"/>
              <a:t>to </a:t>
            </a:r>
            <a:br>
              <a:rPr lang="pl-PL" dirty="0" smtClean="0"/>
            </a:br>
            <a:r>
              <a:rPr lang="pl-PL" dirty="0" smtClean="0"/>
              <a:t>Human Rights </a:t>
            </a:r>
            <a:endParaRPr lang="pl-PL" dirty="0"/>
          </a:p>
        </p:txBody>
      </p:sp>
      <p:sp>
        <p:nvSpPr>
          <p:cNvPr id="3" name="Podtytuł 2"/>
          <p:cNvSpPr>
            <a:spLocks noGrp="1"/>
          </p:cNvSpPr>
          <p:nvPr>
            <p:ph type="subTitle" idx="1"/>
          </p:nvPr>
        </p:nvSpPr>
        <p:spPr/>
        <p:txBody>
          <a:bodyPr/>
          <a:lstStyle/>
          <a:p>
            <a:r>
              <a:rPr lang="pl-PL" dirty="0" smtClean="0">
                <a:latin typeface="+mj-lt"/>
                <a:cs typeface="Arial" pitchFamily="34" charset="0"/>
              </a:rPr>
              <a:t>Dr Anna Śledzińska-Simon</a:t>
            </a:r>
          </a:p>
          <a:p>
            <a:endParaRPr lang="pl-PL" sz="1400" dirty="0" smtClean="0">
              <a:solidFill>
                <a:schemeClr val="tx1"/>
              </a:solidFill>
              <a:latin typeface="+mj-lt"/>
              <a:cs typeface="Arial" pitchFamily="34" charset="0"/>
            </a:endParaRPr>
          </a:p>
          <a:p>
            <a:r>
              <a:rPr lang="pl-PL" sz="1400" dirty="0" smtClean="0">
                <a:solidFill>
                  <a:schemeClr val="tx1"/>
                </a:solidFill>
                <a:latin typeface="+mj-lt"/>
                <a:cs typeface="Arial" pitchFamily="34" charset="0"/>
              </a:rPr>
              <a:t>LLM in International and European Law</a:t>
            </a:r>
          </a:p>
          <a:p>
            <a:r>
              <a:rPr lang="pl-PL" sz="1400" dirty="0" smtClean="0">
                <a:solidFill>
                  <a:schemeClr val="tx1"/>
                </a:solidFill>
                <a:latin typeface="+mj-lt"/>
                <a:cs typeface="Arial" pitchFamily="34" charset="0"/>
              </a:rPr>
              <a:t>Lecture </a:t>
            </a:r>
            <a:r>
              <a:rPr lang="pl-PL" sz="1400" dirty="0" smtClean="0">
                <a:solidFill>
                  <a:schemeClr val="tx1"/>
                </a:solidFill>
                <a:latin typeface="+mj-lt"/>
                <a:cs typeface="Arial" pitchFamily="34" charset="0"/>
              </a:rPr>
              <a:t>4 </a:t>
            </a:r>
            <a:endParaRPr lang="pl-PL" sz="1400" dirty="0">
              <a:solidFill>
                <a:schemeClr val="tx1"/>
              </a:solidFill>
              <a:latin typeface="+mj-lt"/>
              <a:cs typeface="Arial" pitchFamily="34" charset="0"/>
            </a:endParaRPr>
          </a:p>
        </p:txBody>
      </p:sp>
    </p:spTree>
    <p:extLst>
      <p:ext uri="{BB962C8B-B14F-4D97-AF65-F5344CB8AC3E}">
        <p14:creationId xmlns:p14="http://schemas.microsoft.com/office/powerpoint/2010/main" val="2025141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Human</a:t>
            </a:r>
            <a:r>
              <a:rPr lang="pl-PL" dirty="0" smtClean="0"/>
              <a:t> </a:t>
            </a:r>
            <a:r>
              <a:rPr lang="pl-PL" dirty="0" err="1" smtClean="0"/>
              <a:t>rights</a:t>
            </a:r>
            <a:r>
              <a:rPr lang="pl-PL" dirty="0" smtClean="0"/>
              <a:t> and </a:t>
            </a:r>
            <a:r>
              <a:rPr lang="pl-PL" dirty="0" err="1" smtClean="0"/>
              <a:t>democracy</a:t>
            </a:r>
            <a:endParaRPr lang="pl-PL" dirty="0"/>
          </a:p>
        </p:txBody>
      </p:sp>
      <p:sp>
        <p:nvSpPr>
          <p:cNvPr id="3" name="Symbol zastępczy zawartości 2"/>
          <p:cNvSpPr>
            <a:spLocks noGrp="1"/>
          </p:cNvSpPr>
          <p:nvPr>
            <p:ph idx="1"/>
          </p:nvPr>
        </p:nvSpPr>
        <p:spPr/>
        <p:txBody>
          <a:bodyPr>
            <a:normAutofit fontScale="55000" lnSpcReduction="20000"/>
          </a:bodyPr>
          <a:lstStyle/>
          <a:p>
            <a:pPr algn="just"/>
            <a:r>
              <a:rPr lang="pl-PL" sz="2500" dirty="0" smtClean="0">
                <a:latin typeface="+mj-lt"/>
              </a:rPr>
              <a:t>The concept of limited government requires introduction of institutional </a:t>
            </a:r>
            <a:r>
              <a:rPr lang="pl-PL" sz="2500" dirty="0" smtClean="0">
                <a:latin typeface="+mj-lt"/>
              </a:rPr>
              <a:t>guarantees of checks and </a:t>
            </a:r>
            <a:r>
              <a:rPr lang="pl-PL" sz="2500" dirty="0" smtClean="0">
                <a:latin typeface="+mj-lt"/>
              </a:rPr>
              <a:t>balances</a:t>
            </a:r>
            <a:r>
              <a:rPr lang="pl-PL" sz="2500" dirty="0">
                <a:latin typeface="+mj-lt"/>
              </a:rPr>
              <a:t> </a:t>
            </a:r>
            <a:r>
              <a:rPr lang="pl-PL" sz="2500" dirty="0" smtClean="0">
                <a:latin typeface="+mj-lt"/>
              </a:rPr>
              <a:t>against the „tyranny of the majority”, because</a:t>
            </a:r>
          </a:p>
          <a:p>
            <a:pPr algn="just"/>
            <a:r>
              <a:rPr lang="pl-PL" sz="2500" dirty="0" smtClean="0">
                <a:latin typeface="+mj-lt"/>
              </a:rPr>
              <a:t>„</a:t>
            </a:r>
            <a:r>
              <a:rPr lang="en-US" sz="2500" dirty="0" smtClean="0">
                <a:latin typeface="+mj-lt"/>
              </a:rPr>
              <a:t>without </a:t>
            </a:r>
            <a:r>
              <a:rPr lang="en-US" sz="2500" dirty="0">
                <a:latin typeface="+mj-lt"/>
              </a:rPr>
              <a:t>separation of power the rights of individuals and minorities cannot be effectively </a:t>
            </a:r>
            <a:r>
              <a:rPr lang="en-US" sz="2500" dirty="0" smtClean="0">
                <a:latin typeface="+mj-lt"/>
              </a:rPr>
              <a:t>protected</a:t>
            </a:r>
            <a:r>
              <a:rPr lang="pl-PL" sz="2500" dirty="0" smtClean="0">
                <a:latin typeface="+mj-lt"/>
              </a:rPr>
              <a:t>”.</a:t>
            </a:r>
            <a:endParaRPr lang="pl-PL" sz="2500" dirty="0" smtClean="0">
              <a:latin typeface="+mj-lt"/>
            </a:endParaRPr>
          </a:p>
          <a:p>
            <a:pPr algn="just"/>
            <a:r>
              <a:rPr lang="pl-PL" sz="2500" dirty="0" smtClean="0">
                <a:latin typeface="+mj-lt"/>
              </a:rPr>
              <a:t>The principle of separation of powers implies division of competences between three branches of government, whereby the independent judiciary is a crucial element.</a:t>
            </a:r>
          </a:p>
          <a:p>
            <a:pPr algn="just"/>
            <a:r>
              <a:rPr lang="pl-PL" sz="2500" dirty="0" smtClean="0">
                <a:latin typeface="+mj-lt"/>
              </a:rPr>
              <a:t>It is also crucial that the executive enforces court decisions and the legislative respects decisions of constitutional courts (invalidating laws in conflict with the Constitution).</a:t>
            </a:r>
          </a:p>
          <a:p>
            <a:pPr algn="just"/>
            <a:r>
              <a:rPr lang="pl-PL" sz="2500" dirty="0" smtClean="0">
                <a:latin typeface="+mj-lt"/>
              </a:rPr>
              <a:t>It follows that HUMAN RIGHTS CAN ONLY EXIST IN A POLITICAL SYSTEM THAT RESPECTS LIMITATIONS OF POWER.</a:t>
            </a:r>
          </a:p>
          <a:p>
            <a:pPr algn="just"/>
            <a:r>
              <a:rPr lang="pl-PL" sz="2500" dirty="0" smtClean="0">
                <a:latin typeface="+mj-lt"/>
              </a:rPr>
              <a:t>In this sense, HUMAN RIGHTS SET LIMITATIONS ON THE POLICIAL PROCESS.</a:t>
            </a:r>
          </a:p>
          <a:p>
            <a:pPr algn="just"/>
            <a:r>
              <a:rPr lang="pl-PL" sz="2500" dirty="0" smtClean="0">
                <a:latin typeface="+mj-lt"/>
              </a:rPr>
              <a:t>Additionally, constitutions </a:t>
            </a:r>
            <a:r>
              <a:rPr lang="pl-PL" sz="2500" dirty="0">
                <a:latin typeface="+mj-lt"/>
              </a:rPr>
              <a:t>also protect minorities against easy amendments that would weaken protection of rights</a:t>
            </a:r>
            <a:r>
              <a:rPr lang="pl-PL" sz="2500" dirty="0" smtClean="0">
                <a:latin typeface="+mj-lt"/>
              </a:rPr>
              <a:t>.</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Human rights and </a:t>
            </a:r>
            <a:r>
              <a:rPr lang="pl-PL" dirty="0" smtClean="0"/>
              <a:t>democracy</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sz="2700" dirty="0" smtClean="0">
                <a:latin typeface="+mj-lt"/>
              </a:rPr>
              <a:t>In democracy there is an inherent conflict between:</a:t>
            </a:r>
          </a:p>
          <a:p>
            <a:pPr marL="0" indent="0" algn="just">
              <a:buNone/>
            </a:pPr>
            <a:r>
              <a:rPr lang="pl-PL" sz="2700" dirty="0">
                <a:latin typeface="+mj-lt"/>
              </a:rPr>
              <a:t>	</a:t>
            </a:r>
            <a:r>
              <a:rPr lang="pl-PL" sz="2700" dirty="0" smtClean="0">
                <a:latin typeface="+mj-lt"/>
              </a:rPr>
              <a:t>Majority </a:t>
            </a:r>
            <a:r>
              <a:rPr lang="pl-PL" sz="2700" dirty="0" smtClean="0">
                <a:latin typeface="+mj-lt"/>
              </a:rPr>
              <a:t>rule v. minority </a:t>
            </a:r>
            <a:r>
              <a:rPr lang="pl-PL" sz="2700" dirty="0" smtClean="0">
                <a:latin typeface="+mj-lt"/>
              </a:rPr>
              <a:t>protection</a:t>
            </a:r>
          </a:p>
          <a:p>
            <a:pPr algn="just"/>
            <a:r>
              <a:rPr lang="pl-PL" sz="2700" dirty="0" smtClean="0">
                <a:latin typeface="+mj-lt"/>
              </a:rPr>
              <a:t>„</a:t>
            </a:r>
            <a:r>
              <a:rPr lang="en-US" sz="2700" dirty="0" smtClean="0">
                <a:latin typeface="+mj-lt"/>
              </a:rPr>
              <a:t>democracy </a:t>
            </a:r>
            <a:r>
              <a:rPr lang="en-US" sz="2700" dirty="0">
                <a:latin typeface="+mj-lt"/>
              </a:rPr>
              <a:t>may pose a threat to the rights of individuals and minorities, such as when the majority in power is tempted to manipulate political rights to increase its chances for reelection. A majority might </a:t>
            </a:r>
            <a:r>
              <a:rPr lang="en-US" sz="2700" dirty="0" smtClean="0">
                <a:latin typeface="+mj-lt"/>
              </a:rPr>
              <a:t>suspend</a:t>
            </a:r>
            <a:r>
              <a:rPr lang="pl-PL" sz="2700" dirty="0" smtClean="0">
                <a:latin typeface="+mj-lt"/>
              </a:rPr>
              <a:t> </a:t>
            </a:r>
            <a:r>
              <a:rPr lang="en-US" sz="2700" dirty="0" smtClean="0">
                <a:latin typeface="+mj-lt"/>
              </a:rPr>
              <a:t>the</a:t>
            </a:r>
            <a:r>
              <a:rPr lang="pl-PL" sz="2700" dirty="0" smtClean="0">
                <a:latin typeface="+mj-lt"/>
              </a:rPr>
              <a:t> </a:t>
            </a:r>
            <a:r>
              <a:rPr lang="en-US" sz="2700" dirty="0" smtClean="0">
                <a:latin typeface="+mj-lt"/>
              </a:rPr>
              <a:t>rule</a:t>
            </a:r>
            <a:r>
              <a:rPr lang="pl-PL" sz="2700" dirty="0" smtClean="0">
                <a:latin typeface="+mj-lt"/>
              </a:rPr>
              <a:t> </a:t>
            </a:r>
            <a:r>
              <a:rPr lang="en-US" sz="2700" dirty="0" smtClean="0">
                <a:latin typeface="+mj-lt"/>
              </a:rPr>
              <a:t>of</a:t>
            </a:r>
            <a:r>
              <a:rPr lang="pl-PL" sz="2700" dirty="0" smtClean="0">
                <a:latin typeface="+mj-lt"/>
              </a:rPr>
              <a:t> </a:t>
            </a:r>
            <a:r>
              <a:rPr lang="en-US" sz="2700" dirty="0" smtClean="0">
                <a:latin typeface="+mj-lt"/>
              </a:rPr>
              <a:t>law</a:t>
            </a:r>
            <a:r>
              <a:rPr lang="pl-PL" sz="2700" dirty="0" smtClean="0">
                <a:latin typeface="+mj-lt"/>
              </a:rPr>
              <a:t> </a:t>
            </a:r>
            <a:r>
              <a:rPr lang="en-US" sz="2700" dirty="0" smtClean="0">
                <a:latin typeface="+mj-lt"/>
              </a:rPr>
              <a:t>to</a:t>
            </a:r>
            <a:r>
              <a:rPr lang="pl-PL" sz="2700" dirty="0" smtClean="0">
                <a:latin typeface="+mj-lt"/>
              </a:rPr>
              <a:t> </a:t>
            </a:r>
            <a:r>
              <a:rPr lang="en-US" sz="2700" dirty="0" smtClean="0">
                <a:latin typeface="+mj-lt"/>
              </a:rPr>
              <a:t>protect</a:t>
            </a:r>
            <a:r>
              <a:rPr lang="pl-PL" sz="2700" dirty="0" smtClean="0">
                <a:latin typeface="+mj-lt"/>
              </a:rPr>
              <a:t> </a:t>
            </a:r>
            <a:r>
              <a:rPr lang="en-US" sz="2700" dirty="0" smtClean="0">
                <a:latin typeface="+mj-lt"/>
              </a:rPr>
              <a:t>its</a:t>
            </a:r>
            <a:r>
              <a:rPr lang="pl-PL" sz="2700" dirty="0" smtClean="0">
                <a:latin typeface="+mj-lt"/>
              </a:rPr>
              <a:t> </a:t>
            </a:r>
            <a:r>
              <a:rPr lang="en-US" sz="2700" dirty="0" smtClean="0">
                <a:latin typeface="+mj-lt"/>
              </a:rPr>
              <a:t>interest</a:t>
            </a:r>
            <a:r>
              <a:rPr lang="pl-PL" sz="2700" dirty="0" smtClean="0">
                <a:latin typeface="+mj-lt"/>
              </a:rPr>
              <a:t> </a:t>
            </a:r>
            <a:r>
              <a:rPr lang="en-US" sz="2700" dirty="0" smtClean="0">
                <a:latin typeface="+mj-lt"/>
              </a:rPr>
              <a:t>or</a:t>
            </a:r>
            <a:r>
              <a:rPr lang="pl-PL" sz="2700" dirty="0" smtClean="0">
                <a:latin typeface="+mj-lt"/>
              </a:rPr>
              <a:t> </a:t>
            </a:r>
            <a:r>
              <a:rPr lang="en-US" sz="2700" dirty="0" smtClean="0">
                <a:latin typeface="+mj-lt"/>
              </a:rPr>
              <a:t>under</a:t>
            </a:r>
            <a:r>
              <a:rPr lang="pl-PL" sz="2700" dirty="0" smtClean="0">
                <a:latin typeface="+mj-lt"/>
              </a:rPr>
              <a:t> </a:t>
            </a:r>
            <a:r>
              <a:rPr lang="en-US" sz="2700" dirty="0" smtClean="0">
                <a:latin typeface="+mj-lt"/>
              </a:rPr>
              <a:t>the</a:t>
            </a:r>
            <a:r>
              <a:rPr lang="pl-PL" sz="2700" dirty="0" smtClean="0">
                <a:latin typeface="+mj-lt"/>
              </a:rPr>
              <a:t> </a:t>
            </a:r>
            <a:r>
              <a:rPr lang="en-US" sz="2700" dirty="0" smtClean="0">
                <a:latin typeface="+mj-lt"/>
              </a:rPr>
              <a:t>inﬂuence</a:t>
            </a:r>
            <a:r>
              <a:rPr lang="pl-PL" sz="2700" dirty="0" smtClean="0">
                <a:latin typeface="+mj-lt"/>
              </a:rPr>
              <a:t> </a:t>
            </a:r>
            <a:r>
              <a:rPr lang="en-US" sz="2700" dirty="0" smtClean="0">
                <a:latin typeface="+mj-lt"/>
              </a:rPr>
              <a:t>of</a:t>
            </a:r>
            <a:r>
              <a:rPr lang="pl-PL" sz="2700" dirty="0" smtClean="0">
                <a:latin typeface="+mj-lt"/>
              </a:rPr>
              <a:t> </a:t>
            </a:r>
            <a:r>
              <a:rPr lang="en-US" sz="2700" dirty="0" smtClean="0">
                <a:latin typeface="+mj-lt"/>
              </a:rPr>
              <a:t>a</a:t>
            </a:r>
            <a:r>
              <a:rPr lang="pl-PL" sz="2700" dirty="0" smtClean="0">
                <a:latin typeface="+mj-lt"/>
              </a:rPr>
              <a:t> </a:t>
            </a:r>
            <a:r>
              <a:rPr lang="en-US" sz="2700" dirty="0" smtClean="0">
                <a:latin typeface="+mj-lt"/>
              </a:rPr>
              <a:t>momentary </a:t>
            </a:r>
            <a:r>
              <a:rPr lang="en-US" sz="2700" dirty="0">
                <a:latin typeface="+mj-lt"/>
              </a:rPr>
              <a:t>passion</a:t>
            </a:r>
            <a:r>
              <a:rPr lang="en-US" sz="2700" dirty="0" smtClean="0">
                <a:latin typeface="+mj-lt"/>
              </a:rPr>
              <a:t>.</a:t>
            </a:r>
            <a:r>
              <a:rPr lang="pl-PL" sz="2700" dirty="0" smtClean="0">
                <a:latin typeface="+mj-lt"/>
              </a:rPr>
              <a:t> </a:t>
            </a:r>
            <a:r>
              <a:rPr lang="en-US" sz="2700" dirty="0" smtClean="0">
                <a:latin typeface="+mj-lt"/>
              </a:rPr>
              <a:t>A</a:t>
            </a:r>
            <a:r>
              <a:rPr lang="pl-PL" sz="2700" dirty="0" smtClean="0">
                <a:latin typeface="+mj-lt"/>
              </a:rPr>
              <a:t> </a:t>
            </a:r>
            <a:r>
              <a:rPr lang="en-US" sz="2700" dirty="0" smtClean="0">
                <a:latin typeface="+mj-lt"/>
              </a:rPr>
              <a:t>majority</a:t>
            </a:r>
            <a:r>
              <a:rPr lang="pl-PL" sz="2700" dirty="0" smtClean="0">
                <a:latin typeface="+mj-lt"/>
              </a:rPr>
              <a:t> </a:t>
            </a:r>
            <a:r>
              <a:rPr lang="en-US" sz="2700" dirty="0" smtClean="0">
                <a:latin typeface="+mj-lt"/>
              </a:rPr>
              <a:t>may</a:t>
            </a:r>
            <a:r>
              <a:rPr lang="pl-PL" sz="2700" dirty="0" smtClean="0">
                <a:latin typeface="+mj-lt"/>
              </a:rPr>
              <a:t> </a:t>
            </a:r>
            <a:r>
              <a:rPr lang="en-US" sz="2700" dirty="0" smtClean="0">
                <a:latin typeface="+mj-lt"/>
              </a:rPr>
              <a:t>set</a:t>
            </a:r>
            <a:r>
              <a:rPr lang="pl-PL" sz="2700" dirty="0" smtClean="0">
                <a:latin typeface="+mj-lt"/>
              </a:rPr>
              <a:t> </a:t>
            </a:r>
            <a:r>
              <a:rPr lang="en-US" sz="2700" dirty="0" smtClean="0">
                <a:latin typeface="+mj-lt"/>
              </a:rPr>
              <a:t>aside</a:t>
            </a:r>
            <a:r>
              <a:rPr lang="pl-PL" sz="2700" dirty="0" smtClean="0">
                <a:latin typeface="+mj-lt"/>
              </a:rPr>
              <a:t> </a:t>
            </a:r>
            <a:r>
              <a:rPr lang="en-US" sz="2700" dirty="0" smtClean="0">
                <a:latin typeface="+mj-lt"/>
              </a:rPr>
              <a:t>the</a:t>
            </a:r>
            <a:r>
              <a:rPr lang="pl-PL" sz="2700" dirty="0" smtClean="0">
                <a:latin typeface="+mj-lt"/>
              </a:rPr>
              <a:t> </a:t>
            </a:r>
            <a:r>
              <a:rPr lang="en-US" sz="2700" dirty="0" smtClean="0">
                <a:latin typeface="+mj-lt"/>
              </a:rPr>
              <a:t>rights</a:t>
            </a:r>
            <a:r>
              <a:rPr lang="pl-PL" sz="2700" dirty="0" smtClean="0">
                <a:latin typeface="+mj-lt"/>
              </a:rPr>
              <a:t> </a:t>
            </a:r>
            <a:r>
              <a:rPr lang="en-US" sz="2700" dirty="0" smtClean="0">
                <a:latin typeface="+mj-lt"/>
              </a:rPr>
              <a:t>of</a:t>
            </a:r>
            <a:r>
              <a:rPr lang="pl-PL" sz="2700" dirty="0" smtClean="0">
                <a:latin typeface="+mj-lt"/>
              </a:rPr>
              <a:t> </a:t>
            </a:r>
            <a:r>
              <a:rPr lang="en-US" sz="2700" dirty="0" smtClean="0">
                <a:latin typeface="+mj-lt"/>
              </a:rPr>
              <a:t>an</a:t>
            </a:r>
            <a:r>
              <a:rPr lang="pl-PL" sz="2700" dirty="0" smtClean="0">
                <a:latin typeface="+mj-lt"/>
              </a:rPr>
              <a:t> </a:t>
            </a:r>
            <a:r>
              <a:rPr lang="en-US" sz="2700" dirty="0" smtClean="0">
                <a:latin typeface="+mj-lt"/>
              </a:rPr>
              <a:t>ethnic</a:t>
            </a:r>
            <a:r>
              <a:rPr lang="pl-PL" sz="2700" dirty="0" smtClean="0">
                <a:latin typeface="+mj-lt"/>
              </a:rPr>
              <a:t> </a:t>
            </a:r>
            <a:r>
              <a:rPr lang="en-US" sz="2700" dirty="0" smtClean="0">
                <a:latin typeface="+mj-lt"/>
              </a:rPr>
              <a:t>or</a:t>
            </a:r>
            <a:r>
              <a:rPr lang="pl-PL" sz="2700" dirty="0" smtClean="0">
                <a:latin typeface="+mj-lt"/>
              </a:rPr>
              <a:t> </a:t>
            </a:r>
            <a:r>
              <a:rPr lang="en-US" sz="2700" dirty="0" smtClean="0">
                <a:latin typeface="+mj-lt"/>
              </a:rPr>
              <a:t>religious</a:t>
            </a:r>
            <a:r>
              <a:rPr lang="pl-PL" sz="2700" dirty="0" smtClean="0">
                <a:latin typeface="+mj-lt"/>
              </a:rPr>
              <a:t> </a:t>
            </a:r>
            <a:r>
              <a:rPr lang="en-US" sz="2700" dirty="0" smtClean="0">
                <a:latin typeface="+mj-lt"/>
              </a:rPr>
              <a:t>minority,</a:t>
            </a:r>
            <a:r>
              <a:rPr lang="pl-PL" sz="2700" dirty="0" smtClean="0">
                <a:latin typeface="+mj-lt"/>
              </a:rPr>
              <a:t> </a:t>
            </a:r>
            <a:r>
              <a:rPr lang="en-US" sz="2700" dirty="0" smtClean="0">
                <a:latin typeface="+mj-lt"/>
              </a:rPr>
              <a:t>acting </a:t>
            </a:r>
            <a:r>
              <a:rPr lang="en-US" sz="2700" dirty="0">
                <a:latin typeface="+mj-lt"/>
              </a:rPr>
              <a:t>on such </a:t>
            </a:r>
            <a:r>
              <a:rPr lang="pl-PL" sz="2700" dirty="0" smtClean="0">
                <a:latin typeface="+mj-lt"/>
              </a:rPr>
              <a:t>&lt;&lt;</a:t>
            </a:r>
            <a:r>
              <a:rPr lang="en-US" sz="2700" dirty="0" smtClean="0">
                <a:latin typeface="+mj-lt"/>
              </a:rPr>
              <a:t>standing passion</a:t>
            </a:r>
            <a:r>
              <a:rPr lang="pl-PL" sz="2700" dirty="0" smtClean="0">
                <a:latin typeface="+mj-lt"/>
              </a:rPr>
              <a:t>&gt;&gt;</a:t>
            </a:r>
            <a:r>
              <a:rPr lang="en-US" sz="2700" dirty="0" smtClean="0">
                <a:latin typeface="+mj-lt"/>
              </a:rPr>
              <a:t> </a:t>
            </a:r>
            <a:r>
              <a:rPr lang="en-US" sz="2700" dirty="0">
                <a:latin typeface="+mj-lt"/>
              </a:rPr>
              <a:t>as religious fanaticism or ethnic </a:t>
            </a:r>
            <a:r>
              <a:rPr lang="en-US" sz="2700" dirty="0" smtClean="0">
                <a:latin typeface="+mj-lt"/>
              </a:rPr>
              <a:t>hatred</a:t>
            </a:r>
            <a:r>
              <a:rPr lang="pl-PL" sz="2700" dirty="0" smtClean="0">
                <a:latin typeface="+mj-lt"/>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Minority protection before courts / constitutional courts</a:t>
            </a:r>
            <a:endParaRPr lang="pl-PL" dirty="0"/>
          </a:p>
        </p:txBody>
      </p:sp>
      <p:sp>
        <p:nvSpPr>
          <p:cNvPr id="3" name="Content Placeholder 2"/>
          <p:cNvSpPr>
            <a:spLocks noGrp="1"/>
          </p:cNvSpPr>
          <p:nvPr>
            <p:ph idx="1"/>
          </p:nvPr>
        </p:nvSpPr>
        <p:spPr>
          <a:xfrm>
            <a:off x="1463040" y="2119256"/>
            <a:ext cx="6196405" cy="3902031"/>
          </a:xfrm>
        </p:spPr>
        <p:txBody>
          <a:bodyPr>
            <a:normAutofit fontScale="77500" lnSpcReduction="20000"/>
          </a:bodyPr>
          <a:lstStyle/>
          <a:p>
            <a:pPr algn="just"/>
            <a:r>
              <a:rPr lang="pl-PL" sz="1800" dirty="0" smtClean="0">
                <a:latin typeface="+mj-lt"/>
              </a:rPr>
              <a:t>In the constitutional democracy there are a number of countermajoritarian devices such as judicial review to protect minorities against the will of the majority. In the famous case the US Supreme Court confirmed that the standard of judicial review in cases concerning limitations of political process or minority rights should be particularly rigid. </a:t>
            </a:r>
            <a:r>
              <a:rPr lang="pl-PL" sz="1800" dirty="0">
                <a:latin typeface="+mj-lt"/>
              </a:rPr>
              <a:t>	</a:t>
            </a:r>
            <a:endParaRPr lang="pl-PL" sz="1800" dirty="0" smtClean="0">
              <a:latin typeface="+mj-lt"/>
            </a:endParaRPr>
          </a:p>
          <a:p>
            <a:pPr algn="just"/>
            <a:endParaRPr lang="pl-PL" sz="1800" dirty="0" smtClean="0">
              <a:latin typeface="+mj-lt"/>
            </a:endParaRPr>
          </a:p>
          <a:p>
            <a:pPr marL="365760" lvl="1" indent="0" algn="just">
              <a:buNone/>
            </a:pPr>
            <a:r>
              <a:rPr lang="pl-PL" sz="1600" dirty="0" smtClean="0">
                <a:latin typeface="+mj-lt"/>
              </a:rPr>
              <a:t>„ There </a:t>
            </a:r>
            <a:r>
              <a:rPr lang="en-US" sz="1600" dirty="0" smtClean="0">
                <a:latin typeface="+mj-lt"/>
              </a:rPr>
              <a:t>may </a:t>
            </a:r>
            <a:r>
              <a:rPr lang="en-US" sz="1600" dirty="0">
                <a:latin typeface="+mj-lt"/>
              </a:rPr>
              <a:t>be narrower scope for operation of the presumption of constitutionality when </a:t>
            </a:r>
            <a:r>
              <a:rPr lang="en-US" sz="1600" i="1" dirty="0">
                <a:latin typeface="+mj-lt"/>
              </a:rPr>
              <a:t>legislation appears on its face to be within a specific prohibition of the Constitution</a:t>
            </a:r>
            <a:r>
              <a:rPr lang="en-US" sz="1600" dirty="0">
                <a:latin typeface="+mj-lt"/>
              </a:rPr>
              <a:t>, such as those of the first ten amendments, which are deemed equally specific when held to be embraced within the Fourteenth.... </a:t>
            </a:r>
          </a:p>
          <a:p>
            <a:pPr marL="365760" lvl="1" indent="0" algn="just">
              <a:buNone/>
            </a:pPr>
            <a:r>
              <a:rPr lang="en-US" sz="1600" dirty="0">
                <a:latin typeface="+mj-lt"/>
              </a:rPr>
              <a:t>It is unnecessary to consider now whether legislation which restricts those political processes which can ordinarily be expected to bring about repeal of undesirable legislation, is to be subjected to more exacting judicial scrutiny under the general prohibitions of the Fourteenth Amendment than are most other types of legislation.... </a:t>
            </a:r>
          </a:p>
          <a:p>
            <a:pPr marL="365760" lvl="1" indent="0" algn="just">
              <a:buNone/>
            </a:pPr>
            <a:r>
              <a:rPr lang="en-US" sz="1600" dirty="0">
                <a:latin typeface="+mj-lt"/>
              </a:rPr>
              <a:t>Nor need we inquire whether similar considerations enter into the review of statutes directed at particular religious... or nations... or racial minorities...: whether prejudice against </a:t>
            </a:r>
            <a:r>
              <a:rPr lang="en-US" sz="1600" i="1" dirty="0">
                <a:latin typeface="+mj-lt"/>
              </a:rPr>
              <a:t>discrete and insular minorities</a:t>
            </a:r>
            <a:r>
              <a:rPr lang="en-US" sz="1600" dirty="0">
                <a:latin typeface="+mj-lt"/>
              </a:rPr>
              <a:t> may be a special condition, which tends seriously to curtail the operation of those political processes ordinarily to be relied upon to protect minorities, and which may call for a correspondingly more searching judicial inquiry.... [Italics added</a:t>
            </a:r>
            <a:r>
              <a:rPr lang="en-US" sz="1600" dirty="0" smtClean="0">
                <a:latin typeface="+mj-lt"/>
              </a:rPr>
              <a:t>]</a:t>
            </a:r>
            <a:r>
              <a:rPr lang="pl-PL" sz="1600" dirty="0" smtClean="0">
                <a:latin typeface="+mj-lt"/>
              </a:rPr>
              <a:t>”</a:t>
            </a:r>
            <a:endParaRPr lang="en-US" sz="1600" dirty="0">
              <a:latin typeface="+mj-lt"/>
            </a:endParaRPr>
          </a:p>
          <a:p>
            <a:pPr lvl="1" algn="just">
              <a:buNone/>
            </a:pPr>
            <a:r>
              <a:rPr lang="pl-PL" sz="1600" dirty="0" smtClean="0">
                <a:latin typeface="+mj-lt"/>
              </a:rPr>
              <a:t>US </a:t>
            </a:r>
            <a:r>
              <a:rPr lang="pl-PL" sz="1600" dirty="0">
                <a:latin typeface="+mj-lt"/>
              </a:rPr>
              <a:t>SC in </a:t>
            </a:r>
            <a:r>
              <a:rPr lang="pl-PL" sz="1600" i="1" dirty="0">
                <a:latin typeface="+mj-lt"/>
              </a:rPr>
              <a:t>Carolene </a:t>
            </a:r>
            <a:r>
              <a:rPr lang="pl-PL" sz="1600" i="1" dirty="0" smtClean="0">
                <a:latin typeface="+mj-lt"/>
              </a:rPr>
              <a:t>Products </a:t>
            </a:r>
            <a:r>
              <a:rPr lang="pl-PL" sz="1600" dirty="0" smtClean="0">
                <a:latin typeface="+mj-lt"/>
              </a:rPr>
              <a:t>(1938), </a:t>
            </a:r>
            <a:r>
              <a:rPr lang="pl-PL" sz="1600" dirty="0">
                <a:latin typeface="+mj-lt"/>
              </a:rPr>
              <a:t>Footnote 4, </a:t>
            </a:r>
            <a:endParaRPr lang="pl-PL" sz="1600" dirty="0" smtClean="0">
              <a:latin typeface="+mj-lt"/>
            </a:endParaRPr>
          </a:p>
          <a:p>
            <a:pPr algn="just">
              <a:buNone/>
            </a:pPr>
            <a:r>
              <a:rPr lang="pl-PL" sz="1800" dirty="0" smtClean="0">
                <a:latin typeface="+mj-lt"/>
              </a:rPr>
              <a:t>	  https</a:t>
            </a:r>
            <a:r>
              <a:rPr lang="pl-PL" sz="1800" dirty="0">
                <a:latin typeface="+mj-lt"/>
              </a:rPr>
              <a:t>://legal-dictionary.thefreedictionary.com/Footnote+4</a:t>
            </a:r>
          </a:p>
        </p:txBody>
      </p:sp>
    </p:spTree>
    <p:extLst>
      <p:ext uri="{BB962C8B-B14F-4D97-AF65-F5344CB8AC3E}">
        <p14:creationId xmlns:p14="http://schemas.microsoft.com/office/powerpoint/2010/main" val="187068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Human</a:t>
            </a:r>
            <a:r>
              <a:rPr lang="pl-PL" dirty="0" smtClean="0"/>
              <a:t> </a:t>
            </a:r>
            <a:r>
              <a:rPr lang="pl-PL" dirty="0" err="1" smtClean="0"/>
              <a:t>rights</a:t>
            </a:r>
            <a:r>
              <a:rPr lang="pl-PL" dirty="0" smtClean="0"/>
              <a:t> and </a:t>
            </a:r>
            <a:r>
              <a:rPr lang="pl-PL" dirty="0" err="1" smtClean="0"/>
              <a:t>constitutional</a:t>
            </a:r>
            <a:r>
              <a:rPr lang="pl-PL" dirty="0" smtClean="0"/>
              <a:t> </a:t>
            </a:r>
            <a:r>
              <a:rPr lang="pl-PL" dirty="0" err="1" smtClean="0"/>
              <a:t>democracy</a:t>
            </a:r>
            <a:endParaRPr lang="pl-PL" dirty="0"/>
          </a:p>
        </p:txBody>
      </p:sp>
      <p:sp>
        <p:nvSpPr>
          <p:cNvPr id="3" name="Symbol zastępczy zawartości 2"/>
          <p:cNvSpPr>
            <a:spLocks noGrp="1"/>
          </p:cNvSpPr>
          <p:nvPr>
            <p:ph idx="1"/>
          </p:nvPr>
        </p:nvSpPr>
        <p:spPr/>
        <p:txBody>
          <a:bodyPr>
            <a:normAutofit fontScale="70000" lnSpcReduction="20000"/>
          </a:bodyPr>
          <a:lstStyle/>
          <a:p>
            <a:pPr algn="just"/>
            <a:endParaRPr lang="pl-PL" sz="1900" dirty="0" smtClean="0">
              <a:latin typeface="+mj-lt"/>
            </a:endParaRPr>
          </a:p>
          <a:p>
            <a:pPr algn="just"/>
            <a:r>
              <a:rPr lang="pl-PL" sz="1900" dirty="0" smtClean="0">
                <a:latin typeface="+mj-lt"/>
              </a:rPr>
              <a:t>Constitutions set out constitutional values as primary commitments that should be respected and enhanced in the political process. </a:t>
            </a:r>
            <a:r>
              <a:rPr lang="pl-PL" sz="1900" dirty="0" smtClean="0">
                <a:latin typeface="+mj-lt"/>
              </a:rPr>
              <a:t>To such constitutional values count human rights, but also other goods such as public security, social cohesion or budgetary equilibrium.</a:t>
            </a:r>
          </a:p>
          <a:p>
            <a:pPr algn="just"/>
            <a:r>
              <a:rPr lang="en-US" sz="1900" dirty="0" smtClean="0">
                <a:latin typeface="+mj-lt"/>
              </a:rPr>
              <a:t>In</a:t>
            </a:r>
            <a:r>
              <a:rPr lang="pl-PL" sz="1900" dirty="0" smtClean="0">
                <a:latin typeface="+mj-lt"/>
              </a:rPr>
              <a:t> </a:t>
            </a:r>
            <a:r>
              <a:rPr lang="en-US" sz="1900" dirty="0" smtClean="0">
                <a:latin typeface="+mj-lt"/>
              </a:rPr>
              <a:t>a</a:t>
            </a:r>
            <a:r>
              <a:rPr lang="pl-PL" sz="1900" dirty="0" smtClean="0">
                <a:latin typeface="+mj-lt"/>
              </a:rPr>
              <a:t> </a:t>
            </a:r>
            <a:r>
              <a:rPr lang="en-US" sz="1900" dirty="0" smtClean="0">
                <a:latin typeface="+mj-lt"/>
              </a:rPr>
              <a:t>constitutional</a:t>
            </a:r>
            <a:r>
              <a:rPr lang="pl-PL" sz="1900" dirty="0" smtClean="0">
                <a:latin typeface="+mj-lt"/>
              </a:rPr>
              <a:t> democracy, the conditions under which human rights can be limited </a:t>
            </a:r>
            <a:r>
              <a:rPr lang="en-US" sz="1900" dirty="0" smtClean="0">
                <a:latin typeface="+mj-lt"/>
              </a:rPr>
              <a:t>or </a:t>
            </a:r>
            <a:r>
              <a:rPr lang="en-US" sz="1900" dirty="0">
                <a:latin typeface="+mj-lt"/>
              </a:rPr>
              <a:t>suspended are spelled out in the </a:t>
            </a:r>
            <a:r>
              <a:rPr lang="en-US" sz="1900" dirty="0" smtClean="0">
                <a:latin typeface="+mj-lt"/>
              </a:rPr>
              <a:t>constitution</a:t>
            </a:r>
            <a:r>
              <a:rPr lang="pl-PL" sz="1900" dirty="0">
                <a:latin typeface="+mj-lt"/>
              </a:rPr>
              <a:t> </a:t>
            </a:r>
            <a:r>
              <a:rPr lang="pl-PL" sz="1900" dirty="0" smtClean="0">
                <a:latin typeface="+mj-lt"/>
              </a:rPr>
              <a:t>(similar conditions are included in limitation and derogation clauses in international treaties). NOTE that in </a:t>
            </a:r>
            <a:r>
              <a:rPr lang="pl-PL" sz="1900" dirty="0">
                <a:latin typeface="+mj-lt"/>
              </a:rPr>
              <a:t>a constitutional democracy, only statutory laws may impose limitations on human rights</a:t>
            </a:r>
            <a:r>
              <a:rPr lang="pl-PL" sz="1900" dirty="0" smtClean="0">
                <a:latin typeface="+mj-lt"/>
              </a:rPr>
              <a:t>.</a:t>
            </a:r>
            <a:endParaRPr lang="pl-PL" sz="1900" dirty="0" smtClean="0">
              <a:latin typeface="+mj-lt"/>
            </a:endParaRPr>
          </a:p>
          <a:p>
            <a:pPr algn="just"/>
            <a:r>
              <a:rPr lang="pl-PL" sz="1900" dirty="0" smtClean="0">
                <a:latin typeface="+mj-lt"/>
              </a:rPr>
              <a:t>In this way, constitutions / international treaty law set </a:t>
            </a:r>
            <a:r>
              <a:rPr lang="pl-PL" sz="1900" dirty="0" smtClean="0">
                <a:latin typeface="+mj-lt"/>
              </a:rPr>
              <a:t>the limits to the political </a:t>
            </a:r>
            <a:r>
              <a:rPr lang="pl-PL" sz="1900" dirty="0" smtClean="0">
                <a:latin typeface="+mj-lt"/>
              </a:rPr>
              <a:t>process. In the political process, the majority defines social goals</a:t>
            </a:r>
            <a:r>
              <a:rPr lang="pl-PL" sz="1900" dirty="0" smtClean="0">
                <a:latin typeface="+mj-lt"/>
              </a:rPr>
              <a:t>, by adopting laws and policies that should serve the general interest.</a:t>
            </a:r>
          </a:p>
          <a:p>
            <a:pPr algn="just"/>
            <a:r>
              <a:rPr lang="pl-PL" sz="1900" dirty="0" smtClean="0">
                <a:latin typeface="+mj-lt"/>
              </a:rPr>
              <a:t>However, such laws and policies may easily fall in conflict with human rights.</a:t>
            </a:r>
          </a:p>
          <a:p>
            <a:pPr algn="just"/>
            <a:r>
              <a:rPr lang="pl-PL" sz="1900" dirty="0" smtClean="0">
                <a:latin typeface="+mj-lt"/>
              </a:rPr>
              <a:t>It is the task of courts to solve conflicts </a:t>
            </a:r>
            <a:r>
              <a:rPr lang="pl-PL" sz="1900" dirty="0" smtClean="0">
                <a:latin typeface="+mj-lt"/>
              </a:rPr>
              <a:t>of </a:t>
            </a:r>
            <a:r>
              <a:rPr lang="pl-PL" sz="1900" dirty="0" smtClean="0">
                <a:latin typeface="+mj-lt"/>
              </a:rPr>
              <a:t>constitutional values and individual rights. </a:t>
            </a:r>
            <a:r>
              <a:rPr lang="pl-PL" sz="1900" dirty="0">
                <a:latin typeface="+mj-lt"/>
              </a:rPr>
              <a:t>I</a:t>
            </a:r>
            <a:r>
              <a:rPr lang="pl-PL" sz="1900" dirty="0" smtClean="0">
                <a:latin typeface="+mj-lt"/>
              </a:rPr>
              <a:t>n consequence, judicial review is perceived as a limit to the principle of parliamentary sovereignty. Hence, theoretical opposition between legal constitutionalism (recognizing the ultimate power of constitutional courts in solving this conflict) and political constitutionalism (recogniting the ultimate power of parliaments in this regard). </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The logic of democracy </a:t>
            </a:r>
            <a:r>
              <a:rPr lang="pl-PL" dirty="0" smtClean="0"/>
              <a:t/>
            </a:r>
            <a:br>
              <a:rPr lang="pl-PL" dirty="0" smtClean="0"/>
            </a:br>
            <a:r>
              <a:rPr lang="pl-PL" dirty="0" smtClean="0"/>
              <a:t>and </a:t>
            </a:r>
            <a:r>
              <a:rPr lang="pl-PL" dirty="0" smtClean="0"/>
              <a:t>the logic of rights</a:t>
            </a:r>
            <a:endParaRPr lang="pl-PL" dirty="0"/>
          </a:p>
        </p:txBody>
      </p:sp>
      <p:sp>
        <p:nvSpPr>
          <p:cNvPr id="3" name="Symbol zastępczy zawartości 2"/>
          <p:cNvSpPr>
            <a:spLocks noGrp="1"/>
          </p:cNvSpPr>
          <p:nvPr>
            <p:ph idx="1"/>
          </p:nvPr>
        </p:nvSpPr>
        <p:spPr/>
        <p:txBody>
          <a:bodyPr>
            <a:noAutofit/>
          </a:bodyPr>
          <a:lstStyle/>
          <a:p>
            <a:pPr algn="just"/>
            <a:r>
              <a:rPr lang="pl-PL" sz="1500" dirty="0" smtClean="0">
                <a:latin typeface="+mj-lt"/>
              </a:rPr>
              <a:t>Bargaining </a:t>
            </a:r>
            <a:r>
              <a:rPr lang="pl-PL" sz="1500" dirty="0" smtClean="0">
                <a:latin typeface="+mj-lt"/>
              </a:rPr>
              <a:t>is the essence of the political process in a democracy, therefore</a:t>
            </a:r>
            <a:endParaRPr lang="pl-PL" sz="1500" dirty="0" smtClean="0">
              <a:latin typeface="+mj-lt"/>
            </a:endParaRPr>
          </a:p>
          <a:p>
            <a:pPr algn="just"/>
            <a:r>
              <a:rPr lang="pl-PL" sz="1500" dirty="0" smtClean="0">
                <a:latin typeface="+mj-lt"/>
              </a:rPr>
              <a:t>Democracy should ensure fair conditions </a:t>
            </a:r>
            <a:r>
              <a:rPr lang="pl-PL" sz="1500" dirty="0" smtClean="0">
                <a:latin typeface="+mj-lt"/>
              </a:rPr>
              <a:t>for citizen’s </a:t>
            </a:r>
            <a:r>
              <a:rPr lang="pl-PL" sz="1500" dirty="0" smtClean="0">
                <a:latin typeface="+mj-lt"/>
              </a:rPr>
              <a:t>participation in the political process (not only the exercise of voting rights, but also freedom of speech, association, assembly, freedom of media,  </a:t>
            </a:r>
            <a:endParaRPr lang="pl-PL" sz="1500" dirty="0" smtClean="0">
              <a:latin typeface="+mj-lt"/>
            </a:endParaRPr>
          </a:p>
          <a:p>
            <a:pPr algn="just"/>
            <a:r>
              <a:rPr lang="pl-PL" sz="1500" dirty="0" smtClean="0">
                <a:latin typeface="+mj-lt"/>
              </a:rPr>
              <a:t>Yet, more and more human interests are proclaimed as human rights</a:t>
            </a:r>
            <a:endParaRPr lang="pl-PL" sz="1500" dirty="0" smtClean="0">
              <a:latin typeface="+mj-lt"/>
            </a:endParaRPr>
          </a:p>
          <a:p>
            <a:pPr algn="just"/>
            <a:r>
              <a:rPr lang="pl-PL" sz="1500" dirty="0">
                <a:latin typeface="+mj-lt"/>
              </a:rPr>
              <a:t>The more rights in a constitution, the less room for deliberation</a:t>
            </a:r>
          </a:p>
          <a:p>
            <a:pPr algn="just"/>
            <a:r>
              <a:rPr lang="pl-PL" sz="1500" dirty="0" smtClean="0">
                <a:latin typeface="+mj-lt"/>
              </a:rPr>
              <a:t>As a result, inflation </a:t>
            </a:r>
            <a:r>
              <a:rPr lang="pl-PL" sz="1500" dirty="0" smtClean="0">
                <a:latin typeface="+mj-lt"/>
              </a:rPr>
              <a:t>of </a:t>
            </a:r>
            <a:r>
              <a:rPr lang="pl-PL" sz="1500" dirty="0" smtClean="0">
                <a:latin typeface="+mj-lt"/>
              </a:rPr>
              <a:t>rights and they decrease the value of having rights (since more rights more easily fall in conflct with other rights)</a:t>
            </a:r>
            <a:endParaRPr lang="pl-PL" sz="1500" dirty="0" smtClean="0">
              <a:latin typeface="+mj-lt"/>
            </a:endParaRPr>
          </a:p>
          <a:p>
            <a:pPr algn="just"/>
            <a:r>
              <a:rPr lang="pl-PL" sz="1500" dirty="0" smtClean="0">
                <a:latin typeface="+mj-lt"/>
              </a:rPr>
              <a:t>In the end, all boils down to the question whether you have access to a court to claim rights. </a:t>
            </a:r>
          </a:p>
          <a:p>
            <a:pPr algn="just"/>
            <a:r>
              <a:rPr lang="pl-PL" sz="1500" dirty="0" smtClean="0">
                <a:latin typeface="+mj-lt"/>
              </a:rPr>
              <a:t>Solving the conflict of rights (or rights and public interests in courts) often is a z</a:t>
            </a:r>
            <a:r>
              <a:rPr lang="pl-PL" sz="1500" dirty="0" smtClean="0">
                <a:latin typeface="+mj-lt"/>
              </a:rPr>
              <a:t>ero-sum game (one party wins, the other looses). Instead the political process, at least theoretically, leaves some room for win-win situations. </a:t>
            </a:r>
            <a:endParaRPr lang="pl-PL" sz="1500" dirty="0" smtClean="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sz="4000" dirty="0" smtClean="0"/>
              <a:t>Individual v. Group rights</a:t>
            </a:r>
            <a:endParaRPr lang="pl-PL" sz="4000" dirty="0"/>
          </a:p>
        </p:txBody>
      </p:sp>
      <p:sp>
        <p:nvSpPr>
          <p:cNvPr id="3" name="Content Placeholder 2"/>
          <p:cNvSpPr>
            <a:spLocks noGrp="1"/>
          </p:cNvSpPr>
          <p:nvPr>
            <p:ph idx="1"/>
          </p:nvPr>
        </p:nvSpPr>
        <p:spPr/>
        <p:txBody>
          <a:bodyPr>
            <a:normAutofit fontScale="92500" lnSpcReduction="10000"/>
          </a:bodyPr>
          <a:lstStyle/>
          <a:p>
            <a:pPr algn="just"/>
            <a:r>
              <a:rPr lang="pl-PL" sz="2100" dirty="0">
                <a:latin typeface="+mj-lt"/>
              </a:rPr>
              <a:t>Human rights in the process of historical evolution are understood primarily as universal individual rights, however some international human rights treaties also recognize group rights (of national and </a:t>
            </a:r>
            <a:r>
              <a:rPr lang="pl-PL" sz="2100" dirty="0" smtClean="0">
                <a:latin typeface="+mj-lt"/>
              </a:rPr>
              <a:t>ethnic </a:t>
            </a:r>
            <a:r>
              <a:rPr lang="pl-PL" sz="2100" dirty="0">
                <a:latin typeface="+mj-lt"/>
              </a:rPr>
              <a:t>groups </a:t>
            </a:r>
            <a:r>
              <a:rPr lang="pl-PL" sz="2100" dirty="0" smtClean="0">
                <a:latin typeface="+mj-lt"/>
              </a:rPr>
              <a:t>see </a:t>
            </a:r>
            <a:r>
              <a:rPr lang="en-US" sz="2100" dirty="0" smtClean="0">
                <a:latin typeface="+mj-lt"/>
              </a:rPr>
              <a:t>the </a:t>
            </a:r>
            <a:r>
              <a:rPr lang="en-US" sz="2100" dirty="0">
                <a:latin typeface="+mj-lt"/>
              </a:rPr>
              <a:t>European Framework Convention on the Protection </a:t>
            </a:r>
            <a:r>
              <a:rPr lang="en-US" sz="2100" dirty="0" smtClean="0">
                <a:latin typeface="+mj-lt"/>
              </a:rPr>
              <a:t>of</a:t>
            </a:r>
            <a:r>
              <a:rPr lang="pl-PL" sz="2100" dirty="0" smtClean="0">
                <a:latin typeface="+mj-lt"/>
              </a:rPr>
              <a:t> </a:t>
            </a:r>
            <a:r>
              <a:rPr lang="en-US" sz="2100" dirty="0" smtClean="0">
                <a:latin typeface="+mj-lt"/>
              </a:rPr>
              <a:t>National</a:t>
            </a:r>
            <a:r>
              <a:rPr lang="pl-PL" sz="2100" dirty="0" smtClean="0">
                <a:latin typeface="+mj-lt"/>
              </a:rPr>
              <a:t> </a:t>
            </a:r>
            <a:r>
              <a:rPr lang="en-US" sz="2100" dirty="0" smtClean="0">
                <a:latin typeface="+mj-lt"/>
              </a:rPr>
              <a:t>Minorities(1994</a:t>
            </a:r>
            <a:r>
              <a:rPr lang="en-US" sz="2100" dirty="0">
                <a:latin typeface="+mj-lt"/>
              </a:rPr>
              <a:t>),</a:t>
            </a:r>
            <a:r>
              <a:rPr lang="en-US" sz="2100" dirty="0" smtClean="0">
                <a:latin typeface="+mj-lt"/>
              </a:rPr>
              <a:t>the</a:t>
            </a:r>
            <a:r>
              <a:rPr lang="pl-PL" sz="2100" dirty="0" smtClean="0">
                <a:latin typeface="+mj-lt"/>
              </a:rPr>
              <a:t> </a:t>
            </a:r>
            <a:r>
              <a:rPr lang="en-US" sz="2100" dirty="0" smtClean="0">
                <a:latin typeface="+mj-lt"/>
              </a:rPr>
              <a:t>European</a:t>
            </a:r>
            <a:r>
              <a:rPr lang="pl-PL" sz="2100" dirty="0" smtClean="0">
                <a:latin typeface="+mj-lt"/>
              </a:rPr>
              <a:t> </a:t>
            </a:r>
            <a:r>
              <a:rPr lang="en-US" sz="2100" dirty="0" smtClean="0">
                <a:latin typeface="+mj-lt"/>
              </a:rPr>
              <a:t>Charter</a:t>
            </a:r>
            <a:r>
              <a:rPr lang="pl-PL" sz="2100" dirty="0" smtClean="0">
                <a:latin typeface="+mj-lt"/>
              </a:rPr>
              <a:t> </a:t>
            </a:r>
            <a:r>
              <a:rPr lang="en-US" sz="2100" dirty="0" smtClean="0">
                <a:latin typeface="+mj-lt"/>
              </a:rPr>
              <a:t>for</a:t>
            </a:r>
            <a:r>
              <a:rPr lang="pl-PL" sz="2100" dirty="0" smtClean="0">
                <a:latin typeface="+mj-lt"/>
              </a:rPr>
              <a:t> </a:t>
            </a:r>
            <a:r>
              <a:rPr lang="en-US" sz="2100" dirty="0" smtClean="0">
                <a:latin typeface="+mj-lt"/>
              </a:rPr>
              <a:t>Regional</a:t>
            </a:r>
            <a:r>
              <a:rPr lang="pl-PL" sz="2100" dirty="0" smtClean="0">
                <a:latin typeface="+mj-lt"/>
              </a:rPr>
              <a:t> </a:t>
            </a:r>
            <a:r>
              <a:rPr lang="en-US" sz="2100" dirty="0" smtClean="0">
                <a:latin typeface="+mj-lt"/>
              </a:rPr>
              <a:t>and</a:t>
            </a:r>
            <a:r>
              <a:rPr lang="pl-PL" sz="2100" dirty="0" smtClean="0">
                <a:latin typeface="+mj-lt"/>
              </a:rPr>
              <a:t> </a:t>
            </a:r>
            <a:r>
              <a:rPr lang="en-US" sz="2100" dirty="0" smtClean="0">
                <a:latin typeface="+mj-lt"/>
              </a:rPr>
              <a:t>Minority</a:t>
            </a:r>
            <a:r>
              <a:rPr lang="pl-PL" sz="2100" dirty="0" smtClean="0">
                <a:latin typeface="+mj-lt"/>
              </a:rPr>
              <a:t> </a:t>
            </a:r>
            <a:r>
              <a:rPr lang="en-US" sz="2100" dirty="0" smtClean="0">
                <a:latin typeface="+mj-lt"/>
              </a:rPr>
              <a:t>Language(1992)</a:t>
            </a:r>
            <a:r>
              <a:rPr lang="pl-PL" sz="2100" smtClean="0">
                <a:latin typeface="+mj-lt"/>
              </a:rPr>
              <a:t>).</a:t>
            </a:r>
          </a:p>
          <a:p>
            <a:pPr algn="just"/>
            <a:endParaRPr lang="pl-PL" sz="2100" dirty="0">
              <a:latin typeface="+mj-lt"/>
            </a:endParaRPr>
          </a:p>
          <a:p>
            <a:pPr algn="just"/>
            <a:r>
              <a:rPr lang="pl-PL" sz="2100" dirty="0">
                <a:latin typeface="+mj-lt"/>
              </a:rPr>
              <a:t>Recently, with growing populisms, the focus is often shifted on majority rights protection </a:t>
            </a:r>
            <a:r>
              <a:rPr lang="pl-PL" sz="2100" dirty="0" smtClean="0">
                <a:latin typeface="+mj-lt"/>
              </a:rPr>
              <a:t>(majority religion and culture) and </a:t>
            </a:r>
            <a:r>
              <a:rPr lang="pl-PL" sz="2100" dirty="0">
                <a:latin typeface="+mj-lt"/>
              </a:rPr>
              <a:t>rejection of </a:t>
            </a:r>
            <a:r>
              <a:rPr lang="pl-PL" sz="2100" dirty="0" smtClean="0">
                <a:latin typeface="+mj-lt"/>
              </a:rPr>
              <a:t>multiculturalism. See also the ideological war against „gender”.</a:t>
            </a:r>
            <a:endParaRPr lang="pl-PL" sz="2100" dirty="0">
              <a:latin typeface="+mj-lt"/>
            </a:endParaRPr>
          </a:p>
          <a:p>
            <a:endParaRPr lang="pl-PL" dirty="0"/>
          </a:p>
        </p:txBody>
      </p:sp>
    </p:spTree>
    <p:extLst>
      <p:ext uri="{BB962C8B-B14F-4D97-AF65-F5344CB8AC3E}">
        <p14:creationId xmlns:p14="http://schemas.microsoft.com/office/powerpoint/2010/main" val="199692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Illiberal democracy </a:t>
            </a:r>
            <a:r>
              <a:rPr lang="pl-PL" dirty="0" smtClean="0"/>
              <a:t/>
            </a:r>
            <a:br>
              <a:rPr lang="pl-PL" dirty="0" smtClean="0"/>
            </a:br>
            <a:r>
              <a:rPr lang="pl-PL" dirty="0" smtClean="0"/>
              <a:t>and </a:t>
            </a:r>
            <a:r>
              <a:rPr lang="pl-PL" dirty="0" smtClean="0"/>
              <a:t>populist rules</a:t>
            </a:r>
            <a:endParaRPr lang="pl-PL" dirty="0"/>
          </a:p>
        </p:txBody>
      </p:sp>
      <p:sp>
        <p:nvSpPr>
          <p:cNvPr id="3" name="Symbol zastępczy zawartości 2"/>
          <p:cNvSpPr>
            <a:spLocks noGrp="1"/>
          </p:cNvSpPr>
          <p:nvPr>
            <p:ph idx="1"/>
          </p:nvPr>
        </p:nvSpPr>
        <p:spPr/>
        <p:txBody>
          <a:bodyPr>
            <a:normAutofit fontScale="55000" lnSpcReduction="20000"/>
          </a:bodyPr>
          <a:lstStyle/>
          <a:p>
            <a:pPr algn="just"/>
            <a:endParaRPr lang="pl-PL" dirty="0" smtClean="0">
              <a:latin typeface="+mj-lt"/>
            </a:endParaRPr>
          </a:p>
          <a:p>
            <a:pPr algn="just"/>
            <a:r>
              <a:rPr lang="pl-PL" dirty="0" smtClean="0">
                <a:latin typeface="+mj-lt"/>
              </a:rPr>
              <a:t>„</a:t>
            </a:r>
            <a:r>
              <a:rPr lang="pl-PL" dirty="0" smtClean="0">
                <a:latin typeface="+mj-lt"/>
              </a:rPr>
              <a:t>Illiberal </a:t>
            </a:r>
            <a:r>
              <a:rPr lang="pl-PL" dirty="0" smtClean="0">
                <a:latin typeface="+mj-lt"/>
              </a:rPr>
              <a:t>democracy”, </a:t>
            </a:r>
            <a:r>
              <a:rPr lang="pl-PL" dirty="0" smtClean="0">
                <a:latin typeface="+mj-lt"/>
              </a:rPr>
              <a:t>Fareed </a:t>
            </a:r>
            <a:r>
              <a:rPr lang="pl-PL" dirty="0">
                <a:latin typeface="+mj-lt"/>
              </a:rPr>
              <a:t>Zakaria [</a:t>
            </a:r>
            <a:r>
              <a:rPr lang="pl-PL" dirty="0" smtClean="0">
                <a:latin typeface="+mj-lt"/>
              </a:rPr>
              <a:t>2003]</a:t>
            </a:r>
          </a:p>
          <a:p>
            <a:pPr algn="just"/>
            <a:r>
              <a:rPr lang="pl-PL" dirty="0" smtClean="0">
                <a:latin typeface="+mj-lt"/>
              </a:rPr>
              <a:t>As a contradiction of „</a:t>
            </a:r>
            <a:r>
              <a:rPr lang="pl-PL" dirty="0" smtClean="0">
                <a:latin typeface="+mj-lt"/>
              </a:rPr>
              <a:t>deliberative democracy</a:t>
            </a:r>
            <a:r>
              <a:rPr lang="pl-PL" dirty="0" smtClean="0">
                <a:latin typeface="+mj-lt"/>
              </a:rPr>
              <a:t>”, Carl Sunstain </a:t>
            </a:r>
            <a:r>
              <a:rPr lang="pl-PL" dirty="0" smtClean="0">
                <a:latin typeface="+mj-lt"/>
              </a:rPr>
              <a:t>[2001]</a:t>
            </a:r>
          </a:p>
          <a:p>
            <a:pPr algn="just"/>
            <a:r>
              <a:rPr lang="pl-PL" dirty="0" smtClean="0">
                <a:latin typeface="+mj-lt"/>
              </a:rPr>
              <a:t>Both illiberal and populist democracies weaken or elimitate the limitations of power, seek control of all independent institutions (such as the judiciary, media, cultural institutes), use emotions (such as fear) as justifications of state action, and antagonize the real people agaisnt the corrupted elites.</a:t>
            </a:r>
          </a:p>
          <a:p>
            <a:pPr algn="just"/>
            <a:endParaRPr lang="pl-PL" dirty="0" smtClean="0">
              <a:latin typeface="+mj-lt"/>
            </a:endParaRPr>
          </a:p>
          <a:p>
            <a:pPr algn="just"/>
            <a:r>
              <a:rPr lang="pl-PL" dirty="0" err="1" smtClean="0">
                <a:latin typeface="+mj-lt"/>
              </a:rPr>
              <a:t>Democrature</a:t>
            </a:r>
            <a:r>
              <a:rPr lang="pl-PL" dirty="0" smtClean="0">
                <a:latin typeface="+mj-lt"/>
              </a:rPr>
              <a:t>…</a:t>
            </a:r>
          </a:p>
          <a:p>
            <a:pPr algn="just"/>
            <a:endParaRPr lang="pl-PL" dirty="0" smtClean="0">
              <a:latin typeface="+mj-lt"/>
            </a:endParaRPr>
          </a:p>
          <a:p>
            <a:pPr algn="just"/>
            <a:r>
              <a:rPr lang="pl-PL" dirty="0" smtClean="0">
                <a:latin typeface="+mj-lt"/>
              </a:rPr>
              <a:t>Democracy and social </a:t>
            </a:r>
            <a:r>
              <a:rPr lang="pl-PL" dirty="0" smtClean="0">
                <a:latin typeface="+mj-lt"/>
              </a:rPr>
              <a:t>media – public debate is removed from politics, and deliberation takes place in other fora; political parties also lost their traditional roles, traditional media often seek sensation. In this way, public debate shifts away from rational arguments and leads the society in a war of two tribes (representing nationalist and cosmopolitan outlooks).</a:t>
            </a:r>
          </a:p>
          <a:p>
            <a:pPr algn="just"/>
            <a:endParaRPr lang="pl-PL" dirty="0">
              <a:latin typeface="+mj-lt"/>
            </a:endParaRPr>
          </a:p>
          <a:p>
            <a:pPr algn="just"/>
            <a:r>
              <a:rPr lang="pl-PL" dirty="0" smtClean="0">
                <a:latin typeface="+mj-lt"/>
              </a:rPr>
              <a:t>Human rights protection evidently decreases with the populist capture of independent courts (especially if one understands the revolution of human rights as the result of legal mobilization and empowerment). </a:t>
            </a:r>
            <a:endParaRPr lang="pl-PL"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916</TotalTime>
  <Words>886</Words>
  <Application>Microsoft Office PowerPoint</Application>
  <PresentationFormat>On-screen Show (4:3)</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Pushpin</vt:lpstr>
      <vt:lpstr>Introduction  to  Human Rights </vt:lpstr>
      <vt:lpstr>Human rights and democracy</vt:lpstr>
      <vt:lpstr>Human rights and democracy</vt:lpstr>
      <vt:lpstr>Minority protection before courts / constitutional courts</vt:lpstr>
      <vt:lpstr>Human rights and constitutional democracy</vt:lpstr>
      <vt:lpstr>The logic of democracy  and the logic of rights</vt:lpstr>
      <vt:lpstr>Individual v. Group rights</vt:lpstr>
      <vt:lpstr>Illiberal democracy  and populist rules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Rights 2</dc:title>
  <dc:creator>User</dc:creator>
  <cp:lastModifiedBy>Dell</cp:lastModifiedBy>
  <cp:revision>70</cp:revision>
  <dcterms:created xsi:type="dcterms:W3CDTF">2018-02-28T17:48:08Z</dcterms:created>
  <dcterms:modified xsi:type="dcterms:W3CDTF">2020-04-03T09:42:05Z</dcterms:modified>
</cp:coreProperties>
</file>