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62" r:id="rId2"/>
    <p:sldId id="265" r:id="rId3"/>
    <p:sldId id="266" r:id="rId4"/>
    <p:sldId id="270" r:id="rId5"/>
    <p:sldId id="271" r:id="rId6"/>
    <p:sldId id="257" r:id="rId7"/>
    <p:sldId id="267" r:id="rId8"/>
    <p:sldId id="269" r:id="rId9"/>
    <p:sldId id="272" r:id="rId10"/>
    <p:sldId id="268" r:id="rId11"/>
    <p:sldId id="258" r:id="rId12"/>
    <p:sldId id="273" r:id="rId13"/>
    <p:sldId id="277" r:id="rId14"/>
    <p:sldId id="274" r:id="rId15"/>
    <p:sldId id="275" r:id="rId16"/>
    <p:sldId id="276" r:id="rId17"/>
    <p:sldId id="278"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D4F33D-2CB1-4ECF-99B1-2A25E2C1ACDB}" type="datetimeFigureOut">
              <a:rPr lang="pl-PL" smtClean="0"/>
              <a:t>06.04.2020</a:t>
            </a:fld>
            <a:endParaRPr lang="pl-P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907357-61FF-448D-89DF-811816E1A2AA}" type="slidenum">
              <a:rPr lang="pl-PL" smtClean="0"/>
              <a:t>‹#›</a:t>
            </a:fld>
            <a:endParaRPr lang="pl-PL"/>
          </a:p>
        </p:txBody>
      </p:sp>
    </p:spTree>
    <p:extLst>
      <p:ext uri="{BB962C8B-B14F-4D97-AF65-F5344CB8AC3E}">
        <p14:creationId xmlns:p14="http://schemas.microsoft.com/office/powerpoint/2010/main" val="548674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 </a:t>
            </a:r>
            <a:endParaRPr lang="pl-PL" dirty="0"/>
          </a:p>
        </p:txBody>
      </p:sp>
      <p:sp>
        <p:nvSpPr>
          <p:cNvPr id="4" name="Slide Number Placeholder 3"/>
          <p:cNvSpPr>
            <a:spLocks noGrp="1"/>
          </p:cNvSpPr>
          <p:nvPr>
            <p:ph type="sldNum" sz="quarter" idx="10"/>
          </p:nvPr>
        </p:nvSpPr>
        <p:spPr/>
        <p:txBody>
          <a:bodyPr/>
          <a:lstStyle/>
          <a:p>
            <a:fld id="{14907357-61FF-448D-89DF-811816E1A2AA}" type="slidenum">
              <a:rPr lang="pl-PL" smtClean="0"/>
              <a:t>13</a:t>
            </a:fld>
            <a:endParaRPr lang="pl-PL"/>
          </a:p>
        </p:txBody>
      </p:sp>
    </p:spTree>
    <p:extLst>
      <p:ext uri="{BB962C8B-B14F-4D97-AF65-F5344CB8AC3E}">
        <p14:creationId xmlns:p14="http://schemas.microsoft.com/office/powerpoint/2010/main" val="3810773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6221E02-25CB-4963-84BC-0813985E7D90}" type="datetimeFigureOut">
              <a:rPr lang="pl-PL" smtClean="0"/>
              <a:pPr/>
              <a:t>06.04.2020</a:t>
            </a:fld>
            <a:endParaRPr lang="pl-PL"/>
          </a:p>
        </p:txBody>
      </p:sp>
      <p:sp>
        <p:nvSpPr>
          <p:cNvPr id="5" name="Footer Placeholder 4"/>
          <p:cNvSpPr>
            <a:spLocks noGrp="1"/>
          </p:cNvSpPr>
          <p:nvPr>
            <p:ph type="ftr" sz="quarter" idx="11"/>
          </p:nvPr>
        </p:nvSpPr>
        <p:spPr>
          <a:xfrm>
            <a:off x="1174044" y="5357592"/>
            <a:ext cx="5034845" cy="365125"/>
          </a:xfrm>
        </p:spPr>
        <p:txBody>
          <a:bodyPr/>
          <a:lstStyle/>
          <a:p>
            <a:endParaRPr lang="pl-P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06.04.2020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66221E02-25CB-4963-84BC-0813985E7D90}" type="datetimeFigureOut">
              <a:rPr lang="pl-PL" smtClean="0"/>
              <a:pPr/>
              <a:t>06.04.2020</a:t>
            </a:fld>
            <a:endParaRPr lang="pl-PL"/>
          </a:p>
        </p:txBody>
      </p:sp>
      <p:sp>
        <p:nvSpPr>
          <p:cNvPr id="6" name="Footer Placeholder 5"/>
          <p:cNvSpPr>
            <a:spLocks noGrp="1"/>
          </p:cNvSpPr>
          <p:nvPr>
            <p:ph type="ftr" sz="quarter" idx="11"/>
          </p:nvPr>
        </p:nvSpPr>
        <p:spPr>
          <a:xfrm rot="-60000">
            <a:off x="914554" y="5829261"/>
            <a:ext cx="3522607" cy="365125"/>
          </a:xfrm>
        </p:spPr>
        <p:txBody>
          <a:bodyPr/>
          <a:lstStyle/>
          <a:p>
            <a:endParaRPr lang="pl-PL"/>
          </a:p>
        </p:txBody>
      </p:sp>
      <p:sp>
        <p:nvSpPr>
          <p:cNvPr id="7" name="Slide Number Placeholder 6"/>
          <p:cNvSpPr>
            <a:spLocks noGrp="1"/>
          </p:cNvSpPr>
          <p:nvPr>
            <p:ph type="sldNum" sz="quarter" idx="12"/>
          </p:nvPr>
        </p:nvSpPr>
        <p:spPr>
          <a:xfrm rot="60000">
            <a:off x="7557313" y="5896961"/>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66221E02-25CB-4963-84BC-0813985E7D90}" type="datetimeFigureOut">
              <a:rPr lang="pl-PL" smtClean="0"/>
              <a:pPr/>
              <a:t>06.04.2020</a:t>
            </a:fld>
            <a:endParaRPr lang="pl-PL"/>
          </a:p>
        </p:txBody>
      </p:sp>
      <p:sp>
        <p:nvSpPr>
          <p:cNvPr id="6" name="Footer Placeholder 5"/>
          <p:cNvSpPr>
            <a:spLocks noGrp="1"/>
          </p:cNvSpPr>
          <p:nvPr>
            <p:ph type="ftr" sz="quarter" idx="11"/>
          </p:nvPr>
        </p:nvSpPr>
        <p:spPr>
          <a:xfrm rot="-60000">
            <a:off x="914569" y="5831037"/>
            <a:ext cx="3319043" cy="365125"/>
          </a:xfrm>
        </p:spPr>
        <p:txBody>
          <a:bodyPr/>
          <a:lstStyle/>
          <a:p>
            <a:endParaRPr lang="pl-PL"/>
          </a:p>
        </p:txBody>
      </p:sp>
      <p:sp>
        <p:nvSpPr>
          <p:cNvPr id="7" name="Slide Number Placeholder 6"/>
          <p:cNvSpPr>
            <a:spLocks noGrp="1"/>
          </p:cNvSpPr>
          <p:nvPr>
            <p:ph type="sldNum" sz="quarter" idx="12"/>
          </p:nvPr>
        </p:nvSpPr>
        <p:spPr>
          <a:xfrm rot="60000">
            <a:off x="7562089" y="5900026"/>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66221E02-25CB-4963-84BC-0813985E7D90}" type="datetimeFigureOut">
              <a:rPr lang="pl-PL" smtClean="0"/>
              <a:pPr/>
              <a:t>06.04.2020</a:t>
            </a:fld>
            <a:endParaRPr lang="pl-P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pl-P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rm.coe.int/168007ff4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oyez.org/cases/1900-1940/198us4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nytimes.com/2020/03/23/health/obamacare-aca-coverage-cost-history.html"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onlinelibrary.wiley.com/doi/full/10.1111/imig.1260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fra.europa.eu/en/eu-charter/title/title-iv-solidarit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ohchr.org/EN/HRBodies/CESCR/Pages/CESCRIntro.aspx" TargetMode="External"/><Relationship Id="rId2" Type="http://schemas.openxmlformats.org/officeDocument/2006/relationships/hyperlink" Target="https://www.ohchr.org/EN/HRBodies/TBPetitions/Pages/HRTBPetitions.asp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lawdigitalcommons.bc.edu/cgi/viewcontent.cgi?article=1920&amp;context=lsf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houghtco.com/maslows-hierarchy-of-needs-458257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dirty="0" smtClean="0"/>
              <a:t>Introduction </a:t>
            </a:r>
            <a:r>
              <a:rPr lang="pl-PL" dirty="0"/>
              <a:t/>
            </a:r>
            <a:br>
              <a:rPr lang="pl-PL" dirty="0"/>
            </a:br>
            <a:r>
              <a:rPr lang="pl-PL" dirty="0" smtClean="0"/>
              <a:t>to </a:t>
            </a:r>
            <a:br>
              <a:rPr lang="pl-PL" dirty="0" smtClean="0"/>
            </a:br>
            <a:r>
              <a:rPr lang="pl-PL" dirty="0" smtClean="0"/>
              <a:t>Human Rights </a:t>
            </a:r>
            <a:endParaRPr lang="pl-PL" dirty="0"/>
          </a:p>
        </p:txBody>
      </p:sp>
      <p:sp>
        <p:nvSpPr>
          <p:cNvPr id="3" name="Podtytuł 2"/>
          <p:cNvSpPr>
            <a:spLocks noGrp="1"/>
          </p:cNvSpPr>
          <p:nvPr>
            <p:ph type="subTitle" idx="1"/>
          </p:nvPr>
        </p:nvSpPr>
        <p:spPr/>
        <p:txBody>
          <a:bodyPr/>
          <a:lstStyle/>
          <a:p>
            <a:r>
              <a:rPr lang="pl-PL" dirty="0" smtClean="0">
                <a:latin typeface="+mj-lt"/>
                <a:cs typeface="Arial" pitchFamily="34" charset="0"/>
              </a:rPr>
              <a:t>Dr Anna Śledzińska-Simon</a:t>
            </a:r>
          </a:p>
          <a:p>
            <a:endParaRPr lang="pl-PL" sz="1400" dirty="0" smtClean="0">
              <a:solidFill>
                <a:schemeClr val="tx1"/>
              </a:solidFill>
              <a:latin typeface="+mj-lt"/>
              <a:cs typeface="Arial" pitchFamily="34" charset="0"/>
            </a:endParaRPr>
          </a:p>
          <a:p>
            <a:r>
              <a:rPr lang="pl-PL" sz="1400" dirty="0" smtClean="0">
                <a:solidFill>
                  <a:schemeClr val="tx1"/>
                </a:solidFill>
                <a:latin typeface="+mj-lt"/>
                <a:cs typeface="Arial" pitchFamily="34" charset="0"/>
              </a:rPr>
              <a:t>LLM in International and European Law</a:t>
            </a:r>
          </a:p>
          <a:p>
            <a:r>
              <a:rPr lang="pl-PL" sz="1400" dirty="0" smtClean="0">
                <a:solidFill>
                  <a:schemeClr val="tx1"/>
                </a:solidFill>
                <a:latin typeface="+mj-lt"/>
                <a:cs typeface="Arial" pitchFamily="34" charset="0"/>
              </a:rPr>
              <a:t>Lecture 5 </a:t>
            </a:r>
            <a:endParaRPr lang="pl-PL" sz="1400" dirty="0">
              <a:solidFill>
                <a:schemeClr val="tx1"/>
              </a:solidFill>
              <a:latin typeface="+mj-lt"/>
              <a:cs typeface="Arial" pitchFamily="34" charset="0"/>
            </a:endParaRPr>
          </a:p>
        </p:txBody>
      </p:sp>
    </p:spTree>
    <p:extLst>
      <p:ext uri="{BB962C8B-B14F-4D97-AF65-F5344CB8AC3E}">
        <p14:creationId xmlns:p14="http://schemas.microsoft.com/office/powerpoint/2010/main" val="2025141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Positive obligations</a:t>
            </a:r>
            <a:endParaRPr lang="pl-PL" dirty="0"/>
          </a:p>
        </p:txBody>
      </p:sp>
      <p:sp>
        <p:nvSpPr>
          <p:cNvPr id="3" name="Content Placeholder 2"/>
          <p:cNvSpPr>
            <a:spLocks noGrp="1"/>
          </p:cNvSpPr>
          <p:nvPr>
            <p:ph idx="1"/>
          </p:nvPr>
        </p:nvSpPr>
        <p:spPr/>
        <p:txBody>
          <a:bodyPr>
            <a:normAutofit fontScale="85000" lnSpcReduction="10000"/>
          </a:bodyPr>
          <a:lstStyle/>
          <a:p>
            <a:pPr algn="just"/>
            <a:r>
              <a:rPr lang="pl-PL" sz="1800" dirty="0">
                <a:latin typeface="+mj-lt"/>
              </a:rPr>
              <a:t>Nowadays, even civil rights or freedoms such as right to respect of private life generate positive obligations of the state (to provide procedures necessary to protect individuals from the undesired interference into their private life by third parties). </a:t>
            </a:r>
          </a:p>
          <a:p>
            <a:pPr algn="just"/>
            <a:r>
              <a:rPr lang="pl-PL" dirty="0" smtClean="0">
                <a:latin typeface="+mj-lt"/>
              </a:rPr>
              <a:t>POSITIVE OBLIGATIONS : „</a:t>
            </a:r>
            <a:r>
              <a:rPr lang="en-US" dirty="0" smtClean="0">
                <a:latin typeface="+mj-lt"/>
              </a:rPr>
              <a:t>the </a:t>
            </a:r>
            <a:r>
              <a:rPr lang="en-US" dirty="0">
                <a:latin typeface="+mj-lt"/>
              </a:rPr>
              <a:t>prime characteristic of positive obligations is that they in practice require national authorities to take the necessary measures to safeguard a right7 or, more precisely, to take the necessary measures to safeguard a right or, more specifically, to adopt reasonable and suitable measures to protect the rights of the </a:t>
            </a:r>
            <a:r>
              <a:rPr lang="en-US" dirty="0" smtClean="0">
                <a:latin typeface="+mj-lt"/>
              </a:rPr>
              <a:t>individual</a:t>
            </a:r>
            <a:r>
              <a:rPr lang="pl-PL" dirty="0" smtClean="0">
                <a:latin typeface="+mj-lt"/>
              </a:rPr>
              <a:t>” (further see </a:t>
            </a:r>
            <a:r>
              <a:rPr lang="pl-PL" dirty="0">
                <a:hlinkClick r:id="rId2"/>
              </a:rPr>
              <a:t>https://</a:t>
            </a:r>
            <a:r>
              <a:rPr lang="pl-PL" dirty="0" smtClean="0">
                <a:hlinkClick r:id="rId2"/>
              </a:rPr>
              <a:t>rm.coe.int/168007ff4d</a:t>
            </a:r>
            <a:r>
              <a:rPr lang="pl-PL" dirty="0"/>
              <a:t>)</a:t>
            </a:r>
            <a:endParaRPr lang="pl-PL" dirty="0" smtClean="0">
              <a:latin typeface="+mj-lt"/>
            </a:endParaRPr>
          </a:p>
          <a:p>
            <a:pPr algn="just"/>
            <a:endParaRPr lang="pl-PL" dirty="0">
              <a:latin typeface="+mj-lt"/>
            </a:endParaRPr>
          </a:p>
        </p:txBody>
      </p:sp>
    </p:spTree>
    <p:extLst>
      <p:ext uri="{BB962C8B-B14F-4D97-AF65-F5344CB8AC3E}">
        <p14:creationId xmlns:p14="http://schemas.microsoft.com/office/powerpoint/2010/main" val="2239966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Social rights in constitutions</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sz="2700" dirty="0" smtClean="0">
                <a:latin typeface="+mj-lt"/>
              </a:rPr>
              <a:t>„In </a:t>
            </a:r>
            <a:r>
              <a:rPr lang="pl-PL" sz="2700" dirty="0">
                <a:latin typeface="+mj-lt"/>
              </a:rPr>
              <a:t>the majority of contemporary constitutions, political rights and social beneﬁts are restricted to citizens. After all, such rights involve expenditures and arise from the social and political relations within a </a:t>
            </a:r>
            <a:r>
              <a:rPr lang="pl-PL" sz="2700" dirty="0" smtClean="0">
                <a:latin typeface="+mj-lt"/>
              </a:rPr>
              <a:t>society. However</a:t>
            </a:r>
            <a:r>
              <a:rPr lang="pl-PL" sz="2700" dirty="0">
                <a:latin typeface="+mj-lt"/>
              </a:rPr>
              <a:t>, it makes equal sense </a:t>
            </a:r>
            <a:r>
              <a:rPr lang="pl-PL" sz="2700" dirty="0" smtClean="0">
                <a:latin typeface="+mj-lt"/>
              </a:rPr>
              <a:t>that noncitizens who participate in such relations should not be deprived of relevant rights.</a:t>
            </a:r>
          </a:p>
          <a:p>
            <a:pPr algn="just"/>
            <a:r>
              <a:rPr lang="pl-PL" sz="2700" dirty="0" smtClean="0">
                <a:latin typeface="+mj-lt"/>
              </a:rPr>
              <a:t>In the EU, noncitizens who are permanent residents have the right to vote in elections to local self-governments. In some countries, social rights are also extended to those non citizens who are permanent residents and pay taxes, because such rights are perceived as based on the principle of social </a:t>
            </a:r>
            <a:r>
              <a:rPr lang="pl-PL" sz="2700" dirty="0" smtClean="0">
                <a:latin typeface="+mj-lt"/>
              </a:rPr>
              <a:t>cooperation</a:t>
            </a:r>
            <a:r>
              <a:rPr lang="pl-PL" sz="2700" dirty="0" smtClean="0">
                <a:latin typeface="+mj-lt"/>
              </a:rPr>
              <a:t>.” (Osiatyński 2012: 94). </a:t>
            </a:r>
            <a:endParaRPr lang="pl-PL" sz="2700" dirty="0" smtClean="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Social rights and citizenship</a:t>
            </a:r>
            <a:endParaRPr lang="pl-PL" dirty="0"/>
          </a:p>
        </p:txBody>
      </p:sp>
      <p:sp>
        <p:nvSpPr>
          <p:cNvPr id="3" name="Content Placeholder 2"/>
          <p:cNvSpPr>
            <a:spLocks noGrp="1"/>
          </p:cNvSpPr>
          <p:nvPr>
            <p:ph idx="1"/>
          </p:nvPr>
        </p:nvSpPr>
        <p:spPr/>
        <p:txBody>
          <a:bodyPr>
            <a:normAutofit fontScale="77500" lnSpcReduction="20000"/>
          </a:bodyPr>
          <a:lstStyle/>
          <a:p>
            <a:pPr algn="just"/>
            <a:r>
              <a:rPr lang="en-US" dirty="0">
                <a:latin typeface="+mj-lt"/>
              </a:rPr>
              <a:t>The global tendency to restrict access to citizenship has to do with expanding positive obligations of the state towards its citizens. On the one hand, restrictive citizenship laws contribute to growing number of stateless persons. On the other hand, states encourage foreign nationals to gain citizenship by investment. </a:t>
            </a:r>
            <a:endParaRPr lang="pl-PL" dirty="0">
              <a:latin typeface="+mj-lt"/>
            </a:endParaRPr>
          </a:p>
          <a:p>
            <a:pPr algn="just"/>
            <a:r>
              <a:rPr lang="en-US" dirty="0">
                <a:latin typeface="+mj-lt"/>
              </a:rPr>
              <a:t>The Western (European) model of welfare is conditioned on the economic growth (prosperity) to finance social benefits. Yet, this model presumes that there are more people who are economically active than those who are the recipients of social benefits. The model of welfare democracy is rooted in the principle of solidarity, which has stronger tradition in Europe than elsewhere in the world. </a:t>
            </a:r>
            <a:endParaRPr lang="pl-PL" dirty="0">
              <a:latin typeface="+mj-lt"/>
            </a:endParaRPr>
          </a:p>
          <a:p>
            <a:endParaRPr lang="pl-PL" dirty="0"/>
          </a:p>
        </p:txBody>
      </p:sp>
    </p:spTree>
    <p:extLst>
      <p:ext uri="{BB962C8B-B14F-4D97-AF65-F5344CB8AC3E}">
        <p14:creationId xmlns:p14="http://schemas.microsoft.com/office/powerpoint/2010/main" val="3151896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Social rights in the US</a:t>
            </a:r>
            <a:endParaRPr lang="pl-PL" dirty="0"/>
          </a:p>
        </p:txBody>
      </p:sp>
      <p:sp>
        <p:nvSpPr>
          <p:cNvPr id="3" name="Content Placeholder 2"/>
          <p:cNvSpPr>
            <a:spLocks noGrp="1"/>
          </p:cNvSpPr>
          <p:nvPr>
            <p:ph idx="1"/>
          </p:nvPr>
        </p:nvSpPr>
        <p:spPr/>
        <p:txBody>
          <a:bodyPr>
            <a:normAutofit fontScale="92500"/>
          </a:bodyPr>
          <a:lstStyle/>
          <a:p>
            <a:r>
              <a:rPr lang="pl-PL" dirty="0" smtClean="0">
                <a:latin typeface="+mj-lt"/>
              </a:rPr>
              <a:t>Lochner era: the judicial policy of the US Supreme Court to invalidate social legislation as contrary to the protection of property and freedom of contract</a:t>
            </a:r>
          </a:p>
          <a:p>
            <a:r>
              <a:rPr lang="pl-PL" dirty="0" smtClean="0">
                <a:latin typeface="+mj-lt"/>
                <a:hlinkClick r:id="rId3"/>
              </a:rPr>
              <a:t>Lochner v. New York, 198 US 45 (1905)</a:t>
            </a:r>
            <a:endParaRPr lang="pl-PL" dirty="0" smtClean="0">
              <a:latin typeface="+mj-lt"/>
            </a:endParaRPr>
          </a:p>
          <a:p>
            <a:r>
              <a:rPr lang="pl-PL" dirty="0" smtClean="0">
                <a:latin typeface="+mj-lt"/>
              </a:rPr>
              <a:t>The </a:t>
            </a:r>
            <a:r>
              <a:rPr lang="pl-PL" dirty="0">
                <a:latin typeface="+mj-lt"/>
              </a:rPr>
              <a:t>experiences of Great Depression in 1930s </a:t>
            </a:r>
          </a:p>
          <a:p>
            <a:r>
              <a:rPr lang="pl-PL" dirty="0" smtClean="0">
                <a:latin typeface="+mj-lt"/>
              </a:rPr>
              <a:t>Roosevelt „Freedom from want” (1941)</a:t>
            </a:r>
          </a:p>
          <a:p>
            <a:r>
              <a:rPr lang="pl-PL" dirty="0" smtClean="0">
                <a:latin typeface="+mj-lt"/>
              </a:rPr>
              <a:t>Obama „Affordable Healthcare Act” (2010) – </a:t>
            </a:r>
            <a:r>
              <a:rPr lang="pl-PL" dirty="0" smtClean="0">
                <a:latin typeface="+mj-lt"/>
                <a:hlinkClick r:id="rId4"/>
              </a:rPr>
              <a:t>turns 10 this year  </a:t>
            </a:r>
            <a:endParaRPr lang="pl-PL" dirty="0" smtClean="0">
              <a:latin typeface="+mj-lt"/>
            </a:endParaRPr>
          </a:p>
        </p:txBody>
      </p:sp>
    </p:spTree>
    <p:extLst>
      <p:ext uri="{BB962C8B-B14F-4D97-AF65-F5344CB8AC3E}">
        <p14:creationId xmlns:p14="http://schemas.microsoft.com/office/powerpoint/2010/main" val="3176587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Social citizenship in the EU</a:t>
            </a:r>
            <a:endParaRPr lang="pl-PL" dirty="0"/>
          </a:p>
        </p:txBody>
      </p:sp>
      <p:sp>
        <p:nvSpPr>
          <p:cNvPr id="3" name="Content Placeholder 2"/>
          <p:cNvSpPr>
            <a:spLocks noGrp="1"/>
          </p:cNvSpPr>
          <p:nvPr>
            <p:ph idx="1"/>
          </p:nvPr>
        </p:nvSpPr>
        <p:spPr/>
        <p:txBody>
          <a:bodyPr>
            <a:noAutofit/>
          </a:bodyPr>
          <a:lstStyle/>
          <a:p>
            <a:pPr algn="just"/>
            <a:r>
              <a:rPr lang="en-US" sz="1700" dirty="0">
                <a:latin typeface="+mj-lt"/>
              </a:rPr>
              <a:t>European social security </a:t>
            </a:r>
            <a:r>
              <a:rPr lang="en-US" sz="1700" dirty="0" smtClean="0">
                <a:latin typeface="+mj-lt"/>
              </a:rPr>
              <a:t>coordination,</a:t>
            </a:r>
            <a:r>
              <a:rPr lang="pl-PL" sz="1700" dirty="0">
                <a:latin typeface="+mj-lt"/>
              </a:rPr>
              <a:t> </a:t>
            </a:r>
            <a:r>
              <a:rPr lang="pl-PL" sz="1700" dirty="0" smtClean="0">
                <a:latin typeface="+mj-lt"/>
              </a:rPr>
              <a:t>as a condition enabling free movement of persons within the EU (governed by the principles of: </a:t>
            </a:r>
            <a:r>
              <a:rPr lang="en-US" sz="1700" dirty="0" smtClean="0">
                <a:latin typeface="+mj-lt"/>
              </a:rPr>
              <a:t>only </a:t>
            </a:r>
            <a:r>
              <a:rPr lang="en-US" sz="1700" dirty="0">
                <a:latin typeface="+mj-lt"/>
              </a:rPr>
              <a:t>one legislation applicable; - equality of treatment; - aggregation of the insurance, residence or work periods; and - export of benefits</a:t>
            </a:r>
            <a:r>
              <a:rPr lang="pl-PL" sz="1700" dirty="0" smtClean="0">
                <a:latin typeface="+mj-lt"/>
              </a:rPr>
              <a:t>.)</a:t>
            </a:r>
          </a:p>
          <a:p>
            <a:pPr algn="just"/>
            <a:r>
              <a:rPr lang="pl-PL" sz="1700" dirty="0" smtClean="0">
                <a:latin typeface="+mj-lt"/>
              </a:rPr>
              <a:t>A</a:t>
            </a:r>
            <a:r>
              <a:rPr lang="en-US" sz="1700" dirty="0" err="1" smtClean="0">
                <a:latin typeface="+mj-lt"/>
              </a:rPr>
              <a:t>ccess</a:t>
            </a:r>
            <a:r>
              <a:rPr lang="en-US" sz="1700" dirty="0" smtClean="0">
                <a:latin typeface="+mj-lt"/>
              </a:rPr>
              <a:t> </a:t>
            </a:r>
            <a:r>
              <a:rPr lang="en-US" sz="1700" dirty="0">
                <a:latin typeface="+mj-lt"/>
              </a:rPr>
              <a:t>to and portability of social security </a:t>
            </a:r>
            <a:r>
              <a:rPr lang="en-US" sz="1700" dirty="0" smtClean="0">
                <a:latin typeface="+mj-lt"/>
              </a:rPr>
              <a:t>rights</a:t>
            </a:r>
            <a:r>
              <a:rPr lang="pl-PL" sz="1700" dirty="0" smtClean="0">
                <a:latin typeface="+mj-lt"/>
              </a:rPr>
              <a:t> (ie. </a:t>
            </a:r>
            <a:r>
              <a:rPr lang="en-US" sz="1700" dirty="0">
                <a:latin typeface="+mj-lt"/>
              </a:rPr>
              <a:t>unemployment, family benefits, health insurance, and </a:t>
            </a:r>
            <a:r>
              <a:rPr lang="en-US" sz="1700" dirty="0" smtClean="0">
                <a:latin typeface="+mj-lt"/>
              </a:rPr>
              <a:t>pensions</a:t>
            </a:r>
            <a:r>
              <a:rPr lang="pl-PL" sz="1700" dirty="0" smtClean="0">
                <a:latin typeface="+mj-lt"/>
              </a:rPr>
              <a:t>)</a:t>
            </a:r>
            <a:r>
              <a:rPr lang="en-US" sz="1700" dirty="0" smtClean="0">
                <a:latin typeface="+mj-lt"/>
              </a:rPr>
              <a:t> </a:t>
            </a:r>
            <a:r>
              <a:rPr lang="en-US" sz="1700" dirty="0">
                <a:latin typeface="+mj-lt"/>
              </a:rPr>
              <a:t>from </a:t>
            </a:r>
            <a:r>
              <a:rPr lang="pl-PL" sz="1700" dirty="0" smtClean="0">
                <a:latin typeface="+mj-lt"/>
              </a:rPr>
              <a:t>home to host country (</a:t>
            </a:r>
            <a:r>
              <a:rPr lang="en-US" sz="1700" dirty="0" smtClean="0">
                <a:latin typeface="+mj-lt"/>
              </a:rPr>
              <a:t>and </a:t>
            </a:r>
            <a:r>
              <a:rPr lang="en-US" sz="1700" dirty="0">
                <a:latin typeface="+mj-lt"/>
              </a:rPr>
              <a:t>back</a:t>
            </a:r>
            <a:r>
              <a:rPr lang="en-US" sz="1700" dirty="0" smtClean="0">
                <a:latin typeface="+mj-lt"/>
              </a:rPr>
              <a:t>)</a:t>
            </a:r>
            <a:r>
              <a:rPr lang="pl-PL" sz="1700" dirty="0" smtClean="0">
                <a:latin typeface="+mj-lt"/>
              </a:rPr>
              <a:t> ~ primarily granted to the economically active citizens</a:t>
            </a:r>
          </a:p>
          <a:p>
            <a:pPr algn="just"/>
            <a:r>
              <a:rPr lang="pl-PL" sz="1700" dirty="0" smtClean="0">
                <a:latin typeface="+mj-lt"/>
              </a:rPr>
              <a:t>In addition, access to social welfare rights to non-nationals as a pulling force for migration and its political consequences (further see </a:t>
            </a:r>
            <a:r>
              <a:rPr lang="pl-PL" sz="1700" dirty="0">
                <a:latin typeface="+mj-lt"/>
                <a:hlinkClick r:id="rId2"/>
              </a:rPr>
              <a:t>https://</a:t>
            </a:r>
            <a:r>
              <a:rPr lang="pl-PL" sz="1700" dirty="0" smtClean="0">
                <a:latin typeface="+mj-lt"/>
                <a:hlinkClick r:id="rId2"/>
              </a:rPr>
              <a:t>onlinelibrary.wiley.com/doi/full/10.1111/imig.12607</a:t>
            </a:r>
            <a:r>
              <a:rPr lang="pl-PL" sz="1700" dirty="0" smtClean="0">
                <a:latin typeface="+mj-lt"/>
              </a:rPr>
              <a:t>) </a:t>
            </a:r>
            <a:endParaRPr lang="pl-PL" sz="1700" dirty="0">
              <a:latin typeface="+mj-lt"/>
            </a:endParaRPr>
          </a:p>
        </p:txBody>
      </p:sp>
    </p:spTree>
    <p:extLst>
      <p:ext uri="{BB962C8B-B14F-4D97-AF65-F5344CB8AC3E}">
        <p14:creationId xmlns:p14="http://schemas.microsoft.com/office/powerpoint/2010/main" val="3601787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sz="3200" dirty="0" smtClean="0"/>
              <a:t>Social Rights in the EU Charter of Fundamental Rights</a:t>
            </a:r>
            <a:endParaRPr lang="pl-PL" sz="3200" dirty="0"/>
          </a:p>
        </p:txBody>
      </p:sp>
      <p:sp>
        <p:nvSpPr>
          <p:cNvPr id="3" name="Content Placeholder 2"/>
          <p:cNvSpPr>
            <a:spLocks noGrp="1"/>
          </p:cNvSpPr>
          <p:nvPr>
            <p:ph idx="1"/>
          </p:nvPr>
        </p:nvSpPr>
        <p:spPr/>
        <p:txBody>
          <a:bodyPr>
            <a:noAutofit/>
          </a:bodyPr>
          <a:lstStyle/>
          <a:p>
            <a:pPr algn="just"/>
            <a:r>
              <a:rPr lang="pl-PL" sz="1800" dirty="0" smtClean="0">
                <a:latin typeface="+mj-lt"/>
              </a:rPr>
              <a:t>See </a:t>
            </a:r>
            <a:r>
              <a:rPr lang="pl-PL" sz="1800" dirty="0" smtClean="0">
                <a:latin typeface="+mj-lt"/>
                <a:hlinkClick r:id="rId2"/>
              </a:rPr>
              <a:t>Title Solidarity </a:t>
            </a:r>
            <a:endParaRPr lang="pl-PL" sz="1800" dirty="0" smtClean="0">
              <a:latin typeface="+mj-lt"/>
            </a:endParaRPr>
          </a:p>
          <a:p>
            <a:pPr algn="just"/>
            <a:r>
              <a:rPr lang="pl-PL" sz="1800" dirty="0" smtClean="0">
                <a:latin typeface="+mj-lt"/>
              </a:rPr>
              <a:t>The reason for the British opposition to ratify the Charter </a:t>
            </a:r>
          </a:p>
          <a:p>
            <a:pPr algn="just"/>
            <a:r>
              <a:rPr lang="pl-PL" sz="1800" dirty="0" smtClean="0">
                <a:latin typeface="+mj-lt"/>
              </a:rPr>
              <a:t>See the so-called British Protocol</a:t>
            </a:r>
          </a:p>
          <a:p>
            <a:pPr algn="just"/>
            <a:r>
              <a:rPr lang="pl-PL" sz="1800" dirty="0" smtClean="0">
                <a:latin typeface="+mj-lt"/>
              </a:rPr>
              <a:t>The CJEU held that it was not an opt-out, but a clarification of the scope of application of the Charter (J</a:t>
            </a:r>
            <a:r>
              <a:rPr lang="en-US" sz="1800" dirty="0" err="1" smtClean="0">
                <a:latin typeface="+mj-lt"/>
              </a:rPr>
              <a:t>oined</a:t>
            </a:r>
            <a:r>
              <a:rPr lang="en-US" sz="1800" dirty="0" smtClean="0">
                <a:latin typeface="+mj-lt"/>
              </a:rPr>
              <a:t> </a:t>
            </a:r>
            <a:r>
              <a:rPr lang="en-US" sz="1800" dirty="0">
                <a:latin typeface="+mj-lt"/>
              </a:rPr>
              <a:t>Cases C-411/10 and C-493/10, </a:t>
            </a:r>
            <a:r>
              <a:rPr lang="en-US" sz="1800" i="1" dirty="0">
                <a:latin typeface="+mj-lt"/>
              </a:rPr>
              <a:t>N.S. v Home Secretary</a:t>
            </a:r>
            <a:r>
              <a:rPr lang="en-US" sz="1800" dirty="0">
                <a:latin typeface="+mj-lt"/>
              </a:rPr>
              <a:t> and </a:t>
            </a:r>
            <a:r>
              <a:rPr lang="en-US" sz="1800" i="1" dirty="0">
                <a:latin typeface="+mj-lt"/>
              </a:rPr>
              <a:t>M.E. v. Refugee Applications Commissioner</a:t>
            </a:r>
            <a:r>
              <a:rPr lang="en-US" sz="1800" dirty="0">
                <a:latin typeface="+mj-lt"/>
              </a:rPr>
              <a:t> [2011] </a:t>
            </a:r>
            <a:r>
              <a:rPr lang="pl-PL" sz="1800" dirty="0" smtClean="0">
                <a:latin typeface="+mj-lt"/>
              </a:rPr>
              <a:t>)</a:t>
            </a:r>
          </a:p>
          <a:p>
            <a:pPr algn="just"/>
            <a:r>
              <a:rPr lang="pl-PL" sz="1800" dirty="0" smtClean="0">
                <a:latin typeface="+mj-lt"/>
              </a:rPr>
              <a:t>UK could not claim that social rights which are enshrined in the Charter are not justiciable in the areas of EU law </a:t>
            </a:r>
          </a:p>
          <a:p>
            <a:pPr algn="just"/>
            <a:r>
              <a:rPr lang="pl-PL" sz="1800" dirty="0" smtClean="0">
                <a:latin typeface="+mj-lt"/>
              </a:rPr>
              <a:t>Yet, the British Protocol had in fact a substantive meaning with regard to rights in the Charter which do not refer to national laws or practice. </a:t>
            </a:r>
            <a:endParaRPr lang="pl-PL" sz="1800" dirty="0">
              <a:latin typeface="+mj-lt"/>
            </a:endParaRPr>
          </a:p>
        </p:txBody>
      </p:sp>
    </p:spTree>
    <p:extLst>
      <p:ext uri="{BB962C8B-B14F-4D97-AF65-F5344CB8AC3E}">
        <p14:creationId xmlns:p14="http://schemas.microsoft.com/office/powerpoint/2010/main" val="997467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New enforcement mechanism under the ICESCR</a:t>
            </a:r>
            <a:endParaRPr lang="pl-PL" dirty="0"/>
          </a:p>
        </p:txBody>
      </p:sp>
      <p:sp>
        <p:nvSpPr>
          <p:cNvPr id="3" name="Content Placeholder 2"/>
          <p:cNvSpPr>
            <a:spLocks noGrp="1"/>
          </p:cNvSpPr>
          <p:nvPr>
            <p:ph idx="1"/>
          </p:nvPr>
        </p:nvSpPr>
        <p:spPr>
          <a:xfrm>
            <a:off x="1403648" y="2060848"/>
            <a:ext cx="6196405" cy="3603812"/>
          </a:xfrm>
        </p:spPr>
        <p:txBody>
          <a:bodyPr>
            <a:normAutofit fontScale="85000" lnSpcReduction="20000"/>
          </a:bodyPr>
          <a:lstStyle/>
          <a:p>
            <a:pPr algn="just"/>
            <a:r>
              <a:rPr lang="pl-PL" dirty="0" smtClean="0">
                <a:latin typeface="+mj-lt"/>
              </a:rPr>
              <a:t>International Covenant on Economic Social and Cultural Rights (1966) – the obligation to gradually realize social rights (binding the legislatures)</a:t>
            </a:r>
          </a:p>
          <a:p>
            <a:pPr algn="just"/>
            <a:r>
              <a:rPr lang="pl-PL" dirty="0" smtClean="0">
                <a:latin typeface="+mj-lt"/>
              </a:rPr>
              <a:t>Optional Protocol to ICESCR (2008) – </a:t>
            </a:r>
            <a:r>
              <a:rPr lang="en-US" dirty="0">
                <a:latin typeface="+mj-lt"/>
              </a:rPr>
              <a:t>provides the Committee competence to receive and consider </a:t>
            </a:r>
            <a:r>
              <a:rPr lang="en-US" dirty="0">
                <a:latin typeface="+mj-lt"/>
                <a:hlinkClick r:id="rId2" tooltip="Complaints Procedures"/>
              </a:rPr>
              <a:t>communications</a:t>
            </a:r>
            <a:r>
              <a:rPr lang="en-US" dirty="0">
                <a:latin typeface="+mj-lt"/>
              </a:rPr>
              <a:t> from individuals claiming that their rights under the Covenant have been violated. The Committee may also, under certain circumstances, undertake inquiries on grave or systematic violations of any of the economic, social and cultural rights set forth in the Covenant, and consider inter-state </a:t>
            </a:r>
            <a:r>
              <a:rPr lang="en-US" dirty="0" smtClean="0">
                <a:latin typeface="+mj-lt"/>
              </a:rPr>
              <a:t>complaints</a:t>
            </a:r>
            <a:r>
              <a:rPr lang="pl-PL" dirty="0" smtClean="0">
                <a:latin typeface="+mj-lt"/>
              </a:rPr>
              <a:t> (further see </a:t>
            </a:r>
            <a:r>
              <a:rPr lang="pl-PL" dirty="0">
                <a:latin typeface="+mj-lt"/>
                <a:hlinkClick r:id="rId3"/>
              </a:rPr>
              <a:t>https://</a:t>
            </a:r>
            <a:r>
              <a:rPr lang="pl-PL" dirty="0" smtClean="0">
                <a:latin typeface="+mj-lt"/>
                <a:hlinkClick r:id="rId3"/>
              </a:rPr>
              <a:t>www.ohchr.org/EN/HRBodies/CESCR/Pages/CESCRIntro.aspx</a:t>
            </a:r>
            <a:r>
              <a:rPr lang="pl-PL" dirty="0" smtClean="0">
                <a:latin typeface="+mj-lt"/>
              </a:rPr>
              <a:t>)</a:t>
            </a:r>
          </a:p>
        </p:txBody>
      </p:sp>
    </p:spTree>
    <p:extLst>
      <p:ext uri="{BB962C8B-B14F-4D97-AF65-F5344CB8AC3E}">
        <p14:creationId xmlns:p14="http://schemas.microsoft.com/office/powerpoint/2010/main" val="2807383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Conclusions </a:t>
            </a:r>
            <a:endParaRPr lang="pl-PL" dirty="0"/>
          </a:p>
        </p:txBody>
      </p:sp>
      <p:sp>
        <p:nvSpPr>
          <p:cNvPr id="3" name="Content Placeholder 2"/>
          <p:cNvSpPr>
            <a:spLocks noGrp="1"/>
          </p:cNvSpPr>
          <p:nvPr>
            <p:ph idx="1"/>
          </p:nvPr>
        </p:nvSpPr>
        <p:spPr/>
        <p:txBody>
          <a:bodyPr>
            <a:noAutofit/>
          </a:bodyPr>
          <a:lstStyle/>
          <a:p>
            <a:pPr algn="just"/>
            <a:r>
              <a:rPr lang="pl-PL" sz="1600" dirty="0" smtClean="0">
                <a:latin typeface="+mj-lt"/>
              </a:rPr>
              <a:t>Some constitutions do not guarantee social rights but call them „directive principles of state policy” (India, Ireland, Portugal, Spain) – they are binding on legislatures</a:t>
            </a:r>
          </a:p>
          <a:p>
            <a:pPr algn="just"/>
            <a:r>
              <a:rPr lang="pl-PL" sz="1600" dirty="0" smtClean="0">
                <a:latin typeface="+mj-lt"/>
              </a:rPr>
              <a:t>Conceptual differences between </a:t>
            </a:r>
            <a:r>
              <a:rPr lang="pl-PL" sz="1600" i="1" dirty="0" smtClean="0">
                <a:latin typeface="+mj-lt"/>
              </a:rPr>
              <a:t>rights</a:t>
            </a:r>
            <a:r>
              <a:rPr lang="pl-PL" sz="1600" dirty="0" smtClean="0">
                <a:latin typeface="+mj-lt"/>
              </a:rPr>
              <a:t> and </a:t>
            </a:r>
            <a:r>
              <a:rPr lang="pl-PL" sz="1600" i="1" dirty="0" smtClean="0">
                <a:latin typeface="+mj-lt"/>
              </a:rPr>
              <a:t>principles</a:t>
            </a:r>
            <a:r>
              <a:rPr lang="pl-PL" sz="1600" dirty="0" smtClean="0">
                <a:latin typeface="+mj-lt"/>
              </a:rPr>
              <a:t> (they are not directly justiciable unless they are implemented in statutory laws)</a:t>
            </a:r>
          </a:p>
          <a:p>
            <a:pPr algn="just"/>
            <a:r>
              <a:rPr lang="pl-PL" sz="1600" dirty="0" smtClean="0">
                <a:latin typeface="+mj-lt"/>
              </a:rPr>
              <a:t>Justiciability of social rights – generally – only in the scope provided in the law</a:t>
            </a:r>
          </a:p>
          <a:p>
            <a:pPr algn="just"/>
            <a:r>
              <a:rPr lang="pl-PL" sz="1600" dirty="0" smtClean="0">
                <a:latin typeface="+mj-lt"/>
              </a:rPr>
              <a:t>Overall, international or constitutional guarantees of social rights do not give a straightfoward answer to what and who is protected</a:t>
            </a:r>
          </a:p>
          <a:p>
            <a:pPr algn="just"/>
            <a:r>
              <a:rPr lang="pl-PL" sz="1600" dirty="0" smtClean="0">
                <a:latin typeface="+mj-lt"/>
              </a:rPr>
              <a:t>The concept of the essential core of social rights leaves the question of what is actually protected to the courts (further see </a:t>
            </a:r>
            <a:r>
              <a:rPr lang="pl-PL" sz="1600" dirty="0">
                <a:hlinkClick r:id="rId2"/>
              </a:rPr>
              <a:t>https://</a:t>
            </a:r>
            <a:r>
              <a:rPr lang="pl-PL" sz="1600" dirty="0" smtClean="0">
                <a:hlinkClick r:id="rId2"/>
              </a:rPr>
              <a:t>lawdigitalcommons.bc.edu/cgi/viewcontent.cgi?article=1920&amp;context=lsfp</a:t>
            </a:r>
            <a:r>
              <a:rPr lang="pl-PL" sz="1600" dirty="0" smtClean="0"/>
              <a:t>) </a:t>
            </a:r>
            <a:endParaRPr lang="pl-PL" sz="1600" dirty="0" smtClean="0">
              <a:latin typeface="+mj-lt"/>
            </a:endParaRPr>
          </a:p>
        </p:txBody>
      </p:sp>
    </p:spTree>
    <p:extLst>
      <p:ext uri="{BB962C8B-B14F-4D97-AF65-F5344CB8AC3E}">
        <p14:creationId xmlns:p14="http://schemas.microsoft.com/office/powerpoint/2010/main" val="3056378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Human needs</a:t>
            </a:r>
            <a:endParaRPr lang="pl-PL" dirty="0"/>
          </a:p>
        </p:txBody>
      </p:sp>
      <p:sp>
        <p:nvSpPr>
          <p:cNvPr id="3" name="Content Placeholder 2"/>
          <p:cNvSpPr>
            <a:spLocks noGrp="1"/>
          </p:cNvSpPr>
          <p:nvPr>
            <p:ph idx="1"/>
          </p:nvPr>
        </p:nvSpPr>
        <p:spPr/>
        <p:txBody>
          <a:bodyPr>
            <a:normAutofit fontScale="85000" lnSpcReduction="20000"/>
          </a:bodyPr>
          <a:lstStyle/>
          <a:p>
            <a:pPr algn="just"/>
            <a:r>
              <a:rPr lang="pl-PL" dirty="0" smtClean="0">
                <a:latin typeface="+mj-lt"/>
              </a:rPr>
              <a:t>Dignity</a:t>
            </a:r>
          </a:p>
          <a:p>
            <a:pPr algn="just"/>
            <a:r>
              <a:rPr lang="pl-PL" dirty="0" smtClean="0">
                <a:latin typeface="+mj-lt"/>
              </a:rPr>
              <a:t>Autonomy</a:t>
            </a:r>
          </a:p>
          <a:p>
            <a:pPr algn="just"/>
            <a:r>
              <a:rPr lang="pl-PL" dirty="0" smtClean="0">
                <a:latin typeface="+mj-lt"/>
              </a:rPr>
              <a:t>Identity</a:t>
            </a:r>
          </a:p>
          <a:p>
            <a:pPr algn="just"/>
            <a:r>
              <a:rPr lang="pl-PL" dirty="0" smtClean="0">
                <a:latin typeface="+mj-lt"/>
              </a:rPr>
              <a:t>Security</a:t>
            </a:r>
          </a:p>
          <a:p>
            <a:pPr algn="just"/>
            <a:r>
              <a:rPr lang="pl-PL" dirty="0" smtClean="0">
                <a:latin typeface="+mj-lt"/>
              </a:rPr>
              <a:t>...all of them are translated into human rights, but the scope of their protection – in </a:t>
            </a:r>
            <a:r>
              <a:rPr lang="pl-PL" dirty="0" smtClean="0">
                <a:latin typeface="+mj-lt"/>
              </a:rPr>
              <a:t>the personal </a:t>
            </a:r>
            <a:r>
              <a:rPr lang="pl-PL" dirty="0" smtClean="0">
                <a:latin typeface="+mj-lt"/>
              </a:rPr>
              <a:t>(who can claim) and material (what) </a:t>
            </a:r>
            <a:r>
              <a:rPr lang="pl-PL" dirty="0" smtClean="0">
                <a:latin typeface="+mj-lt"/>
              </a:rPr>
              <a:t>scope differ across jurisdictions</a:t>
            </a:r>
            <a:endParaRPr lang="pl-PL" dirty="0" smtClean="0">
              <a:latin typeface="+mj-lt"/>
            </a:endParaRPr>
          </a:p>
          <a:p>
            <a:pPr algn="just"/>
            <a:r>
              <a:rPr lang="pl-PL" dirty="0" smtClean="0">
                <a:latin typeface="+mj-lt"/>
              </a:rPr>
              <a:t>See also Maslow’s pyramid of needs: </a:t>
            </a:r>
            <a:r>
              <a:rPr lang="en-US" dirty="0">
                <a:latin typeface="+mj-lt"/>
              </a:rPr>
              <a:t>physiological, safety, love, esteem, and self-actualization. </a:t>
            </a:r>
            <a:r>
              <a:rPr lang="pl-PL" dirty="0" smtClean="0">
                <a:latin typeface="+mj-lt"/>
              </a:rPr>
              <a:t>(</a:t>
            </a:r>
            <a:r>
              <a:rPr lang="pl-PL" dirty="0" smtClean="0">
                <a:latin typeface="+mj-lt"/>
                <a:hlinkClick r:id="rId2"/>
              </a:rPr>
              <a:t>https</a:t>
            </a:r>
            <a:r>
              <a:rPr lang="pl-PL" dirty="0">
                <a:latin typeface="+mj-lt"/>
                <a:hlinkClick r:id="rId2"/>
              </a:rPr>
              <a:t>://</a:t>
            </a:r>
            <a:r>
              <a:rPr lang="pl-PL" dirty="0" smtClean="0">
                <a:latin typeface="+mj-lt"/>
                <a:hlinkClick r:id="rId2"/>
              </a:rPr>
              <a:t>www.thoughtco.com/maslows-hierarchy-of-needs-4582571</a:t>
            </a:r>
            <a:r>
              <a:rPr lang="pl-PL" dirty="0" smtClean="0">
                <a:latin typeface="+mj-lt"/>
              </a:rPr>
              <a:t>) </a:t>
            </a:r>
            <a:endParaRPr lang="pl-PL" dirty="0">
              <a:latin typeface="+mj-lt"/>
            </a:endParaRPr>
          </a:p>
        </p:txBody>
      </p:sp>
    </p:spTree>
    <p:extLst>
      <p:ext uri="{BB962C8B-B14F-4D97-AF65-F5344CB8AC3E}">
        <p14:creationId xmlns:p14="http://schemas.microsoft.com/office/powerpoint/2010/main" val="396200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Generations of </a:t>
            </a:r>
            <a:r>
              <a:rPr lang="pl-PL" dirty="0" smtClean="0"/>
              <a:t>human rights</a:t>
            </a:r>
            <a:endParaRPr lang="pl-PL" dirty="0"/>
          </a:p>
        </p:txBody>
      </p:sp>
      <p:sp>
        <p:nvSpPr>
          <p:cNvPr id="3" name="Content Placeholder 2"/>
          <p:cNvSpPr>
            <a:spLocks noGrp="1"/>
          </p:cNvSpPr>
          <p:nvPr>
            <p:ph idx="1"/>
          </p:nvPr>
        </p:nvSpPr>
        <p:spPr>
          <a:xfrm>
            <a:off x="1463040" y="1988840"/>
            <a:ext cx="6196405" cy="3734229"/>
          </a:xfrm>
        </p:spPr>
        <p:txBody>
          <a:bodyPr>
            <a:noAutofit/>
          </a:bodyPr>
          <a:lstStyle/>
          <a:p>
            <a:pPr algn="just"/>
            <a:r>
              <a:rPr lang="pl-PL" sz="1600" dirty="0" smtClean="0">
                <a:latin typeface="+mj-lt"/>
              </a:rPr>
              <a:t>„Generations</a:t>
            </a:r>
            <a:r>
              <a:rPr lang="pl-PL" sz="1600" dirty="0" smtClean="0">
                <a:latin typeface="+mj-lt"/>
              </a:rPr>
              <a:t>” reflect the historical evolution of human rights.</a:t>
            </a:r>
          </a:p>
          <a:p>
            <a:pPr algn="just"/>
            <a:r>
              <a:rPr lang="pl-PL" sz="1600" dirty="0" smtClean="0">
                <a:latin typeface="+mj-lt"/>
              </a:rPr>
              <a:t>1st </a:t>
            </a:r>
            <a:r>
              <a:rPr lang="pl-PL" sz="1600" dirty="0">
                <a:latin typeface="+mj-lt"/>
              </a:rPr>
              <a:t>generation: Civil and </a:t>
            </a:r>
            <a:r>
              <a:rPr lang="pl-PL" sz="1600" dirty="0" smtClean="0">
                <a:latin typeface="+mj-lt"/>
              </a:rPr>
              <a:t>political; 2nd </a:t>
            </a:r>
            <a:r>
              <a:rPr lang="pl-PL" sz="1600" dirty="0">
                <a:latin typeface="+mj-lt"/>
              </a:rPr>
              <a:t>generation: Economic, social and </a:t>
            </a:r>
            <a:r>
              <a:rPr lang="pl-PL" sz="1600" dirty="0" smtClean="0">
                <a:latin typeface="+mj-lt"/>
              </a:rPr>
              <a:t>cultural.</a:t>
            </a:r>
            <a:endParaRPr lang="pl-PL" sz="1600" dirty="0">
              <a:latin typeface="+mj-lt"/>
            </a:endParaRPr>
          </a:p>
          <a:p>
            <a:pPr algn="just"/>
            <a:r>
              <a:rPr lang="pl-PL" sz="1600" dirty="0" smtClean="0">
                <a:latin typeface="+mj-lt"/>
              </a:rPr>
              <a:t>1st &amp; 2nd generations are positivized in international treaty law – UN Covenants, but also the European Social Charter.</a:t>
            </a:r>
          </a:p>
          <a:p>
            <a:pPr algn="just"/>
            <a:r>
              <a:rPr lang="pl-PL" sz="1600" dirty="0" smtClean="0">
                <a:latin typeface="+mj-lt"/>
              </a:rPr>
              <a:t>after 1948 UNDHR they remain divided, recently only the EU Charter of Fundamental Rights encompasses both categories.</a:t>
            </a:r>
          </a:p>
          <a:p>
            <a:pPr algn="just"/>
            <a:r>
              <a:rPr lang="pl-PL" sz="1600" dirty="0" smtClean="0">
                <a:latin typeface="+mj-lt"/>
              </a:rPr>
              <a:t>3rd generation of rights developed after 2WW and is dispersed in various treaties </a:t>
            </a:r>
            <a:r>
              <a:rPr lang="pl-PL" sz="1600" dirty="0">
                <a:latin typeface="+mj-lt"/>
              </a:rPr>
              <a:t>or </a:t>
            </a:r>
            <a:r>
              <a:rPr lang="pl-PL" sz="1600" dirty="0" smtClean="0">
                <a:latin typeface="+mj-lt"/>
              </a:rPr>
              <a:t>documtents (right </a:t>
            </a:r>
            <a:r>
              <a:rPr lang="pl-PL" sz="1600" dirty="0">
                <a:latin typeface="+mj-lt"/>
              </a:rPr>
              <a:t>to self-determination, humanitarian intervention, </a:t>
            </a:r>
            <a:r>
              <a:rPr lang="pl-PL" sz="1600" dirty="0" smtClean="0">
                <a:latin typeface="+mj-lt"/>
              </a:rPr>
              <a:t>environment), the contours of these rights, as well as the corresponding duties are not clear or are in making</a:t>
            </a:r>
            <a:endParaRPr lang="pl-PL" sz="1600" dirty="0" smtClean="0">
              <a:latin typeface="+mj-lt"/>
            </a:endParaRPr>
          </a:p>
          <a:p>
            <a:pPr algn="just"/>
            <a:r>
              <a:rPr lang="pl-PL" sz="1600" dirty="0" smtClean="0">
                <a:latin typeface="+mj-lt"/>
              </a:rPr>
              <a:t>The call for 4th generation of rights signals new threats to human dignity and freedom stemming from new technologies (digitalization)</a:t>
            </a:r>
            <a:endParaRPr lang="pl-PL" sz="1600" dirty="0" smtClean="0">
              <a:latin typeface="+mj-lt"/>
            </a:endParaRPr>
          </a:p>
        </p:txBody>
      </p:sp>
    </p:spTree>
    <p:extLst>
      <p:ext uri="{BB962C8B-B14F-4D97-AF65-F5344CB8AC3E}">
        <p14:creationId xmlns:p14="http://schemas.microsoft.com/office/powerpoint/2010/main" val="156450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Human rights </a:t>
            </a:r>
            <a:br>
              <a:rPr lang="pl-PL" dirty="0" smtClean="0"/>
            </a:br>
            <a:r>
              <a:rPr lang="pl-PL" dirty="0" smtClean="0"/>
              <a:t>and individual status</a:t>
            </a:r>
            <a:endParaRPr lang="pl-PL" dirty="0"/>
          </a:p>
        </p:txBody>
      </p:sp>
      <p:sp>
        <p:nvSpPr>
          <p:cNvPr id="3" name="Content Placeholder 2"/>
          <p:cNvSpPr>
            <a:spLocks noGrp="1"/>
          </p:cNvSpPr>
          <p:nvPr>
            <p:ph idx="1"/>
          </p:nvPr>
        </p:nvSpPr>
        <p:spPr/>
        <p:txBody>
          <a:bodyPr>
            <a:noAutofit/>
          </a:bodyPr>
          <a:lstStyle/>
          <a:p>
            <a:pPr algn="just"/>
            <a:r>
              <a:rPr lang="pl-PL" sz="1600" dirty="0" smtClean="0">
                <a:latin typeface="+mj-lt"/>
              </a:rPr>
              <a:t>Georg Jellinek: founder of the German theory of individual rights describing different functions of the state vis-a-vis individuals</a:t>
            </a:r>
          </a:p>
          <a:p>
            <a:pPr algn="just">
              <a:buFontTx/>
              <a:buChar char="-"/>
            </a:pPr>
            <a:r>
              <a:rPr lang="pl-PL" sz="1600" dirty="0" smtClean="0">
                <a:latin typeface="+mj-lt"/>
              </a:rPr>
              <a:t>Civil </a:t>
            </a:r>
            <a:r>
              <a:rPr lang="pl-PL" sz="1600" dirty="0">
                <a:latin typeface="+mj-lt"/>
              </a:rPr>
              <a:t>– </a:t>
            </a:r>
            <a:r>
              <a:rPr lang="pl-PL" sz="1600" i="1" dirty="0">
                <a:latin typeface="+mj-lt"/>
              </a:rPr>
              <a:t>status negativus </a:t>
            </a:r>
            <a:r>
              <a:rPr lang="pl-PL" sz="1600" dirty="0">
                <a:latin typeface="+mj-lt"/>
              </a:rPr>
              <a:t>(negative rights/ freedoms, prohibit state </a:t>
            </a:r>
            <a:r>
              <a:rPr lang="pl-PL" sz="1600" dirty="0" smtClean="0">
                <a:latin typeface="+mj-lt"/>
              </a:rPr>
              <a:t>interferance)</a:t>
            </a:r>
          </a:p>
          <a:p>
            <a:pPr algn="just">
              <a:buFontTx/>
              <a:buChar char="-"/>
            </a:pPr>
            <a:r>
              <a:rPr lang="pl-PL" sz="1600" dirty="0" smtClean="0">
                <a:latin typeface="+mj-lt"/>
              </a:rPr>
              <a:t>Political </a:t>
            </a:r>
            <a:r>
              <a:rPr lang="pl-PL" sz="1600" dirty="0">
                <a:latin typeface="+mj-lt"/>
              </a:rPr>
              <a:t>– </a:t>
            </a:r>
            <a:r>
              <a:rPr lang="pl-PL" sz="1600" i="1" dirty="0">
                <a:latin typeface="+mj-lt"/>
              </a:rPr>
              <a:t>status activus </a:t>
            </a:r>
            <a:r>
              <a:rPr lang="pl-PL" sz="1600" dirty="0">
                <a:latin typeface="+mj-lt"/>
              </a:rPr>
              <a:t>(active rights / freedoms based on participation, require institutions and procedures facilitating participation) </a:t>
            </a:r>
            <a:endParaRPr lang="pl-PL" sz="1600" dirty="0">
              <a:latin typeface="+mj-lt"/>
            </a:endParaRPr>
          </a:p>
          <a:p>
            <a:pPr algn="just">
              <a:buFontTx/>
              <a:buChar char="-"/>
            </a:pPr>
            <a:r>
              <a:rPr lang="pl-PL" sz="1600" dirty="0" smtClean="0">
                <a:latin typeface="+mj-lt"/>
              </a:rPr>
              <a:t>Social </a:t>
            </a:r>
            <a:r>
              <a:rPr lang="pl-PL" sz="1600" dirty="0">
                <a:latin typeface="+mj-lt"/>
              </a:rPr>
              <a:t>– </a:t>
            </a:r>
            <a:r>
              <a:rPr lang="pl-PL" sz="1600" i="1" dirty="0">
                <a:latin typeface="+mj-lt"/>
              </a:rPr>
              <a:t>status </a:t>
            </a:r>
            <a:r>
              <a:rPr lang="pl-PL" sz="1600" i="1" dirty="0" smtClean="0">
                <a:latin typeface="+mj-lt"/>
              </a:rPr>
              <a:t>positivus/pasivus </a:t>
            </a:r>
            <a:r>
              <a:rPr lang="pl-PL" sz="1600" dirty="0">
                <a:latin typeface="+mj-lt"/>
              </a:rPr>
              <a:t>(pasive rights based on entitlements, require state provision of goods and </a:t>
            </a:r>
            <a:r>
              <a:rPr lang="pl-PL" sz="1600" dirty="0" smtClean="0">
                <a:latin typeface="+mj-lt"/>
              </a:rPr>
              <a:t>services)</a:t>
            </a:r>
          </a:p>
          <a:p>
            <a:pPr marL="0" indent="0" algn="just">
              <a:buNone/>
            </a:pPr>
            <a:r>
              <a:rPr lang="pl-PL" sz="1600" dirty="0" smtClean="0">
                <a:latin typeface="+mj-lt"/>
              </a:rPr>
              <a:t>International treaties and national constitutions guarantee also </a:t>
            </a:r>
          </a:p>
          <a:p>
            <a:pPr algn="just">
              <a:buFontTx/>
              <a:buChar char="-"/>
            </a:pPr>
            <a:r>
              <a:rPr lang="pl-PL" sz="1600" dirty="0" smtClean="0">
                <a:latin typeface="+mj-lt"/>
              </a:rPr>
              <a:t>Economic </a:t>
            </a:r>
            <a:r>
              <a:rPr lang="pl-PL" sz="1600" dirty="0">
                <a:latin typeface="+mj-lt"/>
              </a:rPr>
              <a:t>rights – protection of property, </a:t>
            </a:r>
            <a:r>
              <a:rPr lang="pl-PL" sz="1600" dirty="0">
                <a:latin typeface="+mj-lt"/>
              </a:rPr>
              <a:t>right to </a:t>
            </a:r>
            <a:r>
              <a:rPr lang="pl-PL" sz="1600" dirty="0" smtClean="0">
                <a:latin typeface="+mj-lt"/>
              </a:rPr>
              <a:t>work / freedom to choose </a:t>
            </a:r>
            <a:r>
              <a:rPr lang="pl-PL" sz="1600" dirty="0">
                <a:latin typeface="+mj-lt"/>
              </a:rPr>
              <a:t>and </a:t>
            </a:r>
            <a:r>
              <a:rPr lang="pl-PL" sz="1600" dirty="0" smtClean="0">
                <a:latin typeface="+mj-lt"/>
              </a:rPr>
              <a:t>exercise one’s profession</a:t>
            </a:r>
            <a:r>
              <a:rPr lang="pl-PL" sz="1600" dirty="0">
                <a:latin typeface="+mj-lt"/>
              </a:rPr>
              <a:t>, </a:t>
            </a:r>
            <a:r>
              <a:rPr lang="pl-PL" sz="1600" dirty="0" smtClean="0">
                <a:latin typeface="+mj-lt"/>
              </a:rPr>
              <a:t>freedom </a:t>
            </a:r>
            <a:r>
              <a:rPr lang="pl-PL" sz="1600" dirty="0">
                <a:latin typeface="+mj-lt"/>
              </a:rPr>
              <a:t>of economic </a:t>
            </a:r>
            <a:r>
              <a:rPr lang="pl-PL" sz="1600" dirty="0" smtClean="0">
                <a:latin typeface="+mj-lt"/>
              </a:rPr>
              <a:t>activity,, but also right to bargaining, strike, etc</a:t>
            </a:r>
          </a:p>
          <a:p>
            <a:pPr algn="just">
              <a:buFontTx/>
              <a:buChar char="-"/>
            </a:pPr>
            <a:r>
              <a:rPr lang="pl-PL" sz="1600" dirty="0" smtClean="0">
                <a:latin typeface="+mj-lt"/>
              </a:rPr>
              <a:t>Cultural </a:t>
            </a:r>
            <a:r>
              <a:rPr lang="pl-PL" sz="1600" dirty="0">
                <a:latin typeface="+mj-lt"/>
              </a:rPr>
              <a:t>– </a:t>
            </a:r>
            <a:r>
              <a:rPr lang="pl-PL" sz="1600" dirty="0" smtClean="0">
                <a:latin typeface="+mj-lt"/>
              </a:rPr>
              <a:t>a mix of civil rights (freedom of speech), participation rights, </a:t>
            </a:r>
            <a:r>
              <a:rPr lang="pl-PL" sz="1600" dirty="0">
                <a:latin typeface="+mj-lt"/>
              </a:rPr>
              <a:t>but also property </a:t>
            </a:r>
            <a:r>
              <a:rPr lang="pl-PL" sz="1600" dirty="0" smtClean="0">
                <a:latin typeface="+mj-lt"/>
              </a:rPr>
              <a:t>protection</a:t>
            </a:r>
            <a:endParaRPr lang="pl-PL" sz="1600" dirty="0">
              <a:latin typeface="+mj-lt"/>
            </a:endParaRPr>
          </a:p>
        </p:txBody>
      </p:sp>
    </p:spTree>
    <p:extLst>
      <p:ext uri="{BB962C8B-B14F-4D97-AF65-F5344CB8AC3E}">
        <p14:creationId xmlns:p14="http://schemas.microsoft.com/office/powerpoint/2010/main" val="26570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Indivisibility of human rights</a:t>
            </a:r>
            <a:endParaRPr lang="pl-PL" dirty="0"/>
          </a:p>
        </p:txBody>
      </p:sp>
      <p:sp>
        <p:nvSpPr>
          <p:cNvPr id="3" name="Content Placeholder 2"/>
          <p:cNvSpPr>
            <a:spLocks noGrp="1"/>
          </p:cNvSpPr>
          <p:nvPr>
            <p:ph idx="1"/>
          </p:nvPr>
        </p:nvSpPr>
        <p:spPr/>
        <p:txBody>
          <a:bodyPr>
            <a:noAutofit/>
          </a:bodyPr>
          <a:lstStyle/>
          <a:p>
            <a:pPr algn="just"/>
            <a:r>
              <a:rPr lang="en-US" sz="1300" dirty="0">
                <a:latin typeface="+mj-lt"/>
              </a:rPr>
              <a:t>All human rights are universal, indivisible and interdependent and interrelated. The international community must treat human rights globally in a fair and equal manner, on the same footing, and with the same emphasis. While the significance of national and regional particularities and various historical, cultural and religious backgrounds must be borne in mind, it is the duty of States, regardless of their political, economic and cultural systems, to promote and protect all human rights and fundamental freedoms</a:t>
            </a:r>
            <a:r>
              <a:rPr lang="en-US" sz="1300" dirty="0" smtClean="0">
                <a:latin typeface="+mj-lt"/>
              </a:rPr>
              <a:t>.</a:t>
            </a:r>
            <a:r>
              <a:rPr lang="pl-PL" sz="1300" dirty="0" smtClean="0">
                <a:latin typeface="+mj-lt"/>
              </a:rPr>
              <a:t> (point 5 in Vienna Declaration and Programme of Action, 1993.</a:t>
            </a:r>
          </a:p>
          <a:p>
            <a:pPr algn="just"/>
            <a:r>
              <a:rPr lang="pl-PL" sz="1300" dirty="0" smtClean="0">
                <a:latin typeface="+mj-lt"/>
              </a:rPr>
              <a:t>NOTE </a:t>
            </a:r>
            <a:r>
              <a:rPr lang="pl-PL" sz="1300" dirty="0">
                <a:latin typeface="+mj-lt"/>
              </a:rPr>
              <a:t>that political rights are contingent on preexisting civil rights and freedoms (life, liberty, nondiscrimination, due process</a:t>
            </a:r>
            <a:r>
              <a:rPr lang="pl-PL" sz="1300" dirty="0" smtClean="0">
                <a:latin typeface="+mj-lt"/>
              </a:rPr>
              <a:t>), while social rights precondition the exercise of civil and political rights.</a:t>
            </a:r>
          </a:p>
          <a:p>
            <a:pPr algn="just"/>
            <a:r>
              <a:rPr lang="pl-PL" sz="1300" dirty="0" smtClean="0">
                <a:latin typeface="+mj-lt"/>
              </a:rPr>
              <a:t>In sum, it is hard to give priority to any of the categories, though they may fall in conflict.</a:t>
            </a:r>
          </a:p>
          <a:p>
            <a:pPr algn="just"/>
            <a:r>
              <a:rPr lang="pl-PL" sz="1300" dirty="0" smtClean="0">
                <a:latin typeface="+mj-lt"/>
              </a:rPr>
              <a:t>All rights have their source in human dignity, therefore all categories of rights should be treated with equal respect</a:t>
            </a:r>
          </a:p>
          <a:p>
            <a:pPr algn="just"/>
            <a:r>
              <a:rPr lang="pl-PL" sz="1300" dirty="0" smtClean="0">
                <a:latin typeface="+mj-lt"/>
              </a:rPr>
              <a:t>Yet, social rights hugely depend on available resources and require state action.</a:t>
            </a:r>
            <a:endParaRPr lang="pl-PL" sz="1300" dirty="0">
              <a:latin typeface="+mj-lt"/>
            </a:endParaRPr>
          </a:p>
          <a:p>
            <a:pPr algn="just"/>
            <a:r>
              <a:rPr lang="pl-PL" sz="1300" dirty="0">
                <a:latin typeface="+mj-lt"/>
              </a:rPr>
              <a:t>In his book Wiktor Osiatyński talks about </a:t>
            </a:r>
            <a:r>
              <a:rPr lang="pl-PL" sz="1300" u="sng" dirty="0">
                <a:latin typeface="+mj-lt"/>
              </a:rPr>
              <a:t>social and economic rights </a:t>
            </a:r>
            <a:r>
              <a:rPr lang="pl-PL" sz="1300" dirty="0">
                <a:latin typeface="+mj-lt"/>
              </a:rPr>
              <a:t>but as economic rights he understands entitlements protecting economic security of individuals rather than economic freedoms (see above</a:t>
            </a:r>
            <a:r>
              <a:rPr lang="pl-PL" sz="1300" dirty="0" smtClean="0">
                <a:latin typeface="+mj-lt"/>
              </a:rPr>
              <a:t>).</a:t>
            </a:r>
            <a:endParaRPr lang="pl-PL" sz="1300" dirty="0">
              <a:latin typeface="+mj-lt"/>
            </a:endParaRPr>
          </a:p>
        </p:txBody>
      </p:sp>
    </p:spTree>
    <p:extLst>
      <p:ext uri="{BB962C8B-B14F-4D97-AF65-F5344CB8AC3E}">
        <p14:creationId xmlns:p14="http://schemas.microsoft.com/office/powerpoint/2010/main" val="696767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Human rights </a:t>
            </a:r>
            <a:br>
              <a:rPr lang="pl-PL" dirty="0" smtClean="0"/>
            </a:br>
            <a:r>
              <a:rPr lang="pl-PL" dirty="0" smtClean="0"/>
              <a:t>and </a:t>
            </a:r>
            <a:r>
              <a:rPr lang="pl-PL" dirty="0" smtClean="0"/>
              <a:t>enforceability</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latin typeface="+mj-lt"/>
              </a:rPr>
              <a:t>T</a:t>
            </a:r>
            <a:r>
              <a:rPr lang="en-US" dirty="0" smtClean="0">
                <a:latin typeface="+mj-lt"/>
              </a:rPr>
              <a:t>he</a:t>
            </a:r>
            <a:r>
              <a:rPr lang="pl-PL" dirty="0" smtClean="0">
                <a:latin typeface="+mj-lt"/>
              </a:rPr>
              <a:t>re is a difference between human rights as </a:t>
            </a:r>
            <a:r>
              <a:rPr lang="en-US" dirty="0" smtClean="0">
                <a:latin typeface="+mj-lt"/>
              </a:rPr>
              <a:t>moral </a:t>
            </a:r>
            <a:r>
              <a:rPr lang="en-US" dirty="0">
                <a:latin typeface="+mj-lt"/>
              </a:rPr>
              <a:t>standards and </a:t>
            </a:r>
            <a:r>
              <a:rPr lang="en-US" dirty="0" smtClean="0">
                <a:latin typeface="+mj-lt"/>
              </a:rPr>
              <a:t>aspirations</a:t>
            </a:r>
            <a:r>
              <a:rPr lang="pl-PL" dirty="0" smtClean="0">
                <a:latin typeface="+mj-lt"/>
              </a:rPr>
              <a:t> (</a:t>
            </a:r>
            <a:r>
              <a:rPr lang="pl-PL" b="1" dirty="0" smtClean="0">
                <a:latin typeface="+mj-lt"/>
              </a:rPr>
              <a:t>moral rights</a:t>
            </a:r>
            <a:r>
              <a:rPr lang="pl-PL" dirty="0" smtClean="0">
                <a:latin typeface="+mj-lt"/>
              </a:rPr>
              <a:t>)</a:t>
            </a:r>
            <a:r>
              <a:rPr lang="en-US" dirty="0" smtClean="0">
                <a:latin typeface="+mj-lt"/>
              </a:rPr>
              <a:t> </a:t>
            </a:r>
            <a:r>
              <a:rPr lang="pl-PL" dirty="0" smtClean="0">
                <a:latin typeface="+mj-lt"/>
              </a:rPr>
              <a:t>and human rights as </a:t>
            </a:r>
            <a:r>
              <a:rPr lang="en-US" dirty="0" smtClean="0">
                <a:latin typeface="+mj-lt"/>
              </a:rPr>
              <a:t>enforceable </a:t>
            </a:r>
            <a:r>
              <a:rPr lang="en-US" dirty="0">
                <a:latin typeface="+mj-lt"/>
              </a:rPr>
              <a:t>legal </a:t>
            </a:r>
            <a:r>
              <a:rPr lang="en-US" dirty="0" smtClean="0">
                <a:latin typeface="+mj-lt"/>
              </a:rPr>
              <a:t>rights</a:t>
            </a:r>
            <a:r>
              <a:rPr lang="pl-PL" dirty="0" smtClean="0">
                <a:latin typeface="+mj-lt"/>
              </a:rPr>
              <a:t> (</a:t>
            </a:r>
            <a:r>
              <a:rPr lang="pl-PL" b="1" dirty="0" smtClean="0">
                <a:latin typeface="+mj-lt"/>
              </a:rPr>
              <a:t>legal rights</a:t>
            </a:r>
            <a:r>
              <a:rPr lang="pl-PL" dirty="0" smtClean="0">
                <a:latin typeface="+mj-lt"/>
              </a:rPr>
              <a:t>)</a:t>
            </a:r>
            <a:r>
              <a:rPr lang="en-US" dirty="0" smtClean="0">
                <a:latin typeface="+mj-lt"/>
              </a:rPr>
              <a:t>. </a:t>
            </a:r>
            <a:r>
              <a:rPr lang="pl-PL" dirty="0" smtClean="0">
                <a:latin typeface="+mj-lt"/>
              </a:rPr>
              <a:t>Moreover, there is a further difference between </a:t>
            </a:r>
            <a:r>
              <a:rPr lang="pl-PL" u="sng" dirty="0" smtClean="0">
                <a:latin typeface="+mj-lt"/>
              </a:rPr>
              <a:t>constitutional rights </a:t>
            </a:r>
            <a:r>
              <a:rPr lang="pl-PL" dirty="0" smtClean="0">
                <a:latin typeface="+mj-lt"/>
              </a:rPr>
              <a:t>which set limit to legislators and </a:t>
            </a:r>
            <a:r>
              <a:rPr lang="pl-PL" u="sng" dirty="0" smtClean="0">
                <a:latin typeface="+mj-lt"/>
              </a:rPr>
              <a:t>statutory rights </a:t>
            </a:r>
            <a:r>
              <a:rPr lang="pl-PL" dirty="0" smtClean="0">
                <a:latin typeface="+mj-lt"/>
              </a:rPr>
              <a:t>which limit only the executive and the judiciary.</a:t>
            </a:r>
          </a:p>
          <a:p>
            <a:pPr algn="just"/>
            <a:r>
              <a:rPr lang="pl-PL" dirty="0" smtClean="0">
                <a:latin typeface="+mj-lt"/>
              </a:rPr>
              <a:t>The main goal of various social movements (suffragists, anti-slavery, LGBT+, etc) is to translate moral aspirations (of dignity, freedom and equality) into enforceable legal claims.</a:t>
            </a:r>
          </a:p>
          <a:p>
            <a:pPr algn="just"/>
            <a:r>
              <a:rPr lang="pl-PL" dirty="0">
                <a:latin typeface="+mj-lt"/>
              </a:rPr>
              <a:t>E</a:t>
            </a:r>
            <a:r>
              <a:rPr lang="pl-PL" dirty="0" smtClean="0">
                <a:latin typeface="+mj-lt"/>
              </a:rPr>
              <a:t>nforceability of rights needs to be understood as the </a:t>
            </a:r>
            <a:r>
              <a:rPr lang="pl-PL" dirty="0" smtClean="0">
                <a:latin typeface="+mj-lt"/>
              </a:rPr>
              <a:t>availabiliy of legal claims (opening avenues of </a:t>
            </a:r>
            <a:r>
              <a:rPr lang="pl-PL" dirty="0" smtClean="0">
                <a:latin typeface="+mj-lt"/>
              </a:rPr>
              <a:t>legal protection such as access to a court, legal aid, standing, </a:t>
            </a:r>
            <a:r>
              <a:rPr lang="pl-PL" dirty="0" smtClean="0">
                <a:latin typeface="+mj-lt"/>
              </a:rPr>
              <a:t>remedies). </a:t>
            </a:r>
            <a:endParaRPr lang="pl-PL" dirty="0" smtClean="0">
              <a:latin typeface="+mj-lt"/>
            </a:endParaRPr>
          </a:p>
          <a:p>
            <a:pPr algn="just"/>
            <a:r>
              <a:rPr lang="pl-PL" dirty="0" smtClean="0">
                <a:latin typeface="+mj-lt"/>
              </a:rPr>
              <a:t>In the evolution of human rights the perception that only civil and political rights and freedoms are legally enforceable led to the creation of two separate covenants (ICCPR and ICESCR) and two separate systems of their implementation. </a:t>
            </a:r>
            <a:endParaRPr lang="pl-PL"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Social rights</a:t>
            </a:r>
            <a:endParaRPr lang="pl-PL" dirty="0"/>
          </a:p>
        </p:txBody>
      </p:sp>
      <p:sp>
        <p:nvSpPr>
          <p:cNvPr id="3" name="Content Placeholder 2"/>
          <p:cNvSpPr>
            <a:spLocks noGrp="1"/>
          </p:cNvSpPr>
          <p:nvPr>
            <p:ph idx="1"/>
          </p:nvPr>
        </p:nvSpPr>
        <p:spPr/>
        <p:txBody>
          <a:bodyPr>
            <a:normAutofit fontScale="62500" lnSpcReduction="20000"/>
          </a:bodyPr>
          <a:lstStyle/>
          <a:p>
            <a:pPr algn="just"/>
            <a:r>
              <a:rPr lang="pl-PL" dirty="0" smtClean="0">
                <a:latin typeface="+mj-lt"/>
              </a:rPr>
              <a:t>Social rights require an active role of the state as a provider of goods, </a:t>
            </a:r>
            <a:r>
              <a:rPr lang="pl-PL" dirty="0" smtClean="0">
                <a:latin typeface="+mj-lt"/>
              </a:rPr>
              <a:t>services </a:t>
            </a:r>
            <a:r>
              <a:rPr lang="pl-PL" dirty="0" smtClean="0">
                <a:latin typeface="+mj-lt"/>
              </a:rPr>
              <a:t>or benefits </a:t>
            </a:r>
            <a:endParaRPr lang="pl-PL" dirty="0" smtClean="0">
              <a:latin typeface="+mj-lt"/>
            </a:endParaRPr>
          </a:p>
          <a:p>
            <a:pPr algn="just"/>
            <a:r>
              <a:rPr lang="pl-PL" dirty="0" smtClean="0">
                <a:latin typeface="+mj-lt"/>
              </a:rPr>
              <a:t>In this regard the state can fulfill the protective, distributory and regulatory role.</a:t>
            </a:r>
            <a:endParaRPr lang="pl-PL" dirty="0" smtClean="0">
              <a:latin typeface="+mj-lt"/>
            </a:endParaRPr>
          </a:p>
          <a:p>
            <a:pPr algn="just"/>
            <a:r>
              <a:rPr lang="pl-PL" dirty="0" smtClean="0">
                <a:latin typeface="+mj-lt"/>
              </a:rPr>
              <a:t>To social rights count:</a:t>
            </a:r>
            <a:endParaRPr lang="pl-PL" dirty="0" smtClean="0">
              <a:latin typeface="+mj-lt"/>
            </a:endParaRPr>
          </a:p>
          <a:p>
            <a:pPr algn="just">
              <a:buFontTx/>
              <a:buChar char="-"/>
            </a:pPr>
            <a:r>
              <a:rPr lang="pl-PL" dirty="0" smtClean="0">
                <a:latin typeface="+mj-lt"/>
              </a:rPr>
              <a:t>the </a:t>
            </a:r>
            <a:r>
              <a:rPr lang="en-US" dirty="0" smtClean="0">
                <a:latin typeface="+mj-lt"/>
              </a:rPr>
              <a:t>right </a:t>
            </a:r>
            <a:r>
              <a:rPr lang="en-US" dirty="0">
                <a:latin typeface="+mj-lt"/>
              </a:rPr>
              <a:t>to healthcare, social </a:t>
            </a:r>
            <a:r>
              <a:rPr lang="en-US" dirty="0" smtClean="0">
                <a:latin typeface="+mj-lt"/>
              </a:rPr>
              <a:t>security</a:t>
            </a:r>
            <a:r>
              <a:rPr lang="pl-PL" dirty="0" smtClean="0">
                <a:latin typeface="+mj-lt"/>
              </a:rPr>
              <a:t> (for unemployed, disabled, retired)</a:t>
            </a:r>
            <a:r>
              <a:rPr lang="en-US" dirty="0" smtClean="0">
                <a:latin typeface="+mj-lt"/>
              </a:rPr>
              <a:t>, </a:t>
            </a:r>
            <a:endParaRPr lang="pl-PL" dirty="0" smtClean="0">
              <a:latin typeface="+mj-lt"/>
            </a:endParaRPr>
          </a:p>
          <a:p>
            <a:pPr algn="just">
              <a:buFontTx/>
              <a:buChar char="-"/>
            </a:pPr>
            <a:r>
              <a:rPr lang="pl-PL" dirty="0" smtClean="0">
                <a:latin typeface="+mj-lt"/>
              </a:rPr>
              <a:t>The right to </a:t>
            </a:r>
            <a:r>
              <a:rPr lang="en-US" dirty="0" smtClean="0">
                <a:latin typeface="+mj-lt"/>
              </a:rPr>
              <a:t>education</a:t>
            </a:r>
            <a:r>
              <a:rPr lang="pl-PL" dirty="0" smtClean="0">
                <a:latin typeface="+mj-lt"/>
              </a:rPr>
              <a:t>,</a:t>
            </a:r>
          </a:p>
          <a:p>
            <a:pPr algn="just">
              <a:buFontTx/>
              <a:buChar char="-"/>
            </a:pPr>
            <a:r>
              <a:rPr lang="pl-PL" dirty="0" smtClean="0">
                <a:latin typeface="+mj-lt"/>
              </a:rPr>
              <a:t>Protection of motherhood and family</a:t>
            </a:r>
          </a:p>
          <a:p>
            <a:pPr algn="just">
              <a:buFontTx/>
              <a:buChar char="-"/>
            </a:pPr>
            <a:r>
              <a:rPr lang="pl-PL" dirty="0" smtClean="0">
                <a:latin typeface="+mj-lt"/>
              </a:rPr>
              <a:t>Protection of other vulnerable persons: with disabilities, veterans, elderly</a:t>
            </a:r>
            <a:r>
              <a:rPr lang="en-US" dirty="0" smtClean="0">
                <a:latin typeface="+mj-lt"/>
              </a:rPr>
              <a:t> </a:t>
            </a:r>
            <a:endParaRPr lang="pl-PL" dirty="0" smtClean="0">
              <a:latin typeface="+mj-lt"/>
            </a:endParaRPr>
          </a:p>
          <a:p>
            <a:pPr algn="just">
              <a:buFontTx/>
              <a:buChar char="-"/>
            </a:pPr>
            <a:r>
              <a:rPr lang="pl-PL" dirty="0" smtClean="0">
                <a:latin typeface="+mj-lt"/>
              </a:rPr>
              <a:t>The </a:t>
            </a:r>
            <a:r>
              <a:rPr lang="en-US" dirty="0" smtClean="0">
                <a:latin typeface="+mj-lt"/>
              </a:rPr>
              <a:t>right </a:t>
            </a:r>
            <a:r>
              <a:rPr lang="en-US" dirty="0">
                <a:latin typeface="+mj-lt"/>
              </a:rPr>
              <a:t>to </a:t>
            </a:r>
            <a:r>
              <a:rPr lang="pl-PL" dirty="0" smtClean="0">
                <a:latin typeface="+mj-lt"/>
              </a:rPr>
              <a:t>housing, </a:t>
            </a:r>
            <a:r>
              <a:rPr lang="en-US" dirty="0" smtClean="0">
                <a:latin typeface="+mj-lt"/>
              </a:rPr>
              <a:t>food</a:t>
            </a:r>
            <a:r>
              <a:rPr lang="en-US" dirty="0">
                <a:latin typeface="+mj-lt"/>
              </a:rPr>
              <a:t>, </a:t>
            </a:r>
            <a:r>
              <a:rPr lang="pl-PL" dirty="0" smtClean="0">
                <a:latin typeface="+mj-lt"/>
              </a:rPr>
              <a:t>water</a:t>
            </a:r>
            <a:r>
              <a:rPr lang="pl-PL" dirty="0" smtClean="0">
                <a:latin typeface="+mj-lt"/>
              </a:rPr>
              <a:t>...</a:t>
            </a:r>
          </a:p>
          <a:p>
            <a:pPr algn="just">
              <a:buFontTx/>
              <a:buChar char="-"/>
            </a:pPr>
            <a:r>
              <a:rPr lang="pl-PL" dirty="0" smtClean="0">
                <a:latin typeface="+mj-lt"/>
              </a:rPr>
              <a:t>NOTE that the text of the ICESCR focuses on state obligations, yet these obligations correspond to individual rights (see Articles 11-14)</a:t>
            </a:r>
            <a:endParaRPr lang="pl-PL" dirty="0" smtClean="0">
              <a:latin typeface="+mj-lt"/>
            </a:endParaRPr>
          </a:p>
          <a:p>
            <a:pPr algn="just"/>
            <a:r>
              <a:rPr lang="pl-PL" dirty="0" smtClean="0">
                <a:latin typeface="+mj-lt"/>
              </a:rPr>
              <a:t>Some of these needs can be fulfilled by private actors (private insurers). </a:t>
            </a:r>
            <a:endParaRPr lang="pl-PL" dirty="0">
              <a:latin typeface="+mj-lt"/>
            </a:endParaRPr>
          </a:p>
        </p:txBody>
      </p:sp>
    </p:spTree>
    <p:extLst>
      <p:ext uri="{BB962C8B-B14F-4D97-AF65-F5344CB8AC3E}">
        <p14:creationId xmlns:p14="http://schemas.microsoft.com/office/powerpoint/2010/main" val="2823364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Are social rights </a:t>
            </a:r>
            <a:br>
              <a:rPr lang="pl-PL" dirty="0" smtClean="0"/>
            </a:br>
            <a:r>
              <a:rPr lang="pl-PL" dirty="0" smtClean="0"/>
              <a:t>human </a:t>
            </a:r>
            <a:r>
              <a:rPr lang="pl-PL" dirty="0" smtClean="0"/>
              <a:t>rights?</a:t>
            </a:r>
            <a:endParaRPr lang="pl-PL" dirty="0"/>
          </a:p>
        </p:txBody>
      </p:sp>
      <p:sp>
        <p:nvSpPr>
          <p:cNvPr id="3" name="Content Placeholder 2"/>
          <p:cNvSpPr>
            <a:spLocks noGrp="1"/>
          </p:cNvSpPr>
          <p:nvPr>
            <p:ph idx="1"/>
          </p:nvPr>
        </p:nvSpPr>
        <p:spPr/>
        <p:txBody>
          <a:bodyPr>
            <a:normAutofit fontScale="92500" lnSpcReduction="10000"/>
          </a:bodyPr>
          <a:lstStyle/>
          <a:p>
            <a:pPr algn="just"/>
            <a:r>
              <a:rPr lang="pl-PL" sz="1900" dirty="0" smtClean="0">
                <a:latin typeface="+mj-lt"/>
              </a:rPr>
              <a:t>Social rights c</a:t>
            </a:r>
            <a:r>
              <a:rPr lang="pl-PL" sz="1900" dirty="0" smtClean="0">
                <a:latin typeface="+mj-lt"/>
              </a:rPr>
              <a:t>annot be </a:t>
            </a:r>
            <a:r>
              <a:rPr lang="en-US" sz="1900" dirty="0" smtClean="0">
                <a:latin typeface="+mj-lt"/>
              </a:rPr>
              <a:t>secured</a:t>
            </a:r>
            <a:r>
              <a:rPr lang="pl-PL" sz="1900" dirty="0" smtClean="0">
                <a:latin typeface="+mj-lt"/>
              </a:rPr>
              <a:t> </a:t>
            </a:r>
            <a:r>
              <a:rPr lang="en-US" sz="1900" dirty="0" smtClean="0">
                <a:latin typeface="+mj-lt"/>
              </a:rPr>
              <a:t>by</a:t>
            </a:r>
            <a:r>
              <a:rPr lang="pl-PL" sz="1900" dirty="0" smtClean="0">
                <a:latin typeface="+mj-lt"/>
              </a:rPr>
              <a:t> </a:t>
            </a:r>
            <a:r>
              <a:rPr lang="en-US" sz="1900" dirty="0" smtClean="0">
                <a:latin typeface="+mj-lt"/>
              </a:rPr>
              <a:t>legislation</a:t>
            </a:r>
            <a:r>
              <a:rPr lang="pl-PL" sz="1900" dirty="0" smtClean="0">
                <a:latin typeface="+mj-lt"/>
              </a:rPr>
              <a:t>, yet, legislation should strive to accomplish their full protection (</a:t>
            </a:r>
            <a:r>
              <a:rPr lang="pl-PL" sz="1900" u="sng" dirty="0" smtClean="0">
                <a:latin typeface="+mj-lt"/>
              </a:rPr>
              <a:t>obligation of progressive realization</a:t>
            </a:r>
            <a:r>
              <a:rPr lang="pl-PL" sz="1900" dirty="0" smtClean="0">
                <a:latin typeface="+mj-lt"/>
              </a:rPr>
              <a:t>), in contrast civil and political rights can be claimed „here and now”</a:t>
            </a:r>
          </a:p>
          <a:p>
            <a:pPr algn="just"/>
            <a:r>
              <a:rPr lang="pl-PL" sz="1900" dirty="0">
                <a:latin typeface="+mj-lt"/>
              </a:rPr>
              <a:t>s</a:t>
            </a:r>
            <a:r>
              <a:rPr lang="pl-PL" sz="1900" dirty="0" smtClean="0">
                <a:latin typeface="+mj-lt"/>
              </a:rPr>
              <a:t>ocial rights are indeterminate (less determinate as to their material scope – what can be claimed – than civil and political rights)</a:t>
            </a:r>
          </a:p>
          <a:p>
            <a:pPr algn="just"/>
            <a:r>
              <a:rPr lang="pl-PL" sz="1900" dirty="0" smtClean="0">
                <a:latin typeface="+mj-lt"/>
              </a:rPr>
              <a:t>Not universal (apply to specific groups in need), yet, everyone can actually be in need</a:t>
            </a:r>
          </a:p>
          <a:p>
            <a:pPr algn="just"/>
            <a:r>
              <a:rPr lang="pl-PL" sz="1900" dirty="0" smtClean="0">
                <a:latin typeface="+mj-lt"/>
              </a:rPr>
              <a:t>Demoralizing (they imply that the state plays a protective role, but also paternalizing, in contrast to liberal theory according to which individuals take responsbility for their actions and bear consequences of their misfortune</a:t>
            </a:r>
            <a:endParaRPr lang="pl-PL" sz="1900" dirty="0" smtClean="0">
              <a:latin typeface="+mj-lt"/>
            </a:endParaRPr>
          </a:p>
          <a:p>
            <a:pPr algn="just"/>
            <a:endParaRPr lang="pl-PL" dirty="0" smtClean="0">
              <a:latin typeface="+mj-lt"/>
            </a:endParaRPr>
          </a:p>
          <a:p>
            <a:pPr algn="just"/>
            <a:endParaRPr lang="pl-PL" dirty="0">
              <a:latin typeface="+mj-lt"/>
            </a:endParaRPr>
          </a:p>
        </p:txBody>
      </p:sp>
    </p:spTree>
    <p:extLst>
      <p:ext uri="{BB962C8B-B14F-4D97-AF65-F5344CB8AC3E}">
        <p14:creationId xmlns:p14="http://schemas.microsoft.com/office/powerpoint/2010/main" val="228521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Do social rights cost more?</a:t>
            </a:r>
            <a:endParaRPr lang="pl-PL" dirty="0"/>
          </a:p>
        </p:txBody>
      </p:sp>
      <p:sp>
        <p:nvSpPr>
          <p:cNvPr id="3" name="Content Placeholder 2"/>
          <p:cNvSpPr>
            <a:spLocks noGrp="1"/>
          </p:cNvSpPr>
          <p:nvPr>
            <p:ph idx="1"/>
          </p:nvPr>
        </p:nvSpPr>
        <p:spPr/>
        <p:txBody>
          <a:bodyPr>
            <a:normAutofit fontScale="85000" lnSpcReduction="10000"/>
          </a:bodyPr>
          <a:lstStyle/>
          <a:p>
            <a:pPr algn="just"/>
            <a:r>
              <a:rPr lang="pl-PL" dirty="0" smtClean="0">
                <a:latin typeface="+mj-lt"/>
              </a:rPr>
              <a:t>Social rights are primarily realized through the state</a:t>
            </a:r>
          </a:p>
          <a:p>
            <a:pPr algn="just"/>
            <a:r>
              <a:rPr lang="pl-PL" dirty="0" smtClean="0">
                <a:latin typeface="+mj-lt"/>
              </a:rPr>
              <a:t>Yet, also civil (protection of private life) and political rights (voting, right to information) require state action and imply costs (protection of assemblies against counterdemonstrators, organization of elections)</a:t>
            </a:r>
          </a:p>
          <a:p>
            <a:pPr algn="just"/>
            <a:r>
              <a:rPr lang="pl-PL" dirty="0" smtClean="0">
                <a:latin typeface="+mj-lt"/>
              </a:rPr>
              <a:t>The concept of positive obligations applies also to civil and political rights and imply that the state has the duty to establish certain institutions or procedures and effectively use them to protect individuals from violations of thier rights by state officials, but also by private actors.</a:t>
            </a:r>
            <a:endParaRPr lang="pl-PL" dirty="0">
              <a:latin typeface="+mj-lt"/>
            </a:endParaRPr>
          </a:p>
        </p:txBody>
      </p:sp>
    </p:spTree>
    <p:extLst>
      <p:ext uri="{BB962C8B-B14F-4D97-AF65-F5344CB8AC3E}">
        <p14:creationId xmlns:p14="http://schemas.microsoft.com/office/powerpoint/2010/main" val="36034407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3056</TotalTime>
  <Words>1856</Words>
  <Application>Microsoft Office PowerPoint</Application>
  <PresentationFormat>On-screen Show (4:3)</PresentationFormat>
  <Paragraphs>96</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Pushpin</vt:lpstr>
      <vt:lpstr>Introduction  to  Human Rights </vt:lpstr>
      <vt:lpstr>Human needs</vt:lpstr>
      <vt:lpstr>Generations of human rights</vt:lpstr>
      <vt:lpstr>Human rights  and individual status</vt:lpstr>
      <vt:lpstr>Indivisibility of human rights</vt:lpstr>
      <vt:lpstr>Human rights  and enforceability</vt:lpstr>
      <vt:lpstr>Social rights</vt:lpstr>
      <vt:lpstr>Are social rights  human rights?</vt:lpstr>
      <vt:lpstr>Do social rights cost more?</vt:lpstr>
      <vt:lpstr>Positive obligations</vt:lpstr>
      <vt:lpstr>Social rights in constitutions</vt:lpstr>
      <vt:lpstr>Social rights and citizenship</vt:lpstr>
      <vt:lpstr>Social rights in the US</vt:lpstr>
      <vt:lpstr>Social citizenship in the EU</vt:lpstr>
      <vt:lpstr>Social Rights in the EU Charter of Fundamental Rights</vt:lpstr>
      <vt:lpstr>New enforcement mechanism under the ICESCR</vt:lpstr>
      <vt:lpstr>Conclusions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Human Rights 2</dc:title>
  <dc:creator>User</dc:creator>
  <cp:lastModifiedBy>Dell</cp:lastModifiedBy>
  <cp:revision>104</cp:revision>
  <dcterms:created xsi:type="dcterms:W3CDTF">2018-02-28T17:48:08Z</dcterms:created>
  <dcterms:modified xsi:type="dcterms:W3CDTF">2020-04-06T18:10:16Z</dcterms:modified>
</cp:coreProperties>
</file>