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5"/>
  </p:notesMasterIdLst>
  <p:sldIdLst>
    <p:sldId id="262" r:id="rId2"/>
    <p:sldId id="316" r:id="rId3"/>
    <p:sldId id="282" r:id="rId4"/>
    <p:sldId id="293" r:id="rId5"/>
    <p:sldId id="294" r:id="rId6"/>
    <p:sldId id="281" r:id="rId7"/>
    <p:sldId id="280" r:id="rId8"/>
    <p:sldId id="284" r:id="rId9"/>
    <p:sldId id="285" r:id="rId10"/>
    <p:sldId id="287" r:id="rId11"/>
    <p:sldId id="286" r:id="rId12"/>
    <p:sldId id="288" r:id="rId13"/>
    <p:sldId id="289" r:id="rId14"/>
    <p:sldId id="283" r:id="rId15"/>
    <p:sldId id="279" r:id="rId16"/>
    <p:sldId id="290" r:id="rId17"/>
    <p:sldId id="291" r:id="rId18"/>
    <p:sldId id="292" r:id="rId19"/>
    <p:sldId id="315" r:id="rId20"/>
    <p:sldId id="319" r:id="rId21"/>
    <p:sldId id="295" r:id="rId22"/>
    <p:sldId id="320" r:id="rId23"/>
    <p:sldId id="296" r:id="rId24"/>
    <p:sldId id="298" r:id="rId25"/>
    <p:sldId id="299" r:id="rId26"/>
    <p:sldId id="300" r:id="rId27"/>
    <p:sldId id="301" r:id="rId28"/>
    <p:sldId id="297" r:id="rId29"/>
    <p:sldId id="303" r:id="rId30"/>
    <p:sldId id="304" r:id="rId31"/>
    <p:sldId id="305" r:id="rId32"/>
    <p:sldId id="306" r:id="rId33"/>
    <p:sldId id="307" r:id="rId34"/>
    <p:sldId id="317" r:id="rId35"/>
    <p:sldId id="308" r:id="rId36"/>
    <p:sldId id="302" r:id="rId37"/>
    <p:sldId id="309" r:id="rId38"/>
    <p:sldId id="310" r:id="rId39"/>
    <p:sldId id="311" r:id="rId40"/>
    <p:sldId id="312" r:id="rId41"/>
    <p:sldId id="313" r:id="rId42"/>
    <p:sldId id="314" r:id="rId43"/>
    <p:sldId id="321" r:id="rId44"/>
    <p:sldId id="322" r:id="rId45"/>
    <p:sldId id="323" r:id="rId46"/>
    <p:sldId id="324" r:id="rId47"/>
    <p:sldId id="326" r:id="rId48"/>
    <p:sldId id="325" r:id="rId49"/>
    <p:sldId id="327" r:id="rId50"/>
    <p:sldId id="328" r:id="rId51"/>
    <p:sldId id="329" r:id="rId52"/>
    <p:sldId id="330" r:id="rId53"/>
    <p:sldId id="318" r:id="rId5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76" d="100"/>
          <a:sy n="76" d="100"/>
        </p:scale>
        <p:origin x="-120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D4F33D-2CB1-4ECF-99B1-2A25E2C1ACDB}" type="datetimeFigureOut">
              <a:rPr lang="pl-PL" smtClean="0"/>
              <a:t>07.05.2020</a:t>
            </a:fld>
            <a:endParaRPr lang="pl-P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907357-61FF-448D-89DF-811816E1A2AA}" type="slidenum">
              <a:rPr lang="pl-PL" smtClean="0"/>
              <a:t>‹#›</a:t>
            </a:fld>
            <a:endParaRPr lang="pl-PL"/>
          </a:p>
        </p:txBody>
      </p:sp>
    </p:spTree>
    <p:extLst>
      <p:ext uri="{BB962C8B-B14F-4D97-AF65-F5344CB8AC3E}">
        <p14:creationId xmlns:p14="http://schemas.microsoft.com/office/powerpoint/2010/main" val="548674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66221E02-25CB-4963-84BC-0813985E7D90}" type="datetimeFigureOut">
              <a:rPr lang="pl-PL" smtClean="0"/>
              <a:pPr/>
              <a:t>07.05.2020</a:t>
            </a:fld>
            <a:endParaRPr lang="pl-PL"/>
          </a:p>
        </p:txBody>
      </p:sp>
      <p:sp>
        <p:nvSpPr>
          <p:cNvPr id="5" name="Footer Placeholder 4"/>
          <p:cNvSpPr>
            <a:spLocks noGrp="1"/>
          </p:cNvSpPr>
          <p:nvPr>
            <p:ph type="ftr" sz="quarter" idx="11"/>
          </p:nvPr>
        </p:nvSpPr>
        <p:spPr>
          <a:xfrm>
            <a:off x="1174044" y="5357592"/>
            <a:ext cx="5034845" cy="365125"/>
          </a:xfrm>
        </p:spPr>
        <p:txBody>
          <a:bodyPr/>
          <a:lstStyle/>
          <a:p>
            <a:endParaRPr lang="pl-P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221E02-25CB-4963-84BC-0813985E7D90}" type="datetimeFigureOut">
              <a:rPr lang="pl-PL" smtClean="0"/>
              <a:pPr/>
              <a:t>07.05.2020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6221E02-25CB-4963-84BC-0813985E7D90}" type="datetimeFigureOut">
              <a:rPr lang="pl-PL" smtClean="0"/>
              <a:pPr/>
              <a:t>07.05.2020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6221E02-25CB-4963-84BC-0813985E7D90}" type="datetimeFigureOut">
              <a:rPr lang="pl-PL" smtClean="0"/>
              <a:pPr/>
              <a:t>07.05.2020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221E02-25CB-4963-84BC-0813985E7D90}" type="datetimeFigureOut">
              <a:rPr lang="pl-PL" smtClean="0"/>
              <a:pPr/>
              <a:t>07.05.2020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07.05.2020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66221E02-25CB-4963-84BC-0813985E7D90}" type="datetimeFigureOut">
              <a:rPr lang="pl-PL" smtClean="0"/>
              <a:pPr/>
              <a:t>07.05.2020</a:t>
            </a:fld>
            <a:endParaRPr lang="pl-PL"/>
          </a:p>
        </p:txBody>
      </p:sp>
      <p:sp>
        <p:nvSpPr>
          <p:cNvPr id="6" name="Footer Placeholder 5"/>
          <p:cNvSpPr>
            <a:spLocks noGrp="1"/>
          </p:cNvSpPr>
          <p:nvPr>
            <p:ph type="ftr" sz="quarter" idx="11"/>
          </p:nvPr>
        </p:nvSpPr>
        <p:spPr>
          <a:xfrm rot="-60000">
            <a:off x="914554" y="5829261"/>
            <a:ext cx="3522607" cy="365125"/>
          </a:xfrm>
        </p:spPr>
        <p:txBody>
          <a:bodyPr/>
          <a:lstStyle/>
          <a:p>
            <a:endParaRPr lang="pl-PL"/>
          </a:p>
        </p:txBody>
      </p:sp>
      <p:sp>
        <p:nvSpPr>
          <p:cNvPr id="7" name="Slide Number Placeholder 6"/>
          <p:cNvSpPr>
            <a:spLocks noGrp="1"/>
          </p:cNvSpPr>
          <p:nvPr>
            <p:ph type="sldNum" sz="quarter" idx="12"/>
          </p:nvPr>
        </p:nvSpPr>
        <p:spPr>
          <a:xfrm rot="60000">
            <a:off x="7557313" y="5896961"/>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66221E02-25CB-4963-84BC-0813985E7D90}" type="datetimeFigureOut">
              <a:rPr lang="pl-PL" smtClean="0"/>
              <a:pPr/>
              <a:t>07.05.2020</a:t>
            </a:fld>
            <a:endParaRPr lang="pl-PL"/>
          </a:p>
        </p:txBody>
      </p:sp>
      <p:sp>
        <p:nvSpPr>
          <p:cNvPr id="6" name="Footer Placeholder 5"/>
          <p:cNvSpPr>
            <a:spLocks noGrp="1"/>
          </p:cNvSpPr>
          <p:nvPr>
            <p:ph type="ftr" sz="quarter" idx="11"/>
          </p:nvPr>
        </p:nvSpPr>
        <p:spPr>
          <a:xfrm rot="-60000">
            <a:off x="914569" y="5831037"/>
            <a:ext cx="3319043" cy="365125"/>
          </a:xfrm>
        </p:spPr>
        <p:txBody>
          <a:bodyPr/>
          <a:lstStyle/>
          <a:p>
            <a:endParaRPr lang="pl-PL"/>
          </a:p>
        </p:txBody>
      </p:sp>
      <p:sp>
        <p:nvSpPr>
          <p:cNvPr id="7" name="Slide Number Placeholder 6"/>
          <p:cNvSpPr>
            <a:spLocks noGrp="1"/>
          </p:cNvSpPr>
          <p:nvPr>
            <p:ph type="sldNum" sz="quarter" idx="12"/>
          </p:nvPr>
        </p:nvSpPr>
        <p:spPr>
          <a:xfrm rot="60000">
            <a:off x="7562089" y="5900026"/>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66221E02-25CB-4963-84BC-0813985E7D90}" type="datetimeFigureOut">
              <a:rPr lang="pl-PL" smtClean="0"/>
              <a:pPr/>
              <a:t>07.05.2020</a:t>
            </a:fld>
            <a:endParaRPr lang="pl-P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pl-P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law.jrank.org/pages/22905/Wisconsin-v-Yoder-Significance.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newint.org/blog/2013/10/28/roma-minority-prejudic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echr.coe.int/Documents/FS_Roma_E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hudoc.echr.coe.int/eng#{&quot;appno&quot;:[&quot;75/16&quo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hudoc.echr.coe.int/eng#{&quot;appno&quot;:[&quot;55723/00&quo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hudoc.echr.coe.int/eng#{&quot;appno&quot;:[&quot;27677/02&quot;]}" TargetMode="External"/><Relationship Id="rId2" Type="http://schemas.openxmlformats.org/officeDocument/2006/relationships/hyperlink" Target="https://hudoc.echr.coe.int/eng#{&quot;appno&quot;:[&quot;54725/00&quot;]}" TargetMode="External"/><Relationship Id="rId1" Type="http://schemas.openxmlformats.org/officeDocument/2006/relationships/slideLayout" Target="../slideLayouts/slideLayout2.xml"/><Relationship Id="rId6" Type="http://schemas.openxmlformats.org/officeDocument/2006/relationships/hyperlink" Target="https://hudoc.echr.coe.int/eng#{&quot;appno&quot;:[&quot;65900/01&quot;]}" TargetMode="External"/><Relationship Id="rId5" Type="http://schemas.openxmlformats.org/officeDocument/2006/relationships/hyperlink" Target="https://hudoc.echr.coe.int/eng#{&quot;appno&quot;:[&quot;65731/01&quot;]}" TargetMode="External"/><Relationship Id="rId4" Type="http://schemas.openxmlformats.org/officeDocument/2006/relationships/hyperlink" Target="https://hudoc.echr.coe.int/eng#{&quot;appno&quot;:[&quot;34369/97&quot;]}"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hudoc.echr.coe.int/eng#UN_special_rapp_wat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amnesty.org.uk/press-releases/slovenia-european-court-human-rights-judgment-blow-roma-communitie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en.african-court.org/index.php/faqs/frequent-questions#Jurisdiction" TargetMode="External"/><Relationship Id="rId2" Type="http://schemas.openxmlformats.org/officeDocument/2006/relationships/hyperlink" Target="https://www.achpr.or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pbs.org/wgbh/americanexperience/features/top-ten-faq/"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inorityrights.org/2014/09/23/the-endorois-decision-four-years-on-the-endorois-still-await-action-by-the-government-of-kenya/" TargetMode="External"/><Relationship Id="rId2" Type="http://schemas.openxmlformats.org/officeDocument/2006/relationships/hyperlink" Target="https://endorois.org/about-u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pPr algn="ctr"/>
            <a:r>
              <a:rPr lang="pl-PL" dirty="0" smtClean="0"/>
              <a:t>Introduction </a:t>
            </a:r>
            <a:r>
              <a:rPr lang="pl-PL" dirty="0"/>
              <a:t/>
            </a:r>
            <a:br>
              <a:rPr lang="pl-PL" dirty="0"/>
            </a:br>
            <a:r>
              <a:rPr lang="pl-PL" dirty="0" smtClean="0"/>
              <a:t>to </a:t>
            </a:r>
            <a:br>
              <a:rPr lang="pl-PL" dirty="0" smtClean="0"/>
            </a:br>
            <a:r>
              <a:rPr lang="pl-PL" dirty="0" smtClean="0"/>
              <a:t>Human Rights </a:t>
            </a:r>
            <a:endParaRPr lang="pl-PL" dirty="0"/>
          </a:p>
        </p:txBody>
      </p:sp>
      <p:sp>
        <p:nvSpPr>
          <p:cNvPr id="3" name="Podtytuł 2"/>
          <p:cNvSpPr>
            <a:spLocks noGrp="1"/>
          </p:cNvSpPr>
          <p:nvPr>
            <p:ph type="subTitle" idx="1"/>
          </p:nvPr>
        </p:nvSpPr>
        <p:spPr/>
        <p:txBody>
          <a:bodyPr/>
          <a:lstStyle/>
          <a:p>
            <a:r>
              <a:rPr lang="pl-PL" dirty="0" smtClean="0">
                <a:latin typeface="+mj-lt"/>
                <a:cs typeface="Arial" pitchFamily="34" charset="0"/>
              </a:rPr>
              <a:t>Dr Anna Śledzińska-Simon</a:t>
            </a:r>
          </a:p>
          <a:p>
            <a:endParaRPr lang="pl-PL" sz="1400" dirty="0" smtClean="0">
              <a:solidFill>
                <a:schemeClr val="tx1"/>
              </a:solidFill>
              <a:latin typeface="+mj-lt"/>
              <a:cs typeface="Arial" pitchFamily="34" charset="0"/>
            </a:endParaRPr>
          </a:p>
          <a:p>
            <a:r>
              <a:rPr lang="pl-PL" sz="1400" dirty="0" smtClean="0">
                <a:solidFill>
                  <a:schemeClr val="tx1"/>
                </a:solidFill>
                <a:latin typeface="+mj-lt"/>
                <a:cs typeface="Arial" pitchFamily="34" charset="0"/>
              </a:rPr>
              <a:t>LLM in International and European Law</a:t>
            </a:r>
          </a:p>
          <a:p>
            <a:r>
              <a:rPr lang="pl-PL" sz="1400" dirty="0" smtClean="0">
                <a:solidFill>
                  <a:schemeClr val="tx1"/>
                </a:solidFill>
                <a:latin typeface="+mj-lt"/>
                <a:cs typeface="Arial" pitchFamily="34" charset="0"/>
              </a:rPr>
              <a:t>Lecture 5 </a:t>
            </a:r>
            <a:endParaRPr lang="pl-PL" sz="1400" dirty="0">
              <a:solidFill>
                <a:schemeClr val="tx1"/>
              </a:solidFill>
              <a:latin typeface="+mj-lt"/>
              <a:cs typeface="Arial" pitchFamily="34" charset="0"/>
            </a:endParaRPr>
          </a:p>
        </p:txBody>
      </p:sp>
    </p:spTree>
    <p:extLst>
      <p:ext uri="{BB962C8B-B14F-4D97-AF65-F5344CB8AC3E}">
        <p14:creationId xmlns:p14="http://schemas.microsoft.com/office/powerpoint/2010/main" val="2025141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p:txBody>
          <a:bodyPr>
            <a:noAutofit/>
          </a:bodyPr>
          <a:lstStyle/>
          <a:p>
            <a:pPr algn="just"/>
            <a:r>
              <a:rPr lang="pl-PL" sz="1600" dirty="0">
                <a:latin typeface="+mj-lt"/>
              </a:rPr>
              <a:t>Amish way of living is a religious belief</a:t>
            </a:r>
            <a:r>
              <a:rPr lang="pl-PL" sz="1600" dirty="0" smtClean="0">
                <a:latin typeface="+mj-lt"/>
              </a:rPr>
              <a:t>:</a:t>
            </a:r>
          </a:p>
          <a:p>
            <a:pPr algn="just"/>
            <a:endParaRPr lang="pl-PL" sz="1600" dirty="0">
              <a:latin typeface="+mj-lt"/>
            </a:endParaRPr>
          </a:p>
          <a:p>
            <a:pPr algn="just"/>
            <a:r>
              <a:rPr lang="pl-PL" sz="1600" dirty="0">
                <a:latin typeface="+mj-lt"/>
              </a:rPr>
              <a:t>„t</a:t>
            </a:r>
            <a:r>
              <a:rPr lang="en-US" sz="1600" dirty="0">
                <a:latin typeface="+mj-lt"/>
              </a:rPr>
              <a:t>he trial testimony showed that respondents believed, in accordance with the tenets of Old Order Amish communities generally, that their children's attendance at high school, public or private, was contrary to the Amish religion and way of life. They believed that, by sending their children to high school, they would not only expose themselves to the danger of the censure of the church community, but, as found by the county court, also endanger their own salvation and that of their children. The State stipulated that respondents' religious beliefs were sincere.</a:t>
            </a:r>
            <a:r>
              <a:rPr lang="pl-PL" sz="1600" dirty="0" smtClean="0">
                <a:latin typeface="+mj-lt"/>
              </a:rPr>
              <a:t>”</a:t>
            </a:r>
          </a:p>
          <a:p>
            <a:pPr algn="just"/>
            <a:r>
              <a:rPr lang="pl-PL" sz="1600" dirty="0" smtClean="0">
                <a:latin typeface="+mj-lt"/>
              </a:rPr>
              <a:t>„</a:t>
            </a:r>
            <a:r>
              <a:rPr lang="en-US" sz="1600" dirty="0" smtClean="0">
                <a:latin typeface="+mj-lt"/>
              </a:rPr>
              <a:t>the </a:t>
            </a:r>
            <a:r>
              <a:rPr lang="en-US" sz="1600" dirty="0">
                <a:latin typeface="+mj-lt"/>
              </a:rPr>
              <a:t>traditional way of life of the Amish is not merely a matter of personal preference, but one of deep religious conviction, shared by an organized group, and intimately related to daily living</a:t>
            </a:r>
            <a:r>
              <a:rPr lang="en-US" sz="1600" dirty="0" smtClean="0">
                <a:latin typeface="+mj-lt"/>
              </a:rPr>
              <a:t>.</a:t>
            </a:r>
            <a:r>
              <a:rPr lang="pl-PL" sz="1600" dirty="0" smtClean="0">
                <a:latin typeface="+mj-lt"/>
              </a:rPr>
              <a:t>”</a:t>
            </a:r>
            <a:r>
              <a:rPr lang="en-US" sz="1600" dirty="0">
                <a:latin typeface="+mj-lt"/>
              </a:rPr>
              <a:t> </a:t>
            </a:r>
            <a:endParaRPr lang="pl-PL" sz="1600" dirty="0">
              <a:latin typeface="+mj-lt"/>
            </a:endParaRPr>
          </a:p>
          <a:p>
            <a:pPr algn="just"/>
            <a:endParaRPr lang="pl-PL" sz="1800" dirty="0" smtClean="0">
              <a:latin typeface="+mj-lt"/>
            </a:endParaRPr>
          </a:p>
          <a:p>
            <a:pPr algn="just"/>
            <a:endParaRPr lang="pl-PL" sz="1800" dirty="0">
              <a:latin typeface="+mj-lt"/>
            </a:endParaRPr>
          </a:p>
        </p:txBody>
      </p:sp>
    </p:spTree>
    <p:extLst>
      <p:ext uri="{BB962C8B-B14F-4D97-AF65-F5344CB8AC3E}">
        <p14:creationId xmlns:p14="http://schemas.microsoft.com/office/powerpoint/2010/main" val="3790569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p:txBody>
          <a:bodyPr>
            <a:normAutofit/>
          </a:bodyPr>
          <a:lstStyle/>
          <a:p>
            <a:pPr algn="just"/>
            <a:r>
              <a:rPr lang="pl-PL" sz="2000" dirty="0" smtClean="0">
                <a:latin typeface="+mj-lt"/>
              </a:rPr>
              <a:t>Compulsory school attendence </a:t>
            </a:r>
            <a:r>
              <a:rPr lang="pl-PL" sz="2000" b="1" dirty="0" smtClean="0">
                <a:latin typeface="+mj-lt"/>
              </a:rPr>
              <a:t>beyond elementary education </a:t>
            </a:r>
            <a:r>
              <a:rPr lang="pl-PL" sz="2000" dirty="0" smtClean="0">
                <a:latin typeface="+mj-lt"/>
              </a:rPr>
              <a:t>is in conflict with Amish religious belief:</a:t>
            </a:r>
          </a:p>
          <a:p>
            <a:pPr algn="just"/>
            <a:endParaRPr lang="pl-PL" sz="2000" dirty="0" smtClean="0">
              <a:latin typeface="+mj-lt"/>
            </a:endParaRPr>
          </a:p>
          <a:p>
            <a:pPr algn="just"/>
            <a:r>
              <a:rPr lang="pl-PL" sz="2000" dirty="0" smtClean="0">
                <a:latin typeface="+mj-lt"/>
              </a:rPr>
              <a:t>„</a:t>
            </a:r>
            <a:r>
              <a:rPr lang="en-US" sz="2000" dirty="0" smtClean="0">
                <a:latin typeface="+mj-lt"/>
              </a:rPr>
              <a:t>They </a:t>
            </a:r>
            <a:r>
              <a:rPr lang="en-US" sz="2000" dirty="0">
                <a:latin typeface="+mj-lt"/>
              </a:rPr>
              <a:t>object to the high school, and higher education generally, because the values they </a:t>
            </a:r>
            <a:r>
              <a:rPr lang="en-US" sz="2000" dirty="0" smtClean="0">
                <a:latin typeface="+mj-lt"/>
              </a:rPr>
              <a:t>teach</a:t>
            </a:r>
            <a:r>
              <a:rPr lang="pl-PL" sz="2000" dirty="0" smtClean="0">
                <a:latin typeface="+mj-lt"/>
              </a:rPr>
              <a:t> </a:t>
            </a:r>
            <a:r>
              <a:rPr lang="en-US" sz="2000" dirty="0" smtClean="0">
                <a:latin typeface="+mj-lt"/>
              </a:rPr>
              <a:t>are </a:t>
            </a:r>
            <a:r>
              <a:rPr lang="en-US" sz="2000" dirty="0">
                <a:latin typeface="+mj-lt"/>
              </a:rPr>
              <a:t>in marked variance with Amish values and the Amish way of life; they view secondary school education as an impermissible exposure of their children to a </a:t>
            </a:r>
            <a:r>
              <a:rPr lang="pl-PL" sz="2000" dirty="0" smtClean="0">
                <a:latin typeface="+mj-lt"/>
              </a:rPr>
              <a:t>‚</a:t>
            </a:r>
            <a:r>
              <a:rPr lang="en-US" sz="2000" dirty="0" smtClean="0">
                <a:latin typeface="+mj-lt"/>
              </a:rPr>
              <a:t>worldly</a:t>
            </a:r>
            <a:r>
              <a:rPr lang="pl-PL" sz="2000" dirty="0" smtClean="0">
                <a:latin typeface="+mj-lt"/>
              </a:rPr>
              <a:t>’</a:t>
            </a:r>
            <a:r>
              <a:rPr lang="en-US" sz="2000" dirty="0" smtClean="0">
                <a:latin typeface="+mj-lt"/>
              </a:rPr>
              <a:t> </a:t>
            </a:r>
            <a:r>
              <a:rPr lang="en-US" sz="2000" dirty="0">
                <a:latin typeface="+mj-lt"/>
              </a:rPr>
              <a:t>influence in conflict with their beliefs. </a:t>
            </a:r>
            <a:r>
              <a:rPr lang="pl-PL" sz="2000" dirty="0" smtClean="0">
                <a:latin typeface="+mj-lt"/>
              </a:rPr>
              <a:t>”</a:t>
            </a:r>
            <a:endParaRPr lang="en-US" sz="2000" dirty="0">
              <a:latin typeface="+mj-lt"/>
            </a:endParaRPr>
          </a:p>
          <a:p>
            <a:endParaRPr lang="pl-PL" dirty="0"/>
          </a:p>
        </p:txBody>
      </p:sp>
    </p:spTree>
    <p:extLst>
      <p:ext uri="{BB962C8B-B14F-4D97-AF65-F5344CB8AC3E}">
        <p14:creationId xmlns:p14="http://schemas.microsoft.com/office/powerpoint/2010/main" val="309492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a:xfrm>
            <a:off x="1463040" y="1988840"/>
            <a:ext cx="6196405" cy="3734229"/>
          </a:xfrm>
        </p:spPr>
        <p:txBody>
          <a:bodyPr>
            <a:noAutofit/>
          </a:bodyPr>
          <a:lstStyle/>
          <a:p>
            <a:pPr algn="just"/>
            <a:r>
              <a:rPr lang="pl-PL" sz="1600" u="sng" dirty="0" smtClean="0">
                <a:latin typeface="+mj-lt"/>
              </a:rPr>
              <a:t>Wisconsin Supreme Court </a:t>
            </a:r>
            <a:r>
              <a:rPr lang="pl-PL" sz="1600" dirty="0" smtClean="0">
                <a:latin typeface="+mj-lt"/>
              </a:rPr>
              <a:t>found that </a:t>
            </a:r>
            <a:r>
              <a:rPr lang="en-US" sz="1600" dirty="0" smtClean="0">
                <a:latin typeface="+mj-lt"/>
              </a:rPr>
              <a:t>the </a:t>
            </a:r>
            <a:r>
              <a:rPr lang="en-US" sz="1600" dirty="0">
                <a:latin typeface="+mj-lt"/>
              </a:rPr>
              <a:t>State had failed to make an adequate showing that its interest in "establishing and maintaining an educational system overrides the defendants' right to the free exercise of their religion." </a:t>
            </a:r>
            <a:endParaRPr lang="pl-PL" sz="1600" dirty="0" smtClean="0">
              <a:latin typeface="+mj-lt"/>
            </a:endParaRPr>
          </a:p>
          <a:p>
            <a:pPr algn="just"/>
            <a:r>
              <a:rPr lang="pl-PL" sz="1600" u="sng" dirty="0" smtClean="0">
                <a:latin typeface="+mj-lt"/>
              </a:rPr>
              <a:t>US Supreme Court </a:t>
            </a:r>
            <a:r>
              <a:rPr lang="pl-PL" sz="1600" dirty="0">
                <a:latin typeface="+mj-lt"/>
              </a:rPr>
              <a:t>made the following findings (1) it is a religous community, (2) there is a severe interference with religious practice, (3) the state failed to balance its interest against the fundamental rights of the respondents.</a:t>
            </a:r>
          </a:p>
          <a:p>
            <a:pPr algn="just"/>
            <a:r>
              <a:rPr lang="pl-PL" sz="1600" dirty="0" smtClean="0">
                <a:latin typeface="+mj-lt"/>
              </a:rPr>
              <a:t>US Supreme Court followed its previous decisions holding that „</a:t>
            </a:r>
            <a:r>
              <a:rPr lang="en-US" sz="1600" dirty="0" smtClean="0">
                <a:latin typeface="+mj-lt"/>
              </a:rPr>
              <a:t>a </a:t>
            </a:r>
            <a:r>
              <a:rPr lang="en-US" sz="1600" dirty="0">
                <a:latin typeface="+mj-lt"/>
              </a:rPr>
              <a:t>State's interest in universal </a:t>
            </a:r>
            <a:r>
              <a:rPr lang="en-US" sz="1600" dirty="0" smtClean="0">
                <a:latin typeface="+mj-lt"/>
              </a:rPr>
              <a:t>education</a:t>
            </a:r>
            <a:r>
              <a:rPr lang="pl-PL" sz="1600" dirty="0" smtClean="0">
                <a:latin typeface="+mj-lt"/>
              </a:rPr>
              <a:t> (...)</a:t>
            </a:r>
            <a:r>
              <a:rPr lang="en-US" sz="1600" dirty="0" smtClean="0">
                <a:latin typeface="+mj-lt"/>
              </a:rPr>
              <a:t> </a:t>
            </a:r>
            <a:r>
              <a:rPr lang="en-US" sz="1600" dirty="0">
                <a:latin typeface="+mj-lt"/>
              </a:rPr>
              <a:t>is not totally free from a balancing process when it impinges on fundamental rights and interests, such as those specifically protected by the Free Exercise Clause of the First Amendment, and the traditional interest of parents with respect to the religious upbringing of their children so long as they, in the words of </a:t>
            </a:r>
            <a:r>
              <a:rPr lang="en-US" sz="1600" i="1" dirty="0">
                <a:latin typeface="+mj-lt"/>
              </a:rPr>
              <a:t>Pierce,</a:t>
            </a:r>
            <a:r>
              <a:rPr lang="en-US" sz="1600" dirty="0">
                <a:latin typeface="+mj-lt"/>
              </a:rPr>
              <a:t> </a:t>
            </a:r>
            <a:r>
              <a:rPr lang="pl-PL" sz="1600" dirty="0" smtClean="0">
                <a:latin typeface="+mj-lt"/>
              </a:rPr>
              <a:t>’</a:t>
            </a:r>
            <a:r>
              <a:rPr lang="en-US" sz="1600" dirty="0" smtClean="0">
                <a:latin typeface="+mj-lt"/>
              </a:rPr>
              <a:t>prepare </a:t>
            </a:r>
            <a:r>
              <a:rPr lang="en-US" sz="1600" dirty="0">
                <a:latin typeface="+mj-lt"/>
              </a:rPr>
              <a:t>[them] for additional obligations</a:t>
            </a:r>
            <a:r>
              <a:rPr lang="en-US" sz="1600" dirty="0" smtClean="0">
                <a:latin typeface="+mj-lt"/>
              </a:rPr>
              <a:t>.</a:t>
            </a:r>
            <a:r>
              <a:rPr lang="pl-PL" sz="1600" dirty="0" smtClean="0">
                <a:latin typeface="+mj-lt"/>
              </a:rPr>
              <a:t>’”</a:t>
            </a:r>
          </a:p>
          <a:p>
            <a:pPr algn="just"/>
            <a:endParaRPr lang="pl-PL" sz="1600" dirty="0" smtClean="0">
              <a:latin typeface="+mj-lt"/>
            </a:endParaRPr>
          </a:p>
        </p:txBody>
      </p:sp>
    </p:spTree>
    <p:extLst>
      <p:ext uri="{BB962C8B-B14F-4D97-AF65-F5344CB8AC3E}">
        <p14:creationId xmlns:p14="http://schemas.microsoft.com/office/powerpoint/2010/main" val="2676230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p:txBody>
          <a:bodyPr>
            <a:normAutofit fontScale="92500" lnSpcReduction="20000"/>
          </a:bodyPr>
          <a:lstStyle/>
          <a:p>
            <a:pPr algn="just"/>
            <a:r>
              <a:rPr lang="pl-PL" sz="1800" dirty="0" smtClean="0">
                <a:latin typeface="+mj-lt"/>
              </a:rPr>
              <a:t>there </a:t>
            </a:r>
            <a:r>
              <a:rPr lang="pl-PL" sz="1800" dirty="0">
                <a:latin typeface="+mj-lt"/>
              </a:rPr>
              <a:t>is a conflict between the state interest in compulsory education and free exercise of religion, and to solve it the court needs to find a compromise (a middle ground).</a:t>
            </a:r>
          </a:p>
          <a:p>
            <a:pPr algn="just"/>
            <a:endParaRPr lang="pl-PL" sz="1800" dirty="0" smtClean="0">
              <a:latin typeface="+mj-lt"/>
            </a:endParaRPr>
          </a:p>
          <a:p>
            <a:pPr algn="just"/>
            <a:r>
              <a:rPr lang="pl-PL" sz="1800" dirty="0" smtClean="0">
                <a:latin typeface="+mj-lt"/>
              </a:rPr>
              <a:t>„</a:t>
            </a:r>
            <a:r>
              <a:rPr lang="en-US" sz="1800" dirty="0" smtClean="0">
                <a:latin typeface="+mj-lt"/>
              </a:rPr>
              <a:t>the </a:t>
            </a:r>
            <a:r>
              <a:rPr lang="en-US" sz="1800" dirty="0">
                <a:latin typeface="+mj-lt"/>
              </a:rPr>
              <a:t>State's interest in universal compulsory education, it is by no means absolute to the exclusion or subordination of all other </a:t>
            </a:r>
            <a:r>
              <a:rPr lang="en-US" sz="1800" dirty="0" smtClean="0">
                <a:latin typeface="+mj-lt"/>
              </a:rPr>
              <a:t>interests</a:t>
            </a:r>
            <a:r>
              <a:rPr lang="pl-PL" sz="1800" dirty="0" smtClean="0">
                <a:latin typeface="+mj-lt"/>
              </a:rPr>
              <a:t>”</a:t>
            </a:r>
          </a:p>
          <a:p>
            <a:pPr algn="just"/>
            <a:endParaRPr lang="pl-PL" sz="1800" dirty="0" smtClean="0">
              <a:latin typeface="+mj-lt"/>
            </a:endParaRPr>
          </a:p>
          <a:p>
            <a:pPr algn="just"/>
            <a:r>
              <a:rPr lang="pl-PL" sz="1800" dirty="0" smtClean="0">
                <a:latin typeface="+mj-lt"/>
              </a:rPr>
              <a:t>„</a:t>
            </a:r>
            <a:r>
              <a:rPr lang="en-US" sz="1800" dirty="0" smtClean="0">
                <a:latin typeface="+mj-lt"/>
              </a:rPr>
              <a:t>Where </a:t>
            </a:r>
            <a:r>
              <a:rPr lang="en-US" sz="1800" dirty="0">
                <a:latin typeface="+mj-lt"/>
              </a:rPr>
              <a:t>fundamental claims of religious freedom are at stake, however, we cannot accept such a sweeping claim; despite its admitted validity in the generality of cases, we must searchingly examine the interests that the State seeks to promote by its requirement for compulsory education to age 16, and the impediment to those objectives that would flow from recognizing the claimed Amish exemption</a:t>
            </a:r>
            <a:r>
              <a:rPr lang="en-US" sz="1800" dirty="0" smtClean="0">
                <a:latin typeface="+mj-lt"/>
              </a:rPr>
              <a:t>.</a:t>
            </a:r>
            <a:r>
              <a:rPr lang="pl-PL" sz="1800" dirty="0" smtClean="0">
                <a:latin typeface="+mj-lt"/>
              </a:rPr>
              <a:t>”</a:t>
            </a:r>
            <a:endParaRPr lang="pl-PL" sz="1800" dirty="0">
              <a:latin typeface="+mj-lt"/>
            </a:endParaRPr>
          </a:p>
        </p:txBody>
      </p:sp>
    </p:spTree>
    <p:extLst>
      <p:ext uri="{BB962C8B-B14F-4D97-AF65-F5344CB8AC3E}">
        <p14:creationId xmlns:p14="http://schemas.microsoft.com/office/powerpoint/2010/main" val="3573091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p:txBody>
          <a:bodyPr>
            <a:normAutofit fontScale="85000" lnSpcReduction="20000"/>
          </a:bodyPr>
          <a:lstStyle/>
          <a:p>
            <a:pPr algn="just"/>
            <a:r>
              <a:rPr lang="pl-PL" dirty="0" smtClean="0">
                <a:latin typeface="+mj-lt"/>
              </a:rPr>
              <a:t>Courts are not legislators and have to be sensitive to legislative or policy choices regarding school education:</a:t>
            </a:r>
          </a:p>
          <a:p>
            <a:pPr algn="just"/>
            <a:endParaRPr lang="pl-PL" dirty="0" smtClean="0">
              <a:latin typeface="+mj-lt"/>
            </a:endParaRPr>
          </a:p>
          <a:p>
            <a:pPr algn="just"/>
            <a:r>
              <a:rPr lang="pl-PL" dirty="0" smtClean="0">
                <a:latin typeface="+mj-lt"/>
              </a:rPr>
              <a:t>„</a:t>
            </a:r>
            <a:r>
              <a:rPr lang="en-US" dirty="0" smtClean="0">
                <a:latin typeface="+mj-lt"/>
              </a:rPr>
              <a:t>courts </a:t>
            </a:r>
            <a:r>
              <a:rPr lang="en-US" dirty="0">
                <a:latin typeface="+mj-lt"/>
              </a:rPr>
              <a:t>are not school boards or legislatures, and are ill-equipped to determine the "necessity" of discrete aspects of a State's program of compulsory education. This should suggest that courts must move with great circumspection in performing the sensitive and delicate task of weighing a State's legitimate social concern when faced with religious claims for exemption from generally applicable educational requirements</a:t>
            </a:r>
            <a:r>
              <a:rPr lang="en-US" dirty="0" smtClean="0">
                <a:latin typeface="+mj-lt"/>
              </a:rPr>
              <a:t>.</a:t>
            </a:r>
            <a:r>
              <a:rPr lang="pl-PL" dirty="0" smtClean="0">
                <a:latin typeface="+mj-lt"/>
              </a:rPr>
              <a:t>”</a:t>
            </a:r>
            <a:endParaRPr lang="pl-PL" dirty="0">
              <a:latin typeface="+mj-lt"/>
            </a:endParaRPr>
          </a:p>
        </p:txBody>
      </p:sp>
    </p:spTree>
    <p:extLst>
      <p:ext uri="{BB962C8B-B14F-4D97-AF65-F5344CB8AC3E}">
        <p14:creationId xmlns:p14="http://schemas.microsoft.com/office/powerpoint/2010/main" val="86773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a:xfrm>
            <a:off x="1463040" y="2119256"/>
            <a:ext cx="6196405" cy="3902031"/>
          </a:xfrm>
        </p:spPr>
        <p:txBody>
          <a:bodyPr>
            <a:normAutofit fontScale="55000" lnSpcReduction="20000"/>
          </a:bodyPr>
          <a:lstStyle/>
          <a:p>
            <a:r>
              <a:rPr lang="pl-PL" sz="2500" dirty="0" smtClean="0">
                <a:latin typeface="+mj-lt"/>
              </a:rPr>
              <a:t>Amish are good citizens:</a:t>
            </a:r>
          </a:p>
          <a:p>
            <a:endParaRPr lang="pl-PL" sz="2500" dirty="0" smtClean="0">
              <a:latin typeface="+mj-lt"/>
            </a:endParaRPr>
          </a:p>
          <a:p>
            <a:pPr algn="just"/>
            <a:r>
              <a:rPr lang="pl-PL" sz="2500" dirty="0" smtClean="0">
                <a:latin typeface="+mj-lt"/>
              </a:rPr>
              <a:t>„t</a:t>
            </a:r>
            <a:r>
              <a:rPr lang="en-US" sz="2500" dirty="0" smtClean="0">
                <a:latin typeface="+mj-lt"/>
              </a:rPr>
              <a:t>he </a:t>
            </a:r>
            <a:r>
              <a:rPr lang="en-US" sz="2500" dirty="0">
                <a:latin typeface="+mj-lt"/>
              </a:rPr>
              <a:t>Amish community has been a highly successful social unit within our society, even if apart from the conventional "mainstream." Its members are productive and very law-abiding members of society; they reject public welfare in any of its usual modern forms. The Congress itself recognized their self-sufficiency by authorizing exemption of such groups as the Amish from the obligation to pay social security taxes.</a:t>
            </a:r>
            <a:r>
              <a:rPr lang="pl-PL" sz="2500" dirty="0" smtClean="0">
                <a:latin typeface="+mj-lt"/>
              </a:rPr>
              <a:t>”</a:t>
            </a:r>
          </a:p>
          <a:p>
            <a:pPr algn="just"/>
            <a:r>
              <a:rPr lang="pl-PL" sz="2500" dirty="0" smtClean="0">
                <a:latin typeface="+mj-lt"/>
              </a:rPr>
              <a:t>„</a:t>
            </a:r>
            <a:r>
              <a:rPr lang="en-US" sz="2500" dirty="0" smtClean="0">
                <a:latin typeface="+mj-lt"/>
              </a:rPr>
              <a:t>Aided </a:t>
            </a:r>
            <a:r>
              <a:rPr lang="en-US" sz="2500" dirty="0">
                <a:latin typeface="+mj-lt"/>
              </a:rPr>
              <a:t>by a history of three centuries as an identifiable religious sect and a long history as a successful and self-sufficient segment of American society, the Amish in this case have convincingly demonstrated the sincerity of their religious beliefs, the interrelationship of belief with their mode of life, the vital role that belief and daily conduct play in the continued survival of Old Order Amish communities and their religious organization, and the hazards presented by the State's enforcement of a statute generally valid as to others. Beyond this, they have carried the even more difficult burden of demonstrating the adequacy of their alternative mode of continuing informal vocational education in terms of precisely those overall interests that the State advances in support of its program of compulsory high school education</a:t>
            </a:r>
            <a:r>
              <a:rPr lang="en-US" sz="2500" dirty="0" smtClean="0">
                <a:latin typeface="+mj-lt"/>
              </a:rPr>
              <a:t>.</a:t>
            </a:r>
            <a:r>
              <a:rPr lang="pl-PL" sz="2500" dirty="0" smtClean="0">
                <a:latin typeface="+mj-lt"/>
              </a:rPr>
              <a:t>”</a:t>
            </a:r>
            <a:endParaRPr lang="en-US" sz="2500" dirty="0">
              <a:latin typeface="+mj-lt"/>
            </a:endParaRPr>
          </a:p>
          <a:p>
            <a:endParaRPr lang="pl-PL" dirty="0"/>
          </a:p>
        </p:txBody>
      </p:sp>
    </p:spTree>
    <p:extLst>
      <p:ext uri="{BB962C8B-B14F-4D97-AF65-F5344CB8AC3E}">
        <p14:creationId xmlns:p14="http://schemas.microsoft.com/office/powerpoint/2010/main" val="501421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 </a:t>
            </a:r>
            <a:endParaRPr lang="pl-PL" dirty="0"/>
          </a:p>
        </p:txBody>
      </p:sp>
      <p:sp>
        <p:nvSpPr>
          <p:cNvPr id="3" name="Content Placeholder 2"/>
          <p:cNvSpPr>
            <a:spLocks noGrp="1"/>
          </p:cNvSpPr>
          <p:nvPr>
            <p:ph idx="1"/>
          </p:nvPr>
        </p:nvSpPr>
        <p:spPr/>
        <p:txBody>
          <a:bodyPr>
            <a:normAutofit fontScale="85000" lnSpcReduction="10000"/>
          </a:bodyPr>
          <a:lstStyle/>
          <a:p>
            <a:pPr algn="just"/>
            <a:r>
              <a:rPr lang="pl-PL" dirty="0" smtClean="0">
                <a:latin typeface="+mj-lt"/>
              </a:rPr>
              <a:t>State’s arguments: 1. </a:t>
            </a:r>
            <a:r>
              <a:rPr lang="en-US" dirty="0" smtClean="0">
                <a:latin typeface="+mj-lt"/>
              </a:rPr>
              <a:t>some </a:t>
            </a:r>
            <a:r>
              <a:rPr lang="en-US" dirty="0">
                <a:latin typeface="+mj-lt"/>
              </a:rPr>
              <a:t>degree of education is necessary to prepare citizens to participate effectively and intelligently in our open political system if we are to preserve freedom and independence. </a:t>
            </a:r>
            <a:r>
              <a:rPr lang="pl-PL" dirty="0" smtClean="0">
                <a:latin typeface="+mj-lt"/>
              </a:rPr>
              <a:t>2.</a:t>
            </a:r>
            <a:r>
              <a:rPr lang="en-US" dirty="0" smtClean="0">
                <a:latin typeface="+mj-lt"/>
              </a:rPr>
              <a:t> education </a:t>
            </a:r>
            <a:r>
              <a:rPr lang="en-US" dirty="0">
                <a:latin typeface="+mj-lt"/>
              </a:rPr>
              <a:t>prepares individuals to be self-reliant and self-sufficient participants in society. </a:t>
            </a:r>
            <a:endParaRPr lang="pl-PL" dirty="0" smtClean="0">
              <a:latin typeface="+mj-lt"/>
            </a:endParaRPr>
          </a:p>
          <a:p>
            <a:pPr algn="just"/>
            <a:endParaRPr lang="pl-PL" dirty="0" smtClean="0">
              <a:latin typeface="+mj-lt"/>
            </a:endParaRPr>
          </a:p>
          <a:p>
            <a:pPr algn="just"/>
            <a:r>
              <a:rPr lang="pl-PL" dirty="0" smtClean="0">
                <a:latin typeface="+mj-lt"/>
              </a:rPr>
              <a:t>Amish: </a:t>
            </a:r>
            <a:r>
              <a:rPr lang="en-US" dirty="0">
                <a:latin typeface="+mj-lt"/>
              </a:rPr>
              <a:t>an additional one or two years of formal high school for Amish children in place of their long-established program of informal vocational education would do little to serve those </a:t>
            </a:r>
            <a:r>
              <a:rPr lang="en-US" dirty="0" smtClean="0">
                <a:latin typeface="+mj-lt"/>
              </a:rPr>
              <a:t>interests</a:t>
            </a:r>
            <a:r>
              <a:rPr lang="pl-PL" dirty="0" smtClean="0">
                <a:latin typeface="+mj-lt"/>
              </a:rPr>
              <a:t>.</a:t>
            </a:r>
            <a:endParaRPr lang="pl-PL" dirty="0">
              <a:latin typeface="+mj-lt"/>
            </a:endParaRPr>
          </a:p>
        </p:txBody>
      </p:sp>
    </p:spTree>
    <p:extLst>
      <p:ext uri="{BB962C8B-B14F-4D97-AF65-F5344CB8AC3E}">
        <p14:creationId xmlns:p14="http://schemas.microsoft.com/office/powerpoint/2010/main" val="1167040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p:txBody>
          <a:bodyPr>
            <a:normAutofit fontScale="77500" lnSpcReduction="20000"/>
          </a:bodyPr>
          <a:lstStyle/>
          <a:p>
            <a:pPr algn="just"/>
            <a:r>
              <a:rPr lang="pl-PL" dirty="0" smtClean="0">
                <a:latin typeface="+mj-lt"/>
              </a:rPr>
              <a:t>State forces its view to protect children that would </a:t>
            </a:r>
            <a:r>
              <a:rPr lang="en-US" dirty="0" smtClean="0">
                <a:latin typeface="+mj-lt"/>
              </a:rPr>
              <a:t>that</a:t>
            </a:r>
            <a:r>
              <a:rPr lang="en-US" dirty="0">
                <a:latin typeface="+mj-lt"/>
              </a:rPr>
              <a:t>, if this occurs, they will be ill-equipped for life. </a:t>
            </a:r>
            <a:endParaRPr lang="pl-PL" dirty="0" smtClean="0">
              <a:latin typeface="+mj-lt"/>
            </a:endParaRPr>
          </a:p>
          <a:p>
            <a:pPr algn="just"/>
            <a:r>
              <a:rPr lang="pl-PL" dirty="0" smtClean="0">
                <a:latin typeface="+mj-lt"/>
              </a:rPr>
              <a:t>Yet, the SC finds this argument as speculative. </a:t>
            </a:r>
          </a:p>
          <a:p>
            <a:pPr algn="just"/>
            <a:endParaRPr lang="pl-PL" dirty="0" smtClean="0">
              <a:latin typeface="+mj-lt"/>
            </a:endParaRPr>
          </a:p>
          <a:p>
            <a:pPr algn="just"/>
            <a:r>
              <a:rPr lang="pl-PL" dirty="0" smtClean="0">
                <a:latin typeface="+mj-lt"/>
              </a:rPr>
              <a:t>„</a:t>
            </a:r>
            <a:r>
              <a:rPr lang="en-US" dirty="0" smtClean="0">
                <a:latin typeface="+mj-lt"/>
              </a:rPr>
              <a:t>There is no specific evidence of </a:t>
            </a:r>
            <a:r>
              <a:rPr lang="en-US" dirty="0">
                <a:latin typeface="+mj-lt"/>
              </a:rPr>
              <a:t>the loss of Amish adherents by attrition, nor is there any showing that, upon leaving the Amish community, Amish children, with their practical agricultural training and habits of industry and self-reliance, would become burdens on society because of educational shortcomings</a:t>
            </a:r>
            <a:r>
              <a:rPr lang="en-US" dirty="0" smtClean="0">
                <a:latin typeface="+mj-lt"/>
              </a:rPr>
              <a:t>.</a:t>
            </a:r>
            <a:r>
              <a:rPr lang="pl-PL" dirty="0" smtClean="0">
                <a:latin typeface="+mj-lt"/>
              </a:rPr>
              <a:t>”</a:t>
            </a:r>
          </a:p>
          <a:p>
            <a:pPr algn="just"/>
            <a:r>
              <a:rPr lang="pl-PL" dirty="0" smtClean="0">
                <a:latin typeface="+mj-lt"/>
              </a:rPr>
              <a:t>„</a:t>
            </a:r>
            <a:r>
              <a:rPr lang="en-US" dirty="0" smtClean="0">
                <a:latin typeface="+mj-lt"/>
              </a:rPr>
              <a:t>There </a:t>
            </a:r>
            <a:r>
              <a:rPr lang="en-US" dirty="0">
                <a:latin typeface="+mj-lt"/>
              </a:rPr>
              <a:t>is nothing in this record to suggest that the Amish qualities of reliability, self-reliance, and dedication to work would fail to find ready markets in today's society</a:t>
            </a:r>
            <a:r>
              <a:rPr lang="en-US" dirty="0" smtClean="0">
                <a:latin typeface="+mj-lt"/>
              </a:rPr>
              <a:t>.</a:t>
            </a:r>
            <a:r>
              <a:rPr lang="pl-PL" dirty="0" smtClean="0">
                <a:latin typeface="+mj-lt"/>
              </a:rPr>
              <a:t>”</a:t>
            </a:r>
            <a:endParaRPr lang="pl-PL" dirty="0">
              <a:latin typeface="+mj-lt"/>
            </a:endParaRPr>
          </a:p>
        </p:txBody>
      </p:sp>
    </p:spTree>
    <p:extLst>
      <p:ext uri="{BB962C8B-B14F-4D97-AF65-F5344CB8AC3E}">
        <p14:creationId xmlns:p14="http://schemas.microsoft.com/office/powerpoint/2010/main" val="12246275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a:xfrm>
            <a:off x="1463040" y="1916832"/>
            <a:ext cx="6196405" cy="3806237"/>
          </a:xfrm>
        </p:spPr>
        <p:txBody>
          <a:bodyPr>
            <a:noAutofit/>
          </a:bodyPr>
          <a:lstStyle/>
          <a:p>
            <a:pPr algn="just"/>
            <a:endParaRPr lang="pl-PL" sz="2000" dirty="0" smtClean="0">
              <a:latin typeface="+mj-lt"/>
            </a:endParaRPr>
          </a:p>
          <a:p>
            <a:pPr algn="just"/>
            <a:r>
              <a:rPr lang="pl-PL" sz="2000" dirty="0" smtClean="0">
                <a:latin typeface="+mj-lt"/>
              </a:rPr>
              <a:t>The reasons behind compulsory school education until the age of 16 is „</a:t>
            </a:r>
            <a:r>
              <a:rPr lang="en-US" sz="2000" dirty="0" smtClean="0">
                <a:latin typeface="+mj-lt"/>
              </a:rPr>
              <a:t>not </a:t>
            </a:r>
            <a:r>
              <a:rPr lang="en-US" sz="2000" dirty="0">
                <a:latin typeface="+mj-lt"/>
              </a:rPr>
              <a:t>merely at providing educational opportunities for children, but as an alternative to the equally undesirable consequence of unhealthful child labor displacing adult workers, or, on the other hand, forced idleness</a:t>
            </a:r>
            <a:r>
              <a:rPr lang="en-US" sz="2000" dirty="0" smtClean="0">
                <a:latin typeface="+mj-lt"/>
              </a:rPr>
              <a:t>.</a:t>
            </a:r>
            <a:r>
              <a:rPr lang="pl-PL" sz="2000" dirty="0" smtClean="0">
                <a:latin typeface="+mj-lt"/>
              </a:rPr>
              <a:t>”</a:t>
            </a:r>
          </a:p>
          <a:p>
            <a:pPr algn="just"/>
            <a:r>
              <a:rPr lang="pl-PL" sz="2000" dirty="0" smtClean="0">
                <a:latin typeface="+mj-lt"/>
              </a:rPr>
              <a:t>In the majority opinion, the case is not about children’s rights (but parents’ rights because they were subject to penalty).</a:t>
            </a:r>
          </a:p>
        </p:txBody>
      </p:sp>
    </p:spTree>
    <p:extLst>
      <p:ext uri="{BB962C8B-B14F-4D97-AF65-F5344CB8AC3E}">
        <p14:creationId xmlns:p14="http://schemas.microsoft.com/office/powerpoint/2010/main" val="42704302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a:xfrm>
            <a:off x="1463040" y="1916832"/>
            <a:ext cx="6196405" cy="3806237"/>
          </a:xfrm>
        </p:spPr>
        <p:txBody>
          <a:bodyPr>
            <a:noAutofit/>
          </a:bodyPr>
          <a:lstStyle/>
          <a:p>
            <a:pPr algn="just"/>
            <a:r>
              <a:rPr lang="pl-PL" sz="1800" b="1" dirty="0" smtClean="0">
                <a:latin typeface="+mj-lt"/>
              </a:rPr>
              <a:t>Dissent by Justice Douglas:</a:t>
            </a:r>
          </a:p>
          <a:p>
            <a:pPr algn="just"/>
            <a:r>
              <a:rPr lang="pl-PL" sz="1800" dirty="0" smtClean="0">
                <a:latin typeface="+mj-lt"/>
              </a:rPr>
              <a:t>„</a:t>
            </a:r>
            <a:r>
              <a:rPr lang="en-US" sz="1800" dirty="0" smtClean="0">
                <a:latin typeface="+mj-lt"/>
              </a:rPr>
              <a:t>The </a:t>
            </a:r>
            <a:r>
              <a:rPr lang="en-US" sz="1800" dirty="0">
                <a:latin typeface="+mj-lt"/>
              </a:rPr>
              <a:t>Court's analysis assumes that the only interests at stake in the case are those of the Amish parents, on the one hand, and those of the State, on the other. The difficulty with this approach is that, despite the Court's claim, the parents are seeking to vindicate not only their own free exercise claims, but also those of their high-school-age children</a:t>
            </a:r>
            <a:r>
              <a:rPr lang="en-US" sz="1800" dirty="0" smtClean="0">
                <a:latin typeface="+mj-lt"/>
              </a:rPr>
              <a:t>.</a:t>
            </a:r>
            <a:endParaRPr lang="pl-PL" sz="1800" dirty="0" smtClean="0">
              <a:latin typeface="+mj-lt"/>
            </a:endParaRPr>
          </a:p>
          <a:p>
            <a:pPr algn="just"/>
            <a:r>
              <a:rPr lang="pl-PL" sz="1800" dirty="0" smtClean="0">
                <a:latin typeface="+mj-lt"/>
              </a:rPr>
              <a:t>These </a:t>
            </a:r>
            <a:r>
              <a:rPr lang="en-US" sz="1800" dirty="0" smtClean="0">
                <a:latin typeface="+mj-lt"/>
              </a:rPr>
              <a:t>children </a:t>
            </a:r>
            <a:r>
              <a:rPr lang="en-US" sz="1800" dirty="0">
                <a:latin typeface="+mj-lt"/>
              </a:rPr>
              <a:t>are "persons" within the meaning of the Bill of Rights</a:t>
            </a:r>
            <a:r>
              <a:rPr lang="en-US" sz="1800" dirty="0" smtClean="0">
                <a:latin typeface="+mj-lt"/>
              </a:rPr>
              <a:t>.</a:t>
            </a:r>
            <a:r>
              <a:rPr lang="pl-PL" sz="1800" dirty="0" smtClean="0">
                <a:latin typeface="+mj-lt"/>
              </a:rPr>
              <a:t>” but in this case their views were not even heard by the courts</a:t>
            </a:r>
            <a:r>
              <a:rPr lang="pl-PL" sz="1600" dirty="0" smtClean="0">
                <a:latin typeface="+mj-lt"/>
              </a:rPr>
              <a:t>.</a:t>
            </a:r>
            <a:endParaRPr lang="pl-PL" sz="1600" dirty="0">
              <a:latin typeface="+mj-lt"/>
            </a:endParaRPr>
          </a:p>
        </p:txBody>
      </p:sp>
    </p:spTree>
    <p:extLst>
      <p:ext uri="{BB962C8B-B14F-4D97-AF65-F5344CB8AC3E}">
        <p14:creationId xmlns:p14="http://schemas.microsoft.com/office/powerpoint/2010/main" val="2291164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Contents: </a:t>
            </a:r>
            <a:endParaRPr lang="pl-PL" dirty="0"/>
          </a:p>
        </p:txBody>
      </p:sp>
      <p:sp>
        <p:nvSpPr>
          <p:cNvPr id="3" name="Content Placeholder 2"/>
          <p:cNvSpPr>
            <a:spLocks noGrp="1"/>
          </p:cNvSpPr>
          <p:nvPr>
            <p:ph idx="1"/>
          </p:nvPr>
        </p:nvSpPr>
        <p:spPr/>
        <p:txBody>
          <a:bodyPr>
            <a:normAutofit fontScale="85000" lnSpcReduction="10000"/>
          </a:bodyPr>
          <a:lstStyle/>
          <a:p>
            <a:pPr algn="just"/>
            <a:r>
              <a:rPr lang="pl-PL" dirty="0" smtClean="0">
                <a:latin typeface="+mj-lt"/>
              </a:rPr>
              <a:t>Human rights and culture (s)</a:t>
            </a:r>
          </a:p>
          <a:p>
            <a:pPr algn="just"/>
            <a:r>
              <a:rPr lang="pl-PL" dirty="0" smtClean="0">
                <a:latin typeface="+mj-lt"/>
              </a:rPr>
              <a:t>The Amish </a:t>
            </a:r>
            <a:r>
              <a:rPr lang="pl-PL" dirty="0" smtClean="0">
                <a:latin typeface="+mj-lt"/>
              </a:rPr>
              <a:t>before the Supreme Court (freedom to exercise religion v. State interest in compulsory education)</a:t>
            </a:r>
          </a:p>
          <a:p>
            <a:pPr algn="just"/>
            <a:r>
              <a:rPr lang="pl-PL" dirty="0" smtClean="0">
                <a:latin typeface="+mj-lt"/>
              </a:rPr>
              <a:t>Roma before the ECtHR (failure to provide water and sanitation as an alleged violation of the right to protect private life)</a:t>
            </a:r>
          </a:p>
          <a:p>
            <a:pPr algn="just"/>
            <a:r>
              <a:rPr lang="pl-PL" dirty="0" smtClean="0">
                <a:latin typeface="+mj-lt"/>
              </a:rPr>
              <a:t>The Endorois </a:t>
            </a:r>
            <a:r>
              <a:rPr lang="pl-PL" dirty="0" smtClean="0">
                <a:latin typeface="+mj-lt"/>
              </a:rPr>
              <a:t>before the African Commission of Human Rights (freedom of religion, protection of property, right to identity, right to development).</a:t>
            </a:r>
          </a:p>
          <a:p>
            <a:pPr algn="just"/>
            <a:endParaRPr lang="pl-PL" dirty="0" smtClean="0">
              <a:latin typeface="+mj-lt"/>
            </a:endParaRPr>
          </a:p>
          <a:p>
            <a:pPr marL="0" indent="0" algn="ctr">
              <a:buNone/>
            </a:pPr>
            <a:r>
              <a:rPr lang="pl-PL" sz="1300" dirty="0" smtClean="0">
                <a:latin typeface="+mj-lt"/>
              </a:rPr>
              <a:t>* The following slides include mostly exerpts from the above-mentioned decisions</a:t>
            </a:r>
            <a:endParaRPr lang="pl-PL" sz="1300" dirty="0">
              <a:latin typeface="+mj-lt"/>
            </a:endParaRPr>
          </a:p>
        </p:txBody>
      </p:sp>
    </p:spTree>
    <p:extLst>
      <p:ext uri="{BB962C8B-B14F-4D97-AF65-F5344CB8AC3E}">
        <p14:creationId xmlns:p14="http://schemas.microsoft.com/office/powerpoint/2010/main" val="741805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Case comments</a:t>
            </a:r>
            <a:endParaRPr lang="pl-PL" dirty="0"/>
          </a:p>
        </p:txBody>
      </p:sp>
      <p:sp>
        <p:nvSpPr>
          <p:cNvPr id="3" name="Content Placeholder 2"/>
          <p:cNvSpPr>
            <a:spLocks noGrp="1"/>
          </p:cNvSpPr>
          <p:nvPr>
            <p:ph idx="1"/>
          </p:nvPr>
        </p:nvSpPr>
        <p:spPr/>
        <p:txBody>
          <a:bodyPr/>
          <a:lstStyle/>
          <a:p>
            <a:r>
              <a:rPr lang="pl-PL" dirty="0">
                <a:hlinkClick r:id="rId2"/>
              </a:rPr>
              <a:t>https://law.jrank.org/pages/22905/Wisconsin-v-Yoder-Significance.html</a:t>
            </a:r>
            <a:endParaRPr lang="pl-PL" dirty="0"/>
          </a:p>
        </p:txBody>
      </p:sp>
    </p:spTree>
    <p:extLst>
      <p:ext uri="{BB962C8B-B14F-4D97-AF65-F5344CB8AC3E}">
        <p14:creationId xmlns:p14="http://schemas.microsoft.com/office/powerpoint/2010/main" val="26771523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II. Roma</a:t>
            </a:r>
            <a:endParaRPr lang="pl-PL" dirty="0"/>
          </a:p>
        </p:txBody>
      </p:sp>
      <p:sp>
        <p:nvSpPr>
          <p:cNvPr id="3" name="Content Placeholder 2"/>
          <p:cNvSpPr>
            <a:spLocks noGrp="1"/>
          </p:cNvSpPr>
          <p:nvPr>
            <p:ph idx="1"/>
          </p:nvPr>
        </p:nvSpPr>
        <p:spPr/>
        <p:txBody>
          <a:bodyPr>
            <a:normAutofit fontScale="62500" lnSpcReduction="20000"/>
          </a:bodyPr>
          <a:lstStyle/>
          <a:p>
            <a:pPr algn="just"/>
            <a:r>
              <a:rPr lang="pl-PL" dirty="0" smtClean="0">
                <a:latin typeface="+mj-lt"/>
              </a:rPr>
              <a:t>The largest ethnic minority living in Europe (and America) </a:t>
            </a:r>
            <a:r>
              <a:rPr lang="pl-PL" dirty="0" smtClean="0">
                <a:latin typeface="+mj-lt"/>
              </a:rPr>
              <a:t>composed </a:t>
            </a:r>
            <a:r>
              <a:rPr lang="pl-PL" dirty="0" smtClean="0">
                <a:latin typeface="+mj-lt"/>
              </a:rPr>
              <a:t>of distinct communities, characterized by their way of living and culture, after years of persecution, they still experience social exclusion and disadtantages</a:t>
            </a:r>
          </a:p>
          <a:p>
            <a:pPr algn="just"/>
            <a:r>
              <a:rPr lang="pl-PL" dirty="0" smtClean="0">
                <a:latin typeface="+mj-lt"/>
              </a:rPr>
              <a:t>According to the European Commission there are </a:t>
            </a:r>
            <a:r>
              <a:rPr lang="en-US" dirty="0" smtClean="0">
                <a:latin typeface="+mj-lt"/>
              </a:rPr>
              <a:t>four </a:t>
            </a:r>
            <a:r>
              <a:rPr lang="en-US" dirty="0">
                <a:latin typeface="+mj-lt"/>
              </a:rPr>
              <a:t>different types of Roma communities namely:</a:t>
            </a:r>
          </a:p>
          <a:p>
            <a:pPr marL="365760" lvl="1" indent="0" algn="just">
              <a:buNone/>
            </a:pPr>
            <a:r>
              <a:rPr lang="pl-PL" dirty="0" smtClean="0">
                <a:latin typeface="+mj-lt"/>
              </a:rPr>
              <a:t>1. </a:t>
            </a:r>
            <a:r>
              <a:rPr lang="en-US" dirty="0" smtClean="0">
                <a:latin typeface="+mj-lt"/>
              </a:rPr>
              <a:t>Roma </a:t>
            </a:r>
            <a:r>
              <a:rPr lang="en-US" dirty="0">
                <a:latin typeface="+mj-lt"/>
              </a:rPr>
              <a:t>communities living in disadvantaged, highly concentrated (sub)urban districts, possibly close to other ethnic minorities and disadvantaged members of the majority;</a:t>
            </a:r>
          </a:p>
          <a:p>
            <a:pPr marL="365760" lvl="1" indent="0" algn="just">
              <a:buNone/>
            </a:pPr>
            <a:r>
              <a:rPr lang="pl-PL" dirty="0" smtClean="0">
                <a:latin typeface="+mj-lt"/>
              </a:rPr>
              <a:t>2. </a:t>
            </a:r>
            <a:r>
              <a:rPr lang="en-US" dirty="0" smtClean="0">
                <a:latin typeface="+mj-lt"/>
              </a:rPr>
              <a:t>Roma </a:t>
            </a:r>
            <a:r>
              <a:rPr lang="en-US" dirty="0">
                <a:latin typeface="+mj-lt"/>
              </a:rPr>
              <a:t>communities living in disadvantaged parts of small cities/villages in rural regions and in segregated rural settlements isolated from majority cities/villages;</a:t>
            </a:r>
          </a:p>
          <a:p>
            <a:pPr marL="365760" lvl="1" indent="0" algn="just">
              <a:buNone/>
            </a:pPr>
            <a:r>
              <a:rPr lang="pl-PL" dirty="0" smtClean="0">
                <a:latin typeface="+mj-lt"/>
              </a:rPr>
              <a:t>3. </a:t>
            </a:r>
            <a:r>
              <a:rPr lang="en-US" dirty="0" smtClean="0">
                <a:latin typeface="+mj-lt"/>
              </a:rPr>
              <a:t>Mobile </a:t>
            </a:r>
            <a:r>
              <a:rPr lang="en-US" dirty="0">
                <a:latin typeface="+mj-lt"/>
              </a:rPr>
              <a:t>Roma communities with citizenship of the country or of another EU country; and</a:t>
            </a:r>
          </a:p>
          <a:p>
            <a:pPr marL="365760" lvl="1" indent="0" algn="just">
              <a:buNone/>
            </a:pPr>
            <a:r>
              <a:rPr lang="pl-PL" dirty="0" smtClean="0">
                <a:latin typeface="+mj-lt"/>
              </a:rPr>
              <a:t>4. </a:t>
            </a:r>
            <a:r>
              <a:rPr lang="en-US" dirty="0" smtClean="0">
                <a:latin typeface="+mj-lt"/>
              </a:rPr>
              <a:t>Mobile </a:t>
            </a:r>
            <a:r>
              <a:rPr lang="en-US" dirty="0">
                <a:latin typeface="+mj-lt"/>
              </a:rPr>
              <a:t>and sedentary Roma communities who are third-country nationals, refugees, stateless persons or asylum seekers.</a:t>
            </a:r>
          </a:p>
          <a:p>
            <a:pPr algn="just"/>
            <a:r>
              <a:rPr lang="pl-PL" dirty="0">
                <a:latin typeface="+mj-lt"/>
                <a:hlinkClick r:id="rId2"/>
              </a:rPr>
              <a:t>https://newint.org/blog/2013/10/28/roma-minority-prejudice</a:t>
            </a:r>
            <a:endParaRPr lang="pl-PL" dirty="0">
              <a:latin typeface="+mj-lt"/>
            </a:endParaRPr>
          </a:p>
        </p:txBody>
      </p:sp>
    </p:spTree>
    <p:extLst>
      <p:ext uri="{BB962C8B-B14F-4D97-AF65-F5344CB8AC3E}">
        <p14:creationId xmlns:p14="http://schemas.microsoft.com/office/powerpoint/2010/main" val="2711796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Roma before the ECtHR</a:t>
            </a:r>
            <a:endParaRPr lang="pl-PL" dirty="0"/>
          </a:p>
        </p:txBody>
      </p:sp>
      <p:sp>
        <p:nvSpPr>
          <p:cNvPr id="3" name="Content Placeholder 2"/>
          <p:cNvSpPr>
            <a:spLocks noGrp="1"/>
          </p:cNvSpPr>
          <p:nvPr>
            <p:ph idx="1"/>
          </p:nvPr>
        </p:nvSpPr>
        <p:spPr/>
        <p:txBody>
          <a:bodyPr>
            <a:normAutofit fontScale="77500" lnSpcReduction="20000"/>
          </a:bodyPr>
          <a:lstStyle/>
          <a:p>
            <a:pPr algn="just"/>
            <a:r>
              <a:rPr lang="pl-PL" dirty="0" smtClean="0">
                <a:latin typeface="+mj-lt"/>
              </a:rPr>
              <a:t>There is a long list of cases filed by Roma (advocacy groups) to the ECtHR, most of which describe unbelieveble hardship </a:t>
            </a:r>
            <a:r>
              <a:rPr lang="pl-PL" dirty="0" smtClean="0">
                <a:latin typeface="+mj-lt"/>
              </a:rPr>
              <a:t>of persons who </a:t>
            </a:r>
            <a:r>
              <a:rPr lang="pl-PL" dirty="0" smtClean="0">
                <a:latin typeface="+mj-lt"/>
              </a:rPr>
              <a:t>identify as Roma, sufferring from violence, hate, discrimination and prejudice.</a:t>
            </a:r>
          </a:p>
          <a:p>
            <a:pPr algn="just"/>
            <a:r>
              <a:rPr lang="pl-PL" dirty="0" smtClean="0">
                <a:latin typeface="+mj-lt"/>
              </a:rPr>
              <a:t>ECtHR recognized Roma communities as vulnerable groups which deserve special protection (treatment) from the state (see mostly cases concerning protection of property)</a:t>
            </a:r>
          </a:p>
          <a:p>
            <a:pPr algn="just"/>
            <a:r>
              <a:rPr lang="pl-PL" dirty="0" smtClean="0">
                <a:latin typeface="+mj-lt"/>
              </a:rPr>
              <a:t>There is also a successful history of litigation (strategic litigation) on behalf of Roma applicants as victims of crime</a:t>
            </a:r>
          </a:p>
          <a:p>
            <a:pPr algn="just"/>
            <a:r>
              <a:rPr lang="pl-PL" dirty="0">
                <a:latin typeface="+mj-lt"/>
                <a:hlinkClick r:id="rId2"/>
              </a:rPr>
              <a:t>https://www.echr.coe.int/Documents/FS_Roma_ENG</a:t>
            </a:r>
            <a:endParaRPr lang="pl-PL" dirty="0">
              <a:latin typeface="+mj-lt"/>
            </a:endParaRPr>
          </a:p>
        </p:txBody>
      </p:sp>
    </p:spTree>
    <p:extLst>
      <p:ext uri="{BB962C8B-B14F-4D97-AF65-F5344CB8AC3E}">
        <p14:creationId xmlns:p14="http://schemas.microsoft.com/office/powerpoint/2010/main" val="41664363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smtClean="0"/>
              <a:t>Hudorovic</a:t>
            </a:r>
            <a:r>
              <a:rPr lang="en-US" dirty="0" smtClean="0"/>
              <a:t> </a:t>
            </a:r>
            <a:r>
              <a:rPr lang="en-US" dirty="0"/>
              <a:t>and others </a:t>
            </a:r>
            <a:r>
              <a:rPr lang="pl-PL" dirty="0" smtClean="0"/>
              <a:t/>
            </a:r>
            <a:br>
              <a:rPr lang="pl-PL" dirty="0" smtClean="0"/>
            </a:br>
            <a:r>
              <a:rPr lang="en-US" dirty="0" smtClean="0"/>
              <a:t>v</a:t>
            </a:r>
            <a:r>
              <a:rPr lang="en-US" dirty="0"/>
              <a:t>. </a:t>
            </a:r>
            <a:r>
              <a:rPr lang="en-US" dirty="0" err="1"/>
              <a:t>Slov</a:t>
            </a:r>
            <a:r>
              <a:rPr lang="pl-PL" dirty="0"/>
              <a:t>enia </a:t>
            </a:r>
            <a:r>
              <a:rPr lang="en-US" dirty="0"/>
              <a:t>(2020)</a:t>
            </a:r>
            <a:r>
              <a:rPr lang="pl-PL" dirty="0"/>
              <a:t/>
            </a:r>
            <a:br>
              <a:rPr lang="pl-PL" dirty="0"/>
            </a:br>
            <a:endParaRPr lang="pl-PL" dirty="0"/>
          </a:p>
        </p:txBody>
      </p:sp>
      <p:sp>
        <p:nvSpPr>
          <p:cNvPr id="3" name="Content Placeholder 2"/>
          <p:cNvSpPr>
            <a:spLocks noGrp="1"/>
          </p:cNvSpPr>
          <p:nvPr>
            <p:ph idx="1"/>
          </p:nvPr>
        </p:nvSpPr>
        <p:spPr>
          <a:xfrm>
            <a:off x="1463040" y="2119256"/>
            <a:ext cx="6196405" cy="3902031"/>
          </a:xfrm>
        </p:spPr>
        <p:txBody>
          <a:bodyPr>
            <a:noAutofit/>
          </a:bodyPr>
          <a:lstStyle/>
          <a:p>
            <a:pPr algn="just"/>
            <a:r>
              <a:rPr lang="pl-PL" sz="1300" dirty="0" smtClean="0">
                <a:latin typeface="+mj-lt"/>
              </a:rPr>
              <a:t>FACTS in the case of 1st and 2nd applicant (I skip the FACTS for other applicants)</a:t>
            </a:r>
          </a:p>
          <a:p>
            <a:pPr algn="just"/>
            <a:r>
              <a:rPr lang="en-US" sz="1300" dirty="0" smtClean="0">
                <a:latin typeface="+mj-lt"/>
              </a:rPr>
              <a:t>More </a:t>
            </a:r>
            <a:r>
              <a:rPr lang="en-US" sz="1300" dirty="0">
                <a:latin typeface="+mj-lt"/>
              </a:rPr>
              <a:t>than 10% of the population residing in the </a:t>
            </a:r>
            <a:r>
              <a:rPr lang="en-US" sz="1300" dirty="0" err="1">
                <a:latin typeface="+mj-lt"/>
              </a:rPr>
              <a:t>Ribnica</a:t>
            </a:r>
            <a:r>
              <a:rPr lang="en-US" sz="1300" dirty="0">
                <a:latin typeface="+mj-lt"/>
              </a:rPr>
              <a:t> Municipality do not have access to drinking water from the public water-distribution system. The public sewage system for the discharge of urban wastewater was built solely in the town of </a:t>
            </a:r>
            <a:r>
              <a:rPr lang="en-US" sz="1300" dirty="0" err="1">
                <a:latin typeface="+mj-lt"/>
              </a:rPr>
              <a:t>Ribnica</a:t>
            </a:r>
            <a:r>
              <a:rPr lang="en-US" sz="1300" dirty="0">
                <a:latin typeface="+mj-lt"/>
              </a:rPr>
              <a:t> and the </a:t>
            </a:r>
            <a:r>
              <a:rPr lang="en-US" sz="1300" dirty="0" err="1">
                <a:latin typeface="+mj-lt"/>
              </a:rPr>
              <a:t>Hrastje</a:t>
            </a:r>
            <a:r>
              <a:rPr lang="en-US" sz="1300" dirty="0">
                <a:latin typeface="+mj-lt"/>
              </a:rPr>
              <a:t> area, while all other housing facilities must be equipped with their own septic tanks or individual water treatment plants installed at the expense of each facility or investor</a:t>
            </a:r>
            <a:r>
              <a:rPr lang="en-US" sz="1300" dirty="0" smtClean="0">
                <a:latin typeface="+mj-lt"/>
              </a:rPr>
              <a:t>.</a:t>
            </a:r>
            <a:endParaRPr lang="pl-PL" sz="1300" dirty="0" smtClean="0">
              <a:latin typeface="+mj-lt"/>
            </a:endParaRPr>
          </a:p>
          <a:p>
            <a:pPr algn="just"/>
            <a:r>
              <a:rPr lang="pl-PL" sz="1300" dirty="0" smtClean="0">
                <a:latin typeface="+mj-lt"/>
              </a:rPr>
              <a:t>The </a:t>
            </a:r>
            <a:r>
              <a:rPr lang="en-US" sz="1300" dirty="0" err="1" smtClean="0">
                <a:latin typeface="+mj-lt"/>
              </a:rPr>
              <a:t>Goriča</a:t>
            </a:r>
            <a:r>
              <a:rPr lang="en-US" sz="1300" dirty="0" smtClean="0">
                <a:latin typeface="+mj-lt"/>
              </a:rPr>
              <a:t> </a:t>
            </a:r>
            <a:r>
              <a:rPr lang="en-US" sz="1300" dirty="0">
                <a:latin typeface="+mj-lt"/>
              </a:rPr>
              <a:t>vas settlement is located outside of settlement areas under high-voltage power lines where construction is not allowed due to electromagnetic radiation.</a:t>
            </a:r>
          </a:p>
          <a:p>
            <a:pPr algn="just"/>
            <a:r>
              <a:rPr lang="en-US" sz="1300" dirty="0" smtClean="0">
                <a:latin typeface="+mj-lt"/>
              </a:rPr>
              <a:t>In </a:t>
            </a:r>
            <a:r>
              <a:rPr lang="en-US" sz="1300" dirty="0">
                <a:latin typeface="+mj-lt"/>
              </a:rPr>
              <a:t>the early period of the settlement, the inhabitants lived there in tents, but later some more permanent dwellings were constructed. Today most residents live in wooden huts, some of which have stonework or brick inside. Today some eighty people reside in the settlement. Demolition orders were issued in respect of five such illegally constructed huts, including one built by the first applicant. He received an order to remove the building then under construction in 2000, which came into effect in 2005. None of the demolition orders was, however, executed, one of the reasons being that alternative accommodation would have had to be provided to the Roma children living on the premises</a:t>
            </a:r>
            <a:r>
              <a:rPr lang="en-US" sz="1300" dirty="0" smtClean="0">
                <a:latin typeface="+mj-lt"/>
              </a:rPr>
              <a:t>.</a:t>
            </a:r>
            <a:endParaRPr lang="pl-PL" sz="1300" dirty="0">
              <a:latin typeface="+mj-lt"/>
            </a:endParaRPr>
          </a:p>
        </p:txBody>
      </p:sp>
    </p:spTree>
    <p:extLst>
      <p:ext uri="{BB962C8B-B14F-4D97-AF65-F5344CB8AC3E}">
        <p14:creationId xmlns:p14="http://schemas.microsoft.com/office/powerpoint/2010/main" val="10432505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smtClean="0"/>
              <a:t>Hudorovic</a:t>
            </a:r>
            <a:r>
              <a:rPr lang="en-US" dirty="0" smtClean="0"/>
              <a:t> </a:t>
            </a:r>
            <a:r>
              <a:rPr lang="en-US" dirty="0"/>
              <a:t>and others </a:t>
            </a:r>
            <a:r>
              <a:rPr lang="pl-PL" dirty="0" smtClean="0"/>
              <a:t/>
            </a:r>
            <a:br>
              <a:rPr lang="pl-PL" dirty="0" smtClean="0"/>
            </a:br>
            <a:r>
              <a:rPr lang="en-US" dirty="0" smtClean="0"/>
              <a:t>v</a:t>
            </a:r>
            <a:r>
              <a:rPr lang="en-US" dirty="0"/>
              <a:t>. </a:t>
            </a:r>
            <a:r>
              <a:rPr lang="en-US" dirty="0" err="1"/>
              <a:t>Slov</a:t>
            </a:r>
            <a:r>
              <a:rPr lang="pl-PL" dirty="0"/>
              <a:t>enia </a:t>
            </a:r>
            <a:r>
              <a:rPr lang="en-US" dirty="0"/>
              <a:t>(2020)</a:t>
            </a:r>
            <a:r>
              <a:rPr lang="pl-PL" dirty="0"/>
              <a:t/>
            </a:r>
            <a:br>
              <a:rPr lang="pl-PL" dirty="0"/>
            </a:br>
            <a:endParaRPr lang="pl-PL" dirty="0"/>
          </a:p>
        </p:txBody>
      </p:sp>
      <p:sp>
        <p:nvSpPr>
          <p:cNvPr id="3" name="Content Placeholder 2"/>
          <p:cNvSpPr>
            <a:spLocks noGrp="1"/>
          </p:cNvSpPr>
          <p:nvPr>
            <p:ph idx="1"/>
          </p:nvPr>
        </p:nvSpPr>
        <p:spPr>
          <a:xfrm>
            <a:off x="1463040" y="2119256"/>
            <a:ext cx="6196405" cy="4046047"/>
          </a:xfrm>
        </p:spPr>
        <p:txBody>
          <a:bodyPr>
            <a:noAutofit/>
          </a:bodyPr>
          <a:lstStyle/>
          <a:p>
            <a:pPr algn="just"/>
            <a:r>
              <a:rPr lang="en-US" sz="1400" dirty="0" smtClean="0">
                <a:latin typeface="+mj-lt"/>
              </a:rPr>
              <a:t>The </a:t>
            </a:r>
            <a:r>
              <a:rPr lang="en-US" sz="1400" dirty="0">
                <a:latin typeface="+mj-lt"/>
              </a:rPr>
              <a:t>buildings in the </a:t>
            </a:r>
            <a:r>
              <a:rPr lang="en-US" sz="1400" dirty="0" err="1">
                <a:latin typeface="+mj-lt"/>
              </a:rPr>
              <a:t>Goriča</a:t>
            </a:r>
            <a:r>
              <a:rPr lang="en-US" sz="1400" dirty="0">
                <a:latin typeface="+mj-lt"/>
              </a:rPr>
              <a:t> vas settlement are not equipped with plumbing, nor is there any sewage piping. As regards electricity, the residents rely on illegal connections to electricity poles. The collection and transport of municipal waste is regularly performed by the public municipal utility service, and it is no longer charged to the residents since they have failed to pay their bills.</a:t>
            </a:r>
          </a:p>
          <a:p>
            <a:pPr algn="just"/>
            <a:r>
              <a:rPr lang="en-US" sz="1400" dirty="0" smtClean="0">
                <a:latin typeface="+mj-lt"/>
              </a:rPr>
              <a:t>The </a:t>
            </a:r>
            <a:r>
              <a:rPr lang="en-US" sz="1400" dirty="0">
                <a:latin typeface="+mj-lt"/>
              </a:rPr>
              <a:t>first applicant initially submitted that he lived in a caravan. He subsequently informed the Court that he had moved into a simple wooden hut where he lives with his son. The hut has no access to water, sewage and sanitation. According to the first applicant, they collect water from the cemetery or the nearby polluted stream or else they acquire it from other houses. Moreover, owing to the lack of sanitation services, the applicants use the area around the caravan for defecation</a:t>
            </a:r>
            <a:r>
              <a:rPr lang="en-US" sz="1400" dirty="0" smtClean="0">
                <a:latin typeface="+mj-lt"/>
              </a:rPr>
              <a:t>.</a:t>
            </a:r>
            <a:endParaRPr lang="pl-PL" sz="1400" dirty="0" smtClean="0">
              <a:latin typeface="+mj-lt"/>
            </a:endParaRPr>
          </a:p>
          <a:p>
            <a:pPr algn="just"/>
            <a:r>
              <a:rPr lang="pl-PL" sz="1400" dirty="0" smtClean="0">
                <a:latin typeface="+mj-lt"/>
              </a:rPr>
              <a:t>The resettlement plan failed because of disagreements between two groups of Roma to be accomodated in a new location.</a:t>
            </a:r>
          </a:p>
          <a:p>
            <a:pPr algn="just"/>
            <a:r>
              <a:rPr lang="pl-PL" sz="1400" dirty="0" smtClean="0">
                <a:latin typeface="+mj-lt"/>
              </a:rPr>
              <a:t>T</a:t>
            </a:r>
            <a:r>
              <a:rPr lang="en-US" sz="1400" dirty="0" smtClean="0">
                <a:latin typeface="+mj-lt"/>
              </a:rPr>
              <a:t>he </a:t>
            </a:r>
            <a:r>
              <a:rPr lang="pl-PL" sz="1400" dirty="0" smtClean="0">
                <a:latin typeface="+mj-lt"/>
              </a:rPr>
              <a:t>diesel generator and the </a:t>
            </a:r>
            <a:r>
              <a:rPr lang="en-US" sz="1400" dirty="0" smtClean="0">
                <a:latin typeface="+mj-lt"/>
              </a:rPr>
              <a:t>water </a:t>
            </a:r>
            <a:r>
              <a:rPr lang="en-US" sz="1400" dirty="0">
                <a:latin typeface="+mj-lt"/>
              </a:rPr>
              <a:t>tank was purchased as part of a co-financing </a:t>
            </a:r>
            <a:r>
              <a:rPr lang="en-US" sz="1400" dirty="0" smtClean="0">
                <a:latin typeface="+mj-lt"/>
              </a:rPr>
              <a:t>agreement</a:t>
            </a:r>
            <a:r>
              <a:rPr lang="pl-PL" sz="1400" dirty="0" smtClean="0">
                <a:latin typeface="+mj-lt"/>
              </a:rPr>
              <a:t> – for applicants the tank was not useable after some time, for the governmetn they were sold.</a:t>
            </a:r>
          </a:p>
          <a:p>
            <a:pPr algn="just"/>
            <a:endParaRPr lang="en-US" sz="1400" dirty="0">
              <a:latin typeface="+mj-lt"/>
            </a:endParaRPr>
          </a:p>
          <a:p>
            <a:endParaRPr lang="pl-PL" sz="1400" dirty="0">
              <a:latin typeface="+mj-lt"/>
            </a:endParaRPr>
          </a:p>
        </p:txBody>
      </p:sp>
    </p:spTree>
    <p:extLst>
      <p:ext uri="{BB962C8B-B14F-4D97-AF65-F5344CB8AC3E}">
        <p14:creationId xmlns:p14="http://schemas.microsoft.com/office/powerpoint/2010/main" val="2259242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smtClean="0"/>
              <a:t>Hudorovic</a:t>
            </a:r>
            <a:r>
              <a:rPr lang="en-US" dirty="0" smtClean="0"/>
              <a:t> </a:t>
            </a:r>
            <a:r>
              <a:rPr lang="en-US" dirty="0"/>
              <a:t>and others </a:t>
            </a:r>
            <a:r>
              <a:rPr lang="pl-PL" dirty="0" smtClean="0"/>
              <a:t/>
            </a:r>
            <a:br>
              <a:rPr lang="pl-PL" dirty="0" smtClean="0"/>
            </a:br>
            <a:r>
              <a:rPr lang="en-US" dirty="0" smtClean="0"/>
              <a:t>v</a:t>
            </a:r>
            <a:r>
              <a:rPr lang="en-US" dirty="0"/>
              <a:t>. </a:t>
            </a:r>
            <a:r>
              <a:rPr lang="en-US" dirty="0" err="1"/>
              <a:t>Slov</a:t>
            </a:r>
            <a:r>
              <a:rPr lang="pl-PL" dirty="0"/>
              <a:t>enia </a:t>
            </a:r>
            <a:r>
              <a:rPr lang="en-US" dirty="0"/>
              <a:t>(2020)</a:t>
            </a:r>
            <a:r>
              <a:rPr lang="pl-PL" dirty="0"/>
              <a:t/>
            </a:r>
            <a:br>
              <a:rPr lang="pl-PL" dirty="0"/>
            </a:br>
            <a:endParaRPr lang="pl-PL" dirty="0"/>
          </a:p>
        </p:txBody>
      </p:sp>
      <p:sp>
        <p:nvSpPr>
          <p:cNvPr id="3" name="Content Placeholder 2"/>
          <p:cNvSpPr>
            <a:spLocks noGrp="1"/>
          </p:cNvSpPr>
          <p:nvPr>
            <p:ph idx="1"/>
          </p:nvPr>
        </p:nvSpPr>
        <p:spPr>
          <a:xfrm>
            <a:off x="1463040" y="2119256"/>
            <a:ext cx="6196405" cy="3758015"/>
          </a:xfrm>
        </p:spPr>
        <p:txBody>
          <a:bodyPr>
            <a:normAutofit fontScale="25000" lnSpcReduction="20000"/>
          </a:bodyPr>
          <a:lstStyle/>
          <a:p>
            <a:pPr algn="just"/>
            <a:r>
              <a:rPr lang="pl-PL" sz="5600" dirty="0" smtClean="0">
                <a:latin typeface="+mj-lt"/>
              </a:rPr>
              <a:t>Note CONSTITUTIONAL RIGHT TO WATER </a:t>
            </a:r>
          </a:p>
          <a:p>
            <a:pPr algn="just"/>
            <a:r>
              <a:rPr lang="en-US" sz="5600" b="1" dirty="0" smtClean="0">
                <a:latin typeface="+mj-lt"/>
              </a:rPr>
              <a:t>Article 70a*</a:t>
            </a:r>
            <a:r>
              <a:rPr lang="pl-PL" sz="5600" dirty="0">
                <a:latin typeface="+mj-lt"/>
              </a:rPr>
              <a:t> </a:t>
            </a:r>
            <a:r>
              <a:rPr lang="en-US" sz="5600" dirty="0" smtClean="0">
                <a:latin typeface="+mj-lt"/>
              </a:rPr>
              <a:t>As </a:t>
            </a:r>
            <a:r>
              <a:rPr lang="en-US" sz="5600" dirty="0">
                <a:latin typeface="+mj-lt"/>
              </a:rPr>
              <a:t>newly introduced by the Constitutional Act Amending Chapter III of the Constitution of the Republic of Slovenia, which was adopted on 17 November 2016 and entered into force on 25 November 2016 (Official Gazette of the Republic of Slovenia No. </a:t>
            </a:r>
            <a:r>
              <a:rPr lang="en-US" sz="5600" u="sng" dirty="0" smtClean="0">
                <a:latin typeface="+mj-lt"/>
                <a:hlinkClick r:id="rId2"/>
              </a:rPr>
              <a:t>75/16</a:t>
            </a:r>
            <a:r>
              <a:rPr lang="en-US" sz="5600" dirty="0" smtClean="0">
                <a:latin typeface="+mj-lt"/>
              </a:rPr>
              <a:t>)</a:t>
            </a:r>
            <a:endParaRPr lang="pl-PL" sz="5600" dirty="0" smtClean="0">
              <a:latin typeface="+mj-lt"/>
            </a:endParaRPr>
          </a:p>
          <a:p>
            <a:pPr algn="just"/>
            <a:r>
              <a:rPr lang="en-US" sz="5600" b="1" dirty="0" smtClean="0">
                <a:latin typeface="+mj-lt"/>
              </a:rPr>
              <a:t>Right </a:t>
            </a:r>
            <a:r>
              <a:rPr lang="en-US" sz="5600" b="1" dirty="0">
                <a:latin typeface="+mj-lt"/>
              </a:rPr>
              <a:t>to Drinking </a:t>
            </a:r>
            <a:r>
              <a:rPr lang="en-US" sz="5600" b="1" dirty="0" smtClean="0">
                <a:latin typeface="+mj-lt"/>
              </a:rPr>
              <a:t>Water</a:t>
            </a:r>
            <a:r>
              <a:rPr lang="pl-PL" sz="5600" dirty="0">
                <a:latin typeface="+mj-lt"/>
              </a:rPr>
              <a:t> </a:t>
            </a:r>
            <a:r>
              <a:rPr lang="pl-PL" sz="5600" dirty="0" smtClean="0">
                <a:latin typeface="+mj-lt"/>
              </a:rPr>
              <a:t>- </a:t>
            </a:r>
            <a:r>
              <a:rPr lang="en-US" sz="5600" dirty="0" smtClean="0">
                <a:latin typeface="+mj-lt"/>
              </a:rPr>
              <a:t>“Everyone </a:t>
            </a:r>
            <a:r>
              <a:rPr lang="en-US" sz="5600" dirty="0">
                <a:latin typeface="+mj-lt"/>
              </a:rPr>
              <a:t>has the right to drinking </a:t>
            </a:r>
            <a:r>
              <a:rPr lang="en-US" sz="5600" dirty="0" smtClean="0">
                <a:latin typeface="+mj-lt"/>
              </a:rPr>
              <a:t>water.</a:t>
            </a:r>
            <a:r>
              <a:rPr lang="pl-PL" sz="5600" dirty="0" smtClean="0">
                <a:latin typeface="+mj-lt"/>
              </a:rPr>
              <a:t> </a:t>
            </a:r>
            <a:r>
              <a:rPr lang="en-US" sz="5600" dirty="0" smtClean="0">
                <a:latin typeface="+mj-lt"/>
              </a:rPr>
              <a:t>Water </a:t>
            </a:r>
            <a:r>
              <a:rPr lang="en-US" sz="5600" dirty="0">
                <a:latin typeface="+mj-lt"/>
              </a:rPr>
              <a:t>resources shall be a public good managed by the State</a:t>
            </a:r>
            <a:r>
              <a:rPr lang="en-US" sz="5600" dirty="0" smtClean="0">
                <a:latin typeface="+mj-lt"/>
              </a:rPr>
              <a:t>.</a:t>
            </a:r>
            <a:r>
              <a:rPr lang="pl-PL" sz="5600" dirty="0" smtClean="0">
                <a:latin typeface="+mj-lt"/>
              </a:rPr>
              <a:t> </a:t>
            </a:r>
            <a:r>
              <a:rPr lang="en-US" sz="5600" dirty="0" smtClean="0">
                <a:latin typeface="+mj-lt"/>
              </a:rPr>
              <a:t>As </a:t>
            </a:r>
            <a:r>
              <a:rPr lang="en-US" sz="5600" dirty="0">
                <a:latin typeface="+mj-lt"/>
              </a:rPr>
              <a:t>a priority and in a sustainable manner, water resources shall be used to supply the population with drinking water and water for household use and in this respect shall not be a market </a:t>
            </a:r>
            <a:r>
              <a:rPr lang="en-US" sz="5600" dirty="0" smtClean="0">
                <a:latin typeface="+mj-lt"/>
              </a:rPr>
              <a:t>commodity.</a:t>
            </a:r>
            <a:r>
              <a:rPr lang="pl-PL" sz="5600" dirty="0" smtClean="0">
                <a:latin typeface="+mj-lt"/>
              </a:rPr>
              <a:t> </a:t>
            </a:r>
            <a:r>
              <a:rPr lang="en-US" sz="5600" dirty="0" smtClean="0">
                <a:latin typeface="+mj-lt"/>
              </a:rPr>
              <a:t>The </a:t>
            </a:r>
            <a:r>
              <a:rPr lang="en-US" sz="5600" dirty="0">
                <a:latin typeface="+mj-lt"/>
              </a:rPr>
              <a:t>supply of the population with drinking water and water for household use shall be ensured by the State directly through self-governing local communities and on a not-for-profit basis</a:t>
            </a:r>
            <a:r>
              <a:rPr lang="en-US" sz="5600" dirty="0" smtClean="0">
                <a:latin typeface="+mj-lt"/>
              </a:rPr>
              <a:t>.”</a:t>
            </a:r>
          </a:p>
          <a:p>
            <a:endParaRPr lang="pl-PL" sz="5600" dirty="0">
              <a:latin typeface="+mj-lt"/>
            </a:endParaRPr>
          </a:p>
          <a:p>
            <a:pPr algn="just"/>
            <a:r>
              <a:rPr lang="pl-PL" sz="5600" dirty="0">
                <a:latin typeface="+mj-lt"/>
              </a:rPr>
              <a:t>International law recognizing the right to </a:t>
            </a:r>
            <a:r>
              <a:rPr lang="pl-PL" sz="5600" dirty="0" smtClean="0">
                <a:latin typeface="+mj-lt"/>
              </a:rPr>
              <a:t>water, among other, the </a:t>
            </a:r>
            <a:r>
              <a:rPr lang="en-US" sz="5600" dirty="0">
                <a:latin typeface="+mj-lt"/>
              </a:rPr>
              <a:t>General Comment no. 15 (2002) on the right to water adopted by the Committee on economic, social and cultural rights </a:t>
            </a:r>
            <a:r>
              <a:rPr lang="pl-PL" sz="5600" dirty="0" smtClean="0">
                <a:latin typeface="+mj-lt"/>
              </a:rPr>
              <a:t>and Council of Europe documents</a:t>
            </a:r>
            <a:endParaRPr lang="pl-PL" sz="5600" dirty="0">
              <a:latin typeface="+mj-lt"/>
            </a:endParaRPr>
          </a:p>
          <a:p>
            <a:pPr marL="0" indent="0" algn="just">
              <a:buNone/>
            </a:pPr>
            <a:endParaRPr lang="pl-PL" sz="5600" dirty="0">
              <a:latin typeface="+mj-lt"/>
            </a:endParaRPr>
          </a:p>
          <a:p>
            <a:pPr algn="just"/>
            <a:r>
              <a:rPr lang="pl-PL" sz="5600" dirty="0" smtClean="0">
                <a:latin typeface="+mj-lt"/>
              </a:rPr>
              <a:t>In Slovenia water </a:t>
            </a:r>
            <a:r>
              <a:rPr lang="pl-PL" sz="5600" dirty="0">
                <a:latin typeface="+mj-lt"/>
              </a:rPr>
              <a:t>regulation falls on the </a:t>
            </a:r>
            <a:r>
              <a:rPr lang="pl-PL" sz="5600" dirty="0" smtClean="0">
                <a:latin typeface="+mj-lt"/>
              </a:rPr>
              <a:t>municipality</a:t>
            </a:r>
            <a:endParaRPr lang="pl-PL" sz="5600" dirty="0">
              <a:latin typeface="+mj-lt"/>
            </a:endParaRPr>
          </a:p>
          <a:p>
            <a:endParaRPr lang="pl-PL" sz="5600" dirty="0" smtClean="0">
              <a:latin typeface="+mj-lt"/>
            </a:endParaRPr>
          </a:p>
          <a:p>
            <a:endParaRPr lang="pl-PL" sz="4300" dirty="0">
              <a:latin typeface="+mj-lt"/>
            </a:endParaRPr>
          </a:p>
          <a:p>
            <a:endParaRPr lang="pl-PL" sz="4300" dirty="0">
              <a:latin typeface="+mj-lt"/>
            </a:endParaRPr>
          </a:p>
        </p:txBody>
      </p:sp>
    </p:spTree>
    <p:extLst>
      <p:ext uri="{BB962C8B-B14F-4D97-AF65-F5344CB8AC3E}">
        <p14:creationId xmlns:p14="http://schemas.microsoft.com/office/powerpoint/2010/main" val="1096213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smtClean="0"/>
              <a:t>Hudorovic</a:t>
            </a:r>
            <a:r>
              <a:rPr lang="en-US" dirty="0" smtClean="0"/>
              <a:t> </a:t>
            </a:r>
            <a:r>
              <a:rPr lang="en-US" dirty="0"/>
              <a:t>and others </a:t>
            </a:r>
            <a:r>
              <a:rPr lang="pl-PL" dirty="0" smtClean="0"/>
              <a:t/>
            </a:r>
            <a:br>
              <a:rPr lang="pl-PL" dirty="0" smtClean="0"/>
            </a:br>
            <a:r>
              <a:rPr lang="en-US" dirty="0" smtClean="0"/>
              <a:t>v</a:t>
            </a:r>
            <a:r>
              <a:rPr lang="en-US" dirty="0"/>
              <a:t>. </a:t>
            </a:r>
            <a:r>
              <a:rPr lang="en-US" dirty="0" err="1"/>
              <a:t>Slov</a:t>
            </a:r>
            <a:r>
              <a:rPr lang="pl-PL" dirty="0"/>
              <a:t>enia </a:t>
            </a:r>
            <a:r>
              <a:rPr lang="en-US" dirty="0"/>
              <a:t>(2020)</a:t>
            </a:r>
            <a:r>
              <a:rPr lang="pl-PL" dirty="0"/>
              <a:t/>
            </a:r>
            <a:br>
              <a:rPr lang="pl-PL" dirty="0"/>
            </a:br>
            <a:endParaRPr lang="pl-PL" dirty="0"/>
          </a:p>
        </p:txBody>
      </p:sp>
      <p:sp>
        <p:nvSpPr>
          <p:cNvPr id="3" name="Content Placeholder 2"/>
          <p:cNvSpPr>
            <a:spLocks noGrp="1"/>
          </p:cNvSpPr>
          <p:nvPr>
            <p:ph idx="1"/>
          </p:nvPr>
        </p:nvSpPr>
        <p:spPr>
          <a:xfrm>
            <a:off x="1463040" y="2119256"/>
            <a:ext cx="6196405" cy="3902031"/>
          </a:xfrm>
        </p:spPr>
        <p:txBody>
          <a:bodyPr>
            <a:noAutofit/>
          </a:bodyPr>
          <a:lstStyle/>
          <a:p>
            <a:pPr algn="just"/>
            <a:r>
              <a:rPr lang="pl-PL" sz="1700" dirty="0" smtClean="0">
                <a:latin typeface="+mj-lt"/>
              </a:rPr>
              <a:t>Roma in Slovenia as a special ethnic community</a:t>
            </a:r>
          </a:p>
          <a:p>
            <a:pPr algn="just"/>
            <a:r>
              <a:rPr lang="pl-PL" sz="1700" dirty="0" smtClean="0">
                <a:latin typeface="+mj-lt"/>
              </a:rPr>
              <a:t>Check out the assessment of the admissibility criteria – questions of anonymity, abuse of the right to application, the status of a victim, the 6-month time limit – paras. 78-105</a:t>
            </a:r>
          </a:p>
          <a:p>
            <a:pPr algn="just"/>
            <a:r>
              <a:rPr lang="pl-PL" sz="1700" dirty="0" smtClean="0">
                <a:latin typeface="+mj-lt"/>
              </a:rPr>
              <a:t>Check out the third party interventions – paras. 131-138</a:t>
            </a:r>
          </a:p>
          <a:p>
            <a:pPr algn="just"/>
            <a:r>
              <a:rPr lang="pl-PL" sz="1700" u="sng" dirty="0" smtClean="0">
                <a:latin typeface="+mj-lt"/>
              </a:rPr>
              <a:t>Allegations with regard to Articles 3, 8 i 14: </a:t>
            </a:r>
          </a:p>
          <a:p>
            <a:pPr algn="just"/>
            <a:r>
              <a:rPr lang="en-US" sz="1700" dirty="0" smtClean="0">
                <a:latin typeface="+mj-lt"/>
              </a:rPr>
              <a:t> The applicants, relying on Articles 3 and, </a:t>
            </a:r>
            <a:r>
              <a:rPr lang="en-US" sz="1700" i="1" dirty="0" smtClean="0">
                <a:latin typeface="+mj-lt"/>
              </a:rPr>
              <a:t>a fortiori</a:t>
            </a:r>
            <a:r>
              <a:rPr lang="en-US" sz="1700" dirty="0" smtClean="0">
                <a:latin typeface="+mj-lt"/>
              </a:rPr>
              <a:t>, 8 of the Convention, complained that their homes did not have access to basic public utilities, notably drinking water and sanitation. They further submitted that they had been subjected to a negative and discriminatory attitude by the local authorities, who had refused to address their disadvantaged situation in any meaningful manner. In this regard, they relied on Article 14 of the Convention in conjunction with Articles 3 and 8</a:t>
            </a:r>
            <a:r>
              <a:rPr lang="pl-PL" sz="1700" dirty="0" smtClean="0">
                <a:latin typeface="+mj-lt"/>
              </a:rPr>
              <a:t>.</a:t>
            </a:r>
            <a:endParaRPr lang="pl-PL" sz="1700" dirty="0">
              <a:latin typeface="+mj-lt"/>
            </a:endParaRPr>
          </a:p>
        </p:txBody>
      </p:sp>
    </p:spTree>
    <p:extLst>
      <p:ext uri="{BB962C8B-B14F-4D97-AF65-F5344CB8AC3E}">
        <p14:creationId xmlns:p14="http://schemas.microsoft.com/office/powerpoint/2010/main" val="1096213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smtClean="0"/>
              <a:t>Hudorovic</a:t>
            </a:r>
            <a:r>
              <a:rPr lang="en-US" dirty="0" smtClean="0"/>
              <a:t> </a:t>
            </a:r>
            <a:r>
              <a:rPr lang="en-US" dirty="0"/>
              <a:t>and others </a:t>
            </a:r>
            <a:r>
              <a:rPr lang="pl-PL" dirty="0" smtClean="0"/>
              <a:t/>
            </a:r>
            <a:br>
              <a:rPr lang="pl-PL" dirty="0" smtClean="0"/>
            </a:br>
            <a:r>
              <a:rPr lang="en-US" dirty="0" smtClean="0"/>
              <a:t>v</a:t>
            </a:r>
            <a:r>
              <a:rPr lang="en-US" dirty="0"/>
              <a:t>. </a:t>
            </a:r>
            <a:r>
              <a:rPr lang="en-US" dirty="0" err="1"/>
              <a:t>Slov</a:t>
            </a:r>
            <a:r>
              <a:rPr lang="pl-PL" dirty="0"/>
              <a:t>enia </a:t>
            </a:r>
            <a:r>
              <a:rPr lang="en-US" dirty="0"/>
              <a:t>(2020)</a:t>
            </a:r>
            <a:r>
              <a:rPr lang="pl-PL" dirty="0"/>
              <a:t/>
            </a:r>
            <a:br>
              <a:rPr lang="pl-PL" dirty="0"/>
            </a:br>
            <a:endParaRPr lang="pl-PL" dirty="0"/>
          </a:p>
        </p:txBody>
      </p:sp>
      <p:sp>
        <p:nvSpPr>
          <p:cNvPr id="3" name="Content Placeholder 2"/>
          <p:cNvSpPr>
            <a:spLocks noGrp="1"/>
          </p:cNvSpPr>
          <p:nvPr>
            <p:ph idx="1"/>
          </p:nvPr>
        </p:nvSpPr>
        <p:spPr/>
        <p:txBody>
          <a:bodyPr>
            <a:normAutofit fontScale="92500"/>
          </a:bodyPr>
          <a:lstStyle/>
          <a:p>
            <a:pPr algn="just"/>
            <a:r>
              <a:rPr lang="pl-PL" dirty="0" smtClean="0">
                <a:latin typeface="+mj-lt"/>
              </a:rPr>
              <a:t>t</a:t>
            </a:r>
            <a:r>
              <a:rPr lang="en-US" dirty="0" smtClean="0">
                <a:latin typeface="+mj-lt"/>
              </a:rPr>
              <a:t>he </a:t>
            </a:r>
            <a:r>
              <a:rPr lang="en-US" dirty="0">
                <a:latin typeface="+mj-lt"/>
              </a:rPr>
              <a:t>Court notes that the applicants’ complaints concern, first and foremost, </a:t>
            </a:r>
            <a:r>
              <a:rPr lang="en-US" b="1" dirty="0">
                <a:latin typeface="+mj-lt"/>
              </a:rPr>
              <a:t>an alleged failure by the State to provide them with adequate access to drinking water and sanitation, with consideration to their specific needs as members of the Roma community and their different lifestyle</a:t>
            </a:r>
            <a:r>
              <a:rPr lang="en-US" dirty="0">
                <a:latin typeface="+mj-lt"/>
              </a:rPr>
              <a:t>. In the Court’s opinion, the present case raises mainly issues under Articles 8 and 14 of the Convention. </a:t>
            </a:r>
            <a:endParaRPr lang="pl-PL" dirty="0">
              <a:latin typeface="+mj-lt"/>
            </a:endParaRPr>
          </a:p>
        </p:txBody>
      </p:sp>
    </p:spTree>
    <p:extLst>
      <p:ext uri="{BB962C8B-B14F-4D97-AF65-F5344CB8AC3E}">
        <p14:creationId xmlns:p14="http://schemas.microsoft.com/office/powerpoint/2010/main" val="1096213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smtClean="0"/>
              <a:t>Hudorovic</a:t>
            </a:r>
            <a:r>
              <a:rPr lang="en-US" dirty="0" smtClean="0"/>
              <a:t> </a:t>
            </a:r>
            <a:r>
              <a:rPr lang="en-US" dirty="0"/>
              <a:t>and others </a:t>
            </a:r>
            <a:r>
              <a:rPr lang="pl-PL" dirty="0" smtClean="0"/>
              <a:t/>
            </a:r>
            <a:br>
              <a:rPr lang="pl-PL" dirty="0" smtClean="0"/>
            </a:br>
            <a:r>
              <a:rPr lang="en-US" dirty="0" smtClean="0"/>
              <a:t>v</a:t>
            </a:r>
            <a:r>
              <a:rPr lang="en-US" dirty="0"/>
              <a:t>. </a:t>
            </a:r>
            <a:r>
              <a:rPr lang="en-US" dirty="0" err="1"/>
              <a:t>Slov</a:t>
            </a:r>
            <a:r>
              <a:rPr lang="pl-PL" dirty="0"/>
              <a:t>enia </a:t>
            </a:r>
            <a:r>
              <a:rPr lang="en-US" dirty="0"/>
              <a:t>(2020)</a:t>
            </a:r>
            <a:r>
              <a:rPr lang="pl-PL" dirty="0"/>
              <a:t/>
            </a:r>
            <a:br>
              <a:rPr lang="pl-PL" dirty="0"/>
            </a:br>
            <a:endParaRPr lang="pl-PL" dirty="0"/>
          </a:p>
        </p:txBody>
      </p:sp>
      <p:sp>
        <p:nvSpPr>
          <p:cNvPr id="3" name="Content Placeholder 2"/>
          <p:cNvSpPr>
            <a:spLocks noGrp="1"/>
          </p:cNvSpPr>
          <p:nvPr>
            <p:ph idx="1"/>
          </p:nvPr>
        </p:nvSpPr>
        <p:spPr>
          <a:xfrm>
            <a:off x="1463040" y="2119256"/>
            <a:ext cx="6196405" cy="4118055"/>
          </a:xfrm>
        </p:spPr>
        <p:txBody>
          <a:bodyPr>
            <a:normAutofit fontScale="47500" lnSpcReduction="20000"/>
          </a:bodyPr>
          <a:lstStyle/>
          <a:p>
            <a:pPr algn="just"/>
            <a:r>
              <a:rPr lang="pl-PL" dirty="0" smtClean="0">
                <a:latin typeface="+mj-lt"/>
              </a:rPr>
              <a:t>the scope of application of Article 8 – the </a:t>
            </a:r>
            <a:r>
              <a:rPr lang="en-US" dirty="0" smtClean="0">
                <a:latin typeface="+mj-lt"/>
              </a:rPr>
              <a:t>living </a:t>
            </a:r>
            <a:r>
              <a:rPr lang="en-US" dirty="0">
                <a:latin typeface="+mj-lt"/>
              </a:rPr>
              <a:t>conditions fell within the scope of </a:t>
            </a:r>
            <a:r>
              <a:rPr lang="pl-PL" dirty="0" smtClean="0">
                <a:latin typeface="+mj-lt"/>
              </a:rPr>
              <a:t>protection of the right to private and family life</a:t>
            </a:r>
          </a:p>
          <a:p>
            <a:pPr algn="just"/>
            <a:r>
              <a:rPr lang="pl-PL" dirty="0" smtClean="0">
                <a:latin typeface="+mj-lt"/>
              </a:rPr>
              <a:t>115. (...) Court’s case-law </a:t>
            </a:r>
            <a:r>
              <a:rPr lang="en-US" dirty="0" smtClean="0">
                <a:latin typeface="+mj-lt"/>
              </a:rPr>
              <a:t>distinguished</a:t>
            </a:r>
            <a:r>
              <a:rPr lang="pl-PL" dirty="0" smtClean="0">
                <a:latin typeface="+mj-lt"/>
              </a:rPr>
              <a:t> </a:t>
            </a:r>
            <a:r>
              <a:rPr lang="en-US" dirty="0" smtClean="0">
                <a:latin typeface="+mj-lt"/>
              </a:rPr>
              <a:t>between </a:t>
            </a:r>
            <a:r>
              <a:rPr lang="en-US" b="1" dirty="0">
                <a:latin typeface="+mj-lt"/>
              </a:rPr>
              <a:t>the reason-based approach</a:t>
            </a:r>
            <a:r>
              <a:rPr lang="en-US" dirty="0">
                <a:latin typeface="+mj-lt"/>
              </a:rPr>
              <a:t>, under which the Court examines whether there is a private life issue in the underpinning reasons for the impugned measure, and </a:t>
            </a:r>
            <a:r>
              <a:rPr lang="en-US" b="1" dirty="0">
                <a:latin typeface="+mj-lt"/>
              </a:rPr>
              <a:t>the consequence-based approach</a:t>
            </a:r>
            <a:r>
              <a:rPr lang="en-US" dirty="0">
                <a:latin typeface="+mj-lt"/>
              </a:rPr>
              <a:t>, under which the Court analyses the effects of the impugned measure on the individual’s private life. If the latter approach is at stake, the threshold of severity assumes crucial importance and it is for the applicant to show convincingly that the threshold was attained in his or her case. The Court reiterates in this connection that the consequence-based approach applies also in the context of positive obligations incumbent on the State under Article 8 of the Convention (see, for example, </a:t>
            </a:r>
            <a:r>
              <a:rPr lang="en-US" i="1" dirty="0" err="1">
                <a:latin typeface="+mj-lt"/>
              </a:rPr>
              <a:t>Fadeyeva</a:t>
            </a:r>
            <a:r>
              <a:rPr lang="en-US" i="1" dirty="0">
                <a:latin typeface="+mj-lt"/>
              </a:rPr>
              <a:t> v. Russia</a:t>
            </a:r>
            <a:r>
              <a:rPr lang="en-US" dirty="0">
                <a:latin typeface="+mj-lt"/>
              </a:rPr>
              <a:t>, no. </a:t>
            </a:r>
            <a:r>
              <a:rPr lang="en-US" u="sng" dirty="0">
                <a:latin typeface="+mj-lt"/>
                <a:hlinkClick r:id="rId2"/>
              </a:rPr>
              <a:t>55723/00</a:t>
            </a:r>
            <a:r>
              <a:rPr lang="en-US" dirty="0">
                <a:latin typeface="+mj-lt"/>
              </a:rPr>
              <a:t>, §§ 68-69, ECHR 2005‑IV, where the Court stated that a certain minimum level of adverse effects of pollution on the individual’s health or quality of life must be demonstrated to engage Article 8</a:t>
            </a:r>
            <a:r>
              <a:rPr lang="en-US" dirty="0" smtClean="0">
                <a:latin typeface="+mj-lt"/>
              </a:rPr>
              <a:t>).</a:t>
            </a:r>
            <a:endParaRPr lang="pl-PL" dirty="0" smtClean="0">
              <a:latin typeface="+mj-lt"/>
            </a:endParaRPr>
          </a:p>
          <a:p>
            <a:pPr algn="just"/>
            <a:r>
              <a:rPr lang="en-US" dirty="0">
                <a:latin typeface="+mj-lt"/>
              </a:rPr>
              <a:t>116.  The Court makes clear that access to safe drinking water is not, as such, a right protected by Article 8 of the Convention. However, the Court must be mindful of the fact that without water the human person cannot survive. </a:t>
            </a:r>
            <a:r>
              <a:rPr lang="en-US" b="1" dirty="0">
                <a:latin typeface="+mj-lt"/>
              </a:rPr>
              <a:t>A persistent and long-standing lack of access to safe drinking water can therefore, by its very nature, have adverse consequences for health and human dignity effectively eroding the core of private life and the enjoyment of a home within the meaning of Article 8. </a:t>
            </a:r>
            <a:r>
              <a:rPr lang="en-US" dirty="0">
                <a:latin typeface="+mj-lt"/>
              </a:rPr>
              <a:t>Therefore, when these stringent conditions are fulfilled, the Court is unable to exclude that a convincing allegation may trigger the State’s positive obligations under that provision. Existence of any such positive obligation and its eventual content are necessarily determined by the specific circumstances of the persons affected, but also by the legal framework as well as by the economic and social situation of the State in question. The Court considers that the question whether any positive obligations were triggered in the present case and the scope of such obligations, which are the core issues to be examined on the merits, are closely linked to the specific circumstances of the case and their level of seriousness. There is therefore a strong tie between the question of applicability and the merits in the assessment of whether or not a private life issue is raised in the present case.</a:t>
            </a:r>
            <a:endParaRPr lang="pl-PL" dirty="0">
              <a:latin typeface="+mj-lt"/>
            </a:endParaRPr>
          </a:p>
        </p:txBody>
      </p:sp>
    </p:spTree>
    <p:extLst>
      <p:ext uri="{BB962C8B-B14F-4D97-AF65-F5344CB8AC3E}">
        <p14:creationId xmlns:p14="http://schemas.microsoft.com/office/powerpoint/2010/main" val="4248063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smtClean="0"/>
              <a:t>Hudorovic</a:t>
            </a:r>
            <a:r>
              <a:rPr lang="en-US" dirty="0" smtClean="0"/>
              <a:t> </a:t>
            </a:r>
            <a:r>
              <a:rPr lang="en-US" dirty="0"/>
              <a:t>and others </a:t>
            </a:r>
            <a:r>
              <a:rPr lang="pl-PL" dirty="0" smtClean="0"/>
              <a:t/>
            </a:r>
            <a:br>
              <a:rPr lang="pl-PL" dirty="0" smtClean="0"/>
            </a:br>
            <a:r>
              <a:rPr lang="en-US" dirty="0" smtClean="0"/>
              <a:t>v</a:t>
            </a:r>
            <a:r>
              <a:rPr lang="en-US" dirty="0"/>
              <a:t>. </a:t>
            </a:r>
            <a:r>
              <a:rPr lang="en-US" dirty="0" err="1"/>
              <a:t>Slov</a:t>
            </a:r>
            <a:r>
              <a:rPr lang="pl-PL" dirty="0"/>
              <a:t>enia </a:t>
            </a:r>
            <a:r>
              <a:rPr lang="en-US" dirty="0"/>
              <a:t>(2020)</a:t>
            </a:r>
            <a:r>
              <a:rPr lang="pl-PL" dirty="0"/>
              <a:t/>
            </a:r>
            <a:br>
              <a:rPr lang="pl-PL" dirty="0"/>
            </a:br>
            <a:endParaRPr lang="pl-PL" dirty="0"/>
          </a:p>
        </p:txBody>
      </p:sp>
      <p:sp>
        <p:nvSpPr>
          <p:cNvPr id="3" name="Content Placeholder 2"/>
          <p:cNvSpPr>
            <a:spLocks noGrp="1"/>
          </p:cNvSpPr>
          <p:nvPr>
            <p:ph idx="1"/>
          </p:nvPr>
        </p:nvSpPr>
        <p:spPr/>
        <p:txBody>
          <a:bodyPr>
            <a:normAutofit fontScale="70000" lnSpcReduction="20000"/>
          </a:bodyPr>
          <a:lstStyle/>
          <a:p>
            <a:pPr algn="just"/>
            <a:r>
              <a:rPr lang="pl-PL" dirty="0" smtClean="0">
                <a:latin typeface="+mj-lt"/>
              </a:rPr>
              <a:t>Roma as a vulnerable group</a:t>
            </a:r>
          </a:p>
          <a:p>
            <a:pPr algn="just"/>
            <a:endParaRPr lang="pl-PL" dirty="0" smtClean="0">
              <a:latin typeface="+mj-lt"/>
            </a:endParaRPr>
          </a:p>
          <a:p>
            <a:pPr algn="just"/>
            <a:r>
              <a:rPr lang="pl-PL" dirty="0" smtClean="0">
                <a:latin typeface="+mj-lt"/>
              </a:rPr>
              <a:t>120. in the Court’s case-law </a:t>
            </a:r>
            <a:r>
              <a:rPr lang="en-US" dirty="0" smtClean="0">
                <a:latin typeface="+mj-lt"/>
              </a:rPr>
              <a:t>the </a:t>
            </a:r>
            <a:r>
              <a:rPr lang="en-US" dirty="0">
                <a:latin typeface="+mj-lt"/>
              </a:rPr>
              <a:t>way of life of the Roma community was to be considered an integral part of their identity. Their vulnerable position as a minority should have prompted the authorities to give special consideration to their needs and different lifestyle, both in the relevant regulatory planning framework and in concrete decisions in individual cases. The applicants furthermore argued that the national authorities had at least implicitly acknowledged </a:t>
            </a:r>
            <a:r>
              <a:rPr lang="en-US" b="1" dirty="0">
                <a:latin typeface="+mj-lt"/>
              </a:rPr>
              <a:t>the need for special measures to address the long-standing discrimination against the Roma community. </a:t>
            </a:r>
            <a:r>
              <a:rPr lang="en-US" dirty="0">
                <a:latin typeface="+mj-lt"/>
              </a:rPr>
              <a:t>They pointed out that various policy papers and research had been prepared </a:t>
            </a:r>
            <a:r>
              <a:rPr lang="en-US" dirty="0" err="1">
                <a:latin typeface="+mj-lt"/>
              </a:rPr>
              <a:t>favouring</a:t>
            </a:r>
            <a:r>
              <a:rPr lang="en-US" dirty="0">
                <a:latin typeface="+mj-lt"/>
              </a:rPr>
              <a:t> various types of </a:t>
            </a:r>
            <a:r>
              <a:rPr lang="en-US" dirty="0" err="1">
                <a:latin typeface="+mj-lt"/>
              </a:rPr>
              <a:t>legalisation</a:t>
            </a:r>
            <a:r>
              <a:rPr lang="en-US" dirty="0">
                <a:latin typeface="+mj-lt"/>
              </a:rPr>
              <a:t> in respect of Roma settlements, given that in Slovenia the Roma had not been nomadic, but rather had lived a settled life.</a:t>
            </a:r>
            <a:endParaRPr lang="pl-PL" dirty="0">
              <a:latin typeface="+mj-lt"/>
            </a:endParaRPr>
          </a:p>
        </p:txBody>
      </p:sp>
    </p:spTree>
    <p:extLst>
      <p:ext uri="{BB962C8B-B14F-4D97-AF65-F5344CB8AC3E}">
        <p14:creationId xmlns:p14="http://schemas.microsoft.com/office/powerpoint/2010/main" val="3095269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Human rights and culture</a:t>
            </a:r>
            <a:endParaRPr lang="pl-PL" dirty="0"/>
          </a:p>
        </p:txBody>
      </p:sp>
      <p:sp>
        <p:nvSpPr>
          <p:cNvPr id="3" name="Content Placeholder 2"/>
          <p:cNvSpPr>
            <a:spLocks noGrp="1"/>
          </p:cNvSpPr>
          <p:nvPr>
            <p:ph idx="1"/>
          </p:nvPr>
        </p:nvSpPr>
        <p:spPr/>
        <p:txBody>
          <a:bodyPr>
            <a:normAutofit fontScale="62500" lnSpcReduction="20000"/>
          </a:bodyPr>
          <a:lstStyle/>
          <a:p>
            <a:pPr algn="just"/>
            <a:r>
              <a:rPr lang="pl-PL" dirty="0" smtClean="0">
                <a:latin typeface="+mj-lt"/>
              </a:rPr>
              <a:t>Culture preconditions human activity which is protected under human rights law</a:t>
            </a:r>
          </a:p>
          <a:p>
            <a:pPr algn="just"/>
            <a:r>
              <a:rPr lang="pl-PL" dirty="0" smtClean="0">
                <a:latin typeface="+mj-lt"/>
              </a:rPr>
              <a:t>Human rights include, among </a:t>
            </a:r>
            <a:r>
              <a:rPr lang="pl-PL" dirty="0" smtClean="0">
                <a:latin typeface="+mj-lt"/>
              </a:rPr>
              <a:t>others:</a:t>
            </a:r>
            <a:endParaRPr lang="pl-PL" dirty="0" smtClean="0">
              <a:latin typeface="+mj-lt"/>
            </a:endParaRPr>
          </a:p>
          <a:p>
            <a:pPr algn="just">
              <a:buFontTx/>
              <a:buChar char="-"/>
            </a:pPr>
            <a:r>
              <a:rPr lang="pl-PL" u="sng" dirty="0" smtClean="0">
                <a:latin typeface="+mj-lt"/>
              </a:rPr>
              <a:t>Freedom of speech / communication </a:t>
            </a:r>
            <a:r>
              <a:rPr lang="pl-PL" dirty="0" smtClean="0">
                <a:latin typeface="+mj-lt"/>
              </a:rPr>
              <a:t>(protection of the speaker and the intended recipient of speech or participant in the communication)</a:t>
            </a:r>
          </a:p>
          <a:p>
            <a:pPr algn="just">
              <a:buFontTx/>
              <a:buChar char="-"/>
            </a:pPr>
            <a:r>
              <a:rPr lang="pl-PL" u="sng" dirty="0" smtClean="0">
                <a:latin typeface="+mj-lt"/>
              </a:rPr>
              <a:t>Free exercise of religion / manifestation of religious beliefs </a:t>
            </a:r>
            <a:r>
              <a:rPr lang="pl-PL" dirty="0" smtClean="0">
                <a:latin typeface="+mj-lt"/>
              </a:rPr>
              <a:t>(protection of the believer)</a:t>
            </a:r>
          </a:p>
          <a:p>
            <a:pPr algn="just">
              <a:buFontTx/>
              <a:buChar char="-"/>
            </a:pPr>
            <a:r>
              <a:rPr lang="pl-PL" u="sng" dirty="0" smtClean="0">
                <a:latin typeface="+mj-lt"/>
              </a:rPr>
              <a:t>Freedom of art / freedom of artistic creation </a:t>
            </a:r>
            <a:r>
              <a:rPr lang="pl-PL" dirty="0" smtClean="0">
                <a:latin typeface="+mj-lt"/>
              </a:rPr>
              <a:t>(protection of the artist / creator and the intended recipient / audience) </a:t>
            </a:r>
          </a:p>
          <a:p>
            <a:pPr algn="just"/>
            <a:r>
              <a:rPr lang="pl-PL" dirty="0" smtClean="0">
                <a:latin typeface="+mj-lt"/>
              </a:rPr>
              <a:t>Culture involves also other ascpects of human life like the traditional way of living which are more difficult to classify within the existing concepts of human rights.</a:t>
            </a:r>
          </a:p>
          <a:p>
            <a:pPr algn="just"/>
            <a:r>
              <a:rPr lang="pl-PL" dirty="0" smtClean="0">
                <a:latin typeface="+mj-lt"/>
              </a:rPr>
              <a:t>Still human rights are also evolving concepts and courts tend to expand their scope of protection </a:t>
            </a:r>
          </a:p>
          <a:p>
            <a:pPr algn="just">
              <a:buFontTx/>
              <a:buChar char="-"/>
            </a:pPr>
            <a:r>
              <a:rPr lang="pl-PL" dirty="0" smtClean="0">
                <a:latin typeface="+mj-lt"/>
              </a:rPr>
              <a:t>See </a:t>
            </a:r>
            <a:r>
              <a:rPr lang="pl-PL" b="1" dirty="0" smtClean="0">
                <a:latin typeface="+mj-lt"/>
              </a:rPr>
              <a:t>article 8 of European Convention of Human Rights – covers various aspects of private life</a:t>
            </a:r>
            <a:r>
              <a:rPr lang="pl-PL" dirty="0" smtClean="0">
                <a:latin typeface="+mj-lt"/>
              </a:rPr>
              <a:t>, including the choice to live in caravans (Roma) or access to drinable water or sanitation</a:t>
            </a:r>
            <a:endParaRPr lang="pl-PL" dirty="0">
              <a:latin typeface="+mj-lt"/>
            </a:endParaRPr>
          </a:p>
        </p:txBody>
      </p:sp>
    </p:spTree>
    <p:extLst>
      <p:ext uri="{BB962C8B-B14F-4D97-AF65-F5344CB8AC3E}">
        <p14:creationId xmlns:p14="http://schemas.microsoft.com/office/powerpoint/2010/main" val="15344596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a:t>Hudorovic</a:t>
            </a:r>
            <a:r>
              <a:rPr lang="en-US" dirty="0"/>
              <a:t> and others </a:t>
            </a:r>
            <a:r>
              <a:rPr lang="pl-PL" dirty="0"/>
              <a:t/>
            </a:r>
            <a:br>
              <a:rPr lang="pl-PL" dirty="0"/>
            </a:br>
            <a:r>
              <a:rPr lang="en-US" dirty="0"/>
              <a:t>v. </a:t>
            </a:r>
            <a:r>
              <a:rPr lang="en-US" dirty="0" err="1"/>
              <a:t>Slov</a:t>
            </a:r>
            <a:r>
              <a:rPr lang="pl-PL" dirty="0"/>
              <a:t>enia </a:t>
            </a:r>
            <a:r>
              <a:rPr lang="en-US" dirty="0"/>
              <a:t>(2020)</a:t>
            </a:r>
            <a:r>
              <a:rPr lang="pl-PL" dirty="0"/>
              <a:t/>
            </a:r>
            <a:br>
              <a:rPr lang="pl-PL" dirty="0"/>
            </a:br>
            <a:endParaRPr lang="pl-PL" dirty="0"/>
          </a:p>
        </p:txBody>
      </p:sp>
      <p:sp>
        <p:nvSpPr>
          <p:cNvPr id="3" name="Content Placeholder 2"/>
          <p:cNvSpPr>
            <a:spLocks noGrp="1"/>
          </p:cNvSpPr>
          <p:nvPr>
            <p:ph idx="1"/>
          </p:nvPr>
        </p:nvSpPr>
        <p:spPr/>
        <p:txBody>
          <a:bodyPr>
            <a:normAutofit fontScale="47500" lnSpcReduction="20000"/>
          </a:bodyPr>
          <a:lstStyle/>
          <a:p>
            <a:pPr algn="just"/>
            <a:r>
              <a:rPr lang="pl-PL" dirty="0" smtClean="0">
                <a:latin typeface="+mj-lt"/>
              </a:rPr>
              <a:t>Positive state obligations under Article 8</a:t>
            </a:r>
          </a:p>
          <a:p>
            <a:pPr algn="just"/>
            <a:r>
              <a:rPr lang="en-US" dirty="0">
                <a:latin typeface="+mj-lt"/>
              </a:rPr>
              <a:t>141.  </a:t>
            </a:r>
            <a:r>
              <a:rPr lang="en-US" b="1" dirty="0">
                <a:latin typeface="+mj-lt"/>
              </a:rPr>
              <a:t>In socio-economic matters such as housing the margin of appreciation available to the State is necessarily a wide one </a:t>
            </a:r>
            <a:r>
              <a:rPr lang="en-US" dirty="0">
                <a:latin typeface="+mj-lt"/>
              </a:rPr>
              <a:t>(see </a:t>
            </a:r>
            <a:r>
              <a:rPr lang="en-US" i="1" dirty="0">
                <a:latin typeface="+mj-lt"/>
              </a:rPr>
              <a:t>James and Others v. the United Kingdom</a:t>
            </a:r>
            <a:r>
              <a:rPr lang="en-US" dirty="0">
                <a:latin typeface="+mj-lt"/>
              </a:rPr>
              <a:t>, 21 February 1986, § 46, Series A no. 98, and </a:t>
            </a:r>
            <a:r>
              <a:rPr lang="en-US" i="1" dirty="0" err="1">
                <a:latin typeface="+mj-lt"/>
              </a:rPr>
              <a:t>Mellacher</a:t>
            </a:r>
            <a:r>
              <a:rPr lang="en-US" i="1" dirty="0">
                <a:latin typeface="+mj-lt"/>
              </a:rPr>
              <a:t> and Others v. Austria</a:t>
            </a:r>
            <a:r>
              <a:rPr lang="en-US" dirty="0">
                <a:latin typeface="+mj-lt"/>
              </a:rPr>
              <a:t>, 19 December 1989, § 45, Series A no. 169). The Court takes the view that in issues involving an assessment of the priorities in the context of the allocation of limited State resources, the national authorities are in a better position to carry out this assessment than an international Court (see </a:t>
            </a:r>
            <a:r>
              <a:rPr lang="en-US" i="1" dirty="0">
                <a:latin typeface="+mj-lt"/>
              </a:rPr>
              <a:t>O’Reilly and Others v. Ireland</a:t>
            </a:r>
            <a:r>
              <a:rPr lang="en-US" dirty="0">
                <a:latin typeface="+mj-lt"/>
              </a:rPr>
              <a:t> (</a:t>
            </a:r>
            <a:r>
              <a:rPr lang="en-US" dirty="0" err="1">
                <a:latin typeface="+mj-lt"/>
              </a:rPr>
              <a:t>dec.</a:t>
            </a:r>
            <a:r>
              <a:rPr lang="en-US" dirty="0">
                <a:latin typeface="+mj-lt"/>
              </a:rPr>
              <a:t>), no. </a:t>
            </a:r>
            <a:r>
              <a:rPr lang="en-US" u="sng" dirty="0">
                <a:latin typeface="+mj-lt"/>
                <a:hlinkClick r:id="rId2"/>
              </a:rPr>
              <a:t>54725/00</a:t>
            </a:r>
            <a:r>
              <a:rPr lang="en-US" dirty="0">
                <a:latin typeface="+mj-lt"/>
              </a:rPr>
              <a:t>, 28 February 2002, and </a:t>
            </a:r>
            <a:r>
              <a:rPr lang="en-US" i="1" dirty="0" err="1">
                <a:latin typeface="+mj-lt"/>
              </a:rPr>
              <a:t>Sentges</a:t>
            </a:r>
            <a:r>
              <a:rPr lang="en-US" i="1" dirty="0">
                <a:latin typeface="+mj-lt"/>
              </a:rPr>
              <a:t> v. the Netherlands</a:t>
            </a:r>
            <a:r>
              <a:rPr lang="en-US" dirty="0">
                <a:latin typeface="+mj-lt"/>
              </a:rPr>
              <a:t> (</a:t>
            </a:r>
            <a:r>
              <a:rPr lang="en-US" dirty="0" err="1">
                <a:latin typeface="+mj-lt"/>
              </a:rPr>
              <a:t>dec.</a:t>
            </a:r>
            <a:r>
              <a:rPr lang="en-US" dirty="0">
                <a:latin typeface="+mj-lt"/>
              </a:rPr>
              <a:t>), no. </a:t>
            </a:r>
            <a:r>
              <a:rPr lang="en-US" u="sng" dirty="0">
                <a:latin typeface="+mj-lt"/>
                <a:hlinkClick r:id="rId3"/>
              </a:rPr>
              <a:t>27677/02</a:t>
            </a:r>
            <a:r>
              <a:rPr lang="en-US" dirty="0">
                <a:latin typeface="+mj-lt"/>
              </a:rPr>
              <a:t>, 8 July 2003).</a:t>
            </a:r>
          </a:p>
          <a:p>
            <a:pPr algn="just"/>
            <a:r>
              <a:rPr lang="en-US" dirty="0">
                <a:latin typeface="+mj-lt"/>
              </a:rPr>
              <a:t>142.  In addition, it is necessary to take into account </a:t>
            </a:r>
            <a:r>
              <a:rPr lang="en-US" b="1" dirty="0">
                <a:latin typeface="+mj-lt"/>
              </a:rPr>
              <a:t>the vulnerable and disadvantaged position of the Roma population which requires some special consideration to be given to their needs and their different lifestyle both in the relevant regulatory planning framework and in reaching decisions in particular cases </a:t>
            </a:r>
            <a:r>
              <a:rPr lang="en-US" dirty="0">
                <a:latin typeface="+mj-lt"/>
              </a:rPr>
              <a:t>(see </a:t>
            </a:r>
            <a:r>
              <a:rPr lang="en-US" i="1" dirty="0">
                <a:latin typeface="+mj-lt"/>
              </a:rPr>
              <a:t>Connors</a:t>
            </a:r>
            <a:r>
              <a:rPr lang="en-US" dirty="0">
                <a:latin typeface="+mj-lt"/>
              </a:rPr>
              <a:t>, cited above, § 84, and </a:t>
            </a:r>
            <a:r>
              <a:rPr lang="en-US" i="1" dirty="0">
                <a:latin typeface="+mj-lt"/>
              </a:rPr>
              <a:t>Chapman</a:t>
            </a:r>
            <a:r>
              <a:rPr lang="en-US" dirty="0">
                <a:latin typeface="+mj-lt"/>
              </a:rPr>
              <a:t>, cited above, § 99). Social groups such as the Roma may need assistance in order to be able effectively to enjoy the same rights as the majority population. As the Court has stated in the context of Article 14 of the Convention, that provision not only does not prohibit a member State from treating groups differently in order to correct “factual inequalities” between them but, moreover, in certain circumstances a failure to attempt to correct inequality through different treatment may in itself give rise to a breach of Article 14 (see </a:t>
            </a:r>
            <a:r>
              <a:rPr lang="en-US" i="1" dirty="0">
                <a:latin typeface="+mj-lt"/>
              </a:rPr>
              <a:t>D.H. and Others</a:t>
            </a:r>
            <a:r>
              <a:rPr lang="en-US" dirty="0">
                <a:latin typeface="+mj-lt"/>
              </a:rPr>
              <a:t>, cited above, § 175; </a:t>
            </a:r>
            <a:r>
              <a:rPr lang="en-US" i="1" dirty="0" err="1">
                <a:latin typeface="+mj-lt"/>
              </a:rPr>
              <a:t>Thlimmenos</a:t>
            </a:r>
            <a:r>
              <a:rPr lang="en-US" i="1" dirty="0">
                <a:latin typeface="+mj-lt"/>
              </a:rPr>
              <a:t> v. Greece</a:t>
            </a:r>
            <a:r>
              <a:rPr lang="en-US" dirty="0">
                <a:latin typeface="+mj-lt"/>
              </a:rPr>
              <a:t> [GC], no. </a:t>
            </a:r>
            <a:r>
              <a:rPr lang="en-US" u="sng" dirty="0">
                <a:latin typeface="+mj-lt"/>
                <a:hlinkClick r:id="rId4"/>
              </a:rPr>
              <a:t>34369/97</a:t>
            </a:r>
            <a:r>
              <a:rPr lang="en-US" dirty="0">
                <a:latin typeface="+mj-lt"/>
              </a:rPr>
              <a:t>, § 44, ECHR 2000-IV; and </a:t>
            </a:r>
            <a:r>
              <a:rPr lang="en-US" i="1" dirty="0" err="1">
                <a:latin typeface="+mj-lt"/>
              </a:rPr>
              <a:t>Stec</a:t>
            </a:r>
            <a:r>
              <a:rPr lang="en-US" i="1" dirty="0">
                <a:latin typeface="+mj-lt"/>
              </a:rPr>
              <a:t> and Others v. the United Kingdom </a:t>
            </a:r>
            <a:r>
              <a:rPr lang="en-US" dirty="0">
                <a:latin typeface="+mj-lt"/>
              </a:rPr>
              <a:t>[GC], nos. </a:t>
            </a:r>
            <a:r>
              <a:rPr lang="en-US" u="sng" dirty="0">
                <a:latin typeface="+mj-lt"/>
                <a:hlinkClick r:id="rId5"/>
              </a:rPr>
              <a:t>65731/01</a:t>
            </a:r>
            <a:r>
              <a:rPr lang="en-US" dirty="0">
                <a:latin typeface="+mj-lt"/>
              </a:rPr>
              <a:t> and </a:t>
            </a:r>
            <a:r>
              <a:rPr lang="en-US" u="sng" dirty="0">
                <a:latin typeface="+mj-lt"/>
                <a:hlinkClick r:id="rId6"/>
              </a:rPr>
              <a:t>65900/01</a:t>
            </a:r>
            <a:r>
              <a:rPr lang="en-US" dirty="0">
                <a:latin typeface="+mj-lt"/>
              </a:rPr>
              <a:t>, § 51, ECHR 2006-VI). In the context of Article 8, the applicants’ specificity as a social group and their needs has been considered one of the relevant factors in the assessment of the proportionality that the national authorities are under a duty to undertake (see </a:t>
            </a:r>
            <a:r>
              <a:rPr lang="en-US" i="1" dirty="0" err="1">
                <a:latin typeface="+mj-lt"/>
              </a:rPr>
              <a:t>Yordanova</a:t>
            </a:r>
            <a:r>
              <a:rPr lang="en-US" i="1" dirty="0">
                <a:latin typeface="+mj-lt"/>
              </a:rPr>
              <a:t> and Others</a:t>
            </a:r>
            <a:r>
              <a:rPr lang="en-US" dirty="0">
                <a:latin typeface="+mj-lt"/>
              </a:rPr>
              <a:t>, cited above, § 129</a:t>
            </a:r>
            <a:r>
              <a:rPr lang="en-US" dirty="0" smtClean="0">
                <a:latin typeface="+mj-lt"/>
              </a:rPr>
              <a:t>).</a:t>
            </a:r>
            <a:r>
              <a:rPr lang="pl-PL" dirty="0" smtClean="0">
                <a:latin typeface="+mj-lt"/>
              </a:rPr>
              <a:t> </a:t>
            </a:r>
            <a:endParaRPr lang="pl-PL" dirty="0">
              <a:latin typeface="+mj-lt"/>
            </a:endParaRPr>
          </a:p>
        </p:txBody>
      </p:sp>
    </p:spTree>
    <p:extLst>
      <p:ext uri="{BB962C8B-B14F-4D97-AF65-F5344CB8AC3E}">
        <p14:creationId xmlns:p14="http://schemas.microsoft.com/office/powerpoint/2010/main" val="30952694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Hudorovic</a:t>
            </a:r>
            <a:r>
              <a:rPr lang="en-US" dirty="0"/>
              <a:t> and others </a:t>
            </a:r>
            <a:r>
              <a:rPr lang="pl-PL" dirty="0"/>
              <a:t/>
            </a:r>
            <a:br>
              <a:rPr lang="pl-PL" dirty="0"/>
            </a:br>
            <a:r>
              <a:rPr lang="en-US" dirty="0"/>
              <a:t>v. </a:t>
            </a:r>
            <a:r>
              <a:rPr lang="en-US" dirty="0" err="1"/>
              <a:t>Slov</a:t>
            </a:r>
            <a:r>
              <a:rPr lang="pl-PL" dirty="0"/>
              <a:t>enia </a:t>
            </a:r>
            <a:r>
              <a:rPr lang="en-US" dirty="0"/>
              <a:t>(2020)</a:t>
            </a:r>
            <a:endParaRPr lang="pl-PL" dirty="0"/>
          </a:p>
        </p:txBody>
      </p:sp>
      <p:sp>
        <p:nvSpPr>
          <p:cNvPr id="3" name="Content Placeholder 2"/>
          <p:cNvSpPr>
            <a:spLocks noGrp="1"/>
          </p:cNvSpPr>
          <p:nvPr>
            <p:ph idx="1"/>
          </p:nvPr>
        </p:nvSpPr>
        <p:spPr/>
        <p:txBody>
          <a:bodyPr>
            <a:normAutofit fontScale="55000" lnSpcReduction="20000"/>
          </a:bodyPr>
          <a:lstStyle/>
          <a:p>
            <a:pPr algn="just"/>
            <a:r>
              <a:rPr lang="en-US" dirty="0">
                <a:latin typeface="+mj-lt"/>
              </a:rPr>
              <a:t>156.  In the present case, the respective municipal authorities undertook measures that, as already found, provided the applicants with the opportunity to access drinking water, notwithstanding the irregular status of their settlements and the nature of the land the applicants’ respective buildings had been built on (see paragraph 128 above). In the Court’s opinion, </a:t>
            </a:r>
            <a:r>
              <a:rPr lang="en-US" b="1" dirty="0">
                <a:latin typeface="+mj-lt"/>
              </a:rPr>
              <a:t>the positive steps taken by the respective municipalities allow for the conclusion that they have acknowledged the disadvantages suffered by the applicants as members of a vulnerable community and shown a degree of active engagement with their specific needs. </a:t>
            </a:r>
            <a:r>
              <a:rPr lang="en-US" dirty="0">
                <a:latin typeface="+mj-lt"/>
              </a:rPr>
              <a:t>It is true that those steps did not entail the provision of household connections that are generally considered the ideal solution (see paragraph </a:t>
            </a:r>
            <a:r>
              <a:rPr lang="en-US" dirty="0">
                <a:latin typeface="+mj-lt"/>
                <a:hlinkClick r:id="rId2"/>
              </a:rPr>
              <a:t>62</a:t>
            </a:r>
            <a:r>
              <a:rPr lang="en-US" dirty="0">
                <a:latin typeface="+mj-lt"/>
              </a:rPr>
              <a:t> above), or, in the case of the water tank installed in the </a:t>
            </a:r>
            <a:r>
              <a:rPr lang="en-US" dirty="0" err="1">
                <a:latin typeface="+mj-lt"/>
              </a:rPr>
              <a:t>Goriča</a:t>
            </a:r>
            <a:r>
              <a:rPr lang="en-US" dirty="0">
                <a:latin typeface="+mj-lt"/>
              </a:rPr>
              <a:t> vas settlement, even made that possible. However, </a:t>
            </a:r>
            <a:r>
              <a:rPr lang="en-US" b="1" dirty="0">
                <a:latin typeface="+mj-lt"/>
              </a:rPr>
              <a:t>the applicants were not prevented from making use of their social benefits that allowed them to provide for their essential needs (see paragraph 149 above) to employ alternative solutions such as installing private water tanks or systems for collecting rainwater. As regards the State’s own legal and financial obligations in this regard, the Court takes the view that, while it falls upon the State to address the inequalities in the provision of access to safe drinking water which disadvantage Roma settlements, this cannot be interpreted as including an obligation to bear the entire burden of providing running water to the applicants’ homes</a:t>
            </a:r>
            <a:r>
              <a:rPr lang="en-US" b="1" dirty="0" smtClean="0">
                <a:latin typeface="+mj-lt"/>
              </a:rPr>
              <a:t>.</a:t>
            </a:r>
            <a:endParaRPr lang="pl-PL" b="1" dirty="0">
              <a:latin typeface="+mj-lt"/>
            </a:endParaRPr>
          </a:p>
        </p:txBody>
      </p:sp>
    </p:spTree>
    <p:extLst>
      <p:ext uri="{BB962C8B-B14F-4D97-AF65-F5344CB8AC3E}">
        <p14:creationId xmlns:p14="http://schemas.microsoft.com/office/powerpoint/2010/main" val="2308562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Hudorovic</a:t>
            </a:r>
            <a:r>
              <a:rPr lang="en-US" dirty="0" smtClean="0"/>
              <a:t> and others </a:t>
            </a:r>
            <a:r>
              <a:rPr lang="pl-PL" dirty="0" smtClean="0"/>
              <a:t/>
            </a:r>
            <a:br>
              <a:rPr lang="pl-PL" dirty="0" smtClean="0"/>
            </a:br>
            <a:r>
              <a:rPr lang="en-US" dirty="0" smtClean="0"/>
              <a:t>v. </a:t>
            </a:r>
            <a:r>
              <a:rPr lang="en-US" dirty="0" err="1" smtClean="0"/>
              <a:t>Slov</a:t>
            </a:r>
            <a:r>
              <a:rPr lang="pl-PL" dirty="0" smtClean="0"/>
              <a:t>enia </a:t>
            </a:r>
            <a:r>
              <a:rPr lang="en-US" dirty="0" smtClean="0"/>
              <a:t>(2020)</a:t>
            </a:r>
            <a:endParaRPr lang="pl-PL" dirty="0"/>
          </a:p>
        </p:txBody>
      </p:sp>
      <p:sp>
        <p:nvSpPr>
          <p:cNvPr id="3" name="Content Placeholder 2"/>
          <p:cNvSpPr>
            <a:spLocks noGrp="1"/>
          </p:cNvSpPr>
          <p:nvPr>
            <p:ph idx="1"/>
          </p:nvPr>
        </p:nvSpPr>
        <p:spPr>
          <a:xfrm>
            <a:off x="1463040" y="2119256"/>
            <a:ext cx="6196405" cy="4046047"/>
          </a:xfrm>
        </p:spPr>
        <p:txBody>
          <a:bodyPr>
            <a:normAutofit fontScale="47500" lnSpcReduction="20000"/>
          </a:bodyPr>
          <a:lstStyle/>
          <a:p>
            <a:pPr algn="just"/>
            <a:r>
              <a:rPr lang="pl-PL" b="1" dirty="0" smtClean="0">
                <a:latin typeface="+mj-lt"/>
              </a:rPr>
              <a:t>ECTH held that there is no violation of Article 8, nor 14 in conjunction with 8</a:t>
            </a:r>
          </a:p>
          <a:p>
            <a:pPr algn="just"/>
            <a:r>
              <a:rPr lang="pl-PL" b="1" dirty="0" smtClean="0">
                <a:latin typeface="+mj-lt"/>
              </a:rPr>
              <a:t>Dissent:</a:t>
            </a:r>
          </a:p>
          <a:p>
            <a:pPr algn="just"/>
            <a:r>
              <a:rPr lang="pl-PL" b="1" dirty="0" smtClean="0">
                <a:latin typeface="+mj-lt"/>
              </a:rPr>
              <a:t>The burden should not be excessive to prove adverse consequences of the state failure to act effectively</a:t>
            </a:r>
          </a:p>
          <a:p>
            <a:pPr algn="just"/>
            <a:r>
              <a:rPr lang="en-US" dirty="0">
                <a:latin typeface="+mj-lt"/>
              </a:rPr>
              <a:t>I do not disagree with the first part of the threshold test proposed by the majority, namely that a long-standing lack of access to a safe water supply, which “by its very nature” affects health and human dignity, comes under the scope of Article 8. It is not clear whether the second part of the proposed test – “effectively eroding the core of private life and enjoyment of a home” – is meant simply as rhetorical emphasis or, conversely, as imposing a burden on applicants to show that the adverse consequences for their health or dignity are so severe that they have “eroded the core” of their Article 8 rights. If the latter, this would be hard to reconcile with our case-law or the nature of the rights at stake. An indication of adverse consequences stemming from a lack of access to clean water and basic sanitation for an extended period of time would be sufficient in my view</a:t>
            </a:r>
            <a:r>
              <a:rPr lang="en-US" dirty="0" smtClean="0">
                <a:latin typeface="+mj-lt"/>
              </a:rPr>
              <a:t>.</a:t>
            </a:r>
            <a:endParaRPr lang="pl-PL" dirty="0" smtClean="0">
              <a:latin typeface="+mj-lt"/>
            </a:endParaRPr>
          </a:p>
          <a:p>
            <a:pPr algn="just"/>
            <a:r>
              <a:rPr lang="pl-PL" b="1" dirty="0" smtClean="0">
                <a:latin typeface="+mj-lt"/>
              </a:rPr>
              <a:t>The majority did not want to include a socio-economic right within the ambit of Article 8</a:t>
            </a:r>
          </a:p>
          <a:p>
            <a:pPr algn="just"/>
            <a:r>
              <a:rPr lang="en-US" dirty="0">
                <a:latin typeface="+mj-lt"/>
              </a:rPr>
              <a:t>The majority judgment seems compelled to adopt a test of “stringent conditions” in order to avoid imposing an unreasonable burden on States in an area that has historically been seen as falling under the head of socio-economic rights. But putting aside the debatable matter of the strict dualism of rights, what precise burden would be imposed on States by </a:t>
            </a:r>
            <a:r>
              <a:rPr lang="en-US" dirty="0" err="1">
                <a:latin typeface="+mj-lt"/>
              </a:rPr>
              <a:t>recognising</a:t>
            </a:r>
            <a:r>
              <a:rPr lang="en-US" dirty="0">
                <a:latin typeface="+mj-lt"/>
              </a:rPr>
              <a:t> a right of access, in principle, to the public water supply, or comparable alternatives? Such a right cannot, of course, be absolute – very few Convention rights are – and could be restricted on reasonable grounds of balancing against competing public interests, such as the remoteness of a particular dwelling or settlement, or other factors that may render the applicants’ connection to the public water supply (assuming one is available in the first place) unreasonably burdensome on the public purse or otherwise impractical. </a:t>
            </a:r>
            <a:endParaRPr lang="pl-PL" b="1" dirty="0">
              <a:latin typeface="+mj-lt"/>
            </a:endParaRPr>
          </a:p>
        </p:txBody>
      </p:sp>
    </p:spTree>
    <p:extLst>
      <p:ext uri="{BB962C8B-B14F-4D97-AF65-F5344CB8AC3E}">
        <p14:creationId xmlns:p14="http://schemas.microsoft.com/office/powerpoint/2010/main" val="699180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Hudorovic</a:t>
            </a:r>
            <a:r>
              <a:rPr lang="en-US" dirty="0"/>
              <a:t> and others </a:t>
            </a:r>
            <a:r>
              <a:rPr lang="pl-PL" dirty="0"/>
              <a:t/>
            </a:r>
            <a:br>
              <a:rPr lang="pl-PL" dirty="0"/>
            </a:br>
            <a:r>
              <a:rPr lang="en-US" dirty="0"/>
              <a:t>v. </a:t>
            </a:r>
            <a:r>
              <a:rPr lang="en-US" dirty="0" err="1"/>
              <a:t>Slov</a:t>
            </a:r>
            <a:r>
              <a:rPr lang="pl-PL" dirty="0"/>
              <a:t>enia </a:t>
            </a:r>
            <a:r>
              <a:rPr lang="en-US" dirty="0"/>
              <a:t>(2020)</a:t>
            </a:r>
            <a:endParaRPr lang="pl-PL" dirty="0"/>
          </a:p>
        </p:txBody>
      </p:sp>
      <p:sp>
        <p:nvSpPr>
          <p:cNvPr id="3" name="Content Placeholder 2"/>
          <p:cNvSpPr>
            <a:spLocks noGrp="1"/>
          </p:cNvSpPr>
          <p:nvPr>
            <p:ph idx="1"/>
          </p:nvPr>
        </p:nvSpPr>
        <p:spPr/>
        <p:txBody>
          <a:bodyPr>
            <a:normAutofit fontScale="70000" lnSpcReduction="20000"/>
          </a:bodyPr>
          <a:lstStyle/>
          <a:p>
            <a:pPr algn="just"/>
            <a:r>
              <a:rPr lang="pl-PL" dirty="0" smtClean="0">
                <a:latin typeface="+mj-lt"/>
              </a:rPr>
              <a:t>Dissent:</a:t>
            </a:r>
          </a:p>
          <a:p>
            <a:pPr algn="just"/>
            <a:r>
              <a:rPr lang="pl-PL" dirty="0" smtClean="0">
                <a:latin typeface="+mj-lt"/>
              </a:rPr>
              <a:t>The majority agreed that access to water provided by the state was adequate (contrary to the position of other international bodies)</a:t>
            </a:r>
          </a:p>
          <a:p>
            <a:pPr algn="just"/>
            <a:r>
              <a:rPr lang="pl-PL" dirty="0" smtClean="0">
                <a:latin typeface="+mj-lt"/>
              </a:rPr>
              <a:t>17. (...) i</a:t>
            </a:r>
            <a:r>
              <a:rPr lang="en-US" dirty="0" smtClean="0">
                <a:latin typeface="+mj-lt"/>
              </a:rPr>
              <a:t>f </a:t>
            </a:r>
            <a:r>
              <a:rPr lang="en-US" dirty="0">
                <a:latin typeface="+mj-lt"/>
              </a:rPr>
              <a:t>one looks beyond formalities, the case of the first applicants from </a:t>
            </a:r>
            <a:r>
              <a:rPr lang="en-US" dirty="0" err="1">
                <a:latin typeface="+mj-lt"/>
              </a:rPr>
              <a:t>Goriča</a:t>
            </a:r>
            <a:r>
              <a:rPr lang="en-US" dirty="0">
                <a:latin typeface="+mj-lt"/>
              </a:rPr>
              <a:t> vas is ultimately a tale of two communities, one Roma and one belonging to the majority, living a stone’s throw from each other – one of them has running water coming out of their taps, and the other has never had it at all for over thirty years. This in a country with an annual GDP per capita upwards of 20,000 euros</a:t>
            </a:r>
            <a:r>
              <a:rPr lang="en-US" dirty="0" smtClean="0">
                <a:latin typeface="+mj-lt"/>
              </a:rPr>
              <a:t>.</a:t>
            </a:r>
            <a:endParaRPr lang="pl-PL" dirty="0" smtClean="0">
              <a:latin typeface="+mj-lt"/>
            </a:endParaRPr>
          </a:p>
          <a:p>
            <a:pPr algn="just"/>
            <a:r>
              <a:rPr lang="pl-PL" dirty="0" smtClean="0">
                <a:latin typeface="+mj-lt"/>
              </a:rPr>
              <a:t>Notably, the dissent does not find a violation of Article 8 with regard to the second applincants.</a:t>
            </a:r>
          </a:p>
          <a:p>
            <a:pPr algn="just"/>
            <a:r>
              <a:rPr lang="pl-PL" smtClean="0">
                <a:latin typeface="+mj-lt"/>
              </a:rPr>
              <a:t>In addition, there was a case of discrimination on the grounds of ethnicity.</a:t>
            </a:r>
            <a:endParaRPr lang="pl-PL" dirty="0" smtClean="0">
              <a:latin typeface="+mj-lt"/>
            </a:endParaRPr>
          </a:p>
        </p:txBody>
      </p:sp>
    </p:spTree>
    <p:extLst>
      <p:ext uri="{BB962C8B-B14F-4D97-AF65-F5344CB8AC3E}">
        <p14:creationId xmlns:p14="http://schemas.microsoft.com/office/powerpoint/2010/main" val="28785969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The case in the news</a:t>
            </a:r>
            <a:endParaRPr lang="pl-PL" dirty="0"/>
          </a:p>
        </p:txBody>
      </p:sp>
      <p:sp>
        <p:nvSpPr>
          <p:cNvPr id="3" name="Content Placeholder 2"/>
          <p:cNvSpPr>
            <a:spLocks noGrp="1"/>
          </p:cNvSpPr>
          <p:nvPr>
            <p:ph idx="1"/>
          </p:nvPr>
        </p:nvSpPr>
        <p:spPr/>
        <p:txBody>
          <a:bodyPr/>
          <a:lstStyle/>
          <a:p>
            <a:r>
              <a:rPr lang="pl-PL" dirty="0">
                <a:latin typeface="+mj-lt"/>
                <a:hlinkClick r:id="rId2"/>
              </a:rPr>
              <a:t>https://www.youtube.com/watch?v=DKO_srtJ1Qg</a:t>
            </a:r>
          </a:p>
          <a:p>
            <a:r>
              <a:rPr lang="pl-PL" dirty="0" smtClean="0">
                <a:latin typeface="+mj-lt"/>
                <a:hlinkClick r:id="rId2"/>
              </a:rPr>
              <a:t>https</a:t>
            </a:r>
            <a:r>
              <a:rPr lang="pl-PL" dirty="0">
                <a:latin typeface="+mj-lt"/>
                <a:hlinkClick r:id="rId2"/>
              </a:rPr>
              <a:t>://www.amnesty.org.uk/press-releases/slovenia-european-court-human-rights-judgment-blow-roma-communities</a:t>
            </a:r>
            <a:endParaRPr lang="pl-PL" dirty="0">
              <a:latin typeface="+mj-lt"/>
            </a:endParaRPr>
          </a:p>
        </p:txBody>
      </p:sp>
    </p:spTree>
    <p:extLst>
      <p:ext uri="{BB962C8B-B14F-4D97-AF65-F5344CB8AC3E}">
        <p14:creationId xmlns:p14="http://schemas.microsoft.com/office/powerpoint/2010/main" val="19143929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p:txBody>
          <a:bodyPr>
            <a:normAutofit fontScale="70000" lnSpcReduction="20000"/>
          </a:bodyPr>
          <a:lstStyle/>
          <a:p>
            <a:pPr algn="just"/>
            <a:r>
              <a:rPr lang="pl-PL" dirty="0" smtClean="0">
                <a:latin typeface="+mj-lt"/>
              </a:rPr>
              <a:t>The case filed on behalf of the Endorois Welfare Council is an example of human rights litigation before an international human rights body in Africa.</a:t>
            </a:r>
          </a:p>
          <a:p>
            <a:pPr algn="just"/>
            <a:r>
              <a:rPr lang="pl-PL" dirty="0" smtClean="0">
                <a:latin typeface="+mj-lt"/>
              </a:rPr>
              <a:t>The case is based on the African Charter of Human and Peoples’ Rights and was decided by the African Commission of Human and Peoples’ Rights</a:t>
            </a:r>
          </a:p>
          <a:p>
            <a:pPr algn="just"/>
            <a:r>
              <a:rPr lang="pl-PL" dirty="0">
                <a:latin typeface="+mj-lt"/>
                <a:hlinkClick r:id="rId2"/>
              </a:rPr>
              <a:t>https://www.achpr.org/</a:t>
            </a:r>
            <a:endParaRPr lang="pl-PL" dirty="0" smtClean="0">
              <a:latin typeface="+mj-lt"/>
            </a:endParaRPr>
          </a:p>
          <a:p>
            <a:pPr algn="just"/>
            <a:r>
              <a:rPr lang="pl-PL" dirty="0" smtClean="0">
                <a:latin typeface="+mj-lt"/>
              </a:rPr>
              <a:t>Ultimately, in the African (regional) system the African Court of Human and Peoples’ Rights can also adjudicate cases concerning violations of human rights (that may go even beyond rights and freedoms guaranteed in the Charter) against state parties that recognized its jurisdiction.</a:t>
            </a:r>
          </a:p>
          <a:p>
            <a:pPr algn="just"/>
            <a:r>
              <a:rPr lang="pl-PL" dirty="0">
                <a:latin typeface="+mj-lt"/>
                <a:hlinkClick r:id="rId3"/>
              </a:rPr>
              <a:t>https://en.african-court.org/index.php/faqs/frequent-questions#Jurisdiction</a:t>
            </a:r>
            <a:endParaRPr lang="pl-PL" dirty="0" smtClean="0">
              <a:latin typeface="+mj-lt"/>
            </a:endParaRPr>
          </a:p>
          <a:p>
            <a:pPr algn="just"/>
            <a:endParaRPr lang="pl-PL" dirty="0">
              <a:latin typeface="+mj-lt"/>
            </a:endParaRPr>
          </a:p>
        </p:txBody>
      </p:sp>
    </p:spTree>
    <p:extLst>
      <p:ext uri="{BB962C8B-B14F-4D97-AF65-F5344CB8AC3E}">
        <p14:creationId xmlns:p14="http://schemas.microsoft.com/office/powerpoint/2010/main" val="3318979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
            </a:r>
            <a:br>
              <a:rPr lang="pl-PL" dirty="0" smtClean="0"/>
            </a:br>
            <a:r>
              <a:rPr lang="en-US" dirty="0" err="1" smtClean="0"/>
              <a:t>Endorois</a:t>
            </a:r>
            <a:r>
              <a:rPr lang="en-US" dirty="0" smtClean="0"/>
              <a:t> </a:t>
            </a:r>
            <a:r>
              <a:rPr lang="en-US" dirty="0"/>
              <a:t>Welfare Council </a:t>
            </a:r>
            <a:r>
              <a:rPr lang="pl-PL" dirty="0" smtClean="0"/>
              <a:t/>
            </a:r>
            <a:br>
              <a:rPr lang="pl-PL" dirty="0" smtClean="0"/>
            </a:br>
            <a:r>
              <a:rPr lang="en-US" dirty="0" smtClean="0"/>
              <a:t>v</a:t>
            </a:r>
            <a:r>
              <a:rPr lang="pl-PL" dirty="0" smtClean="0"/>
              <a:t>.</a:t>
            </a:r>
            <a:r>
              <a:rPr lang="en-US" dirty="0" smtClean="0"/>
              <a:t> </a:t>
            </a:r>
            <a:r>
              <a:rPr lang="en-US" dirty="0"/>
              <a:t>Kenya (2010) </a:t>
            </a:r>
            <a:r>
              <a:rPr lang="pl-PL" dirty="0"/>
              <a:t/>
            </a:r>
            <a:br>
              <a:rPr lang="pl-PL" dirty="0"/>
            </a:br>
            <a:endParaRPr lang="pl-PL" dirty="0"/>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mj-lt"/>
              </a:rPr>
              <a:t>276 </a:t>
            </a:r>
            <a:r>
              <a:rPr lang="en-US" dirty="0">
                <a:latin typeface="+mj-lt"/>
              </a:rPr>
              <a:t>/ 2003 – Centre for Minority Rights Development (Kenya) and Minority Rights Group International on behalf </a:t>
            </a:r>
            <a:r>
              <a:rPr lang="en-US" dirty="0" smtClean="0">
                <a:latin typeface="+mj-lt"/>
              </a:rPr>
              <a:t>of</a:t>
            </a:r>
            <a:r>
              <a:rPr lang="pl-PL" dirty="0" smtClean="0">
                <a:latin typeface="+mj-lt"/>
              </a:rPr>
              <a:t> </a:t>
            </a:r>
            <a:r>
              <a:rPr lang="en-US" dirty="0" err="1">
                <a:latin typeface="+mj-lt"/>
              </a:rPr>
              <a:t>Endorois</a:t>
            </a:r>
            <a:r>
              <a:rPr lang="en-US" dirty="0">
                <a:latin typeface="+mj-lt"/>
              </a:rPr>
              <a:t> Welfare Council v Kenya (2010) </a:t>
            </a:r>
            <a:endParaRPr lang="pl-PL" dirty="0" smtClean="0">
              <a:latin typeface="+mj-lt"/>
            </a:endParaRPr>
          </a:p>
          <a:p>
            <a:pPr algn="just"/>
            <a:r>
              <a:rPr lang="en-US" dirty="0">
                <a:latin typeface="+mj-lt"/>
              </a:rPr>
              <a:t>The Complainants allege violations resulting from the displacement of the </a:t>
            </a:r>
            <a:r>
              <a:rPr lang="en-US" dirty="0" err="1">
                <a:latin typeface="+mj-lt"/>
              </a:rPr>
              <a:t>Endorois</a:t>
            </a:r>
            <a:r>
              <a:rPr lang="en-US" dirty="0">
                <a:latin typeface="+mj-lt"/>
              </a:rPr>
              <a:t> community, an indigenous community, from their ancestral lands, the failure to adequately compensate them for the loss of their property, the disruption of the community's pastoral enterprise and violations of the right to </a:t>
            </a:r>
            <a:r>
              <a:rPr lang="en-US" dirty="0" err="1">
                <a:latin typeface="+mj-lt"/>
              </a:rPr>
              <a:t>practise</a:t>
            </a:r>
            <a:r>
              <a:rPr lang="en-US" dirty="0">
                <a:latin typeface="+mj-lt"/>
              </a:rPr>
              <a:t> their religion and culture, as well as the overall process of development of the </a:t>
            </a:r>
            <a:r>
              <a:rPr lang="en-US" dirty="0" err="1">
                <a:latin typeface="+mj-lt"/>
              </a:rPr>
              <a:t>Endorois</a:t>
            </a:r>
            <a:r>
              <a:rPr lang="en-US" dirty="0">
                <a:latin typeface="+mj-lt"/>
              </a:rPr>
              <a:t> people. </a:t>
            </a:r>
          </a:p>
        </p:txBody>
      </p:sp>
    </p:spTree>
    <p:extLst>
      <p:ext uri="{BB962C8B-B14F-4D97-AF65-F5344CB8AC3E}">
        <p14:creationId xmlns:p14="http://schemas.microsoft.com/office/powerpoint/2010/main" val="15964515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Endorois</a:t>
            </a:r>
            <a:r>
              <a:rPr lang="en-US" dirty="0"/>
              <a:t> Welfare Council </a:t>
            </a:r>
            <a:br>
              <a:rPr lang="en-US" dirty="0"/>
            </a:br>
            <a:r>
              <a:rPr lang="en-US" dirty="0"/>
              <a:t>v. Kenya (2010) </a:t>
            </a:r>
            <a:endParaRPr lang="pl-PL" dirty="0"/>
          </a:p>
        </p:txBody>
      </p:sp>
      <p:sp>
        <p:nvSpPr>
          <p:cNvPr id="3" name="Content Placeholder 2"/>
          <p:cNvSpPr>
            <a:spLocks noGrp="1"/>
          </p:cNvSpPr>
          <p:nvPr>
            <p:ph idx="1"/>
          </p:nvPr>
        </p:nvSpPr>
        <p:spPr/>
        <p:txBody>
          <a:bodyPr>
            <a:noAutofit/>
          </a:bodyPr>
          <a:lstStyle/>
          <a:p>
            <a:pPr algn="just"/>
            <a:r>
              <a:rPr lang="en-US" sz="1200" dirty="0">
                <a:latin typeface="+mj-lt"/>
              </a:rPr>
              <a:t>the </a:t>
            </a:r>
            <a:r>
              <a:rPr lang="en-US" sz="1200" dirty="0" err="1">
                <a:latin typeface="+mj-lt"/>
              </a:rPr>
              <a:t>Endorois</a:t>
            </a:r>
            <a:r>
              <a:rPr lang="en-US" sz="1200" dirty="0">
                <a:latin typeface="+mj-lt"/>
              </a:rPr>
              <a:t> are a community of approximately 60,000 people1 who, for centuries, have lived in the Lake </a:t>
            </a:r>
            <a:r>
              <a:rPr lang="en-US" sz="1200" dirty="0" err="1">
                <a:latin typeface="+mj-lt"/>
              </a:rPr>
              <a:t>Bogoria</a:t>
            </a:r>
            <a:r>
              <a:rPr lang="en-US" sz="1200" dirty="0">
                <a:latin typeface="+mj-lt"/>
              </a:rPr>
              <a:t> area. They claim that prior to the dispossession of </a:t>
            </a:r>
            <a:r>
              <a:rPr lang="en-US" sz="1200" dirty="0" err="1">
                <a:latin typeface="+mj-lt"/>
              </a:rPr>
              <a:t>Endorois</a:t>
            </a:r>
            <a:r>
              <a:rPr lang="en-US" sz="1200" dirty="0">
                <a:latin typeface="+mj-lt"/>
              </a:rPr>
              <a:t> land through the creation of the Lake </a:t>
            </a:r>
            <a:r>
              <a:rPr lang="en-US" sz="1200" dirty="0" err="1">
                <a:latin typeface="+mj-lt"/>
              </a:rPr>
              <a:t>Hannington</a:t>
            </a:r>
            <a:r>
              <a:rPr lang="en-US" sz="1200" dirty="0">
                <a:latin typeface="+mj-lt"/>
              </a:rPr>
              <a:t> Game Reserve in 1973, and a subsequent re-</a:t>
            </a:r>
            <a:r>
              <a:rPr lang="en-US" sz="1200" dirty="0" err="1">
                <a:latin typeface="+mj-lt"/>
              </a:rPr>
              <a:t>gazetting</a:t>
            </a:r>
            <a:r>
              <a:rPr lang="en-US" sz="1200" dirty="0">
                <a:latin typeface="+mj-lt"/>
              </a:rPr>
              <a:t> of the Lake </a:t>
            </a:r>
            <a:r>
              <a:rPr lang="en-US" sz="1200" dirty="0" err="1">
                <a:latin typeface="+mj-lt"/>
              </a:rPr>
              <a:t>Bogoria</a:t>
            </a:r>
            <a:r>
              <a:rPr lang="en-US" sz="1200" dirty="0">
                <a:latin typeface="+mj-lt"/>
              </a:rPr>
              <a:t> Game Reserve in 1978 by the Government of Kenya, the </a:t>
            </a:r>
            <a:r>
              <a:rPr lang="en-US" sz="1200" dirty="0" err="1">
                <a:latin typeface="+mj-lt"/>
              </a:rPr>
              <a:t>Endorois</a:t>
            </a:r>
            <a:r>
              <a:rPr lang="en-US" sz="1200" dirty="0">
                <a:latin typeface="+mj-lt"/>
              </a:rPr>
              <a:t> had established, and, for centuries, </a:t>
            </a:r>
            <a:r>
              <a:rPr lang="en-US" sz="1200" dirty="0" err="1">
                <a:latin typeface="+mj-lt"/>
              </a:rPr>
              <a:t>practised</a:t>
            </a:r>
            <a:r>
              <a:rPr lang="en-US" sz="1200" dirty="0">
                <a:latin typeface="+mj-lt"/>
              </a:rPr>
              <a:t> a sustainable way of life which was inextricably linked to their ancestral land. The Complainants allege that since 1978 the </a:t>
            </a:r>
            <a:r>
              <a:rPr lang="en-US" sz="1200" dirty="0" err="1">
                <a:latin typeface="+mj-lt"/>
              </a:rPr>
              <a:t>Endorois</a:t>
            </a:r>
            <a:r>
              <a:rPr lang="en-US" sz="1200" dirty="0">
                <a:latin typeface="+mj-lt"/>
              </a:rPr>
              <a:t> have been denied access to their land. </a:t>
            </a:r>
          </a:p>
          <a:p>
            <a:pPr algn="just"/>
            <a:r>
              <a:rPr lang="en-US" sz="1200" dirty="0">
                <a:latin typeface="+mj-lt"/>
              </a:rPr>
              <a:t> the </a:t>
            </a:r>
            <a:r>
              <a:rPr lang="en-US" sz="1200" dirty="0" err="1">
                <a:latin typeface="+mj-lt"/>
              </a:rPr>
              <a:t>Endorois</a:t>
            </a:r>
            <a:r>
              <a:rPr lang="en-US" sz="1200" dirty="0">
                <a:latin typeface="+mj-lt"/>
              </a:rPr>
              <a:t> have been accepted by all </a:t>
            </a:r>
            <a:r>
              <a:rPr lang="en-US" sz="1200" dirty="0" err="1">
                <a:latin typeface="+mj-lt"/>
              </a:rPr>
              <a:t>neighbouring</a:t>
            </a:r>
            <a:r>
              <a:rPr lang="en-US" sz="1200" dirty="0">
                <a:latin typeface="+mj-lt"/>
              </a:rPr>
              <a:t> tribes as bona fide owners of the land and that they continued to occupy and enjoy undisturbed use of the land under the British </a:t>
            </a:r>
            <a:r>
              <a:rPr lang="pl-PL" sz="1200" dirty="0" smtClean="0">
                <a:latin typeface="+mj-lt"/>
              </a:rPr>
              <a:t>colonial administration</a:t>
            </a:r>
            <a:endParaRPr lang="en-US" sz="1200" dirty="0">
              <a:latin typeface="+mj-lt"/>
            </a:endParaRPr>
          </a:p>
          <a:p>
            <a:pPr algn="just"/>
            <a:r>
              <a:rPr lang="en-US" sz="1200" dirty="0">
                <a:latin typeface="+mj-lt"/>
              </a:rPr>
              <a:t> the area surrounding Lake </a:t>
            </a:r>
            <a:r>
              <a:rPr lang="en-US" sz="1200" dirty="0" err="1">
                <a:latin typeface="+mj-lt"/>
              </a:rPr>
              <a:t>Bogoria</a:t>
            </a:r>
            <a:r>
              <a:rPr lang="en-US" sz="1200" dirty="0">
                <a:latin typeface="+mj-lt"/>
              </a:rPr>
              <a:t> is fertile land, providing green pasture and medicinal salt licks, which help raise healthy cattle. The Complainants state that Lake </a:t>
            </a:r>
            <a:r>
              <a:rPr lang="en-US" sz="1200" dirty="0" err="1">
                <a:latin typeface="+mj-lt"/>
              </a:rPr>
              <a:t>Bogoria</a:t>
            </a:r>
            <a:r>
              <a:rPr lang="en-US" sz="1200" dirty="0">
                <a:latin typeface="+mj-lt"/>
              </a:rPr>
              <a:t> is central to the </a:t>
            </a:r>
            <a:r>
              <a:rPr lang="en-US" sz="1200" dirty="0" err="1">
                <a:latin typeface="+mj-lt"/>
              </a:rPr>
              <a:t>Endorois</a:t>
            </a:r>
            <a:r>
              <a:rPr lang="en-US" sz="1200" dirty="0">
                <a:latin typeface="+mj-lt"/>
              </a:rPr>
              <a:t> religious and traditional practices. They state that the </a:t>
            </a:r>
            <a:r>
              <a:rPr lang="en-US" sz="1200" dirty="0" err="1">
                <a:latin typeface="+mj-lt"/>
              </a:rPr>
              <a:t>community‟s</a:t>
            </a:r>
            <a:r>
              <a:rPr lang="en-US" sz="1200" dirty="0">
                <a:latin typeface="+mj-lt"/>
              </a:rPr>
              <a:t> historical prayer sites, places for circumcision rituals, and other cultural ceremonies are around Lake </a:t>
            </a:r>
            <a:r>
              <a:rPr lang="en-US" sz="1200" dirty="0" err="1">
                <a:latin typeface="+mj-lt"/>
              </a:rPr>
              <a:t>Bogoria</a:t>
            </a:r>
            <a:r>
              <a:rPr lang="en-US" sz="1200" dirty="0">
                <a:latin typeface="+mj-lt"/>
              </a:rPr>
              <a:t>. These sites were used on a weekly or monthly basis for smaller local ceremonies, and on an annual basis for cultural festivities involving </a:t>
            </a:r>
            <a:r>
              <a:rPr lang="en-US" sz="1200" dirty="0" err="1">
                <a:latin typeface="+mj-lt"/>
              </a:rPr>
              <a:t>Endorois</a:t>
            </a:r>
            <a:r>
              <a:rPr lang="en-US" sz="1200" dirty="0">
                <a:latin typeface="+mj-lt"/>
              </a:rPr>
              <a:t> from the whole region. The Complainants claim that the </a:t>
            </a:r>
            <a:r>
              <a:rPr lang="en-US" sz="1200" dirty="0" err="1">
                <a:latin typeface="+mj-lt"/>
              </a:rPr>
              <a:t>Endorois</a:t>
            </a:r>
            <a:r>
              <a:rPr lang="en-US" sz="1200" dirty="0">
                <a:latin typeface="+mj-lt"/>
              </a:rPr>
              <a:t> believe that the spirits of all </a:t>
            </a:r>
            <a:r>
              <a:rPr lang="en-US" sz="1200" dirty="0" err="1">
                <a:latin typeface="+mj-lt"/>
              </a:rPr>
              <a:t>Endorois</a:t>
            </a:r>
            <a:r>
              <a:rPr lang="en-US" sz="1200" dirty="0">
                <a:latin typeface="+mj-lt"/>
              </a:rPr>
              <a:t>, no matter where they are buried, live on in the Lake, with annual festivals taking place at the Lake. The Complainants further claim that the </a:t>
            </a:r>
            <a:r>
              <a:rPr lang="en-US" sz="1200" dirty="0" err="1">
                <a:latin typeface="+mj-lt"/>
              </a:rPr>
              <a:t>Endorois</a:t>
            </a:r>
            <a:r>
              <a:rPr lang="en-US" sz="1200" dirty="0">
                <a:latin typeface="+mj-lt"/>
              </a:rPr>
              <a:t> believe that the </a:t>
            </a:r>
            <a:r>
              <a:rPr lang="en-US" sz="1200" dirty="0" err="1">
                <a:latin typeface="+mj-lt"/>
              </a:rPr>
              <a:t>Monchongoi</a:t>
            </a:r>
            <a:r>
              <a:rPr lang="en-US" sz="1200" dirty="0">
                <a:latin typeface="+mj-lt"/>
              </a:rPr>
              <a:t> forest is considered the birthplace of the </a:t>
            </a:r>
            <a:r>
              <a:rPr lang="en-US" sz="1200" dirty="0" err="1">
                <a:latin typeface="+mj-lt"/>
              </a:rPr>
              <a:t>Endorois</a:t>
            </a:r>
            <a:r>
              <a:rPr lang="en-US" sz="1200" dirty="0">
                <a:latin typeface="+mj-lt"/>
              </a:rPr>
              <a:t> and the settlement of the first </a:t>
            </a:r>
            <a:r>
              <a:rPr lang="en-US" sz="1200" dirty="0" err="1">
                <a:latin typeface="+mj-lt"/>
              </a:rPr>
              <a:t>Endorois</a:t>
            </a:r>
            <a:r>
              <a:rPr lang="en-US" sz="1200" dirty="0">
                <a:latin typeface="+mj-lt"/>
              </a:rPr>
              <a:t> community.</a:t>
            </a:r>
            <a:endParaRPr lang="pl-PL" sz="1200" dirty="0">
              <a:latin typeface="+mj-lt"/>
            </a:endParaRPr>
          </a:p>
        </p:txBody>
      </p:sp>
    </p:spTree>
    <p:extLst>
      <p:ext uri="{BB962C8B-B14F-4D97-AF65-F5344CB8AC3E}">
        <p14:creationId xmlns:p14="http://schemas.microsoft.com/office/powerpoint/2010/main" val="2783706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463040" y="1988840"/>
            <a:ext cx="6196405" cy="4104455"/>
          </a:xfrm>
        </p:spPr>
        <p:txBody>
          <a:bodyPr>
            <a:noAutofit/>
          </a:bodyPr>
          <a:lstStyle/>
          <a:p>
            <a:pPr algn="just"/>
            <a:r>
              <a:rPr lang="pl-PL" sz="1600" dirty="0" smtClean="0">
                <a:latin typeface="+mj-lt"/>
              </a:rPr>
              <a:t>FACTS: creation </a:t>
            </a:r>
            <a:r>
              <a:rPr lang="pl-PL" sz="1600" dirty="0" smtClean="0">
                <a:latin typeface="+mj-lt"/>
              </a:rPr>
              <a:t>of the Game Reserve in 1973-4, relocation of 400 families, </a:t>
            </a:r>
            <a:r>
              <a:rPr lang="pl-PL" sz="1600" dirty="0" smtClean="0">
                <a:latin typeface="+mj-lt"/>
              </a:rPr>
              <a:t>no compensation for the </a:t>
            </a:r>
            <a:r>
              <a:rPr lang="pl-PL" sz="1600" dirty="0" smtClean="0">
                <a:latin typeface="+mj-lt"/>
              </a:rPr>
              <a:t>loss, </a:t>
            </a:r>
            <a:r>
              <a:rPr lang="pl-PL" sz="1600" dirty="0">
                <a:latin typeface="+mj-lt"/>
              </a:rPr>
              <a:t>c</a:t>
            </a:r>
            <a:r>
              <a:rPr lang="pl-PL" sz="1600" dirty="0" smtClean="0">
                <a:latin typeface="+mj-lt"/>
              </a:rPr>
              <a:t>oncessions </a:t>
            </a:r>
            <a:r>
              <a:rPr lang="pl-PL" sz="1600" dirty="0">
                <a:latin typeface="+mj-lt"/>
              </a:rPr>
              <a:t>for ruby mining in 2000, risk of heavy pollution</a:t>
            </a:r>
          </a:p>
          <a:p>
            <a:pPr algn="just"/>
            <a:r>
              <a:rPr lang="en-US" sz="1600" dirty="0" smtClean="0">
                <a:latin typeface="+mj-lt"/>
              </a:rPr>
              <a:t>The </a:t>
            </a:r>
            <a:r>
              <a:rPr lang="en-US" sz="1600" dirty="0">
                <a:latin typeface="+mj-lt"/>
              </a:rPr>
              <a:t>Complainants state that the money given to the 170 families was always understood to be a means of facilitating relocation rather than compensation for the </a:t>
            </a:r>
            <a:r>
              <a:rPr lang="en-US" sz="1600" dirty="0" err="1">
                <a:latin typeface="+mj-lt"/>
              </a:rPr>
              <a:t>Endorois</a:t>
            </a:r>
            <a:r>
              <a:rPr lang="en-US" sz="1600" dirty="0">
                <a:latin typeface="+mj-lt"/>
              </a:rPr>
              <a:t>‟ loss</a:t>
            </a:r>
            <a:r>
              <a:rPr lang="en-US" sz="1600" dirty="0" smtClean="0">
                <a:latin typeface="+mj-lt"/>
              </a:rPr>
              <a:t>.</a:t>
            </a:r>
            <a:endParaRPr lang="pl-PL" sz="1600" dirty="0" smtClean="0">
              <a:latin typeface="+mj-lt"/>
            </a:endParaRPr>
          </a:p>
          <a:p>
            <a:pPr algn="just"/>
            <a:r>
              <a:rPr lang="pl-PL" sz="1600" b="1" dirty="0">
                <a:latin typeface="+mj-lt"/>
              </a:rPr>
              <a:t>T</a:t>
            </a:r>
            <a:r>
              <a:rPr lang="en-US" sz="1600" b="1" dirty="0" smtClean="0">
                <a:latin typeface="+mj-lt"/>
              </a:rPr>
              <a:t>he </a:t>
            </a:r>
            <a:r>
              <a:rPr lang="en-US" sz="1600" b="1" dirty="0">
                <a:latin typeface="+mj-lt"/>
              </a:rPr>
              <a:t>High Court </a:t>
            </a:r>
            <a:r>
              <a:rPr lang="pl-PL" sz="1600" b="1" dirty="0" smtClean="0">
                <a:latin typeface="+mj-lt"/>
              </a:rPr>
              <a:t>(in Kenya) </a:t>
            </a:r>
            <a:r>
              <a:rPr lang="en-US" sz="1600" b="1" dirty="0" err="1" smtClean="0">
                <a:latin typeface="+mj-lt"/>
              </a:rPr>
              <a:t>recognised</a:t>
            </a:r>
            <a:r>
              <a:rPr lang="en-US" sz="1600" b="1" dirty="0" smtClean="0">
                <a:latin typeface="+mj-lt"/>
              </a:rPr>
              <a:t> </a:t>
            </a:r>
            <a:r>
              <a:rPr lang="en-US" sz="1600" b="1" dirty="0">
                <a:latin typeface="+mj-lt"/>
              </a:rPr>
              <a:t>that Lake </a:t>
            </a:r>
            <a:r>
              <a:rPr lang="en-US" sz="1600" b="1" dirty="0" err="1">
                <a:latin typeface="+mj-lt"/>
              </a:rPr>
              <a:t>Bogoria</a:t>
            </a:r>
            <a:r>
              <a:rPr lang="en-US" sz="1600" b="1" dirty="0">
                <a:latin typeface="+mj-lt"/>
              </a:rPr>
              <a:t> had been Trust Land for the </a:t>
            </a:r>
            <a:r>
              <a:rPr lang="en-US" sz="1600" b="1" dirty="0" err="1">
                <a:latin typeface="+mj-lt"/>
              </a:rPr>
              <a:t>Endorois</a:t>
            </a:r>
            <a:r>
              <a:rPr lang="en-US" sz="1600" b="1" dirty="0">
                <a:latin typeface="+mj-lt"/>
              </a:rPr>
              <a:t>, it stated that the </a:t>
            </a:r>
            <a:r>
              <a:rPr lang="en-US" sz="1600" b="1" dirty="0" err="1">
                <a:latin typeface="+mj-lt"/>
              </a:rPr>
              <a:t>Endorois</a:t>
            </a:r>
            <a:r>
              <a:rPr lang="en-US" sz="1600" b="1" dirty="0">
                <a:latin typeface="+mj-lt"/>
              </a:rPr>
              <a:t> had effectively lost any legal claim as a result of the designation of the land as a Game Reserve in 1973 and in 1974. </a:t>
            </a:r>
            <a:r>
              <a:rPr lang="en-US" sz="1600" dirty="0">
                <a:latin typeface="+mj-lt"/>
              </a:rPr>
              <a:t>It concluded that the money given in 1986 to 170 families for the cost of relocating represented the </a:t>
            </a:r>
            <a:r>
              <a:rPr lang="en-US" sz="1600" dirty="0" err="1">
                <a:latin typeface="+mj-lt"/>
              </a:rPr>
              <a:t>fulfilment</a:t>
            </a:r>
            <a:r>
              <a:rPr lang="en-US" sz="1600" dirty="0">
                <a:latin typeface="+mj-lt"/>
              </a:rPr>
              <a:t> of any duty owed by the authorities towards the </a:t>
            </a:r>
            <a:r>
              <a:rPr lang="en-US" sz="1600" dirty="0" err="1">
                <a:latin typeface="+mj-lt"/>
              </a:rPr>
              <a:t>Endorois</a:t>
            </a:r>
            <a:r>
              <a:rPr lang="en-US" sz="1600" dirty="0">
                <a:latin typeface="+mj-lt"/>
              </a:rPr>
              <a:t> for the loss of their ancestral </a:t>
            </a:r>
            <a:r>
              <a:rPr lang="en-US" sz="1600" dirty="0" smtClean="0">
                <a:latin typeface="+mj-lt"/>
              </a:rPr>
              <a:t>land.</a:t>
            </a:r>
            <a:endParaRPr lang="pl-PL" sz="1600" dirty="0" smtClean="0">
              <a:latin typeface="+mj-lt"/>
            </a:endParaRPr>
          </a:p>
          <a:p>
            <a:pPr algn="just"/>
            <a:r>
              <a:rPr lang="pl-PL" sz="1600" dirty="0" smtClean="0">
                <a:latin typeface="+mj-lt"/>
              </a:rPr>
              <a:t>The High Court did not recognize their collective right to property.</a:t>
            </a:r>
            <a:endParaRPr lang="pl-PL" sz="1600" dirty="0">
              <a:latin typeface="+mj-lt"/>
            </a:endParaRPr>
          </a:p>
        </p:txBody>
      </p:sp>
    </p:spTree>
    <p:extLst>
      <p:ext uri="{BB962C8B-B14F-4D97-AF65-F5344CB8AC3E}">
        <p14:creationId xmlns:p14="http://schemas.microsoft.com/office/powerpoint/2010/main" val="131926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463040" y="2119256"/>
            <a:ext cx="6196405" cy="4046047"/>
          </a:xfrm>
        </p:spPr>
        <p:txBody>
          <a:bodyPr>
            <a:normAutofit fontScale="70000" lnSpcReduction="20000"/>
          </a:bodyPr>
          <a:lstStyle/>
          <a:p>
            <a:pPr algn="just"/>
            <a:r>
              <a:rPr lang="en-US" dirty="0" smtClean="0">
                <a:latin typeface="+mj-lt"/>
              </a:rPr>
              <a:t>at </a:t>
            </a:r>
            <a:r>
              <a:rPr lang="en-US" dirty="0">
                <a:latin typeface="+mj-lt"/>
              </a:rPr>
              <a:t>present the </a:t>
            </a:r>
            <a:r>
              <a:rPr lang="en-US" dirty="0" err="1">
                <a:latin typeface="+mj-lt"/>
              </a:rPr>
              <a:t>Endorois</a:t>
            </a:r>
            <a:r>
              <a:rPr lang="en-US" dirty="0">
                <a:latin typeface="+mj-lt"/>
              </a:rPr>
              <a:t> live in a number of locations on the periphery of the Reserve – that the </a:t>
            </a:r>
            <a:r>
              <a:rPr lang="en-US" dirty="0" err="1">
                <a:latin typeface="+mj-lt"/>
              </a:rPr>
              <a:t>Endorois</a:t>
            </a:r>
            <a:r>
              <a:rPr lang="en-US" dirty="0">
                <a:latin typeface="+mj-lt"/>
              </a:rPr>
              <a:t> are not only being forced from fertile lands to semi-arid areas, but have also been divided as a community and displaced from their traditional and ancestral lands. The Complainants claim that for the </a:t>
            </a:r>
            <a:r>
              <a:rPr lang="en-US" dirty="0" err="1">
                <a:latin typeface="+mj-lt"/>
              </a:rPr>
              <a:t>Endorois</a:t>
            </a:r>
            <a:r>
              <a:rPr lang="en-US" dirty="0">
                <a:latin typeface="+mj-lt"/>
              </a:rPr>
              <a:t>, access to the Lake </a:t>
            </a:r>
            <a:r>
              <a:rPr lang="en-US" dirty="0" err="1">
                <a:latin typeface="+mj-lt"/>
              </a:rPr>
              <a:t>Bogoria</a:t>
            </a:r>
            <a:r>
              <a:rPr lang="en-US" dirty="0">
                <a:latin typeface="+mj-lt"/>
              </a:rPr>
              <a:t> region, is a right for the community and the Government of Kenya continues to deny the community effective participation in decisions affecting their own land, in violation of their right to development. </a:t>
            </a:r>
            <a:endParaRPr lang="pl-PL" dirty="0" smtClean="0">
              <a:latin typeface="+mj-lt"/>
            </a:endParaRPr>
          </a:p>
          <a:p>
            <a:pPr algn="just"/>
            <a:r>
              <a:rPr lang="en-US" dirty="0">
                <a:latin typeface="+mj-lt"/>
              </a:rPr>
              <a:t>seeking:  </a:t>
            </a:r>
          </a:p>
          <a:p>
            <a:pPr algn="just">
              <a:buFontTx/>
              <a:buChar char="-"/>
            </a:pPr>
            <a:r>
              <a:rPr lang="en-US" dirty="0" smtClean="0">
                <a:latin typeface="+mj-lt"/>
              </a:rPr>
              <a:t>Restitution </a:t>
            </a:r>
            <a:r>
              <a:rPr lang="en-US" dirty="0">
                <a:latin typeface="+mj-lt"/>
              </a:rPr>
              <a:t>of their land, with legal title and clear </a:t>
            </a:r>
            <a:r>
              <a:rPr lang="en-US" dirty="0" smtClean="0">
                <a:latin typeface="+mj-lt"/>
              </a:rPr>
              <a:t>demarcation.</a:t>
            </a:r>
            <a:endParaRPr lang="pl-PL" dirty="0" smtClean="0">
              <a:latin typeface="+mj-lt"/>
            </a:endParaRPr>
          </a:p>
          <a:p>
            <a:pPr algn="just">
              <a:buFontTx/>
              <a:buChar char="-"/>
            </a:pPr>
            <a:r>
              <a:rPr lang="en-US" dirty="0" smtClean="0">
                <a:latin typeface="+mj-lt"/>
              </a:rPr>
              <a:t>Compensation </a:t>
            </a:r>
            <a:r>
              <a:rPr lang="en-US" dirty="0">
                <a:latin typeface="+mj-lt"/>
              </a:rPr>
              <a:t>to the community for all the loss they have suffered through the loss of their property, development and natural resources, but also freedom to practice their religion and culture</a:t>
            </a:r>
            <a:endParaRPr lang="pl-PL" dirty="0">
              <a:latin typeface="+mj-lt"/>
            </a:endParaRPr>
          </a:p>
        </p:txBody>
      </p:sp>
    </p:spTree>
    <p:extLst>
      <p:ext uri="{BB962C8B-B14F-4D97-AF65-F5344CB8AC3E}">
        <p14:creationId xmlns:p14="http://schemas.microsoft.com/office/powerpoint/2010/main" val="1338059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Human rights and cultures</a:t>
            </a:r>
            <a:endParaRPr lang="pl-PL" dirty="0"/>
          </a:p>
        </p:txBody>
      </p:sp>
      <p:sp>
        <p:nvSpPr>
          <p:cNvPr id="3" name="Content Placeholder 2"/>
          <p:cNvSpPr>
            <a:spLocks noGrp="1"/>
          </p:cNvSpPr>
          <p:nvPr>
            <p:ph idx="1"/>
          </p:nvPr>
        </p:nvSpPr>
        <p:spPr>
          <a:xfrm>
            <a:off x="1463040" y="2119256"/>
            <a:ext cx="6196405" cy="3902032"/>
          </a:xfrm>
        </p:spPr>
        <p:txBody>
          <a:bodyPr>
            <a:normAutofit fontScale="55000" lnSpcReduction="20000"/>
          </a:bodyPr>
          <a:lstStyle/>
          <a:p>
            <a:pPr algn="just"/>
            <a:r>
              <a:rPr lang="pl-PL" dirty="0" smtClean="0">
                <a:latin typeface="+mj-lt"/>
              </a:rPr>
              <a:t>Cultural (religious, ethnic, </a:t>
            </a:r>
            <a:r>
              <a:rPr lang="pl-PL" dirty="0" smtClean="0">
                <a:latin typeface="+mj-lt"/>
              </a:rPr>
              <a:t>indigeneous</a:t>
            </a:r>
            <a:r>
              <a:rPr lang="pl-PL" dirty="0" smtClean="0">
                <a:latin typeface="+mj-lt"/>
              </a:rPr>
              <a:t>) groups and the coresponding obligations of the state (government) towards their culturally defined rights</a:t>
            </a:r>
          </a:p>
          <a:p>
            <a:pPr marL="0" indent="0" algn="just">
              <a:buNone/>
            </a:pPr>
            <a:endParaRPr lang="pl-PL" dirty="0" smtClean="0">
              <a:latin typeface="+mj-lt"/>
            </a:endParaRPr>
          </a:p>
          <a:p>
            <a:pPr algn="just"/>
            <a:r>
              <a:rPr lang="pl-PL" dirty="0" smtClean="0">
                <a:latin typeface="+mj-lt"/>
              </a:rPr>
              <a:t>I. </a:t>
            </a:r>
            <a:r>
              <a:rPr lang="pl-PL" dirty="0" smtClean="0">
                <a:latin typeface="+mj-lt"/>
              </a:rPr>
              <a:t>The Amish </a:t>
            </a:r>
            <a:r>
              <a:rPr lang="pl-PL" dirty="0" smtClean="0">
                <a:latin typeface="+mj-lt"/>
              </a:rPr>
              <a:t>in the US aim to protect their traditional way of living as part of free exercise of religion. Shall the state exempt Amish parents from mandatory school education for their children after they reach 16 years of age</a:t>
            </a:r>
            <a:r>
              <a:rPr lang="pl-PL" dirty="0" smtClean="0">
                <a:latin typeface="+mj-lt"/>
              </a:rPr>
              <a:t>?</a:t>
            </a:r>
          </a:p>
          <a:p>
            <a:pPr algn="just"/>
            <a:endParaRPr lang="pl-PL" dirty="0" smtClean="0">
              <a:latin typeface="+mj-lt"/>
            </a:endParaRPr>
          </a:p>
          <a:p>
            <a:pPr algn="just"/>
            <a:r>
              <a:rPr lang="pl-PL" dirty="0" smtClean="0">
                <a:latin typeface="+mj-lt"/>
              </a:rPr>
              <a:t>II. Roma in Europe – traditional settlements in rural area, no official property titles to the occupied land, no buidling permissions, and no access to drinking water, unacceptable resettlement plans. What is the duty of the state in regard to the protection of private life of a cultural community living in inhuman conditions</a:t>
            </a:r>
            <a:r>
              <a:rPr lang="pl-PL" dirty="0" smtClean="0">
                <a:latin typeface="+mj-lt"/>
              </a:rPr>
              <a:t>?</a:t>
            </a:r>
          </a:p>
          <a:p>
            <a:pPr algn="just"/>
            <a:endParaRPr lang="pl-PL" dirty="0" smtClean="0">
              <a:latin typeface="+mj-lt"/>
            </a:endParaRPr>
          </a:p>
          <a:p>
            <a:pPr lvl="0" algn="just"/>
            <a:r>
              <a:rPr lang="pl-PL" dirty="0" smtClean="0">
                <a:latin typeface="+mj-lt"/>
              </a:rPr>
              <a:t>III. </a:t>
            </a:r>
            <a:r>
              <a:rPr lang="pl-PL" dirty="0" smtClean="0">
                <a:latin typeface="+mj-lt"/>
              </a:rPr>
              <a:t>The </a:t>
            </a:r>
            <a:r>
              <a:rPr lang="en-US" dirty="0" smtClean="0">
                <a:latin typeface="+mj-lt"/>
              </a:rPr>
              <a:t>End</a:t>
            </a:r>
            <a:r>
              <a:rPr lang="pl-PL" dirty="0" smtClean="0">
                <a:latin typeface="+mj-lt"/>
              </a:rPr>
              <a:t>o</a:t>
            </a:r>
            <a:r>
              <a:rPr lang="en-US" dirty="0" err="1" smtClean="0">
                <a:latin typeface="+mj-lt"/>
              </a:rPr>
              <a:t>rois</a:t>
            </a:r>
            <a:r>
              <a:rPr lang="en-US" dirty="0" smtClean="0">
                <a:latin typeface="+mj-lt"/>
              </a:rPr>
              <a:t> </a:t>
            </a:r>
            <a:r>
              <a:rPr lang="en-US" dirty="0">
                <a:latin typeface="+mj-lt"/>
              </a:rPr>
              <a:t>before the African Commission of Human Rights </a:t>
            </a:r>
            <a:r>
              <a:rPr lang="pl-PL" dirty="0" smtClean="0">
                <a:latin typeface="+mj-lt"/>
              </a:rPr>
              <a:t> - indiginous community whose religious practices are tied with the Lake Bogoria and collective rights to the land were customarily recognized over centuries. Could the state evict them from their territories (without adequate compensation) and sell the land for investments?</a:t>
            </a:r>
            <a:endParaRPr lang="pl-PL" dirty="0">
              <a:latin typeface="+mj-lt"/>
            </a:endParaRPr>
          </a:p>
          <a:p>
            <a:endParaRPr lang="pl-PL" dirty="0" smtClean="0"/>
          </a:p>
          <a:p>
            <a:endParaRPr lang="pl-PL" dirty="0"/>
          </a:p>
        </p:txBody>
      </p:sp>
    </p:spTree>
    <p:extLst>
      <p:ext uri="{BB962C8B-B14F-4D97-AF65-F5344CB8AC3E}">
        <p14:creationId xmlns:p14="http://schemas.microsoft.com/office/powerpoint/2010/main" val="4531042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p:txBody>
          <a:bodyPr>
            <a:normAutofit fontScale="85000" lnSpcReduction="20000"/>
          </a:bodyPr>
          <a:lstStyle/>
          <a:p>
            <a:pPr algn="just"/>
            <a:r>
              <a:rPr lang="en-US" dirty="0">
                <a:latin typeface="+mj-lt"/>
              </a:rPr>
              <a:t>as a pastoralist community, the </a:t>
            </a:r>
            <a:r>
              <a:rPr lang="en-US" dirty="0" err="1">
                <a:latin typeface="+mj-lt"/>
              </a:rPr>
              <a:t>Endorois</a:t>
            </a:r>
            <a:r>
              <a:rPr lang="en-US" dirty="0">
                <a:latin typeface="+mj-lt"/>
              </a:rPr>
              <a:t>‟ concept of “ownership” of their land has not been one of ownership by paper. The Complainants state that the </a:t>
            </a:r>
            <a:r>
              <a:rPr lang="en-US" dirty="0" err="1">
                <a:latin typeface="+mj-lt"/>
              </a:rPr>
              <a:t>Endorois</a:t>
            </a:r>
            <a:r>
              <a:rPr lang="en-US" dirty="0">
                <a:latin typeface="+mj-lt"/>
              </a:rPr>
              <a:t> community have always understood the land in question to be “</a:t>
            </a:r>
            <a:r>
              <a:rPr lang="en-US" dirty="0" err="1">
                <a:latin typeface="+mj-lt"/>
              </a:rPr>
              <a:t>Endorois</a:t>
            </a:r>
            <a:r>
              <a:rPr lang="en-US" dirty="0">
                <a:latin typeface="+mj-lt"/>
              </a:rPr>
              <a:t>” land, belonging to the community as a whole and used by it for habitation, cattle, beekeeping, and religious and cultural practices. Other communities would, for instance, ask permission to bring their animals to the </a:t>
            </a:r>
            <a:r>
              <a:rPr lang="en-US" dirty="0" smtClean="0">
                <a:latin typeface="+mj-lt"/>
              </a:rPr>
              <a:t>area</a:t>
            </a:r>
            <a:endParaRPr lang="pl-PL" dirty="0" smtClean="0">
              <a:latin typeface="+mj-lt"/>
            </a:endParaRPr>
          </a:p>
          <a:p>
            <a:pPr algn="just"/>
            <a:r>
              <a:rPr lang="en-US" dirty="0">
                <a:latin typeface="+mj-lt"/>
              </a:rPr>
              <a:t> The Complainants argue that the </a:t>
            </a:r>
            <a:r>
              <a:rPr lang="en-US" dirty="0" err="1">
                <a:latin typeface="+mj-lt"/>
              </a:rPr>
              <a:t>Endorois</a:t>
            </a:r>
            <a:r>
              <a:rPr lang="en-US" dirty="0">
                <a:latin typeface="+mj-lt"/>
              </a:rPr>
              <a:t> are a „people‟, a status that entitles them to benefit from provisions of the African Charter that protect collective rights</a:t>
            </a:r>
            <a:endParaRPr lang="pl-PL" dirty="0">
              <a:latin typeface="+mj-lt"/>
            </a:endParaRPr>
          </a:p>
        </p:txBody>
      </p:sp>
    </p:spTree>
    <p:extLst>
      <p:ext uri="{BB962C8B-B14F-4D97-AF65-F5344CB8AC3E}">
        <p14:creationId xmlns:p14="http://schemas.microsoft.com/office/powerpoint/2010/main" val="4162409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p:txBody>
          <a:bodyPr>
            <a:normAutofit fontScale="85000" lnSpcReduction="20000"/>
          </a:bodyPr>
          <a:lstStyle/>
          <a:p>
            <a:pPr algn="just"/>
            <a:r>
              <a:rPr lang="pl-PL" b="1" dirty="0" smtClean="0">
                <a:latin typeface="+mj-lt"/>
              </a:rPr>
              <a:t>Alleged violation of the right to practice religion (cult of ancestors, tied to the land)</a:t>
            </a:r>
          </a:p>
          <a:p>
            <a:pPr algn="just"/>
            <a:r>
              <a:rPr lang="en-US" dirty="0">
                <a:latin typeface="+mj-lt"/>
              </a:rPr>
              <a:t>Citing the case of Loren </a:t>
            </a:r>
            <a:r>
              <a:rPr lang="en-US" dirty="0" err="1">
                <a:latin typeface="+mj-lt"/>
              </a:rPr>
              <a:t>Laroye</a:t>
            </a:r>
            <a:r>
              <a:rPr lang="en-US" dirty="0">
                <a:latin typeface="+mj-lt"/>
              </a:rPr>
              <a:t> </a:t>
            </a:r>
            <a:r>
              <a:rPr lang="en-US" dirty="0" err="1">
                <a:latin typeface="+mj-lt"/>
              </a:rPr>
              <a:t>Riebe</a:t>
            </a:r>
            <a:r>
              <a:rPr lang="en-US" dirty="0">
                <a:latin typeface="+mj-lt"/>
              </a:rPr>
              <a:t> Star</a:t>
            </a:r>
            <a:r>
              <a:rPr lang="en-US" dirty="0" smtClean="0">
                <a:latin typeface="+mj-lt"/>
              </a:rPr>
              <a:t>,</a:t>
            </a:r>
            <a:r>
              <a:rPr lang="pl-PL" dirty="0" smtClean="0">
                <a:latin typeface="+mj-lt"/>
              </a:rPr>
              <a:t> </a:t>
            </a:r>
            <a:r>
              <a:rPr lang="en-US" dirty="0" smtClean="0">
                <a:latin typeface="+mj-lt"/>
              </a:rPr>
              <a:t>11 </a:t>
            </a:r>
            <a:r>
              <a:rPr lang="en-US" dirty="0">
                <a:latin typeface="+mj-lt"/>
              </a:rPr>
              <a:t>the Complainants argue that the Inter-American Commission on Human Rights (</a:t>
            </a:r>
            <a:r>
              <a:rPr lang="en-US" dirty="0" err="1">
                <a:latin typeface="+mj-lt"/>
              </a:rPr>
              <a:t>IAcmHR</a:t>
            </a:r>
            <a:r>
              <a:rPr lang="en-US" dirty="0">
                <a:latin typeface="+mj-lt"/>
              </a:rPr>
              <a:t>) has determined that </a:t>
            </a:r>
            <a:r>
              <a:rPr lang="en-US" b="1" dirty="0">
                <a:latin typeface="+mj-lt"/>
              </a:rPr>
              <a:t>expulsion from lands central to the practice of religion constitutes a violation of religious freedoms</a:t>
            </a:r>
            <a:r>
              <a:rPr lang="en-US" dirty="0" smtClean="0">
                <a:latin typeface="+mj-lt"/>
              </a:rPr>
              <a:t>.</a:t>
            </a:r>
            <a:endParaRPr lang="pl-PL" dirty="0" smtClean="0">
              <a:latin typeface="+mj-lt"/>
            </a:endParaRPr>
          </a:p>
          <a:p>
            <a:pPr algn="just"/>
            <a:r>
              <a:rPr lang="en-US" dirty="0">
                <a:latin typeface="+mj-lt"/>
              </a:rPr>
              <a:t>The Complainants argue that the current management of the Game Reserve has failed both to fully demarcate the sacred sites within the Reserve and to maintain sites that are known to be sacred to the </a:t>
            </a:r>
            <a:r>
              <a:rPr lang="en-US" dirty="0" err="1" smtClean="0">
                <a:latin typeface="+mj-lt"/>
              </a:rPr>
              <a:t>Endorois</a:t>
            </a:r>
            <a:r>
              <a:rPr lang="pl-PL" dirty="0" smtClean="0">
                <a:latin typeface="+mj-lt"/>
              </a:rPr>
              <a:t>.</a:t>
            </a:r>
          </a:p>
          <a:p>
            <a:endParaRPr lang="pl-PL" dirty="0"/>
          </a:p>
        </p:txBody>
      </p:sp>
    </p:spTree>
    <p:extLst>
      <p:ext uri="{BB962C8B-B14F-4D97-AF65-F5344CB8AC3E}">
        <p14:creationId xmlns:p14="http://schemas.microsoft.com/office/powerpoint/2010/main" val="19330886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463040" y="1844824"/>
            <a:ext cx="6196405" cy="4392488"/>
          </a:xfrm>
        </p:spPr>
        <p:txBody>
          <a:bodyPr>
            <a:normAutofit fontScale="47500" lnSpcReduction="20000"/>
          </a:bodyPr>
          <a:lstStyle/>
          <a:p>
            <a:pPr algn="just"/>
            <a:endParaRPr lang="pl-PL" b="1" dirty="0" smtClean="0">
              <a:latin typeface="+mj-lt"/>
            </a:endParaRPr>
          </a:p>
          <a:p>
            <a:pPr algn="just"/>
            <a:r>
              <a:rPr lang="pl-PL" b="1" dirty="0" smtClean="0">
                <a:latin typeface="+mj-lt"/>
              </a:rPr>
              <a:t>Alleged </a:t>
            </a:r>
            <a:r>
              <a:rPr lang="pl-PL" b="1" dirty="0" smtClean="0">
                <a:latin typeface="+mj-lt"/>
              </a:rPr>
              <a:t>violation of the right to property</a:t>
            </a:r>
          </a:p>
          <a:p>
            <a:pPr algn="just"/>
            <a:r>
              <a:rPr lang="en-US" dirty="0" smtClean="0">
                <a:latin typeface="+mj-lt"/>
              </a:rPr>
              <a:t>The </a:t>
            </a:r>
            <a:r>
              <a:rPr lang="en-US" dirty="0">
                <a:latin typeface="+mj-lt"/>
              </a:rPr>
              <a:t>Complainants argue that the </a:t>
            </a:r>
            <a:r>
              <a:rPr lang="en-US" dirty="0" err="1">
                <a:latin typeface="+mj-lt"/>
              </a:rPr>
              <a:t>Endorois</a:t>
            </a:r>
            <a:r>
              <a:rPr lang="en-US" dirty="0">
                <a:latin typeface="+mj-lt"/>
              </a:rPr>
              <a:t> community has a right to property with regard to their ancestral land, the possessions attached to it, and their cattle. They argue that these property rights are derived both from Kenyan law and the African Charter, which </a:t>
            </a:r>
            <a:r>
              <a:rPr lang="en-US" dirty="0" err="1">
                <a:latin typeface="+mj-lt"/>
              </a:rPr>
              <a:t>recognise</a:t>
            </a:r>
            <a:r>
              <a:rPr lang="en-US" dirty="0">
                <a:latin typeface="+mj-lt"/>
              </a:rPr>
              <a:t> indigenous peoples‟ property rights over their ancestral land. The Complainants argue that the </a:t>
            </a:r>
            <a:r>
              <a:rPr lang="en-US" dirty="0" err="1">
                <a:latin typeface="+mj-lt"/>
              </a:rPr>
              <a:t>Endorois</a:t>
            </a:r>
            <a:r>
              <a:rPr lang="en-US" dirty="0">
                <a:latin typeface="+mj-lt"/>
              </a:rPr>
              <a:t>‟ property rights have been violated by the continuing dispossession of the Lake </a:t>
            </a:r>
            <a:r>
              <a:rPr lang="en-US" dirty="0" err="1">
                <a:latin typeface="+mj-lt"/>
              </a:rPr>
              <a:t>Bogoria</a:t>
            </a:r>
            <a:r>
              <a:rPr lang="en-US" dirty="0">
                <a:latin typeface="+mj-lt"/>
              </a:rPr>
              <a:t> land area. They argue that the impact on the community has been disproportionate to any public need or general community interest. </a:t>
            </a:r>
            <a:endParaRPr lang="pl-PL" dirty="0" smtClean="0">
              <a:latin typeface="+mj-lt"/>
            </a:endParaRPr>
          </a:p>
          <a:p>
            <a:pPr algn="just"/>
            <a:r>
              <a:rPr lang="en-US" dirty="0" smtClean="0">
                <a:latin typeface="+mj-lt"/>
              </a:rPr>
              <a:t>through </a:t>
            </a:r>
            <a:r>
              <a:rPr lang="en-US" dirty="0">
                <a:latin typeface="+mj-lt"/>
              </a:rPr>
              <a:t>centuries of living and working on the land, the </a:t>
            </a:r>
            <a:r>
              <a:rPr lang="en-US" dirty="0" err="1">
                <a:latin typeface="+mj-lt"/>
              </a:rPr>
              <a:t>Endorois</a:t>
            </a:r>
            <a:r>
              <a:rPr lang="en-US" dirty="0">
                <a:latin typeface="+mj-lt"/>
              </a:rPr>
              <a:t> were “ordinarily resident on [the] land”, and their traditional form of collective ownership of the land qualifies as a “right, interest or other benefit… under African customary law” vested in “any tribe, group [or] </a:t>
            </a:r>
            <a:r>
              <a:rPr lang="en-US" dirty="0" smtClean="0">
                <a:latin typeface="+mj-lt"/>
              </a:rPr>
              <a:t>family</a:t>
            </a:r>
            <a:r>
              <a:rPr lang="en-US" dirty="0">
                <a:latin typeface="+mj-lt"/>
              </a:rPr>
              <a:t>” </a:t>
            </a:r>
            <a:r>
              <a:rPr lang="pl-PL" dirty="0" smtClean="0">
                <a:latin typeface="+mj-lt"/>
              </a:rPr>
              <a:t> </a:t>
            </a:r>
          </a:p>
          <a:p>
            <a:pPr marL="365760" lvl="1" indent="0" algn="just">
              <a:buNone/>
            </a:pPr>
            <a:r>
              <a:rPr lang="en-US" dirty="0">
                <a:latin typeface="+mj-lt"/>
              </a:rPr>
              <a:t>(a) the failure to provide adequate recognition and protection in domestic law of the </a:t>
            </a:r>
            <a:r>
              <a:rPr lang="en-US" dirty="0" err="1">
                <a:latin typeface="+mj-lt"/>
              </a:rPr>
              <a:t>community‟s</a:t>
            </a:r>
            <a:r>
              <a:rPr lang="en-US" dirty="0">
                <a:latin typeface="+mj-lt"/>
              </a:rPr>
              <a:t> rights over the land, in particular the failure of Kenyan law to acknowledge collective ownership of land; </a:t>
            </a:r>
          </a:p>
          <a:p>
            <a:pPr marL="365760" lvl="1" indent="0" algn="just">
              <a:buNone/>
            </a:pPr>
            <a:r>
              <a:rPr lang="en-US" dirty="0">
                <a:latin typeface="+mj-lt"/>
              </a:rPr>
              <a:t> </a:t>
            </a:r>
            <a:r>
              <a:rPr lang="en-US" dirty="0" smtClean="0">
                <a:latin typeface="+mj-lt"/>
              </a:rPr>
              <a:t>(</a:t>
            </a:r>
            <a:r>
              <a:rPr lang="en-US" dirty="0">
                <a:latin typeface="+mj-lt"/>
              </a:rPr>
              <a:t>b) the declaration of the Game Reserve in 1973/74, which purported to remove the </a:t>
            </a:r>
            <a:r>
              <a:rPr lang="en-US" dirty="0" err="1">
                <a:latin typeface="+mj-lt"/>
              </a:rPr>
              <a:t>community‟s</a:t>
            </a:r>
            <a:r>
              <a:rPr lang="en-US" dirty="0">
                <a:latin typeface="+mj-lt"/>
              </a:rPr>
              <a:t> remaining property rights over the land, including its rights as beneficiary of a trust under Kenyan law; </a:t>
            </a:r>
          </a:p>
          <a:p>
            <a:pPr marL="365760" lvl="1" indent="0" algn="just">
              <a:buNone/>
            </a:pPr>
            <a:r>
              <a:rPr lang="en-US" dirty="0">
                <a:latin typeface="+mj-lt"/>
              </a:rPr>
              <a:t> </a:t>
            </a:r>
            <a:r>
              <a:rPr lang="en-US" dirty="0" smtClean="0">
                <a:latin typeface="+mj-lt"/>
              </a:rPr>
              <a:t>(</a:t>
            </a:r>
            <a:r>
              <a:rPr lang="en-US" dirty="0">
                <a:latin typeface="+mj-lt"/>
              </a:rPr>
              <a:t>c) the lack of and full compensation to the </a:t>
            </a:r>
            <a:r>
              <a:rPr lang="en-US" dirty="0" err="1">
                <a:latin typeface="+mj-lt"/>
              </a:rPr>
              <a:t>Endorois</a:t>
            </a:r>
            <a:r>
              <a:rPr lang="en-US" dirty="0">
                <a:latin typeface="+mj-lt"/>
              </a:rPr>
              <a:t> community for the loss of their ability to use and benefit from their property in the years after 1974; </a:t>
            </a:r>
          </a:p>
          <a:p>
            <a:pPr marL="365760" lvl="1" indent="0" algn="just">
              <a:buNone/>
            </a:pPr>
            <a:r>
              <a:rPr lang="en-US" dirty="0">
                <a:latin typeface="+mj-lt"/>
              </a:rPr>
              <a:t> </a:t>
            </a:r>
            <a:r>
              <a:rPr lang="en-US" dirty="0" smtClean="0">
                <a:latin typeface="+mj-lt"/>
              </a:rPr>
              <a:t>(</a:t>
            </a:r>
            <a:r>
              <a:rPr lang="en-US" dirty="0">
                <a:latin typeface="+mj-lt"/>
              </a:rPr>
              <a:t>d) the eviction of the </a:t>
            </a:r>
            <a:r>
              <a:rPr lang="en-US" dirty="0" err="1">
                <a:latin typeface="+mj-lt"/>
              </a:rPr>
              <a:t>Endorois</a:t>
            </a:r>
            <a:r>
              <a:rPr lang="en-US" dirty="0">
                <a:latin typeface="+mj-lt"/>
              </a:rPr>
              <a:t> from their land, both in the physical removal of </a:t>
            </a:r>
            <a:r>
              <a:rPr lang="en-US" dirty="0" err="1">
                <a:latin typeface="+mj-lt"/>
              </a:rPr>
              <a:t>Endorois</a:t>
            </a:r>
            <a:r>
              <a:rPr lang="en-US" dirty="0">
                <a:latin typeface="+mj-lt"/>
              </a:rPr>
              <a:t> families living on the land and the denial of the land to the rest of the </a:t>
            </a:r>
            <a:r>
              <a:rPr lang="en-US" dirty="0" err="1">
                <a:latin typeface="+mj-lt"/>
              </a:rPr>
              <a:t>Endorois</a:t>
            </a:r>
            <a:r>
              <a:rPr lang="en-US" dirty="0">
                <a:latin typeface="+mj-lt"/>
              </a:rPr>
              <a:t> community, and the resulting loss of their non-movable possessions on the land, including dwellings, religious and cultural sites and beehives; </a:t>
            </a:r>
          </a:p>
          <a:p>
            <a:pPr marL="365760" lvl="1" indent="0" algn="just">
              <a:buNone/>
            </a:pPr>
            <a:r>
              <a:rPr lang="en-US" dirty="0">
                <a:latin typeface="+mj-lt"/>
              </a:rPr>
              <a:t> </a:t>
            </a:r>
            <a:r>
              <a:rPr lang="pl-PL" dirty="0" smtClean="0">
                <a:latin typeface="+mj-lt"/>
              </a:rPr>
              <a:t>(</a:t>
            </a:r>
            <a:r>
              <a:rPr lang="en-US" dirty="0" smtClean="0">
                <a:latin typeface="+mj-lt"/>
              </a:rPr>
              <a:t>e</a:t>
            </a:r>
            <a:r>
              <a:rPr lang="en-US" dirty="0">
                <a:latin typeface="+mj-lt"/>
              </a:rPr>
              <a:t>) the significant loss by the </a:t>
            </a:r>
            <a:r>
              <a:rPr lang="en-US" dirty="0" err="1">
                <a:latin typeface="+mj-lt"/>
              </a:rPr>
              <a:t>Endorois</a:t>
            </a:r>
            <a:r>
              <a:rPr lang="en-US" dirty="0">
                <a:latin typeface="+mj-lt"/>
              </a:rPr>
              <a:t> of cattle as a result of the eviction; </a:t>
            </a:r>
          </a:p>
          <a:p>
            <a:pPr marL="365760" lvl="1" indent="0" algn="just">
              <a:buNone/>
            </a:pPr>
            <a:r>
              <a:rPr lang="en-US" dirty="0">
                <a:latin typeface="+mj-lt"/>
              </a:rPr>
              <a:t> </a:t>
            </a:r>
            <a:r>
              <a:rPr lang="en-US" dirty="0" smtClean="0">
                <a:latin typeface="+mj-lt"/>
              </a:rPr>
              <a:t> </a:t>
            </a:r>
            <a:r>
              <a:rPr lang="en-US" dirty="0">
                <a:latin typeface="+mj-lt"/>
              </a:rPr>
              <a:t>(f) the denial of benefit, use of and interests in their traditional land since eviction, including the denial of any financial benefit from the lands resources, such as that generated by tourism; </a:t>
            </a:r>
          </a:p>
          <a:p>
            <a:pPr marL="365760" lvl="1" indent="0" algn="just">
              <a:buNone/>
            </a:pPr>
            <a:r>
              <a:rPr lang="en-US" dirty="0">
                <a:latin typeface="+mj-lt"/>
              </a:rPr>
              <a:t> </a:t>
            </a:r>
            <a:r>
              <a:rPr lang="en-US" dirty="0" smtClean="0">
                <a:latin typeface="+mj-lt"/>
              </a:rPr>
              <a:t>(</a:t>
            </a:r>
            <a:r>
              <a:rPr lang="en-US" dirty="0">
                <a:latin typeface="+mj-lt"/>
              </a:rPr>
              <a:t>g) the awarding of land to title to private individuals and the awarding of mining concessions on the disputed land. </a:t>
            </a:r>
            <a:endParaRPr lang="pl-PL" dirty="0">
              <a:latin typeface="+mj-lt"/>
            </a:endParaRPr>
          </a:p>
        </p:txBody>
      </p:sp>
    </p:spTree>
    <p:extLst>
      <p:ext uri="{BB962C8B-B14F-4D97-AF65-F5344CB8AC3E}">
        <p14:creationId xmlns:p14="http://schemas.microsoft.com/office/powerpoint/2010/main" val="3570041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836712"/>
            <a:ext cx="6965245" cy="1202485"/>
          </a:xfrm>
        </p:spPr>
        <p:txBody>
          <a:bodyPr/>
          <a:lstStyle/>
          <a:p>
            <a:r>
              <a:rPr lang="pl-PL" dirty="0" smtClean="0"/>
              <a:t>Endorois </a:t>
            </a:r>
            <a:endParaRPr lang="pl-PL" dirty="0"/>
          </a:p>
        </p:txBody>
      </p:sp>
      <p:sp>
        <p:nvSpPr>
          <p:cNvPr id="3" name="Content Placeholder 2"/>
          <p:cNvSpPr>
            <a:spLocks noGrp="1"/>
          </p:cNvSpPr>
          <p:nvPr>
            <p:ph idx="1"/>
          </p:nvPr>
        </p:nvSpPr>
        <p:spPr>
          <a:xfrm>
            <a:off x="1463040" y="1916832"/>
            <a:ext cx="6196405" cy="3806237"/>
          </a:xfrm>
        </p:spPr>
        <p:txBody>
          <a:bodyPr>
            <a:normAutofit fontScale="62500" lnSpcReduction="20000"/>
          </a:bodyPr>
          <a:lstStyle/>
          <a:p>
            <a:pPr algn="just"/>
            <a:r>
              <a:rPr lang="pl-PL" b="1" dirty="0" smtClean="0">
                <a:latin typeface="+mj-lt"/>
              </a:rPr>
              <a:t>Alleged violation of the right to culture</a:t>
            </a:r>
          </a:p>
          <a:p>
            <a:pPr algn="just"/>
            <a:r>
              <a:rPr lang="en-US" dirty="0">
                <a:latin typeface="+mj-lt"/>
              </a:rPr>
              <a:t>The Complainants argue that the </a:t>
            </a:r>
            <a:r>
              <a:rPr lang="en-US" dirty="0" err="1">
                <a:latin typeface="+mj-lt"/>
              </a:rPr>
              <a:t>Endorois</a:t>
            </a:r>
            <a:r>
              <a:rPr lang="en-US" dirty="0">
                <a:latin typeface="+mj-lt"/>
              </a:rPr>
              <a:t> </a:t>
            </a:r>
            <a:r>
              <a:rPr lang="en-US" dirty="0" err="1">
                <a:latin typeface="+mj-lt"/>
              </a:rPr>
              <a:t>community‟s</a:t>
            </a:r>
            <a:r>
              <a:rPr lang="en-US" dirty="0">
                <a:latin typeface="+mj-lt"/>
              </a:rPr>
              <a:t> cultural rights have been violated as a result of the creation of a Game Reserve. By restricting access to Lake </a:t>
            </a:r>
            <a:r>
              <a:rPr lang="en-US" dirty="0" err="1">
                <a:latin typeface="+mj-lt"/>
              </a:rPr>
              <a:t>Bogoria</a:t>
            </a:r>
            <a:r>
              <a:rPr lang="en-US" dirty="0">
                <a:latin typeface="+mj-lt"/>
              </a:rPr>
              <a:t>, the Kenyan Authorities have denied the community access to a central element of </a:t>
            </a:r>
            <a:r>
              <a:rPr lang="en-US" dirty="0" err="1">
                <a:latin typeface="+mj-lt"/>
              </a:rPr>
              <a:t>Endorois</a:t>
            </a:r>
            <a:r>
              <a:rPr lang="en-US" dirty="0">
                <a:latin typeface="+mj-lt"/>
              </a:rPr>
              <a:t> cultural practice. </a:t>
            </a:r>
            <a:endParaRPr lang="pl-PL" dirty="0" smtClean="0">
              <a:latin typeface="+mj-lt"/>
            </a:endParaRPr>
          </a:p>
          <a:p>
            <a:pPr algn="just"/>
            <a:r>
              <a:rPr lang="en-US" dirty="0" smtClean="0">
                <a:latin typeface="+mj-lt"/>
              </a:rPr>
              <a:t>They </a:t>
            </a:r>
            <a:r>
              <a:rPr lang="en-US" dirty="0">
                <a:latin typeface="+mj-lt"/>
              </a:rPr>
              <a:t>argue that the </a:t>
            </a:r>
            <a:r>
              <a:rPr lang="en-US" dirty="0" err="1">
                <a:latin typeface="+mj-lt"/>
              </a:rPr>
              <a:t>Endorois</a:t>
            </a:r>
            <a:r>
              <a:rPr lang="en-US" dirty="0">
                <a:latin typeface="+mj-lt"/>
              </a:rPr>
              <a:t> have suffered violations of their cultural rights on two counts. In the first instance, the community has faced systematic restrictions on access to sites, such as the banks of Lake </a:t>
            </a:r>
            <a:r>
              <a:rPr lang="en-US" dirty="0" err="1">
                <a:latin typeface="+mj-lt"/>
              </a:rPr>
              <a:t>Bogoria</a:t>
            </a:r>
            <a:r>
              <a:rPr lang="en-US" dirty="0">
                <a:latin typeface="+mj-lt"/>
              </a:rPr>
              <a:t>, which are of central significance for cultural rites and celebrations. The </a:t>
            </a:r>
            <a:r>
              <a:rPr lang="en-US" dirty="0" err="1">
                <a:latin typeface="+mj-lt"/>
              </a:rPr>
              <a:t>community‟s</a:t>
            </a:r>
            <a:r>
              <a:rPr lang="en-US" dirty="0">
                <a:latin typeface="+mj-lt"/>
              </a:rPr>
              <a:t> attempts to access their historic land for these purposes was described as “trespassing” and met with intimidation and detention. Secondly, and separately, the cultural rights of the community have been violated by the serious damage caused by the Kenyan Authorities to their pastoralist way of life. </a:t>
            </a:r>
            <a:endParaRPr lang="pl-PL" dirty="0" smtClean="0">
              <a:latin typeface="+mj-lt"/>
            </a:endParaRPr>
          </a:p>
          <a:p>
            <a:pPr algn="just"/>
            <a:r>
              <a:rPr lang="en-US" dirty="0">
                <a:latin typeface="+mj-lt"/>
              </a:rPr>
              <a:t>The Complainants thus argue that even if the creation of the Game Reserve constitutes a legitimate aim, the Respondent </a:t>
            </a:r>
            <a:r>
              <a:rPr lang="en-US" dirty="0" err="1">
                <a:latin typeface="+mj-lt"/>
              </a:rPr>
              <a:t>State‟s</a:t>
            </a:r>
            <a:r>
              <a:rPr lang="en-US" dirty="0">
                <a:latin typeface="+mj-lt"/>
              </a:rPr>
              <a:t> failure to secure access by right for the celebration of the cultural festival and rituals cannot be deemed proportionate to that aim. </a:t>
            </a:r>
            <a:endParaRPr lang="pl-PL" dirty="0">
              <a:latin typeface="+mj-lt"/>
            </a:endParaRPr>
          </a:p>
        </p:txBody>
      </p:sp>
    </p:spTree>
    <p:extLst>
      <p:ext uri="{BB962C8B-B14F-4D97-AF65-F5344CB8AC3E}">
        <p14:creationId xmlns:p14="http://schemas.microsoft.com/office/powerpoint/2010/main" val="31504476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463040" y="2119256"/>
            <a:ext cx="6196405" cy="3974039"/>
          </a:xfrm>
        </p:spPr>
        <p:txBody>
          <a:bodyPr>
            <a:normAutofit fontScale="77500" lnSpcReduction="20000"/>
          </a:bodyPr>
          <a:lstStyle/>
          <a:p>
            <a:pPr algn="just"/>
            <a:r>
              <a:rPr lang="pl-PL" b="1" dirty="0" smtClean="0">
                <a:latin typeface="+mj-lt"/>
              </a:rPr>
              <a:t>Alleged violation of the right to full disposition of natural resources</a:t>
            </a:r>
          </a:p>
          <a:p>
            <a:pPr algn="just"/>
            <a:r>
              <a:rPr lang="en-US" dirty="0">
                <a:latin typeface="+mj-lt"/>
              </a:rPr>
              <a:t> the </a:t>
            </a:r>
            <a:r>
              <a:rPr lang="en-US" dirty="0" err="1">
                <a:latin typeface="+mj-lt"/>
              </a:rPr>
              <a:t>Endorois</a:t>
            </a:r>
            <a:r>
              <a:rPr lang="en-US" dirty="0">
                <a:latin typeface="+mj-lt"/>
              </a:rPr>
              <a:t> community are unable to access the vital resources in the Lake </a:t>
            </a:r>
            <a:r>
              <a:rPr lang="en-US" dirty="0" err="1">
                <a:latin typeface="+mj-lt"/>
              </a:rPr>
              <a:t>Bogoria</a:t>
            </a:r>
            <a:r>
              <a:rPr lang="en-US" dirty="0">
                <a:latin typeface="+mj-lt"/>
              </a:rPr>
              <a:t> region since their eviction from the Game Reserve. The medicinal salt licks and fertile soil that kept the </a:t>
            </a:r>
            <a:r>
              <a:rPr lang="en-US" dirty="0" err="1">
                <a:latin typeface="+mj-lt"/>
              </a:rPr>
              <a:t>community‟s</a:t>
            </a:r>
            <a:r>
              <a:rPr lang="en-US" dirty="0">
                <a:latin typeface="+mj-lt"/>
              </a:rPr>
              <a:t> cattle healthy are now out of the </a:t>
            </a:r>
            <a:r>
              <a:rPr lang="en-US" dirty="0" err="1">
                <a:latin typeface="+mj-lt"/>
              </a:rPr>
              <a:t>community‟s</a:t>
            </a:r>
            <a:r>
              <a:rPr lang="en-US" dirty="0">
                <a:latin typeface="+mj-lt"/>
              </a:rPr>
              <a:t> reach. </a:t>
            </a:r>
            <a:endParaRPr lang="pl-PL" dirty="0" smtClean="0">
              <a:latin typeface="+mj-lt"/>
            </a:endParaRPr>
          </a:p>
          <a:p>
            <a:pPr algn="just"/>
            <a:r>
              <a:rPr lang="en-US" dirty="0" smtClean="0">
                <a:latin typeface="+mj-lt"/>
              </a:rPr>
              <a:t>for </a:t>
            </a:r>
            <a:r>
              <a:rPr lang="en-US" dirty="0">
                <a:latin typeface="+mj-lt"/>
              </a:rPr>
              <a:t>the </a:t>
            </a:r>
            <a:r>
              <a:rPr lang="en-US" dirty="0" err="1">
                <a:latin typeface="+mj-lt"/>
              </a:rPr>
              <a:t>Endorois</a:t>
            </a:r>
            <a:r>
              <a:rPr lang="en-US" dirty="0">
                <a:latin typeface="+mj-lt"/>
              </a:rPr>
              <a:t>, the natural resources include traditional medicines made from herbs found around the Lake and the resources, such as salt licks and fertile soil, which provided support for their cattle and therefore their pastoralist way of life. These, the Complainants argue, were natural resources from which the community benefited before their eviction from their traditional land.</a:t>
            </a:r>
            <a:endParaRPr lang="pl-PL" dirty="0" smtClean="0">
              <a:latin typeface="+mj-lt"/>
            </a:endParaRPr>
          </a:p>
          <a:p>
            <a:endParaRPr lang="pl-PL" dirty="0"/>
          </a:p>
        </p:txBody>
      </p:sp>
    </p:spTree>
    <p:extLst>
      <p:ext uri="{BB962C8B-B14F-4D97-AF65-F5344CB8AC3E}">
        <p14:creationId xmlns:p14="http://schemas.microsoft.com/office/powerpoint/2010/main" val="38354774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p:txBody>
          <a:bodyPr>
            <a:normAutofit fontScale="70000" lnSpcReduction="20000"/>
          </a:bodyPr>
          <a:lstStyle/>
          <a:p>
            <a:pPr algn="just"/>
            <a:r>
              <a:rPr lang="pl-PL" b="1" dirty="0" smtClean="0">
                <a:latin typeface="+mj-lt"/>
              </a:rPr>
              <a:t>Alleged violation of the right to development</a:t>
            </a:r>
          </a:p>
          <a:p>
            <a:pPr algn="just"/>
            <a:r>
              <a:rPr lang="en-US" dirty="0">
                <a:latin typeface="+mj-lt"/>
              </a:rPr>
              <a:t>The inadequacy of the consultations undertaken by the Kenyan Authorities, the Complainants argue, is underscored by </a:t>
            </a:r>
            <a:r>
              <a:rPr lang="en-US" dirty="0" err="1">
                <a:latin typeface="+mj-lt"/>
              </a:rPr>
              <a:t>Endorois</a:t>
            </a:r>
            <a:r>
              <a:rPr lang="en-US" dirty="0">
                <a:latin typeface="+mj-lt"/>
              </a:rPr>
              <a:t> actions after the creation of the Game Reserve. The Complainants inform the African Commission that the </a:t>
            </a:r>
            <a:r>
              <a:rPr lang="en-US" dirty="0" err="1">
                <a:latin typeface="+mj-lt"/>
              </a:rPr>
              <a:t>Endorois</a:t>
            </a:r>
            <a:r>
              <a:rPr lang="en-US" dirty="0">
                <a:latin typeface="+mj-lt"/>
              </a:rPr>
              <a:t> believed, and continue to believe even after their eviction, that the Game Reserve and their pastoralist way of life would not be mutually exclusive and that they would have a right of re-entry into their land. They assert that in failing to understand the reasons for their permanent eviction, many families did not leave the location until </a:t>
            </a:r>
            <a:r>
              <a:rPr lang="en-US" dirty="0" smtClean="0">
                <a:latin typeface="+mj-lt"/>
              </a:rPr>
              <a:t>1986</a:t>
            </a:r>
            <a:r>
              <a:rPr lang="pl-PL" dirty="0" smtClean="0">
                <a:latin typeface="+mj-lt"/>
              </a:rPr>
              <a:t>.</a:t>
            </a:r>
          </a:p>
          <a:p>
            <a:pPr algn="just"/>
            <a:r>
              <a:rPr lang="en-US" dirty="0">
                <a:latin typeface="+mj-lt"/>
              </a:rPr>
              <a:t> The Complainants are also of the view that the Respondent State violated the </a:t>
            </a:r>
            <a:r>
              <a:rPr lang="en-US" dirty="0" err="1">
                <a:latin typeface="+mj-lt"/>
              </a:rPr>
              <a:t>Endorois</a:t>
            </a:r>
            <a:r>
              <a:rPr lang="en-US" dirty="0">
                <a:latin typeface="+mj-lt"/>
              </a:rPr>
              <a:t>‟ right to development by engaging in coercive and intimidating activity that has abrogated the </a:t>
            </a:r>
            <a:r>
              <a:rPr lang="en-US" dirty="0" err="1">
                <a:latin typeface="+mj-lt"/>
              </a:rPr>
              <a:t>community‟s</a:t>
            </a:r>
            <a:r>
              <a:rPr lang="en-US" dirty="0">
                <a:latin typeface="+mj-lt"/>
              </a:rPr>
              <a:t> right to meaningful participation and freely given consent. </a:t>
            </a:r>
            <a:endParaRPr lang="pl-PL" dirty="0">
              <a:latin typeface="+mj-lt"/>
            </a:endParaRPr>
          </a:p>
        </p:txBody>
      </p:sp>
    </p:spTree>
    <p:extLst>
      <p:ext uri="{BB962C8B-B14F-4D97-AF65-F5344CB8AC3E}">
        <p14:creationId xmlns:p14="http://schemas.microsoft.com/office/powerpoint/2010/main" val="8141729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547664" y="1844824"/>
            <a:ext cx="6196405" cy="3960440"/>
          </a:xfrm>
        </p:spPr>
        <p:txBody>
          <a:bodyPr>
            <a:normAutofit fontScale="62500" lnSpcReduction="20000"/>
          </a:bodyPr>
          <a:lstStyle/>
          <a:p>
            <a:r>
              <a:rPr lang="pl-PL" dirty="0" smtClean="0">
                <a:latin typeface="+mj-lt"/>
              </a:rPr>
              <a:t>Decision on the merits: </a:t>
            </a:r>
            <a:r>
              <a:rPr lang="pl-PL" b="1" dirty="0" smtClean="0">
                <a:latin typeface="+mj-lt"/>
              </a:rPr>
              <a:t>the status of a people</a:t>
            </a:r>
          </a:p>
          <a:p>
            <a:pPr algn="just"/>
            <a:r>
              <a:rPr lang="en-US" dirty="0">
                <a:latin typeface="+mj-lt"/>
              </a:rPr>
              <a:t> the African Commission is of the view that </a:t>
            </a:r>
            <a:r>
              <a:rPr lang="en-US" dirty="0" err="1">
                <a:latin typeface="+mj-lt"/>
              </a:rPr>
              <a:t>Endorois</a:t>
            </a:r>
            <a:r>
              <a:rPr lang="en-US" dirty="0">
                <a:latin typeface="+mj-lt"/>
              </a:rPr>
              <a:t> culture, religion, and traditional way of life are intimately intertwined with their ancestral lands - Lake </a:t>
            </a:r>
            <a:r>
              <a:rPr lang="en-US" dirty="0" err="1">
                <a:latin typeface="+mj-lt"/>
              </a:rPr>
              <a:t>Bogoria</a:t>
            </a:r>
            <a:r>
              <a:rPr lang="en-US" dirty="0">
                <a:latin typeface="+mj-lt"/>
              </a:rPr>
              <a:t> and the surrounding area. It agrees that Lake </a:t>
            </a:r>
            <a:r>
              <a:rPr lang="en-US" dirty="0" err="1">
                <a:latin typeface="+mj-lt"/>
              </a:rPr>
              <a:t>Bogoria</a:t>
            </a:r>
            <a:r>
              <a:rPr lang="en-US" dirty="0">
                <a:latin typeface="+mj-lt"/>
              </a:rPr>
              <a:t> and the </a:t>
            </a:r>
            <a:r>
              <a:rPr lang="en-US" dirty="0" err="1">
                <a:latin typeface="+mj-lt"/>
              </a:rPr>
              <a:t>Monchongoi</a:t>
            </a:r>
            <a:r>
              <a:rPr lang="en-US" dirty="0">
                <a:latin typeface="+mj-lt"/>
              </a:rPr>
              <a:t> Forest are central to the </a:t>
            </a:r>
            <a:r>
              <a:rPr lang="en-US" dirty="0" err="1">
                <a:latin typeface="+mj-lt"/>
              </a:rPr>
              <a:t>Endorois</a:t>
            </a:r>
            <a:r>
              <a:rPr lang="en-US" dirty="0">
                <a:latin typeface="+mj-lt"/>
              </a:rPr>
              <a:t>‟ way of life and without access to their ancestral land, the </a:t>
            </a:r>
            <a:r>
              <a:rPr lang="en-US" dirty="0" err="1">
                <a:latin typeface="+mj-lt"/>
              </a:rPr>
              <a:t>Endorois</a:t>
            </a:r>
            <a:r>
              <a:rPr lang="en-US" dirty="0">
                <a:latin typeface="+mj-lt"/>
              </a:rPr>
              <a:t> are unable to fully exercise their cultural and religious rights, and feel disconnected from their land and ancestors.  </a:t>
            </a:r>
          </a:p>
          <a:p>
            <a:pPr algn="just"/>
            <a:r>
              <a:rPr lang="en-US" dirty="0">
                <a:latin typeface="+mj-lt"/>
              </a:rPr>
              <a:t>From all the evidence (both oral and written and video testimony) submitted to the African Commission, the African Commission agrees that the </a:t>
            </a:r>
            <a:r>
              <a:rPr lang="en-US" dirty="0" err="1">
                <a:latin typeface="+mj-lt"/>
              </a:rPr>
              <a:t>Endorois</a:t>
            </a:r>
            <a:r>
              <a:rPr lang="en-US" dirty="0">
                <a:latin typeface="+mj-lt"/>
              </a:rPr>
              <a:t> are an indigenous community and that they </a:t>
            </a:r>
            <a:r>
              <a:rPr lang="en-US" dirty="0" err="1">
                <a:latin typeface="+mj-lt"/>
              </a:rPr>
              <a:t>fulfil</a:t>
            </a:r>
            <a:r>
              <a:rPr lang="en-US" dirty="0">
                <a:latin typeface="+mj-lt"/>
              </a:rPr>
              <a:t> the criterion of „distinctiveness.‟ The African Commission agrees that the </a:t>
            </a:r>
            <a:r>
              <a:rPr lang="en-US" dirty="0" err="1">
                <a:latin typeface="+mj-lt"/>
              </a:rPr>
              <a:t>Endorois</a:t>
            </a:r>
            <a:r>
              <a:rPr lang="en-US" dirty="0">
                <a:latin typeface="+mj-lt"/>
              </a:rPr>
              <a:t> consider themselves to be a distinct people, sharing a common history, culture and religion. The African Commission is satisfied that the </a:t>
            </a:r>
            <a:r>
              <a:rPr lang="en-US" dirty="0" err="1">
                <a:latin typeface="+mj-lt"/>
              </a:rPr>
              <a:t>Endorois</a:t>
            </a:r>
            <a:r>
              <a:rPr lang="en-US" dirty="0">
                <a:latin typeface="+mj-lt"/>
              </a:rPr>
              <a:t> are a “people”, a status that entitles them to benefit from provisions of the African Charter that protect collective rights. The African Commission is of the view that the alleged violations of the African Charter are those that go to the heart of indigenous rights – the right to preserve </a:t>
            </a:r>
            <a:r>
              <a:rPr lang="en-US" dirty="0" err="1">
                <a:latin typeface="+mj-lt"/>
              </a:rPr>
              <a:t>one‟s</a:t>
            </a:r>
            <a:r>
              <a:rPr lang="en-US" dirty="0">
                <a:latin typeface="+mj-lt"/>
              </a:rPr>
              <a:t> identity through identification with ancestral lands. </a:t>
            </a:r>
          </a:p>
          <a:p>
            <a:pPr marL="0" indent="0" algn="just">
              <a:buNone/>
            </a:pPr>
            <a:endParaRPr lang="en-US" dirty="0">
              <a:latin typeface="+mj-lt"/>
            </a:endParaRPr>
          </a:p>
        </p:txBody>
      </p:sp>
    </p:spTree>
    <p:extLst>
      <p:ext uri="{BB962C8B-B14F-4D97-AF65-F5344CB8AC3E}">
        <p14:creationId xmlns:p14="http://schemas.microsoft.com/office/powerpoint/2010/main" val="2143933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463040" y="1988840"/>
            <a:ext cx="6196405" cy="4176463"/>
          </a:xfrm>
        </p:spPr>
        <p:txBody>
          <a:bodyPr>
            <a:normAutofit fontScale="62500" lnSpcReduction="20000"/>
          </a:bodyPr>
          <a:lstStyle/>
          <a:p>
            <a:pPr algn="just"/>
            <a:r>
              <a:rPr lang="pl-PL" b="1" dirty="0" smtClean="0">
                <a:latin typeface="+mj-lt"/>
              </a:rPr>
              <a:t>Right to practice religion</a:t>
            </a:r>
          </a:p>
          <a:p>
            <a:pPr algn="just"/>
            <a:r>
              <a:rPr lang="en-US" dirty="0">
                <a:latin typeface="+mj-lt"/>
              </a:rPr>
              <a:t>the African Commission is of the view that the </a:t>
            </a:r>
            <a:r>
              <a:rPr lang="en-US" dirty="0" err="1">
                <a:latin typeface="+mj-lt"/>
              </a:rPr>
              <a:t>Endorois</a:t>
            </a:r>
            <a:r>
              <a:rPr lang="en-US" dirty="0">
                <a:latin typeface="+mj-lt"/>
              </a:rPr>
              <a:t> spiritual beliefs and ceremonial practices constitute a religion under the African Charter. </a:t>
            </a:r>
            <a:endParaRPr lang="pl-PL" dirty="0" smtClean="0">
              <a:latin typeface="+mj-lt"/>
            </a:endParaRPr>
          </a:p>
          <a:p>
            <a:pPr algn="just"/>
            <a:r>
              <a:rPr lang="en-US" dirty="0">
                <a:latin typeface="+mj-lt"/>
              </a:rPr>
              <a:t>The African Commission therefore finds against the Respondent State a violation of Article 8 of the African Charter. The African Commission is of the view that the </a:t>
            </a:r>
            <a:r>
              <a:rPr lang="en-US" dirty="0" err="1">
                <a:latin typeface="+mj-lt"/>
              </a:rPr>
              <a:t>Endorois</a:t>
            </a:r>
            <a:r>
              <a:rPr lang="en-US" dirty="0">
                <a:latin typeface="+mj-lt"/>
              </a:rPr>
              <a:t>‟ forced eviction from their ancestral lands by the Respondent State interfered with the </a:t>
            </a:r>
            <a:r>
              <a:rPr lang="en-US" dirty="0" err="1">
                <a:latin typeface="+mj-lt"/>
              </a:rPr>
              <a:t>Endorois</a:t>
            </a:r>
            <a:r>
              <a:rPr lang="en-US" dirty="0">
                <a:latin typeface="+mj-lt"/>
              </a:rPr>
              <a:t>‟ right to religious freedom and removed them from the sacred grounds essential to the practice of their religion, and rendered it virtually impossible for the Community to maintain religious practices central to their culture and religion. </a:t>
            </a:r>
          </a:p>
          <a:p>
            <a:pPr algn="just"/>
            <a:r>
              <a:rPr lang="en-US" dirty="0">
                <a:latin typeface="+mj-lt"/>
              </a:rPr>
              <a:t> </a:t>
            </a:r>
            <a:r>
              <a:rPr lang="en-US" dirty="0" smtClean="0">
                <a:latin typeface="+mj-lt"/>
              </a:rPr>
              <a:t>The </a:t>
            </a:r>
            <a:r>
              <a:rPr lang="en-US" dirty="0">
                <a:latin typeface="+mj-lt"/>
              </a:rPr>
              <a:t>African Commission is of the view that the limitations placed on the </a:t>
            </a:r>
            <a:r>
              <a:rPr lang="en-US" dirty="0" err="1">
                <a:latin typeface="+mj-lt"/>
              </a:rPr>
              <a:t>state‟s</a:t>
            </a:r>
            <a:r>
              <a:rPr lang="en-US" dirty="0">
                <a:latin typeface="+mj-lt"/>
              </a:rPr>
              <a:t> duties to protect rights should be viewed in light of the underlying sentiments of the African Charter. This was the view of the Commission, in Amnesty International v. Zambia, where it noted that the „claw-back‟ clauses must not be interpreted against the principles of the Charter … and that recourse to these should not be used as a means of giving credence to violations of the express provisions of the Charter</a:t>
            </a:r>
            <a:r>
              <a:rPr lang="en-US" dirty="0" smtClean="0">
                <a:latin typeface="+mj-lt"/>
              </a:rPr>
              <a:t>.” </a:t>
            </a:r>
            <a:endParaRPr lang="pl-PL" dirty="0">
              <a:latin typeface="+mj-lt"/>
            </a:endParaRPr>
          </a:p>
        </p:txBody>
      </p:sp>
    </p:spTree>
    <p:extLst>
      <p:ext uri="{BB962C8B-B14F-4D97-AF65-F5344CB8AC3E}">
        <p14:creationId xmlns:p14="http://schemas.microsoft.com/office/powerpoint/2010/main" val="21872710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764704"/>
            <a:ext cx="6965245" cy="1202485"/>
          </a:xfrm>
        </p:spPr>
        <p:txBody>
          <a:bodyPr/>
          <a:lstStyle/>
          <a:p>
            <a:r>
              <a:rPr lang="pl-PL" dirty="0" smtClean="0"/>
              <a:t>Endorois</a:t>
            </a:r>
            <a:endParaRPr lang="pl-PL" dirty="0"/>
          </a:p>
        </p:txBody>
      </p:sp>
      <p:sp>
        <p:nvSpPr>
          <p:cNvPr id="3" name="Content Placeholder 2"/>
          <p:cNvSpPr>
            <a:spLocks noGrp="1"/>
          </p:cNvSpPr>
          <p:nvPr>
            <p:ph idx="1"/>
          </p:nvPr>
        </p:nvSpPr>
        <p:spPr>
          <a:xfrm>
            <a:off x="1463040" y="1844824"/>
            <a:ext cx="6196405" cy="4176463"/>
          </a:xfrm>
        </p:spPr>
        <p:txBody>
          <a:bodyPr>
            <a:normAutofit fontScale="62500" lnSpcReduction="20000"/>
          </a:bodyPr>
          <a:lstStyle/>
          <a:p>
            <a:pPr algn="just"/>
            <a:r>
              <a:rPr lang="pl-PL" b="1" dirty="0" smtClean="0">
                <a:latin typeface="+mj-lt"/>
              </a:rPr>
              <a:t>Right to protection of property</a:t>
            </a:r>
          </a:p>
          <a:p>
            <a:pPr algn="just"/>
            <a:r>
              <a:rPr lang="en-US" dirty="0">
                <a:latin typeface="+mj-lt"/>
              </a:rPr>
              <a:t>Taking all the submissions of both parties, the African Commission agrees with the Complainants that the Property of the </a:t>
            </a:r>
            <a:r>
              <a:rPr lang="en-US" dirty="0" err="1">
                <a:latin typeface="+mj-lt"/>
              </a:rPr>
              <a:t>Endorois</a:t>
            </a:r>
            <a:r>
              <a:rPr lang="en-US" dirty="0">
                <a:latin typeface="+mj-lt"/>
              </a:rPr>
              <a:t> people has been severely encroached upon and continues to be so encroached upon. The encroachment is not proportionate to any public need and is not in accordance with national and international law. Accordingly, the African Commission finds for the Complainants that the </a:t>
            </a:r>
            <a:r>
              <a:rPr lang="en-US" dirty="0" err="1">
                <a:latin typeface="+mj-lt"/>
              </a:rPr>
              <a:t>Endorois</a:t>
            </a:r>
            <a:r>
              <a:rPr lang="en-US" dirty="0">
                <a:latin typeface="+mj-lt"/>
              </a:rPr>
              <a:t> as a distinct people have suffered a violation of Article 14 of the Charter.  </a:t>
            </a:r>
            <a:endParaRPr lang="pl-PL" dirty="0" smtClean="0">
              <a:latin typeface="+mj-lt"/>
            </a:endParaRPr>
          </a:p>
          <a:p>
            <a:pPr algn="just"/>
            <a:r>
              <a:rPr lang="pl-PL" dirty="0" smtClean="0">
                <a:latin typeface="+mj-lt"/>
              </a:rPr>
              <a:t>In this  regard</a:t>
            </a:r>
            <a:endParaRPr lang="en-US" dirty="0">
              <a:latin typeface="+mj-lt"/>
            </a:endParaRPr>
          </a:p>
          <a:p>
            <a:pPr algn="just"/>
            <a:r>
              <a:rPr lang="en-US" dirty="0" smtClean="0">
                <a:latin typeface="+mj-lt"/>
              </a:rPr>
              <a:t>The </a:t>
            </a:r>
            <a:r>
              <a:rPr lang="en-US" dirty="0">
                <a:latin typeface="+mj-lt"/>
              </a:rPr>
              <a:t>African Commission notes the observations of the United Nations Declaration on the Rights of Indigenous Peoples, which, amongst other provisions for restitutions and compensations,  states: </a:t>
            </a:r>
          </a:p>
          <a:p>
            <a:pPr algn="just"/>
            <a:r>
              <a:rPr lang="en-US" dirty="0" smtClean="0">
                <a:latin typeface="+mj-lt"/>
              </a:rPr>
              <a:t>Indigenous </a:t>
            </a:r>
            <a:r>
              <a:rPr lang="en-US" dirty="0">
                <a:latin typeface="+mj-lt"/>
              </a:rPr>
              <a:t>peoples have the right to restitution of the lands, territories and resources which they have traditionally owned or otherwise occupied or used; and which have been confiscated, occupied, used or damaged without their free and informed consent.  Where this is not possible, they have the right to just and fair compensation.  Unless otherwise freely agreed upon by the peoples concerned, compensation shall take the form of lands, territories and resources equal in quality, size and legal status</a:t>
            </a:r>
            <a:r>
              <a:rPr lang="en-US" dirty="0" smtClean="0">
                <a:latin typeface="+mj-lt"/>
              </a:rPr>
              <a:t>.</a:t>
            </a:r>
            <a:endParaRPr lang="pl-PL" dirty="0">
              <a:latin typeface="+mj-lt"/>
            </a:endParaRPr>
          </a:p>
        </p:txBody>
      </p:sp>
    </p:spTree>
    <p:extLst>
      <p:ext uri="{BB962C8B-B14F-4D97-AF65-F5344CB8AC3E}">
        <p14:creationId xmlns:p14="http://schemas.microsoft.com/office/powerpoint/2010/main" val="26093574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p:txBody>
          <a:bodyPr>
            <a:normAutofit fontScale="92500" lnSpcReduction="20000"/>
          </a:bodyPr>
          <a:lstStyle/>
          <a:p>
            <a:pPr algn="just"/>
            <a:r>
              <a:rPr lang="pl-PL" b="1" dirty="0" smtClean="0">
                <a:latin typeface="+mj-lt"/>
              </a:rPr>
              <a:t>Right to culture</a:t>
            </a:r>
          </a:p>
          <a:p>
            <a:pPr algn="just"/>
            <a:r>
              <a:rPr lang="en-US" dirty="0">
                <a:latin typeface="+mj-lt"/>
              </a:rPr>
              <a:t>By forcing the community to live on semi-arid lands without access to medicinal salt licks and other vital resources for the health of their livestock, the Respondent State have created a major threat to the </a:t>
            </a:r>
            <a:r>
              <a:rPr lang="en-US" dirty="0" err="1">
                <a:latin typeface="+mj-lt"/>
              </a:rPr>
              <a:t>Endorois</a:t>
            </a:r>
            <a:r>
              <a:rPr lang="en-US" dirty="0">
                <a:latin typeface="+mj-lt"/>
              </a:rPr>
              <a:t> pastoralist way of life. It is of the view that the very essence of the </a:t>
            </a:r>
            <a:r>
              <a:rPr lang="en-US" dirty="0" err="1">
                <a:latin typeface="+mj-lt"/>
              </a:rPr>
              <a:t>Endorois</a:t>
            </a:r>
            <a:r>
              <a:rPr lang="en-US" dirty="0">
                <a:latin typeface="+mj-lt"/>
              </a:rPr>
              <a:t>‟ right to culture has been denied, rendering the right, to all intents and purposes, illusory. Accordingly, the Respondent State is found to have violated Article 17(2) and (3) of the Charter.</a:t>
            </a:r>
            <a:endParaRPr lang="pl-PL" dirty="0">
              <a:latin typeface="+mj-lt"/>
            </a:endParaRPr>
          </a:p>
        </p:txBody>
      </p:sp>
    </p:spTree>
    <p:extLst>
      <p:ext uri="{BB962C8B-B14F-4D97-AF65-F5344CB8AC3E}">
        <p14:creationId xmlns:p14="http://schemas.microsoft.com/office/powerpoint/2010/main" val="1285122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I. Amish</a:t>
            </a:r>
            <a:endParaRPr lang="pl-PL" dirty="0"/>
          </a:p>
        </p:txBody>
      </p:sp>
      <p:sp>
        <p:nvSpPr>
          <p:cNvPr id="3" name="Content Placeholder 2"/>
          <p:cNvSpPr>
            <a:spLocks noGrp="1"/>
          </p:cNvSpPr>
          <p:nvPr>
            <p:ph idx="1"/>
          </p:nvPr>
        </p:nvSpPr>
        <p:spPr/>
        <p:txBody>
          <a:bodyPr/>
          <a:lstStyle/>
          <a:p>
            <a:pPr marL="45720" indent="0" algn="just">
              <a:buNone/>
            </a:pPr>
            <a:r>
              <a:rPr lang="pl-PL" dirty="0">
                <a:latin typeface="+mj-lt"/>
              </a:rPr>
              <a:t>A religious community belonging to the </a:t>
            </a:r>
            <a:r>
              <a:rPr lang="pl-PL" dirty="0" smtClean="0">
                <a:latin typeface="+mj-lt"/>
              </a:rPr>
              <a:t>Christian </a:t>
            </a:r>
            <a:r>
              <a:rPr lang="pl-PL" dirty="0">
                <a:latin typeface="+mj-lt"/>
              </a:rPr>
              <a:t>faith</a:t>
            </a:r>
          </a:p>
          <a:p>
            <a:pPr marL="45720" indent="0" algn="just">
              <a:buNone/>
            </a:pPr>
            <a:r>
              <a:rPr lang="pl-PL" dirty="0" smtClean="0">
                <a:latin typeface="+mj-lt"/>
                <a:hlinkClick r:id="rId2"/>
              </a:rPr>
              <a:t>https</a:t>
            </a:r>
            <a:r>
              <a:rPr lang="pl-PL" dirty="0">
                <a:latin typeface="+mj-lt"/>
                <a:hlinkClick r:id="rId2"/>
              </a:rPr>
              <a:t>://www.pbs.org/wgbh/americanexperience/features/top-ten-faq</a:t>
            </a:r>
            <a:r>
              <a:rPr lang="pl-PL" dirty="0" smtClean="0">
                <a:latin typeface="+mj-lt"/>
                <a:hlinkClick r:id="rId2"/>
              </a:rPr>
              <a:t>/</a:t>
            </a:r>
            <a:endParaRPr lang="pl-PL" dirty="0" smtClean="0">
              <a:latin typeface="+mj-lt"/>
            </a:endParaRPr>
          </a:p>
          <a:p>
            <a:pPr marL="45720" indent="0" algn="just">
              <a:buNone/>
            </a:pPr>
            <a:r>
              <a:rPr lang="pl-PL" dirty="0" smtClean="0">
                <a:latin typeface="+mj-lt"/>
              </a:rPr>
              <a:t>(See </a:t>
            </a:r>
            <a:r>
              <a:rPr lang="pl-PL" dirty="0" smtClean="0">
                <a:latin typeface="+mj-lt"/>
              </a:rPr>
              <a:t>in particular the explanation of RUMSPRINGA)</a:t>
            </a:r>
          </a:p>
        </p:txBody>
      </p:sp>
    </p:spTree>
    <p:extLst>
      <p:ext uri="{BB962C8B-B14F-4D97-AF65-F5344CB8AC3E}">
        <p14:creationId xmlns:p14="http://schemas.microsoft.com/office/powerpoint/2010/main" val="28899382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463040" y="2119256"/>
            <a:ext cx="6196405" cy="3974039"/>
          </a:xfrm>
        </p:spPr>
        <p:txBody>
          <a:bodyPr>
            <a:normAutofit fontScale="92500" lnSpcReduction="20000"/>
          </a:bodyPr>
          <a:lstStyle/>
          <a:p>
            <a:pPr algn="just"/>
            <a:r>
              <a:rPr lang="pl-PL" b="1" dirty="0" smtClean="0">
                <a:latin typeface="+mj-lt"/>
              </a:rPr>
              <a:t>Right to full disposition of natural resources</a:t>
            </a:r>
          </a:p>
          <a:p>
            <a:pPr algn="just"/>
            <a:r>
              <a:rPr lang="en-US" dirty="0">
                <a:latin typeface="+mj-lt"/>
              </a:rPr>
              <a:t>The African Commission is of the view the </a:t>
            </a:r>
            <a:r>
              <a:rPr lang="en-US" dirty="0" err="1">
                <a:latin typeface="+mj-lt"/>
              </a:rPr>
              <a:t>Endorois</a:t>
            </a:r>
            <a:r>
              <a:rPr lang="en-US" dirty="0">
                <a:latin typeface="+mj-lt"/>
              </a:rPr>
              <a:t> have the right to freely dispose of their wealth and natural resources in consultation with the Respondent State. Article 21(2) also concerns the obligations of a State Party to the African Charter in cases of a violation by spoliation, through provision for restitution and compensation. The </a:t>
            </a:r>
            <a:r>
              <a:rPr lang="en-US" dirty="0" err="1">
                <a:latin typeface="+mj-lt"/>
              </a:rPr>
              <a:t>Endorois</a:t>
            </a:r>
            <a:r>
              <a:rPr lang="en-US" dirty="0">
                <a:latin typeface="+mj-lt"/>
              </a:rPr>
              <a:t> have never received adequate compensation or restitution of their land. Accordingly, the Respondent State is found to have violated Article 21 of the Charter. </a:t>
            </a:r>
            <a:r>
              <a:rPr lang="en-US" dirty="0" smtClean="0">
                <a:latin typeface="+mj-lt"/>
              </a:rPr>
              <a:t> </a:t>
            </a:r>
            <a:endParaRPr lang="pl-PL" dirty="0">
              <a:latin typeface="+mj-lt"/>
            </a:endParaRPr>
          </a:p>
        </p:txBody>
      </p:sp>
    </p:spTree>
    <p:extLst>
      <p:ext uri="{BB962C8B-B14F-4D97-AF65-F5344CB8AC3E}">
        <p14:creationId xmlns:p14="http://schemas.microsoft.com/office/powerpoint/2010/main" val="41671073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463040" y="2060848"/>
            <a:ext cx="6196405" cy="4032448"/>
          </a:xfrm>
        </p:spPr>
        <p:txBody>
          <a:bodyPr>
            <a:normAutofit fontScale="77500" lnSpcReduction="20000"/>
          </a:bodyPr>
          <a:lstStyle/>
          <a:p>
            <a:pPr algn="just"/>
            <a:r>
              <a:rPr lang="pl-PL" b="1" dirty="0" smtClean="0">
                <a:latin typeface="+mj-lt"/>
              </a:rPr>
              <a:t>Right to development</a:t>
            </a:r>
          </a:p>
          <a:p>
            <a:pPr algn="just"/>
            <a:r>
              <a:rPr lang="en-US" dirty="0">
                <a:latin typeface="+mj-lt"/>
              </a:rPr>
              <a:t>The African Commission is of the view that the Respondent State bears the burden for creating conditions </a:t>
            </a:r>
            <a:r>
              <a:rPr lang="en-US" dirty="0" err="1">
                <a:latin typeface="+mj-lt"/>
              </a:rPr>
              <a:t>favourable</a:t>
            </a:r>
            <a:r>
              <a:rPr lang="en-US" dirty="0">
                <a:latin typeface="+mj-lt"/>
              </a:rPr>
              <a:t> to a </a:t>
            </a:r>
            <a:r>
              <a:rPr lang="en-US" dirty="0" err="1">
                <a:latin typeface="+mj-lt"/>
              </a:rPr>
              <a:t>people‟s</a:t>
            </a:r>
            <a:r>
              <a:rPr lang="en-US" dirty="0">
                <a:latin typeface="+mj-lt"/>
              </a:rPr>
              <a:t> </a:t>
            </a:r>
            <a:r>
              <a:rPr lang="en-US" dirty="0" smtClean="0">
                <a:latin typeface="+mj-lt"/>
              </a:rPr>
              <a:t>development. </a:t>
            </a:r>
            <a:r>
              <a:rPr lang="en-US" dirty="0">
                <a:latin typeface="+mj-lt"/>
              </a:rPr>
              <a:t>It is certainly not the responsibility of the </a:t>
            </a:r>
            <a:r>
              <a:rPr lang="en-US" dirty="0" err="1">
                <a:latin typeface="+mj-lt"/>
              </a:rPr>
              <a:t>Endorois</a:t>
            </a:r>
            <a:r>
              <a:rPr lang="en-US" dirty="0">
                <a:latin typeface="+mj-lt"/>
              </a:rPr>
              <a:t> themselves to find alternate places to graze their cattle or partake in religious ceremonies. The Respondent State, instead, is obligated to ensure that the </a:t>
            </a:r>
            <a:r>
              <a:rPr lang="en-US" dirty="0" err="1">
                <a:latin typeface="+mj-lt"/>
              </a:rPr>
              <a:t>Endorois</a:t>
            </a:r>
            <a:r>
              <a:rPr lang="en-US" dirty="0">
                <a:latin typeface="+mj-lt"/>
              </a:rPr>
              <a:t> are not left out of the development process or benefits. The African Commission agrees that the failure to provide adequate compensation and benefits, or provide suitable land for grazing indicates that the Respondent State did not adequately provide for the </a:t>
            </a:r>
            <a:r>
              <a:rPr lang="en-US" dirty="0" err="1">
                <a:latin typeface="+mj-lt"/>
              </a:rPr>
              <a:t>Endorois</a:t>
            </a:r>
            <a:r>
              <a:rPr lang="en-US" dirty="0">
                <a:latin typeface="+mj-lt"/>
              </a:rPr>
              <a:t> in the development process. It finds against the Respondent State that the </a:t>
            </a:r>
            <a:r>
              <a:rPr lang="en-US" dirty="0" err="1">
                <a:latin typeface="+mj-lt"/>
              </a:rPr>
              <a:t>Endorois</a:t>
            </a:r>
            <a:r>
              <a:rPr lang="en-US" dirty="0">
                <a:latin typeface="+mj-lt"/>
              </a:rPr>
              <a:t> community has suffered a violation of Article 22 of the Charter. </a:t>
            </a:r>
            <a:endParaRPr lang="pl-PL" dirty="0" smtClean="0">
              <a:latin typeface="+mj-lt"/>
            </a:endParaRPr>
          </a:p>
        </p:txBody>
      </p:sp>
    </p:spTree>
    <p:extLst>
      <p:ext uri="{BB962C8B-B14F-4D97-AF65-F5344CB8AC3E}">
        <p14:creationId xmlns:p14="http://schemas.microsoft.com/office/powerpoint/2010/main" val="18273902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Endorois</a:t>
            </a:r>
            <a:endParaRPr lang="pl-PL" dirty="0"/>
          </a:p>
        </p:txBody>
      </p:sp>
      <p:sp>
        <p:nvSpPr>
          <p:cNvPr id="3" name="Content Placeholder 2"/>
          <p:cNvSpPr>
            <a:spLocks noGrp="1"/>
          </p:cNvSpPr>
          <p:nvPr>
            <p:ph idx="1"/>
          </p:nvPr>
        </p:nvSpPr>
        <p:spPr>
          <a:xfrm>
            <a:off x="1463040" y="1916832"/>
            <a:ext cx="6196405" cy="3806237"/>
          </a:xfrm>
        </p:spPr>
        <p:txBody>
          <a:bodyPr>
            <a:normAutofit fontScale="62500" lnSpcReduction="20000"/>
          </a:bodyPr>
          <a:lstStyle/>
          <a:p>
            <a:pPr marL="0" indent="0" algn="just">
              <a:buNone/>
            </a:pPr>
            <a:r>
              <a:rPr lang="pl-PL" b="1" dirty="0" smtClean="0">
                <a:latin typeface="+mj-lt"/>
              </a:rPr>
              <a:t>Recommendations</a:t>
            </a:r>
            <a:r>
              <a:rPr lang="pl-PL" dirty="0" smtClean="0">
                <a:latin typeface="+mj-lt"/>
              </a:rPr>
              <a:t> (NOTE it is not a judgment of a court but a decision of an international quasi-judicial body issuing recommendations)</a:t>
            </a:r>
          </a:p>
          <a:p>
            <a:pPr marL="0" indent="0" algn="just">
              <a:buNone/>
            </a:pPr>
            <a:r>
              <a:rPr lang="en-US" dirty="0">
                <a:latin typeface="+mj-lt"/>
              </a:rPr>
              <a:t>The African Commission recommends that the Respondent State: </a:t>
            </a:r>
          </a:p>
          <a:p>
            <a:pPr algn="just"/>
            <a:r>
              <a:rPr lang="en-US" dirty="0">
                <a:latin typeface="+mj-lt"/>
              </a:rPr>
              <a:t> </a:t>
            </a:r>
            <a:r>
              <a:rPr lang="en-US" dirty="0" smtClean="0">
                <a:latin typeface="+mj-lt"/>
              </a:rPr>
              <a:t>(</a:t>
            </a:r>
            <a:r>
              <a:rPr lang="en-US" dirty="0">
                <a:latin typeface="+mj-lt"/>
              </a:rPr>
              <a:t>a) </a:t>
            </a:r>
            <a:r>
              <a:rPr lang="en-US" dirty="0" err="1">
                <a:latin typeface="+mj-lt"/>
              </a:rPr>
              <a:t>Recognise</a:t>
            </a:r>
            <a:r>
              <a:rPr lang="en-US" dirty="0">
                <a:latin typeface="+mj-lt"/>
              </a:rPr>
              <a:t> rights of ownership to the </a:t>
            </a:r>
            <a:r>
              <a:rPr lang="en-US" dirty="0" err="1">
                <a:latin typeface="+mj-lt"/>
              </a:rPr>
              <a:t>Endorois</a:t>
            </a:r>
            <a:r>
              <a:rPr lang="en-US" dirty="0">
                <a:latin typeface="+mj-lt"/>
              </a:rPr>
              <a:t> and Restitute </a:t>
            </a:r>
            <a:r>
              <a:rPr lang="en-US" dirty="0" err="1">
                <a:latin typeface="+mj-lt"/>
              </a:rPr>
              <a:t>Endorois</a:t>
            </a:r>
            <a:r>
              <a:rPr lang="en-US" dirty="0">
                <a:latin typeface="+mj-lt"/>
              </a:rPr>
              <a:t> ancestral land.  </a:t>
            </a:r>
          </a:p>
          <a:p>
            <a:pPr algn="just"/>
            <a:r>
              <a:rPr lang="en-US" dirty="0">
                <a:latin typeface="+mj-lt"/>
              </a:rPr>
              <a:t> </a:t>
            </a:r>
            <a:r>
              <a:rPr lang="en-US" dirty="0" smtClean="0">
                <a:latin typeface="+mj-lt"/>
              </a:rPr>
              <a:t>(</a:t>
            </a:r>
            <a:r>
              <a:rPr lang="en-US" dirty="0">
                <a:latin typeface="+mj-lt"/>
              </a:rPr>
              <a:t>b) Ensure that the </a:t>
            </a:r>
            <a:r>
              <a:rPr lang="en-US" dirty="0" err="1">
                <a:latin typeface="+mj-lt"/>
              </a:rPr>
              <a:t>Endorois</a:t>
            </a:r>
            <a:r>
              <a:rPr lang="en-US" dirty="0">
                <a:latin typeface="+mj-lt"/>
              </a:rPr>
              <a:t> community has unrestricted access to Lake </a:t>
            </a:r>
            <a:r>
              <a:rPr lang="en-US" dirty="0" err="1">
                <a:latin typeface="+mj-lt"/>
              </a:rPr>
              <a:t>Bogoria</a:t>
            </a:r>
            <a:r>
              <a:rPr lang="en-US" dirty="0">
                <a:latin typeface="+mj-lt"/>
              </a:rPr>
              <a:t> and surrounding sites for religious and cultural rites and for grazing their cattle. </a:t>
            </a:r>
          </a:p>
          <a:p>
            <a:pPr algn="just"/>
            <a:r>
              <a:rPr lang="en-US" dirty="0">
                <a:latin typeface="+mj-lt"/>
              </a:rPr>
              <a:t> </a:t>
            </a:r>
            <a:r>
              <a:rPr lang="en-US" dirty="0" smtClean="0">
                <a:latin typeface="+mj-lt"/>
              </a:rPr>
              <a:t>(</a:t>
            </a:r>
            <a:r>
              <a:rPr lang="en-US" dirty="0">
                <a:latin typeface="+mj-lt"/>
              </a:rPr>
              <a:t>c) Pay adequate compensation to the community for all the loss suffered.  </a:t>
            </a:r>
          </a:p>
          <a:p>
            <a:pPr algn="just"/>
            <a:r>
              <a:rPr lang="en-US" dirty="0">
                <a:latin typeface="+mj-lt"/>
              </a:rPr>
              <a:t>(d) Pay royalties to the </a:t>
            </a:r>
            <a:r>
              <a:rPr lang="en-US" dirty="0" err="1">
                <a:latin typeface="+mj-lt"/>
              </a:rPr>
              <a:t>Endorois</a:t>
            </a:r>
            <a:r>
              <a:rPr lang="en-US" dirty="0">
                <a:latin typeface="+mj-lt"/>
              </a:rPr>
              <a:t> from existing economic activities and ensure that they benefit from employment possibilities within the Reserve. </a:t>
            </a:r>
          </a:p>
          <a:p>
            <a:pPr algn="just"/>
            <a:r>
              <a:rPr lang="en-US" dirty="0">
                <a:latin typeface="+mj-lt"/>
              </a:rPr>
              <a:t> </a:t>
            </a:r>
            <a:r>
              <a:rPr lang="en-US" dirty="0" smtClean="0">
                <a:latin typeface="+mj-lt"/>
              </a:rPr>
              <a:t>(</a:t>
            </a:r>
            <a:r>
              <a:rPr lang="en-US" dirty="0">
                <a:latin typeface="+mj-lt"/>
              </a:rPr>
              <a:t>e)  Grant registration to the </a:t>
            </a:r>
            <a:r>
              <a:rPr lang="en-US" dirty="0" err="1">
                <a:latin typeface="+mj-lt"/>
              </a:rPr>
              <a:t>Endorois</a:t>
            </a:r>
            <a:r>
              <a:rPr lang="en-US" dirty="0">
                <a:latin typeface="+mj-lt"/>
              </a:rPr>
              <a:t> Welfare Committee. </a:t>
            </a:r>
          </a:p>
          <a:p>
            <a:pPr algn="just"/>
            <a:r>
              <a:rPr lang="en-US" dirty="0">
                <a:latin typeface="+mj-lt"/>
              </a:rPr>
              <a:t> </a:t>
            </a:r>
            <a:r>
              <a:rPr lang="en-US" dirty="0" smtClean="0">
                <a:latin typeface="+mj-lt"/>
              </a:rPr>
              <a:t>(</a:t>
            </a:r>
            <a:r>
              <a:rPr lang="en-US" dirty="0">
                <a:latin typeface="+mj-lt"/>
              </a:rPr>
              <a:t>f) Engage in dialogue with the Complainants for the effective implementation of these recommendations.   </a:t>
            </a:r>
            <a:endParaRPr lang="pl-PL" dirty="0" smtClean="0">
              <a:latin typeface="+mj-lt"/>
            </a:endParaRPr>
          </a:p>
          <a:p>
            <a:pPr algn="just"/>
            <a:r>
              <a:rPr lang="en-US" dirty="0" smtClean="0">
                <a:latin typeface="+mj-lt"/>
              </a:rPr>
              <a:t>(</a:t>
            </a:r>
            <a:r>
              <a:rPr lang="en-US" dirty="0">
                <a:latin typeface="+mj-lt"/>
              </a:rPr>
              <a:t>g) Report on the implementation of these recommendations within three months from the date of notification.  </a:t>
            </a:r>
            <a:r>
              <a:rPr lang="en-US" dirty="0" smtClean="0">
                <a:latin typeface="+mj-lt"/>
              </a:rPr>
              <a:t> </a:t>
            </a:r>
            <a:endParaRPr lang="pl-PL" dirty="0">
              <a:latin typeface="+mj-lt"/>
            </a:endParaRPr>
          </a:p>
        </p:txBody>
      </p:sp>
    </p:spTree>
    <p:extLst>
      <p:ext uri="{BB962C8B-B14F-4D97-AF65-F5344CB8AC3E}">
        <p14:creationId xmlns:p14="http://schemas.microsoft.com/office/powerpoint/2010/main" val="4821218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More info</a:t>
            </a:r>
            <a:endParaRPr lang="pl-PL" dirty="0"/>
          </a:p>
        </p:txBody>
      </p:sp>
      <p:sp>
        <p:nvSpPr>
          <p:cNvPr id="3" name="Content Placeholder 2"/>
          <p:cNvSpPr>
            <a:spLocks noGrp="1"/>
          </p:cNvSpPr>
          <p:nvPr>
            <p:ph idx="1"/>
          </p:nvPr>
        </p:nvSpPr>
        <p:spPr/>
        <p:txBody>
          <a:bodyPr/>
          <a:lstStyle/>
          <a:p>
            <a:r>
              <a:rPr lang="pl-PL" dirty="0">
                <a:latin typeface="+mj-lt"/>
                <a:hlinkClick r:id="rId2"/>
              </a:rPr>
              <a:t>https://endorois.org/about-us</a:t>
            </a:r>
            <a:r>
              <a:rPr lang="pl-PL" dirty="0" smtClean="0">
                <a:latin typeface="+mj-lt"/>
                <a:hlinkClick r:id="rId2"/>
              </a:rPr>
              <a:t>/</a:t>
            </a:r>
            <a:endParaRPr lang="pl-PL" dirty="0" smtClean="0">
              <a:latin typeface="+mj-lt"/>
            </a:endParaRPr>
          </a:p>
          <a:p>
            <a:r>
              <a:rPr lang="pl-PL" dirty="0">
                <a:latin typeface="+mj-lt"/>
                <a:hlinkClick r:id="rId3"/>
              </a:rPr>
              <a:t>https://minorityrights.org/2014/09/23/the-endorois-decision-four-years-on-the-endorois-still-await-action-by-the-government-of-kenya/</a:t>
            </a:r>
            <a:endParaRPr lang="pl-PL" dirty="0">
              <a:latin typeface="+mj-lt"/>
            </a:endParaRPr>
          </a:p>
          <a:p>
            <a:endParaRPr lang="pl-PL" dirty="0"/>
          </a:p>
        </p:txBody>
      </p:sp>
    </p:spTree>
    <p:extLst>
      <p:ext uri="{BB962C8B-B14F-4D97-AF65-F5344CB8AC3E}">
        <p14:creationId xmlns:p14="http://schemas.microsoft.com/office/powerpoint/2010/main" val="112670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Free exercise clause </a:t>
            </a:r>
            <a:br>
              <a:rPr lang="pl-PL" dirty="0" smtClean="0"/>
            </a:br>
            <a:r>
              <a:rPr lang="pl-PL" dirty="0" smtClean="0"/>
              <a:t>in the US Constitution</a:t>
            </a:r>
            <a:endParaRPr lang="pl-PL" dirty="0"/>
          </a:p>
        </p:txBody>
      </p:sp>
      <p:sp>
        <p:nvSpPr>
          <p:cNvPr id="3" name="Content Placeholder 2"/>
          <p:cNvSpPr>
            <a:spLocks noGrp="1"/>
          </p:cNvSpPr>
          <p:nvPr>
            <p:ph idx="1"/>
          </p:nvPr>
        </p:nvSpPr>
        <p:spPr/>
        <p:txBody>
          <a:bodyPr>
            <a:normAutofit fontScale="70000" lnSpcReduction="20000"/>
          </a:bodyPr>
          <a:lstStyle/>
          <a:p>
            <a:pPr algn="just"/>
            <a:r>
              <a:rPr lang="pl-PL" dirty="0" smtClean="0">
                <a:latin typeface="+mj-lt"/>
              </a:rPr>
              <a:t>A classical formulation of a negative right to non-intervention of the state  (government) in the scope of protected freedom</a:t>
            </a:r>
          </a:p>
          <a:p>
            <a:pPr algn="just"/>
            <a:r>
              <a:rPr lang="pl-PL" dirty="0" smtClean="0">
                <a:latin typeface="+mj-lt"/>
              </a:rPr>
              <a:t>1st Amendment (1791)</a:t>
            </a:r>
          </a:p>
          <a:p>
            <a:pPr marL="0" indent="0" algn="just">
              <a:buNone/>
            </a:pPr>
            <a:r>
              <a:rPr lang="pl-PL" dirty="0" smtClean="0">
                <a:latin typeface="+mj-lt"/>
              </a:rPr>
              <a:t>„</a:t>
            </a:r>
            <a:r>
              <a:rPr lang="en-US" dirty="0" smtClean="0">
                <a:latin typeface="+mj-lt"/>
              </a:rPr>
              <a:t>Congress </a:t>
            </a:r>
            <a:r>
              <a:rPr lang="en-US" dirty="0">
                <a:latin typeface="+mj-lt"/>
              </a:rPr>
              <a:t>shall make no law respecting an establishment of religion, </a:t>
            </a:r>
            <a:r>
              <a:rPr lang="en-US" b="1" dirty="0">
                <a:latin typeface="+mj-lt"/>
              </a:rPr>
              <a:t>or prohibiting the free exercise thereof</a:t>
            </a:r>
            <a:r>
              <a:rPr lang="en-US" b="1" dirty="0" smtClean="0">
                <a:latin typeface="+mj-lt"/>
              </a:rPr>
              <a:t>...</a:t>
            </a:r>
            <a:r>
              <a:rPr lang="pl-PL" b="1" dirty="0" smtClean="0">
                <a:latin typeface="+mj-lt"/>
              </a:rPr>
              <a:t>”</a:t>
            </a:r>
          </a:p>
          <a:p>
            <a:pPr algn="just"/>
            <a:r>
              <a:rPr lang="pl-PL" dirty="0" smtClean="0">
                <a:latin typeface="+mj-lt"/>
              </a:rPr>
              <a:t>It prevents the government from making laws that prohibit or limit free exercise of religion...</a:t>
            </a:r>
            <a:r>
              <a:rPr lang="pl-PL" b="1" dirty="0" smtClean="0">
                <a:latin typeface="+mj-lt"/>
              </a:rPr>
              <a:t>unless the government has </a:t>
            </a:r>
            <a:r>
              <a:rPr lang="pl-PL" b="1" u="sng" dirty="0" smtClean="0">
                <a:latin typeface="+mj-lt"/>
              </a:rPr>
              <a:t>a compelling interest </a:t>
            </a:r>
            <a:r>
              <a:rPr lang="pl-PL" b="1" dirty="0" smtClean="0">
                <a:latin typeface="+mj-lt"/>
              </a:rPr>
              <a:t>to do so </a:t>
            </a:r>
            <a:r>
              <a:rPr lang="pl-PL" dirty="0" smtClean="0">
                <a:latin typeface="+mj-lt"/>
              </a:rPr>
              <a:t>(this understanding is established in the US Supreme Court case-law) </a:t>
            </a:r>
          </a:p>
          <a:p>
            <a:pPr algn="just"/>
            <a:r>
              <a:rPr lang="pl-PL" dirty="0" smtClean="0">
                <a:latin typeface="+mj-lt"/>
              </a:rPr>
              <a:t>It means that the government must present a very important objective to show that the interference in the exercise of one’s religion is justified (constitutional). </a:t>
            </a:r>
          </a:p>
          <a:p>
            <a:pPr algn="just"/>
            <a:r>
              <a:rPr lang="pl-PL" dirty="0" smtClean="0">
                <a:latin typeface="+mj-lt"/>
              </a:rPr>
              <a:t>Compelling state interest test signals that the court needs to apply a very harsh standard of judicial review (scrict scrutiny test).</a:t>
            </a:r>
            <a:endParaRPr lang="pl-PL" dirty="0">
              <a:latin typeface="+mj-lt"/>
            </a:endParaRPr>
          </a:p>
        </p:txBody>
      </p:sp>
    </p:spTree>
    <p:extLst>
      <p:ext uri="{BB962C8B-B14F-4D97-AF65-F5344CB8AC3E}">
        <p14:creationId xmlns:p14="http://schemas.microsoft.com/office/powerpoint/2010/main" val="1607727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Free exercise clause case-law</a:t>
            </a:r>
            <a:endParaRPr lang="pl-PL" dirty="0"/>
          </a:p>
        </p:txBody>
      </p:sp>
      <p:sp>
        <p:nvSpPr>
          <p:cNvPr id="3" name="Content Placeholder 2"/>
          <p:cNvSpPr>
            <a:spLocks noGrp="1"/>
          </p:cNvSpPr>
          <p:nvPr>
            <p:ph idx="1"/>
          </p:nvPr>
        </p:nvSpPr>
        <p:spPr>
          <a:xfrm>
            <a:off x="1463040" y="1844824"/>
            <a:ext cx="6196405" cy="4320480"/>
          </a:xfrm>
        </p:spPr>
        <p:txBody>
          <a:bodyPr>
            <a:noAutofit/>
          </a:bodyPr>
          <a:lstStyle/>
          <a:p>
            <a:pPr algn="just"/>
            <a:r>
              <a:rPr lang="pl-PL" sz="1050" u="sng" dirty="0" smtClean="0">
                <a:latin typeface="+mj-lt"/>
              </a:rPr>
              <a:t>Reynolds v. US, 98 U.S. 145 (1878) </a:t>
            </a:r>
            <a:r>
              <a:rPr lang="pl-PL" sz="1050" dirty="0" smtClean="0">
                <a:latin typeface="+mj-lt"/>
              </a:rPr>
              <a:t>– upholding a criminal prohibition of polygamy and thus allowing prosecution and conviction of bigamy under federal law =&gt; federal law may interfere with religious practices which are crimes</a:t>
            </a:r>
          </a:p>
          <a:p>
            <a:pPr algn="just"/>
            <a:r>
              <a:rPr lang="pl-PL" sz="1050" u="sng" dirty="0" smtClean="0">
                <a:latin typeface="+mj-lt"/>
              </a:rPr>
              <a:t>Sherbert v. Verner, 374 U.S. 398 (1963) </a:t>
            </a:r>
            <a:r>
              <a:rPr lang="pl-PL" sz="1050" dirty="0" smtClean="0">
                <a:latin typeface="+mj-lt"/>
              </a:rPr>
              <a:t>– quashing a decision which denied a member of the Seventh Day Adventist Church access to unemployment benefits for failing to comply with a 6th day working schedule (mandating work on Saturday) =&gt; federal law may not penalize religious exercise </a:t>
            </a:r>
          </a:p>
          <a:p>
            <a:pPr algn="just"/>
            <a:r>
              <a:rPr lang="pl-PL" sz="1050" u="sng" dirty="0" smtClean="0">
                <a:latin typeface="+mj-lt"/>
              </a:rPr>
              <a:t>Wisconsin v. Yoder, 406 U.S. 25 (1972) </a:t>
            </a:r>
            <a:r>
              <a:rPr lang="pl-PL" sz="1050" dirty="0" smtClean="0">
                <a:latin typeface="+mj-lt"/>
              </a:rPr>
              <a:t>– authorizing an exemption from mandatory school education for Amish parents who refused to send their children to schools above 8th grade (14/15 years of age) =&gt; states may not unduly burden a relious practice (here Amish community stands as a religious group)</a:t>
            </a:r>
            <a:endParaRPr lang="pl-PL" sz="1050" u="sng" dirty="0" smtClean="0">
              <a:latin typeface="+mj-lt"/>
            </a:endParaRPr>
          </a:p>
          <a:p>
            <a:pPr algn="just"/>
            <a:r>
              <a:rPr lang="pl-PL" sz="1050" u="sng" dirty="0" smtClean="0">
                <a:latin typeface="+mj-lt"/>
              </a:rPr>
              <a:t>Employment Division v. Smith, 494 U.S. 872 (1990) </a:t>
            </a:r>
            <a:r>
              <a:rPr lang="pl-PL" sz="1050" dirty="0" smtClean="0">
                <a:latin typeface="+mj-lt"/>
              </a:rPr>
              <a:t>– upholding a denial of unemployment benefit for a person who was fired after having violated the prohibition of smoking drugs under state law (even though he considered it is a ritual practice to smoke peyote)  =&gt; laws of general applicability (hence not targetting a particualr religion) do not implicate the free exercise clause =&gt;  if there is a law of general applicability, the Court will not use the compelling interest test =&gt; States may accommodate religious practices but are not obliged to do so</a:t>
            </a:r>
          </a:p>
          <a:p>
            <a:pPr algn="just"/>
            <a:r>
              <a:rPr lang="en-US" sz="1050" u="sng" dirty="0" smtClean="0">
                <a:latin typeface="+mj-lt"/>
              </a:rPr>
              <a:t>Church </a:t>
            </a:r>
            <a:r>
              <a:rPr lang="en-US" sz="1050" u="sng" dirty="0">
                <a:latin typeface="+mj-lt"/>
              </a:rPr>
              <a:t>of </a:t>
            </a:r>
            <a:r>
              <a:rPr lang="en-US" sz="1050" u="sng" dirty="0" err="1">
                <a:latin typeface="+mj-lt"/>
              </a:rPr>
              <a:t>Lukumi</a:t>
            </a:r>
            <a:r>
              <a:rPr lang="en-US" sz="1050" u="sng" dirty="0">
                <a:latin typeface="+mj-lt"/>
              </a:rPr>
              <a:t> </a:t>
            </a:r>
            <a:r>
              <a:rPr lang="en-US" sz="1050" u="sng" dirty="0" err="1">
                <a:latin typeface="+mj-lt"/>
              </a:rPr>
              <a:t>Babalu</a:t>
            </a:r>
            <a:r>
              <a:rPr lang="en-US" sz="1050" u="sng" dirty="0">
                <a:latin typeface="+mj-lt"/>
              </a:rPr>
              <a:t> Aye v. City of </a:t>
            </a:r>
            <a:r>
              <a:rPr lang="en-US" sz="1050" u="sng" dirty="0" err="1" smtClean="0">
                <a:latin typeface="+mj-lt"/>
              </a:rPr>
              <a:t>Hialea</a:t>
            </a:r>
            <a:r>
              <a:rPr lang="pl-PL" sz="1050" u="sng" dirty="0" smtClean="0">
                <a:latin typeface="+mj-lt"/>
              </a:rPr>
              <a:t>h, 508 U.S. 520 (1993) </a:t>
            </a:r>
            <a:r>
              <a:rPr lang="pl-PL" sz="1050" dirty="0" smtClean="0">
                <a:latin typeface="+mj-lt"/>
              </a:rPr>
              <a:t>– quashing a city ban on ritual slaughter  which was not generally applicable and failed the compelling interest test.</a:t>
            </a:r>
          </a:p>
          <a:p>
            <a:pPr algn="just"/>
            <a:r>
              <a:rPr lang="pl-PL" sz="1050" u="sng" dirty="0" smtClean="0">
                <a:latin typeface="+mj-lt"/>
              </a:rPr>
              <a:t>City of Borne v. Flores, 521 U.S 507 (1997) </a:t>
            </a:r>
            <a:r>
              <a:rPr lang="pl-PL" sz="1050" dirty="0" smtClean="0">
                <a:latin typeface="+mj-lt"/>
              </a:rPr>
              <a:t>– quashing the application of the Religious Freedom Restoration Act to states and local government</a:t>
            </a:r>
          </a:p>
          <a:p>
            <a:pPr marL="0" indent="0" algn="just">
              <a:buNone/>
            </a:pPr>
            <a:r>
              <a:rPr lang="pl-PL" sz="1050" dirty="0" smtClean="0">
                <a:latin typeface="+mj-lt"/>
              </a:rPr>
              <a:t>***</a:t>
            </a:r>
          </a:p>
          <a:p>
            <a:pPr marL="0" indent="0" algn="just">
              <a:buNone/>
            </a:pPr>
            <a:r>
              <a:rPr lang="pl-PL" sz="1050" b="1" dirty="0" smtClean="0">
                <a:latin typeface="+mj-lt"/>
              </a:rPr>
              <a:t>The compelling interest test applies to federal laws, while state laws need to meet the standard of general applicability to comply with the free exercise clause</a:t>
            </a:r>
            <a:endParaRPr lang="pl-PL" sz="1050" b="1" dirty="0"/>
          </a:p>
        </p:txBody>
      </p:sp>
    </p:spTree>
    <p:extLst>
      <p:ext uri="{BB962C8B-B14F-4D97-AF65-F5344CB8AC3E}">
        <p14:creationId xmlns:p14="http://schemas.microsoft.com/office/powerpoint/2010/main" val="1397740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p:txBody>
          <a:bodyPr/>
          <a:lstStyle/>
          <a:p>
            <a:pPr algn="just"/>
            <a:r>
              <a:rPr lang="pl-PL" dirty="0" smtClean="0">
                <a:latin typeface="+mj-lt"/>
              </a:rPr>
              <a:t>US Supreme Court affirms the decision of the Wisconsin Supreme Court </a:t>
            </a:r>
            <a:r>
              <a:rPr lang="en-US" dirty="0" smtClean="0">
                <a:latin typeface="+mj-lt"/>
              </a:rPr>
              <a:t>holding </a:t>
            </a:r>
            <a:r>
              <a:rPr lang="en-US" dirty="0">
                <a:latin typeface="+mj-lt"/>
              </a:rPr>
              <a:t>that respondents' convictions of violating the State's compulsory school attendance law were invalid under the Free Exercise Clause of the First Amendment to the United States Constitution, made applicable to the </a:t>
            </a:r>
            <a:r>
              <a:rPr lang="en-US" dirty="0" smtClean="0">
                <a:latin typeface="+mj-lt"/>
              </a:rPr>
              <a:t>States by the Fourteenth Amendment.</a:t>
            </a:r>
            <a:r>
              <a:rPr lang="en-US" dirty="0" smtClean="0"/>
              <a:t> </a:t>
            </a:r>
            <a:endParaRPr lang="pl-PL" dirty="0"/>
          </a:p>
        </p:txBody>
      </p:sp>
    </p:spTree>
    <p:extLst>
      <p:ext uri="{BB962C8B-B14F-4D97-AF65-F5344CB8AC3E}">
        <p14:creationId xmlns:p14="http://schemas.microsoft.com/office/powerpoint/2010/main" val="2701477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Wisconsin v. Yoder (1972)</a:t>
            </a:r>
            <a:endParaRPr lang="pl-PL" dirty="0"/>
          </a:p>
        </p:txBody>
      </p:sp>
      <p:sp>
        <p:nvSpPr>
          <p:cNvPr id="3" name="Content Placeholder 2"/>
          <p:cNvSpPr>
            <a:spLocks noGrp="1"/>
          </p:cNvSpPr>
          <p:nvPr>
            <p:ph idx="1"/>
          </p:nvPr>
        </p:nvSpPr>
        <p:spPr/>
        <p:txBody>
          <a:bodyPr>
            <a:noAutofit/>
          </a:bodyPr>
          <a:lstStyle/>
          <a:p>
            <a:pPr algn="just"/>
            <a:r>
              <a:rPr lang="en-US" sz="2000" dirty="0">
                <a:latin typeface="+mj-lt"/>
              </a:rPr>
              <a:t>Wisconsin's compulsory school attendance law required </a:t>
            </a:r>
            <a:r>
              <a:rPr lang="pl-PL" sz="2000" dirty="0" smtClean="0">
                <a:latin typeface="+mj-lt"/>
              </a:rPr>
              <a:t>all parents</a:t>
            </a:r>
            <a:r>
              <a:rPr lang="en-US" sz="2000" dirty="0" smtClean="0">
                <a:latin typeface="+mj-lt"/>
              </a:rPr>
              <a:t> </a:t>
            </a:r>
            <a:r>
              <a:rPr lang="en-US" sz="2000" dirty="0">
                <a:latin typeface="+mj-lt"/>
              </a:rPr>
              <a:t>to cause their children to attend public or private school until reaching age 16, but the respondents declined to send their children, ages 14 and 15, to public school after they completed the eighth grade. </a:t>
            </a:r>
            <a:endParaRPr lang="pl-PL" sz="2000" dirty="0" smtClean="0">
              <a:latin typeface="+mj-lt"/>
            </a:endParaRPr>
          </a:p>
          <a:p>
            <a:pPr algn="just"/>
            <a:r>
              <a:rPr lang="pl-PL" sz="2000" dirty="0" smtClean="0">
                <a:latin typeface="+mj-lt"/>
              </a:rPr>
              <a:t>Re</a:t>
            </a:r>
            <a:r>
              <a:rPr lang="en-US" sz="2000" dirty="0" err="1" smtClean="0">
                <a:latin typeface="+mj-lt"/>
              </a:rPr>
              <a:t>spondents</a:t>
            </a:r>
            <a:r>
              <a:rPr lang="en-US" sz="2000" dirty="0" smtClean="0">
                <a:latin typeface="+mj-lt"/>
              </a:rPr>
              <a:t> </a:t>
            </a:r>
            <a:r>
              <a:rPr lang="en-US" sz="2000" dirty="0">
                <a:latin typeface="+mj-lt"/>
              </a:rPr>
              <a:t>were charged, tried, and convicted of violating the compulsory attendance law in Green County Court, and were fined the sum of $5 each. </a:t>
            </a:r>
            <a:endParaRPr lang="pl-PL" sz="2000" dirty="0" smtClean="0">
              <a:latin typeface="+mj-lt"/>
            </a:endParaRPr>
          </a:p>
          <a:p>
            <a:pPr algn="just"/>
            <a:r>
              <a:rPr lang="pl-PL" sz="2000" dirty="0" smtClean="0">
                <a:latin typeface="+mj-lt"/>
              </a:rPr>
              <a:t>Application of 1st and 14th Amendment – state action violates freedom to exercise religion</a:t>
            </a:r>
          </a:p>
        </p:txBody>
      </p:sp>
    </p:spTree>
    <p:extLst>
      <p:ext uri="{BB962C8B-B14F-4D97-AF65-F5344CB8AC3E}">
        <p14:creationId xmlns:p14="http://schemas.microsoft.com/office/powerpoint/2010/main" val="3881989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4036</TotalTime>
  <Words>6954</Words>
  <Application>Microsoft Office PowerPoint</Application>
  <PresentationFormat>On-screen Show (4:3)</PresentationFormat>
  <Paragraphs>265</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Pushpin</vt:lpstr>
      <vt:lpstr>Introduction  to  Human Rights </vt:lpstr>
      <vt:lpstr>Contents: </vt:lpstr>
      <vt:lpstr>Human rights and culture</vt:lpstr>
      <vt:lpstr>Human rights and cultures</vt:lpstr>
      <vt:lpstr>I. Amish</vt:lpstr>
      <vt:lpstr>Free exercise clause  in the US Constitution</vt:lpstr>
      <vt:lpstr>Free exercise clause case-law</vt:lpstr>
      <vt:lpstr>Wisconsin v. Yoder (1972)</vt:lpstr>
      <vt:lpstr>Wisconsin v. Yoder (1972)</vt:lpstr>
      <vt:lpstr>Wisconsin v. Yoder (1972)</vt:lpstr>
      <vt:lpstr>Wisconsin v. Yoder (1972)</vt:lpstr>
      <vt:lpstr>Wisconsin v. Yoder (1972)</vt:lpstr>
      <vt:lpstr>Wisconsin v. Yoder (1972)</vt:lpstr>
      <vt:lpstr>Wisconsin v. Yoder (1972)</vt:lpstr>
      <vt:lpstr>Wisconsin v. Yoder (1972)</vt:lpstr>
      <vt:lpstr>Wisconsin v. Yoder (1972) </vt:lpstr>
      <vt:lpstr>Wisconsin v. Yoder (1972)</vt:lpstr>
      <vt:lpstr>Wisconsin v. Yoder (1972)</vt:lpstr>
      <vt:lpstr>Wisconsin v. Yoder (1972)</vt:lpstr>
      <vt:lpstr>Case comments</vt:lpstr>
      <vt:lpstr>II. Roma</vt:lpstr>
      <vt:lpstr>Roma before the ECtHR</vt:lpstr>
      <vt:lpstr> Hudorovic and others  v. Slovenia (2020) </vt:lpstr>
      <vt:lpstr> Hudorovic and others  v. Slovenia (2020) </vt:lpstr>
      <vt:lpstr> Hudorovic and others  v. Slovenia (2020) </vt:lpstr>
      <vt:lpstr> Hudorovic and others  v. Slovenia (2020) </vt:lpstr>
      <vt:lpstr> Hudorovic and others  v. Slovenia (2020) </vt:lpstr>
      <vt:lpstr> Hudorovic and others  v. Slovenia (2020) </vt:lpstr>
      <vt:lpstr> Hudorovic and others  v. Slovenia (2020) </vt:lpstr>
      <vt:lpstr> Hudorovic and others  v. Slovenia (2020) </vt:lpstr>
      <vt:lpstr>Hudorovic and others  v. Slovenia (2020)</vt:lpstr>
      <vt:lpstr>Hudorovic and others  v. Slovenia (2020)</vt:lpstr>
      <vt:lpstr>Hudorovic and others  v. Slovenia (2020)</vt:lpstr>
      <vt:lpstr>The case in the news</vt:lpstr>
      <vt:lpstr>Endorois</vt:lpstr>
      <vt:lpstr> Endorois Welfare Council  v. Kenya (2010)  </vt:lpstr>
      <vt:lpstr>Endorois Welfare Council  v. Kenya (2010) </vt:lpstr>
      <vt:lpstr>Endorois</vt:lpstr>
      <vt:lpstr>Endorois</vt:lpstr>
      <vt:lpstr>Endorois</vt:lpstr>
      <vt:lpstr>Endorois</vt:lpstr>
      <vt:lpstr>Endorois</vt:lpstr>
      <vt:lpstr>Endorois </vt:lpstr>
      <vt:lpstr>Endorois</vt:lpstr>
      <vt:lpstr>Endorois</vt:lpstr>
      <vt:lpstr>Endorois</vt:lpstr>
      <vt:lpstr>Endorois</vt:lpstr>
      <vt:lpstr>Endorois</vt:lpstr>
      <vt:lpstr>Endorois</vt:lpstr>
      <vt:lpstr>Endorois</vt:lpstr>
      <vt:lpstr>Endorois</vt:lpstr>
      <vt:lpstr>Endorois</vt:lpstr>
      <vt:lpstr>More info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Human Rights 2</dc:title>
  <dc:creator>User</dc:creator>
  <cp:lastModifiedBy>Dell</cp:lastModifiedBy>
  <cp:revision>170</cp:revision>
  <dcterms:created xsi:type="dcterms:W3CDTF">2018-02-28T17:48:08Z</dcterms:created>
  <dcterms:modified xsi:type="dcterms:W3CDTF">2020-05-07T16:27:44Z</dcterms:modified>
</cp:coreProperties>
</file>