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62" r:id="rId2"/>
    <p:sldId id="316" r:id="rId3"/>
    <p:sldId id="328" r:id="rId4"/>
    <p:sldId id="317" r:id="rId5"/>
    <p:sldId id="318" r:id="rId6"/>
    <p:sldId id="320" r:id="rId7"/>
    <p:sldId id="332" r:id="rId8"/>
    <p:sldId id="319" r:id="rId9"/>
    <p:sldId id="322" r:id="rId10"/>
    <p:sldId id="325" r:id="rId11"/>
    <p:sldId id="323" r:id="rId12"/>
    <p:sldId id="326" r:id="rId13"/>
    <p:sldId id="329" r:id="rId14"/>
    <p:sldId id="330" r:id="rId15"/>
    <p:sldId id="331" r:id="rId16"/>
    <p:sldId id="335" r:id="rId17"/>
    <p:sldId id="333" r:id="rId18"/>
    <p:sldId id="324" r:id="rId19"/>
    <p:sldId id="321" r:id="rId20"/>
    <p:sldId id="327" r:id="rId21"/>
    <p:sldId id="334"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62" autoAdjust="0"/>
  </p:normalViewPr>
  <p:slideViewPr>
    <p:cSldViewPr>
      <p:cViewPr>
        <p:scale>
          <a:sx n="76" d="100"/>
          <a:sy n="76" d="100"/>
        </p:scale>
        <p:origin x="-12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D4F33D-2CB1-4ECF-99B1-2A25E2C1ACDB}" type="datetimeFigureOut">
              <a:rPr lang="pl-PL" smtClean="0"/>
              <a:t>24.05.2020</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907357-61FF-448D-89DF-811816E1A2AA}" type="slidenum">
              <a:rPr lang="pl-PL" smtClean="0"/>
              <a:t>‹#›</a:t>
            </a:fld>
            <a:endParaRPr lang="pl-PL"/>
          </a:p>
        </p:txBody>
      </p:sp>
    </p:spTree>
    <p:extLst>
      <p:ext uri="{BB962C8B-B14F-4D97-AF65-F5344CB8AC3E}">
        <p14:creationId xmlns:p14="http://schemas.microsoft.com/office/powerpoint/2010/main" val="548674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6221E02-25CB-4963-84BC-0813985E7D90}" type="datetimeFigureOut">
              <a:rPr lang="pl-PL" smtClean="0"/>
              <a:pPr/>
              <a:t>24.05.2020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24.05.2020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66221E02-25CB-4963-84BC-0813985E7D90}" type="datetimeFigureOut">
              <a:rPr lang="pl-PL" smtClean="0"/>
              <a:pPr/>
              <a:t>24.05.2020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66221E02-25CB-4963-84BC-0813985E7D90}" type="datetimeFigureOut">
              <a:rPr lang="pl-PL" smtClean="0"/>
              <a:pPr/>
              <a:t>24.05.2020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6221E02-25CB-4963-84BC-0813985E7D90}" type="datetimeFigureOut">
              <a:rPr lang="pl-PL" smtClean="0"/>
              <a:pPr/>
              <a:t>24.05.2020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asil.org/insights/volume/24/issue/5/human-rights-law-time-coronavir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hrlc.org.au/human-rights-case-summaries/czarnowski-v-poland-2009-echr-28586035-20-january-2009" TargetMode="External"/><Relationship Id="rId2" Type="http://schemas.openxmlformats.org/officeDocument/2006/relationships/hyperlink" Target="https://www.echrcaselaw.com/en/echr-decisions/by-article/article-8/denial-of-a-of-a-prisoners-request-to-attend-his-brothers-funeral-violated-the-right-to-family-lif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file:///C:\Users\Dell\Downloads\Judgment%20Guimon%20v.%20France%20-%20refusal%20to%20allow%20a%20prisoner%20convicted%20of%20terrorist%20offences%20to%20attend%20her%20father's%20funeral.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heconversation.com/state-of-emergency-how-different-countries-are-invoking-extra-powers-to-stop-the-coronavirus-134495" TargetMode="External"/><Relationship Id="rId2" Type="http://schemas.openxmlformats.org/officeDocument/2006/relationships/hyperlink" Target="https://strasbourgobservers.com/2020/03/27/covid-19-and-the-european-convention-on-human-rights/" TargetMode="External"/><Relationship Id="rId1" Type="http://schemas.openxmlformats.org/officeDocument/2006/relationships/slideLayout" Target="../slideLayouts/slideLayout2.xml"/><Relationship Id="rId4" Type="http://schemas.openxmlformats.org/officeDocument/2006/relationships/hyperlink" Target="https://strasbourgobservers.com/2020/04/01/states-should-declare-a-state-of-emergency-using-article-15-echr-to-confront-the-coronavirus-pandemic/"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verfassungsblog.de/covid-19-and-derogations-before-the-european-court-of-human-righ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tandfonline.com/doi/full/10.1080/09615768.2020.1759398" TargetMode="External"/><Relationship Id="rId2" Type="http://schemas.openxmlformats.org/officeDocument/2006/relationships/hyperlink" Target="https://www.justsecurity.org/70081/italy-and-covid-19-a-call-for-an-italian-emergency-constitu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igitalcommons.law.yale.edu/cgi/viewcontent.cgi?article=1193&amp;context=yji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sil.org/insights/volume/24/issue/5/human-rights-law-time-coronaviru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Introduction </a:t>
            </a:r>
            <a:r>
              <a:rPr lang="pl-PL" dirty="0"/>
              <a:t/>
            </a:r>
            <a:br>
              <a:rPr lang="pl-PL" dirty="0"/>
            </a:br>
            <a:r>
              <a:rPr lang="pl-PL" dirty="0" smtClean="0"/>
              <a:t>to </a:t>
            </a:r>
            <a:br>
              <a:rPr lang="pl-PL" dirty="0" smtClean="0"/>
            </a:br>
            <a:r>
              <a:rPr lang="pl-PL" dirty="0" smtClean="0"/>
              <a:t>Human Rights </a:t>
            </a:r>
            <a:endParaRPr lang="pl-PL" dirty="0"/>
          </a:p>
        </p:txBody>
      </p:sp>
      <p:sp>
        <p:nvSpPr>
          <p:cNvPr id="3" name="Podtytuł 2"/>
          <p:cNvSpPr>
            <a:spLocks noGrp="1"/>
          </p:cNvSpPr>
          <p:nvPr>
            <p:ph type="subTitle" idx="1"/>
          </p:nvPr>
        </p:nvSpPr>
        <p:spPr/>
        <p:txBody>
          <a:bodyPr/>
          <a:lstStyle/>
          <a:p>
            <a:r>
              <a:rPr lang="pl-PL" dirty="0" smtClean="0">
                <a:latin typeface="+mj-lt"/>
                <a:cs typeface="Arial" pitchFamily="34" charset="0"/>
              </a:rPr>
              <a:t>Dr Anna Śledzińska-Simon</a:t>
            </a:r>
          </a:p>
          <a:p>
            <a:endParaRPr lang="pl-PL" sz="1400" dirty="0" smtClean="0">
              <a:solidFill>
                <a:schemeClr val="tx1"/>
              </a:solidFill>
              <a:latin typeface="+mj-lt"/>
              <a:cs typeface="Arial" pitchFamily="34" charset="0"/>
            </a:endParaRPr>
          </a:p>
          <a:p>
            <a:r>
              <a:rPr lang="pl-PL" sz="1400" dirty="0" smtClean="0">
                <a:solidFill>
                  <a:schemeClr val="tx1"/>
                </a:solidFill>
                <a:latin typeface="+mj-lt"/>
                <a:cs typeface="Arial" pitchFamily="34" charset="0"/>
              </a:rPr>
              <a:t>LLM in International and European </a:t>
            </a:r>
            <a:r>
              <a:rPr lang="pl-PL" sz="1400" dirty="0" smtClean="0">
                <a:solidFill>
                  <a:schemeClr val="tx1"/>
                </a:solidFill>
                <a:latin typeface="+mj-lt"/>
                <a:cs typeface="Arial" pitchFamily="34" charset="0"/>
              </a:rPr>
              <a:t>Law</a:t>
            </a:r>
            <a:endParaRPr lang="pl-PL" sz="1400" dirty="0" smtClean="0">
              <a:solidFill>
                <a:schemeClr val="tx1"/>
              </a:solidFill>
              <a:latin typeface="+mj-lt"/>
              <a:cs typeface="Arial" pitchFamily="34" charset="0"/>
            </a:endParaRPr>
          </a:p>
        </p:txBody>
      </p:sp>
    </p:spTree>
    <p:extLst>
      <p:ext uri="{BB962C8B-B14F-4D97-AF65-F5344CB8AC3E}">
        <p14:creationId xmlns:p14="http://schemas.microsoft.com/office/powerpoint/2010/main" val="2025141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ICCPR</a:t>
            </a:r>
            <a:endParaRPr lang="pl-PL" dirty="0"/>
          </a:p>
        </p:txBody>
      </p:sp>
      <p:sp>
        <p:nvSpPr>
          <p:cNvPr id="3" name="Content Placeholder 2"/>
          <p:cNvSpPr>
            <a:spLocks noGrp="1"/>
          </p:cNvSpPr>
          <p:nvPr>
            <p:ph idx="1"/>
          </p:nvPr>
        </p:nvSpPr>
        <p:spPr/>
        <p:txBody>
          <a:bodyPr>
            <a:normAutofit fontScale="62500" lnSpcReduction="20000"/>
          </a:bodyPr>
          <a:lstStyle/>
          <a:p>
            <a:r>
              <a:rPr lang="en-US" b="1" i="1" dirty="0">
                <a:latin typeface="+mj-lt"/>
              </a:rPr>
              <a:t>Article 4</a:t>
            </a:r>
            <a:endParaRPr lang="en-US" dirty="0">
              <a:latin typeface="+mj-lt"/>
            </a:endParaRPr>
          </a:p>
          <a:p>
            <a:r>
              <a:rPr lang="en-US" dirty="0">
                <a:latin typeface="+mj-lt"/>
              </a:rPr>
              <a:t>1 . In time of public emergency which threatens the life of the nation and the existence of which is officially proclaimed, the States Parties to the present Covenant may take measures derogating from their obligations under the present Covenant to the extent strictly required by the exigencies of the situation, provided that such measures are not inconsistent with their other obligations under international law and do not involve discrimination solely on the ground of race, </a:t>
            </a:r>
            <a:r>
              <a:rPr lang="en-US" dirty="0" err="1">
                <a:latin typeface="+mj-lt"/>
              </a:rPr>
              <a:t>colour</a:t>
            </a:r>
            <a:r>
              <a:rPr lang="en-US" dirty="0">
                <a:latin typeface="+mj-lt"/>
              </a:rPr>
              <a:t>, sex, language, religion or social origin.</a:t>
            </a:r>
          </a:p>
          <a:p>
            <a:r>
              <a:rPr lang="en-US" dirty="0">
                <a:latin typeface="+mj-lt"/>
              </a:rPr>
              <a:t>2. No derogation from articles 6, 7, 8 (paragraphs I and 2), 11, 15, 16 and 18 may be made under this provision.</a:t>
            </a:r>
          </a:p>
          <a:p>
            <a:r>
              <a:rPr lang="en-US" dirty="0">
                <a:latin typeface="+mj-lt"/>
              </a:rPr>
              <a:t>3. Any State Party to the present Covenant availing itself of the right of derogation shall immediately inform the other States Parties to the present Covenant, through the intermediary of the Secretary-General of the United Nations, of the provisions from which it has derogated and of the reasons by which it was actuated. A further communication shall be made, through the same intermediary, on the date on which it terminates such derogation.</a:t>
            </a:r>
          </a:p>
          <a:p>
            <a:endParaRPr lang="pl-PL" dirty="0"/>
          </a:p>
        </p:txBody>
      </p:sp>
    </p:spTree>
    <p:extLst>
      <p:ext uri="{BB962C8B-B14F-4D97-AF65-F5344CB8AC3E}">
        <p14:creationId xmlns:p14="http://schemas.microsoft.com/office/powerpoint/2010/main" val="314202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ICCPR</a:t>
            </a:r>
            <a:endParaRPr lang="pl-PL" dirty="0"/>
          </a:p>
        </p:txBody>
      </p:sp>
      <p:sp>
        <p:nvSpPr>
          <p:cNvPr id="3" name="Content Placeholder 2"/>
          <p:cNvSpPr>
            <a:spLocks noGrp="1"/>
          </p:cNvSpPr>
          <p:nvPr>
            <p:ph idx="1"/>
          </p:nvPr>
        </p:nvSpPr>
        <p:spPr/>
        <p:txBody>
          <a:bodyPr>
            <a:normAutofit fontScale="92500" lnSpcReduction="20000"/>
          </a:bodyPr>
          <a:lstStyle/>
          <a:p>
            <a:pPr marL="0" indent="0">
              <a:buNone/>
            </a:pPr>
            <a:r>
              <a:rPr lang="pl-PL" b="1" dirty="0" smtClean="0">
                <a:latin typeface="+mj-lt"/>
              </a:rPr>
              <a:t>Non-derogable rights under Article 4 ICCPR:</a:t>
            </a:r>
          </a:p>
          <a:p>
            <a:r>
              <a:rPr lang="pl-PL" dirty="0" smtClean="0">
                <a:latin typeface="+mj-lt"/>
              </a:rPr>
              <a:t>t</a:t>
            </a:r>
            <a:r>
              <a:rPr lang="en-US" dirty="0" smtClean="0">
                <a:latin typeface="+mj-lt"/>
              </a:rPr>
              <a:t>he </a:t>
            </a:r>
            <a:r>
              <a:rPr lang="en-US" dirty="0">
                <a:latin typeface="+mj-lt"/>
              </a:rPr>
              <a:t>right to life, </a:t>
            </a:r>
            <a:endParaRPr lang="pl-PL" dirty="0" smtClean="0">
              <a:latin typeface="+mj-lt"/>
            </a:endParaRPr>
          </a:p>
          <a:p>
            <a:r>
              <a:rPr lang="en-US" dirty="0" smtClean="0">
                <a:latin typeface="+mj-lt"/>
              </a:rPr>
              <a:t>the </a:t>
            </a:r>
            <a:r>
              <a:rPr lang="en-US" dirty="0">
                <a:latin typeface="+mj-lt"/>
              </a:rPr>
              <a:t>prohibition of torture and other cruel, inhuman or degrading treatment or punishment, </a:t>
            </a:r>
            <a:endParaRPr lang="pl-PL" dirty="0" smtClean="0">
              <a:latin typeface="+mj-lt"/>
            </a:endParaRPr>
          </a:p>
          <a:p>
            <a:r>
              <a:rPr lang="en-US" dirty="0" smtClean="0">
                <a:latin typeface="+mj-lt"/>
              </a:rPr>
              <a:t>the </a:t>
            </a:r>
            <a:r>
              <a:rPr lang="en-US" dirty="0">
                <a:latin typeface="+mj-lt"/>
              </a:rPr>
              <a:t>prohibition of slavery and servitude, </a:t>
            </a:r>
            <a:endParaRPr lang="pl-PL" dirty="0" smtClean="0">
              <a:latin typeface="+mj-lt"/>
            </a:endParaRPr>
          </a:p>
          <a:p>
            <a:r>
              <a:rPr lang="en-US" dirty="0" smtClean="0">
                <a:latin typeface="+mj-lt"/>
              </a:rPr>
              <a:t>the </a:t>
            </a:r>
            <a:r>
              <a:rPr lang="en-US" dirty="0">
                <a:latin typeface="+mj-lt"/>
              </a:rPr>
              <a:t>prohibition of imprisonment for inability to </a:t>
            </a:r>
            <a:r>
              <a:rPr lang="en-US" dirty="0" err="1">
                <a:latin typeface="+mj-lt"/>
              </a:rPr>
              <a:t>fulfil</a:t>
            </a:r>
            <a:r>
              <a:rPr lang="en-US" dirty="0">
                <a:latin typeface="+mj-lt"/>
              </a:rPr>
              <a:t> a contractual obligation, </a:t>
            </a:r>
            <a:endParaRPr lang="pl-PL" dirty="0" smtClean="0">
              <a:latin typeface="+mj-lt"/>
            </a:endParaRPr>
          </a:p>
          <a:p>
            <a:r>
              <a:rPr lang="en-US" dirty="0" smtClean="0">
                <a:latin typeface="+mj-lt"/>
              </a:rPr>
              <a:t>the </a:t>
            </a:r>
            <a:r>
              <a:rPr lang="en-US" dirty="0">
                <a:latin typeface="+mj-lt"/>
              </a:rPr>
              <a:t>prohibition against the retrospective operation of criminal laws, </a:t>
            </a:r>
            <a:endParaRPr lang="pl-PL" dirty="0" smtClean="0">
              <a:latin typeface="+mj-lt"/>
            </a:endParaRPr>
          </a:p>
          <a:p>
            <a:r>
              <a:rPr lang="en-US" dirty="0" smtClean="0">
                <a:latin typeface="+mj-lt"/>
              </a:rPr>
              <a:t>the </a:t>
            </a:r>
            <a:r>
              <a:rPr lang="en-US" dirty="0">
                <a:latin typeface="+mj-lt"/>
              </a:rPr>
              <a:t>right to recognition before the law.</a:t>
            </a:r>
            <a:endParaRPr lang="pl-PL" dirty="0">
              <a:latin typeface="+mj-lt"/>
            </a:endParaRPr>
          </a:p>
        </p:txBody>
      </p:sp>
    </p:spTree>
    <p:extLst>
      <p:ext uri="{BB962C8B-B14F-4D97-AF65-F5344CB8AC3E}">
        <p14:creationId xmlns:p14="http://schemas.microsoft.com/office/powerpoint/2010/main" val="1696356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practice in the view of the Covenants</a:t>
            </a:r>
            <a:endParaRPr lang="pl-PL" dirty="0"/>
          </a:p>
        </p:txBody>
      </p:sp>
      <p:sp>
        <p:nvSpPr>
          <p:cNvPr id="3" name="Content Placeholder 2"/>
          <p:cNvSpPr>
            <a:spLocks noGrp="1"/>
          </p:cNvSpPr>
          <p:nvPr>
            <p:ph idx="1"/>
          </p:nvPr>
        </p:nvSpPr>
        <p:spPr/>
        <p:txBody>
          <a:bodyPr/>
          <a:lstStyle/>
          <a:p>
            <a:r>
              <a:rPr lang="pl-PL" dirty="0">
                <a:hlinkClick r:id="rId2"/>
              </a:rPr>
              <a:t>https://www.asil.org/insights/volume/24/issue/5/human-rights-law-time-coronavirus</a:t>
            </a:r>
            <a:endParaRPr lang="pl-PL" dirty="0"/>
          </a:p>
          <a:p>
            <a:endParaRPr lang="pl-PL" dirty="0"/>
          </a:p>
        </p:txBody>
      </p:sp>
    </p:spTree>
    <p:extLst>
      <p:ext uri="{BB962C8B-B14F-4D97-AF65-F5344CB8AC3E}">
        <p14:creationId xmlns:p14="http://schemas.microsoft.com/office/powerpoint/2010/main" val="1060845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Limitation clauses</a:t>
            </a:r>
            <a:endParaRPr lang="pl-PL" dirty="0"/>
          </a:p>
        </p:txBody>
      </p:sp>
      <p:sp>
        <p:nvSpPr>
          <p:cNvPr id="3" name="Content Placeholder 2"/>
          <p:cNvSpPr>
            <a:spLocks noGrp="1"/>
          </p:cNvSpPr>
          <p:nvPr>
            <p:ph idx="1"/>
          </p:nvPr>
        </p:nvSpPr>
        <p:spPr>
          <a:xfrm>
            <a:off x="1475656" y="1916832"/>
            <a:ext cx="6196405" cy="4107868"/>
          </a:xfrm>
        </p:spPr>
        <p:txBody>
          <a:bodyPr>
            <a:normAutofit fontScale="62500" lnSpcReduction="20000"/>
          </a:bodyPr>
          <a:lstStyle/>
          <a:p>
            <a:pPr algn="just"/>
            <a:r>
              <a:rPr lang="pl-PL" dirty="0">
                <a:latin typeface="+mj-lt"/>
              </a:rPr>
              <a:t>Absolute rights are only few: </a:t>
            </a:r>
          </a:p>
          <a:p>
            <a:pPr algn="just">
              <a:buFontTx/>
              <a:buChar char="-"/>
            </a:pPr>
            <a:r>
              <a:rPr lang="pl-PL" dirty="0">
                <a:latin typeface="+mj-lt"/>
              </a:rPr>
              <a:t>under the ECHR the list includes the prohibition of torture and inhuman or degrading treatment or punishment and the prohibition of slavery (it is crucial to distinghish absolute rights from non-derogable rights, see Article 15 ECHR)</a:t>
            </a:r>
          </a:p>
          <a:p>
            <a:pPr algn="just"/>
            <a:r>
              <a:rPr lang="pl-PL" dirty="0" smtClean="0">
                <a:latin typeface="+mj-lt"/>
              </a:rPr>
              <a:t>Most human rights are relative and thus subject to limitations</a:t>
            </a:r>
          </a:p>
          <a:p>
            <a:pPr algn="just">
              <a:buFontTx/>
              <a:buChar char="-"/>
            </a:pPr>
            <a:r>
              <a:rPr lang="pl-PL" dirty="0" smtClean="0">
                <a:latin typeface="+mj-lt"/>
              </a:rPr>
              <a:t>Even the right to life can be limited – Article 2 ECHR authorizes the use of force (that may lead to intentioanl deprivation of human life) in exceptional situations: (a) in </a:t>
            </a:r>
            <a:r>
              <a:rPr lang="en-US" dirty="0" err="1" smtClean="0">
                <a:latin typeface="+mj-lt"/>
              </a:rPr>
              <a:t>defence</a:t>
            </a:r>
            <a:r>
              <a:rPr lang="en-US" dirty="0" smtClean="0">
                <a:latin typeface="+mj-lt"/>
              </a:rPr>
              <a:t> </a:t>
            </a:r>
            <a:r>
              <a:rPr lang="en-US" dirty="0">
                <a:latin typeface="+mj-lt"/>
              </a:rPr>
              <a:t>of any person from unlawful violence; (b) in order to effect a lawful arrest or to prevent the escape of a person lawfully detained; (c) in action lawfully taken for the purpose of quelling a riot or </a:t>
            </a:r>
            <a:r>
              <a:rPr lang="en-US" dirty="0" smtClean="0">
                <a:latin typeface="+mj-lt"/>
              </a:rPr>
              <a:t>insurrection</a:t>
            </a:r>
            <a:r>
              <a:rPr lang="pl-PL" dirty="0" smtClean="0">
                <a:latin typeface="+mj-lt"/>
              </a:rPr>
              <a:t> when </a:t>
            </a:r>
            <a:r>
              <a:rPr lang="pl-PL" b="1" dirty="0" smtClean="0">
                <a:latin typeface="+mj-lt"/>
              </a:rPr>
              <a:t>it is absolutely necessary.</a:t>
            </a:r>
          </a:p>
          <a:p>
            <a:pPr algn="just">
              <a:buFontTx/>
              <a:buChar char="-"/>
            </a:pPr>
            <a:r>
              <a:rPr lang="pl-PL" b="1" dirty="0" smtClean="0">
                <a:latin typeface="+mj-lt"/>
              </a:rPr>
              <a:t>Typically, limitations of human rights are permissible as long as the state has (a) a legitimate interest to adopt measures restricting a particular right or freedom, and these measures are (b) introduced by an act of statutory law, and (c) proportionate to the aim they serve.</a:t>
            </a:r>
          </a:p>
          <a:p>
            <a:pPr algn="just"/>
            <a:r>
              <a:rPr lang="pl-PL" dirty="0" smtClean="0">
                <a:latin typeface="+mj-lt"/>
              </a:rPr>
              <a:t>Most typical limitation clauses can be found in Articles 8, 9, 10 and 11 ECHR.</a:t>
            </a:r>
          </a:p>
          <a:p>
            <a:pPr algn="just">
              <a:buFontTx/>
              <a:buChar char="-"/>
            </a:pPr>
            <a:endParaRPr lang="pl-PL" dirty="0">
              <a:latin typeface="+mj-lt"/>
            </a:endParaRPr>
          </a:p>
        </p:txBody>
      </p:sp>
    </p:spTree>
    <p:extLst>
      <p:ext uri="{BB962C8B-B14F-4D97-AF65-F5344CB8AC3E}">
        <p14:creationId xmlns:p14="http://schemas.microsoft.com/office/powerpoint/2010/main" val="809363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Limitation clauses</a:t>
            </a:r>
            <a:endParaRPr lang="pl-PL" dirty="0"/>
          </a:p>
        </p:txBody>
      </p:sp>
      <p:sp>
        <p:nvSpPr>
          <p:cNvPr id="3" name="Content Placeholder 2"/>
          <p:cNvSpPr>
            <a:spLocks noGrp="1"/>
          </p:cNvSpPr>
          <p:nvPr>
            <p:ph idx="1"/>
          </p:nvPr>
        </p:nvSpPr>
        <p:spPr>
          <a:xfrm>
            <a:off x="1403648" y="1844824"/>
            <a:ext cx="6196405" cy="4320480"/>
          </a:xfrm>
        </p:spPr>
        <p:txBody>
          <a:bodyPr>
            <a:normAutofit fontScale="62500" lnSpcReduction="20000"/>
          </a:bodyPr>
          <a:lstStyle/>
          <a:p>
            <a:pPr marL="0" indent="0" algn="just">
              <a:buNone/>
            </a:pPr>
            <a:r>
              <a:rPr lang="pl-PL" dirty="0" smtClean="0">
                <a:latin typeface="+mj-lt"/>
              </a:rPr>
              <a:t>Take the example of </a:t>
            </a:r>
          </a:p>
          <a:p>
            <a:pPr marL="0" indent="0" algn="just">
              <a:buNone/>
            </a:pPr>
            <a:r>
              <a:rPr lang="pl-PL" dirty="0" smtClean="0">
                <a:latin typeface="+mj-lt"/>
              </a:rPr>
              <a:t>		Article 8 ECHR</a:t>
            </a:r>
          </a:p>
          <a:p>
            <a:pPr marL="0" indent="0" algn="just">
              <a:buNone/>
            </a:pPr>
            <a:r>
              <a:rPr lang="en-US" dirty="0">
                <a:latin typeface="+mj-lt"/>
              </a:rPr>
              <a:t>1. Everyone has the right to respect for his private and family life, his home and his </a:t>
            </a:r>
            <a:r>
              <a:rPr lang="en-US" dirty="0" smtClean="0">
                <a:latin typeface="+mj-lt"/>
              </a:rPr>
              <a:t>correspondence</a:t>
            </a:r>
            <a:r>
              <a:rPr lang="pl-PL" dirty="0">
                <a:latin typeface="+mj-lt"/>
              </a:rPr>
              <a:t> </a:t>
            </a:r>
            <a:r>
              <a:rPr lang="pl-PL" i="1" dirty="0" smtClean="0">
                <a:latin typeface="+mj-lt"/>
              </a:rPr>
              <a:t>(each of these areas has a different scope of protection – for example private life means the right to have intimate and private relationships, the recognition of one’s gender identity, the right to be protected against a violent partner, the right to protection of a good name and honour, the right to self-deternmination in bioethical issues, etc). </a:t>
            </a:r>
            <a:endParaRPr lang="pl-PL" dirty="0" smtClean="0">
              <a:latin typeface="+mj-lt"/>
            </a:endParaRPr>
          </a:p>
          <a:p>
            <a:pPr marL="0" indent="0" algn="just">
              <a:buNone/>
            </a:pPr>
            <a:r>
              <a:rPr lang="en-US" dirty="0" smtClean="0">
                <a:latin typeface="+mj-lt"/>
              </a:rPr>
              <a:t>2</a:t>
            </a:r>
            <a:r>
              <a:rPr lang="en-US" dirty="0">
                <a:latin typeface="+mj-lt"/>
              </a:rPr>
              <a:t>. There shall be </a:t>
            </a:r>
            <a:r>
              <a:rPr lang="en-US" b="1" dirty="0">
                <a:latin typeface="+mj-lt"/>
              </a:rPr>
              <a:t>no interference </a:t>
            </a:r>
            <a:r>
              <a:rPr lang="en-US" dirty="0">
                <a:latin typeface="+mj-lt"/>
              </a:rPr>
              <a:t>by a public authority with the exercise of this right </a:t>
            </a:r>
            <a:r>
              <a:rPr lang="en-US" b="1" dirty="0">
                <a:solidFill>
                  <a:srgbClr val="FF0000"/>
                </a:solidFill>
                <a:latin typeface="+mj-lt"/>
              </a:rPr>
              <a:t>except such as is in accordance with the law</a:t>
            </a:r>
            <a:r>
              <a:rPr lang="en-US" dirty="0">
                <a:solidFill>
                  <a:srgbClr val="FF0000"/>
                </a:solidFill>
                <a:latin typeface="+mj-lt"/>
              </a:rPr>
              <a:t> </a:t>
            </a:r>
            <a:r>
              <a:rPr lang="pl-PL" i="1" dirty="0" smtClean="0">
                <a:solidFill>
                  <a:srgbClr val="FF0000"/>
                </a:solidFill>
                <a:latin typeface="+mj-lt"/>
              </a:rPr>
              <a:t>(FORMAL REQUIREMENT – interference must be provided by statutory law which is sufficiently clear and precise) </a:t>
            </a:r>
            <a:r>
              <a:rPr lang="en-US" dirty="0" smtClean="0">
                <a:latin typeface="+mj-lt"/>
              </a:rPr>
              <a:t>and </a:t>
            </a:r>
            <a:r>
              <a:rPr lang="en-US" b="1" dirty="0">
                <a:solidFill>
                  <a:srgbClr val="0070C0"/>
                </a:solidFill>
                <a:latin typeface="+mj-lt"/>
              </a:rPr>
              <a:t>is necessary in a democratic society</a:t>
            </a:r>
            <a:r>
              <a:rPr lang="en-US" dirty="0">
                <a:solidFill>
                  <a:srgbClr val="0070C0"/>
                </a:solidFill>
                <a:latin typeface="+mj-lt"/>
              </a:rPr>
              <a:t> </a:t>
            </a:r>
            <a:r>
              <a:rPr lang="pl-PL" i="1" dirty="0" smtClean="0">
                <a:solidFill>
                  <a:srgbClr val="0070C0"/>
                </a:solidFill>
                <a:latin typeface="+mj-lt"/>
              </a:rPr>
              <a:t>(there must be a pressing social need to adopt a measure interfering with the exercise of this right and the measure needs to be proportionate to the aims it furthers – in this regard the Court assesses whether domestic authorities struck a fair balance between the protection of a legitimate aim and the limitation of the right) </a:t>
            </a:r>
            <a:r>
              <a:rPr lang="en-US" dirty="0" smtClean="0">
                <a:latin typeface="+mj-lt"/>
              </a:rPr>
              <a:t>in </a:t>
            </a:r>
            <a:r>
              <a:rPr lang="en-US" dirty="0">
                <a:latin typeface="+mj-lt"/>
              </a:rPr>
              <a:t>the </a:t>
            </a:r>
            <a:r>
              <a:rPr lang="en-US" b="1" dirty="0">
                <a:solidFill>
                  <a:srgbClr val="00B050"/>
                </a:solidFill>
                <a:latin typeface="+mj-lt"/>
              </a:rPr>
              <a:t>interests of national security, public safety or the economic well-being of the country, for the prevention of disorder or crime, for the protection of health or morals, or for the protection of the rights and freedoms of </a:t>
            </a:r>
            <a:r>
              <a:rPr lang="en-US" b="1" dirty="0" smtClean="0">
                <a:solidFill>
                  <a:srgbClr val="00B050"/>
                </a:solidFill>
                <a:latin typeface="+mj-lt"/>
              </a:rPr>
              <a:t>others</a:t>
            </a:r>
            <a:r>
              <a:rPr lang="pl-PL" b="1" dirty="0">
                <a:solidFill>
                  <a:srgbClr val="00B050"/>
                </a:solidFill>
                <a:latin typeface="+mj-lt"/>
              </a:rPr>
              <a:t> </a:t>
            </a:r>
            <a:r>
              <a:rPr lang="pl-PL" b="1" i="1" dirty="0" smtClean="0">
                <a:solidFill>
                  <a:srgbClr val="00B050"/>
                </a:solidFill>
                <a:latin typeface="+mj-lt"/>
              </a:rPr>
              <a:t>(this is the catalogue of legitimate aims). </a:t>
            </a:r>
          </a:p>
          <a:p>
            <a:pPr marL="0" indent="0" algn="just">
              <a:buNone/>
            </a:pPr>
            <a:endParaRPr lang="pl-PL" b="1" dirty="0">
              <a:solidFill>
                <a:srgbClr val="00B050"/>
              </a:solidFill>
              <a:latin typeface="+mj-lt"/>
            </a:endParaRPr>
          </a:p>
        </p:txBody>
      </p:sp>
    </p:spTree>
    <p:extLst>
      <p:ext uri="{BB962C8B-B14F-4D97-AF65-F5344CB8AC3E}">
        <p14:creationId xmlns:p14="http://schemas.microsoft.com/office/powerpoint/2010/main" val="2306849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Limitation clauses in practice</a:t>
            </a:r>
            <a:endParaRPr lang="pl-PL" dirty="0"/>
          </a:p>
        </p:txBody>
      </p:sp>
      <p:sp>
        <p:nvSpPr>
          <p:cNvPr id="3" name="Content Placeholder 2"/>
          <p:cNvSpPr>
            <a:spLocks noGrp="1"/>
          </p:cNvSpPr>
          <p:nvPr>
            <p:ph idx="1"/>
          </p:nvPr>
        </p:nvSpPr>
        <p:spPr>
          <a:xfrm>
            <a:off x="1463040" y="2119256"/>
            <a:ext cx="6196405" cy="3974039"/>
          </a:xfrm>
        </p:spPr>
        <p:txBody>
          <a:bodyPr>
            <a:normAutofit fontScale="55000" lnSpcReduction="20000"/>
          </a:bodyPr>
          <a:lstStyle/>
          <a:p>
            <a:pPr algn="just"/>
            <a:r>
              <a:rPr lang="pl-PL" dirty="0" smtClean="0">
                <a:latin typeface="+mj-lt"/>
              </a:rPr>
              <a:t>(1) an interference provided by law (statute or an act of the same legal value)</a:t>
            </a:r>
          </a:p>
          <a:p>
            <a:pPr algn="just"/>
            <a:r>
              <a:rPr lang="pl-PL" dirty="0" smtClean="0">
                <a:latin typeface="+mj-lt"/>
              </a:rPr>
              <a:t>(2) in a legitimate aim</a:t>
            </a:r>
          </a:p>
          <a:p>
            <a:pPr algn="just"/>
            <a:r>
              <a:rPr lang="pl-PL" dirty="0" smtClean="0">
                <a:latin typeface="+mj-lt"/>
              </a:rPr>
              <a:t>(3) necessary in a democratic society</a:t>
            </a:r>
          </a:p>
          <a:p>
            <a:pPr marL="0" indent="0" algn="just">
              <a:buNone/>
            </a:pPr>
            <a:r>
              <a:rPr lang="pl-PL" dirty="0" smtClean="0">
                <a:latin typeface="+mj-lt"/>
              </a:rPr>
              <a:t>Note that the full-scale test of proportionality implied by the necessary in a democratic society clause consists of three criteria: (a) suitability – whether the chosen measure is suitable to attain the legitimate aim, (b) necessity in the strict sense – whether there is a less restrictive measure that serves the attainment of the legitimate aim equally well, and (c) proportionality in the strict sense – whether a fair balance has been struck between the interference and the protection of the legitimate aim / sometimes within this question there is another one - whether the measure is not discriminatory or stereotyping.</a:t>
            </a:r>
          </a:p>
          <a:p>
            <a:pPr marL="0" indent="0" algn="just">
              <a:buNone/>
            </a:pPr>
            <a:r>
              <a:rPr lang="pl-PL" dirty="0" smtClean="0">
                <a:latin typeface="+mj-lt"/>
              </a:rPr>
              <a:t>In practice, however, the Court usually focuses on whether there is a fair balance between the interest at stake</a:t>
            </a:r>
          </a:p>
          <a:p>
            <a:pPr marL="0" indent="0" algn="just">
              <a:buNone/>
            </a:pPr>
            <a:r>
              <a:rPr lang="pl-PL" dirty="0" smtClean="0">
                <a:latin typeface="+mj-lt"/>
              </a:rPr>
              <a:t>Additionally, the last element of this assessment allowing the Court to distance itself from the domestic solution to the case is related to the concept of the margine of appreciation (the Court does not interfere in matters in which there is no European consensus or the domestic authorities know better what is necessary). </a:t>
            </a:r>
            <a:endParaRPr lang="pl-PL" dirty="0">
              <a:latin typeface="+mj-lt"/>
            </a:endParaRPr>
          </a:p>
        </p:txBody>
      </p:sp>
    </p:spTree>
    <p:extLst>
      <p:ext uri="{BB962C8B-B14F-4D97-AF65-F5344CB8AC3E}">
        <p14:creationId xmlns:p14="http://schemas.microsoft.com/office/powerpoint/2010/main" val="2843078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Limitation clause in practice</a:t>
            </a:r>
            <a:endParaRPr lang="pl-PL" dirty="0"/>
          </a:p>
        </p:txBody>
      </p:sp>
      <p:sp>
        <p:nvSpPr>
          <p:cNvPr id="3" name="Content Placeholder 2"/>
          <p:cNvSpPr>
            <a:spLocks noGrp="1"/>
          </p:cNvSpPr>
          <p:nvPr>
            <p:ph idx="1"/>
          </p:nvPr>
        </p:nvSpPr>
        <p:spPr>
          <a:xfrm>
            <a:off x="1463040" y="1916832"/>
            <a:ext cx="6196405" cy="4248472"/>
          </a:xfrm>
        </p:spPr>
        <p:txBody>
          <a:bodyPr>
            <a:normAutofit fontScale="70000" lnSpcReduction="20000"/>
          </a:bodyPr>
          <a:lstStyle/>
          <a:p>
            <a:pPr algn="just"/>
            <a:r>
              <a:rPr lang="pl-PL" dirty="0" smtClean="0">
                <a:latin typeface="+mj-lt"/>
              </a:rPr>
              <a:t>Check out how the Court assesses ann interference in the scope of the right to respect for private and family life in no high risk (to national survival) cases:</a:t>
            </a:r>
          </a:p>
          <a:p>
            <a:pPr algn="just"/>
            <a:r>
              <a:rPr lang="en-US" dirty="0" err="1">
                <a:latin typeface="+mj-lt"/>
                <a:hlinkClick r:id="rId2"/>
              </a:rPr>
              <a:t>Vetsev</a:t>
            </a:r>
            <a:r>
              <a:rPr lang="en-US" dirty="0">
                <a:latin typeface="+mj-lt"/>
                <a:hlinkClick r:id="rId2"/>
              </a:rPr>
              <a:t> v. Bulgaria  </a:t>
            </a:r>
            <a:r>
              <a:rPr lang="en-US" dirty="0" smtClean="0">
                <a:latin typeface="+mj-lt"/>
                <a:hlinkClick r:id="rId2"/>
              </a:rPr>
              <a:t>2</a:t>
            </a:r>
            <a:r>
              <a:rPr lang="pl-PL" dirty="0" smtClean="0">
                <a:latin typeface="+mj-lt"/>
                <a:hlinkClick r:id="rId2"/>
              </a:rPr>
              <a:t> May </a:t>
            </a:r>
            <a:r>
              <a:rPr lang="en-US" dirty="0" smtClean="0">
                <a:latin typeface="+mj-lt"/>
                <a:hlinkClick r:id="rId2"/>
              </a:rPr>
              <a:t>2019</a:t>
            </a:r>
            <a:r>
              <a:rPr lang="en-US" dirty="0" smtClean="0">
                <a:latin typeface="+mj-lt"/>
              </a:rPr>
              <a:t> </a:t>
            </a:r>
            <a:r>
              <a:rPr lang="en-US" dirty="0">
                <a:latin typeface="+mj-lt"/>
              </a:rPr>
              <a:t>(no. 54558/15)</a:t>
            </a:r>
          </a:p>
          <a:p>
            <a:pPr algn="just"/>
            <a:r>
              <a:rPr lang="en-US" dirty="0" smtClean="0">
                <a:latin typeface="+mj-lt"/>
              </a:rPr>
              <a:t>Funeral </a:t>
            </a:r>
            <a:r>
              <a:rPr lang="en-US" dirty="0">
                <a:latin typeface="+mj-lt"/>
              </a:rPr>
              <a:t>of a prisoner’s brother. The refusal of the Bulgarian authorities to allow a prisoner to attend his brother’s funeral. The Court considered that the Bulgarian authorities had rejected the claim on the grounds that this was not provided for under national law, without its decision being based on a detailed examination of the individual circumstances and without balancing the interests at stake, namely the right to respect for private and the applicant’s family life, on the one </a:t>
            </a:r>
            <a:r>
              <a:rPr lang="en-US" dirty="0" err="1">
                <a:latin typeface="+mj-lt"/>
              </a:rPr>
              <a:t>hand,and</a:t>
            </a:r>
            <a:r>
              <a:rPr lang="en-US" dirty="0">
                <a:latin typeface="+mj-lt"/>
              </a:rPr>
              <a:t> the need to prevent disorder and crime on the other.  Therefore, the Court considered that it had not been shown that interference with the applicant’s right to respect for the private and family life was necessary in a democratic society. Infringement of Article 8 of the </a:t>
            </a:r>
            <a:r>
              <a:rPr lang="en-US" dirty="0" smtClean="0">
                <a:latin typeface="+mj-lt"/>
              </a:rPr>
              <a:t>ECHR</a:t>
            </a:r>
            <a:endParaRPr lang="pl-PL" dirty="0" smtClean="0">
              <a:latin typeface="+mj-lt"/>
            </a:endParaRPr>
          </a:p>
          <a:p>
            <a:pPr algn="just"/>
            <a:r>
              <a:rPr lang="pl-PL" dirty="0" smtClean="0">
                <a:latin typeface="+mj-lt"/>
              </a:rPr>
              <a:t>Similar decision </a:t>
            </a:r>
            <a:r>
              <a:rPr lang="pl-PL" dirty="0" smtClean="0">
                <a:latin typeface="+mj-lt"/>
                <a:hlinkClick r:id="rId3"/>
              </a:rPr>
              <a:t>Czarnowski v. Poland 20 January 2009</a:t>
            </a:r>
            <a:endParaRPr lang="en-US" dirty="0">
              <a:latin typeface="+mj-lt"/>
            </a:endParaRPr>
          </a:p>
          <a:p>
            <a:pPr algn="just"/>
            <a:endParaRPr lang="pl-PL" dirty="0" smtClean="0">
              <a:latin typeface="+mj-lt"/>
            </a:endParaRPr>
          </a:p>
        </p:txBody>
      </p:sp>
    </p:spTree>
    <p:extLst>
      <p:ext uri="{BB962C8B-B14F-4D97-AF65-F5344CB8AC3E}">
        <p14:creationId xmlns:p14="http://schemas.microsoft.com/office/powerpoint/2010/main" val="170545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Limitation clause in practice</a:t>
            </a:r>
            <a:endParaRPr lang="pl-PL" dirty="0"/>
          </a:p>
        </p:txBody>
      </p:sp>
      <p:sp>
        <p:nvSpPr>
          <p:cNvPr id="3" name="Content Placeholder 2"/>
          <p:cNvSpPr>
            <a:spLocks noGrp="1"/>
          </p:cNvSpPr>
          <p:nvPr>
            <p:ph idx="1"/>
          </p:nvPr>
        </p:nvSpPr>
        <p:spPr/>
        <p:txBody>
          <a:bodyPr>
            <a:normAutofit fontScale="62500" lnSpcReduction="20000"/>
          </a:bodyPr>
          <a:lstStyle/>
          <a:p>
            <a:pPr algn="just"/>
            <a:r>
              <a:rPr lang="pl-PL" dirty="0" smtClean="0">
                <a:latin typeface="+mj-lt"/>
              </a:rPr>
              <a:t>Check out how the Court assesses an interference in the scope of the right to respect for private and family life in high risk cases:</a:t>
            </a:r>
          </a:p>
          <a:p>
            <a:pPr algn="just"/>
            <a:r>
              <a:rPr lang="en-US" dirty="0" err="1">
                <a:latin typeface="+mj-lt"/>
                <a:hlinkClick r:id="rId2" action="ppaction://hlinkfile"/>
              </a:rPr>
              <a:t>Guimon</a:t>
            </a:r>
            <a:r>
              <a:rPr lang="en-US" dirty="0">
                <a:latin typeface="+mj-lt"/>
                <a:hlinkClick r:id="rId2" action="ppaction://hlinkfile"/>
              </a:rPr>
              <a:t> v. France </a:t>
            </a:r>
            <a:r>
              <a:rPr lang="en-US" dirty="0">
                <a:latin typeface="+mj-lt"/>
              </a:rPr>
              <a:t>11 April 2019 This case concerned the refusal to allow the applicant, an active member of ETA until her arrest in 2003 and who was imprisoned in Rennes for terrorist offences, to travel to a funeral </a:t>
            </a:r>
            <a:r>
              <a:rPr lang="en-US" dirty="0" err="1">
                <a:latin typeface="+mj-lt"/>
              </a:rPr>
              <a:t>parlour</a:t>
            </a:r>
            <a:r>
              <a:rPr lang="en-US" dirty="0">
                <a:latin typeface="+mj-lt"/>
              </a:rPr>
              <a:t> in Bayonne to pay her last respects to her deceased father. The Court held that there had been no violation of Article 8 (right to respect for private and family life) of the Convention, finding that the French State had not exceeded the margin of appreciation afforded to it in this area and that the refusal to grant the applicant’s request had not been disproportionate and had pursued legitimate aims. It noted in particular that the authorities had rejected the request on the grounds, firstly, of the applicant’s criminal profile – she was serving several prison sentences for terrorist offences and continued to assert her membership of ETA – and, secondly, because it was impossible to </a:t>
            </a:r>
            <a:r>
              <a:rPr lang="en-US" dirty="0" err="1">
                <a:latin typeface="+mj-lt"/>
              </a:rPr>
              <a:t>organise</a:t>
            </a:r>
            <a:r>
              <a:rPr lang="en-US" dirty="0">
                <a:latin typeface="+mj-lt"/>
              </a:rPr>
              <a:t> a reinforced security escort within the time available.</a:t>
            </a:r>
            <a:endParaRPr lang="pl-PL" dirty="0">
              <a:latin typeface="+mj-lt"/>
            </a:endParaRPr>
          </a:p>
        </p:txBody>
      </p:sp>
    </p:spTree>
    <p:extLst>
      <p:ext uri="{BB962C8B-B14F-4D97-AF65-F5344CB8AC3E}">
        <p14:creationId xmlns:p14="http://schemas.microsoft.com/office/powerpoint/2010/main" val="395566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Using the derogation powers </a:t>
            </a:r>
            <a:br>
              <a:rPr lang="pl-PL" dirty="0" smtClean="0"/>
            </a:br>
            <a:r>
              <a:rPr lang="pl-PL" dirty="0" smtClean="0"/>
              <a:t>in the COVID-pandemic</a:t>
            </a:r>
            <a:endParaRPr lang="pl-PL" dirty="0"/>
          </a:p>
        </p:txBody>
      </p:sp>
      <p:sp>
        <p:nvSpPr>
          <p:cNvPr id="3" name="Content Placeholder 2"/>
          <p:cNvSpPr>
            <a:spLocks noGrp="1"/>
          </p:cNvSpPr>
          <p:nvPr>
            <p:ph idx="1"/>
          </p:nvPr>
        </p:nvSpPr>
        <p:spPr>
          <a:xfrm>
            <a:off x="1475656" y="2060848"/>
            <a:ext cx="6196405" cy="4046047"/>
          </a:xfrm>
        </p:spPr>
        <p:txBody>
          <a:bodyPr>
            <a:noAutofit/>
          </a:bodyPr>
          <a:lstStyle/>
          <a:p>
            <a:pPr algn="just"/>
            <a:r>
              <a:rPr lang="pl-PL" sz="1300" u="sng" dirty="0" smtClean="0">
                <a:latin typeface="+mj-lt"/>
              </a:rPr>
              <a:t>Kanstantsin Dzehtsiarou: </a:t>
            </a:r>
            <a:r>
              <a:rPr lang="en-US" sz="1300" dirty="0" smtClean="0">
                <a:latin typeface="+mj-lt"/>
              </a:rPr>
              <a:t>Article </a:t>
            </a:r>
            <a:r>
              <a:rPr lang="en-US" sz="1300" dirty="0">
                <a:latin typeface="+mj-lt"/>
              </a:rPr>
              <a:t>15 derogations are not particularly useful and they send an unnecessary message to people that states will start limiting their human rights. </a:t>
            </a:r>
            <a:r>
              <a:rPr lang="pl-PL" sz="1300" dirty="0" smtClean="0">
                <a:latin typeface="+mj-lt"/>
              </a:rPr>
              <a:t>(...) </a:t>
            </a:r>
            <a:r>
              <a:rPr lang="en-US" sz="1300" dirty="0">
                <a:latin typeface="+mj-lt"/>
              </a:rPr>
              <a:t>the practical impact of Article 15 might be very limited. In terms of legality – most states make some form of emergency legislation and this will perhaps satisfy the Court to accept that these measures are legal</a:t>
            </a:r>
            <a:r>
              <a:rPr lang="en-US" sz="1300" dirty="0" smtClean="0">
                <a:latin typeface="+mj-lt"/>
              </a:rPr>
              <a:t>.</a:t>
            </a:r>
            <a:r>
              <a:rPr lang="pl-PL" sz="1300" dirty="0" smtClean="0">
                <a:latin typeface="+mj-lt"/>
              </a:rPr>
              <a:t> (...) t</a:t>
            </a:r>
            <a:r>
              <a:rPr lang="en-US" sz="1300" dirty="0" smtClean="0">
                <a:latin typeface="+mj-lt"/>
              </a:rPr>
              <a:t>he </a:t>
            </a:r>
            <a:r>
              <a:rPr lang="en-US" sz="1300" dirty="0">
                <a:latin typeface="+mj-lt"/>
              </a:rPr>
              <a:t>extent of pandemic is such that fairly restrictive measures will nevertheless fall within the scope of allowed limitations</a:t>
            </a:r>
            <a:r>
              <a:rPr lang="pl-PL" sz="1300" dirty="0" smtClean="0">
                <a:latin typeface="+mj-lt"/>
              </a:rPr>
              <a:t>: </a:t>
            </a:r>
            <a:r>
              <a:rPr lang="en-GB" sz="1300" u="sng" dirty="0" smtClean="0">
                <a:latin typeface="+mj-lt"/>
                <a:hlinkClick r:id="rId2"/>
              </a:rPr>
              <a:t>ttps</a:t>
            </a:r>
            <a:r>
              <a:rPr lang="en-GB" sz="1300" u="sng" dirty="0">
                <a:latin typeface="+mj-lt"/>
                <a:hlinkClick r:id="rId2"/>
              </a:rPr>
              <a:t>://</a:t>
            </a:r>
            <a:r>
              <a:rPr lang="en-GB" sz="1300" u="sng" dirty="0" smtClean="0">
                <a:latin typeface="+mj-lt"/>
                <a:hlinkClick r:id="rId2"/>
              </a:rPr>
              <a:t>strasbourgobservers.com/2020/03/27/covid-19-and-the-european-convention-on-human-rights/</a:t>
            </a:r>
            <a:endParaRPr lang="pl-PL" sz="1300" u="sng" dirty="0" smtClean="0">
              <a:latin typeface="+mj-lt"/>
            </a:endParaRPr>
          </a:p>
          <a:p>
            <a:pPr algn="just"/>
            <a:r>
              <a:rPr lang="pl-PL" sz="1300" u="sng" dirty="0">
                <a:latin typeface="+mj-lt"/>
              </a:rPr>
              <a:t>Alan Greene: </a:t>
            </a:r>
            <a:r>
              <a:rPr lang="en-US" sz="1300" dirty="0">
                <a:latin typeface="+mj-lt"/>
              </a:rPr>
              <a:t>Declaring a state of emergency under Article 15 of the ECHR and expressly acknowledging the unpalatable and temporary nature of these measures is best practice. It ensures that other states and international human rights </a:t>
            </a:r>
            <a:r>
              <a:rPr lang="en-US" sz="1300" dirty="0" err="1">
                <a:latin typeface="+mj-lt"/>
              </a:rPr>
              <a:t>organisations</a:t>
            </a:r>
            <a:r>
              <a:rPr lang="en-US" sz="1300" dirty="0">
                <a:latin typeface="+mj-lt"/>
              </a:rPr>
              <a:t> can monitor and even police how powers are being implemented</a:t>
            </a:r>
            <a:r>
              <a:rPr lang="pl-PL" sz="1300" dirty="0">
                <a:latin typeface="+mj-lt"/>
              </a:rPr>
              <a:t>: </a:t>
            </a:r>
            <a:r>
              <a:rPr lang="en-GB" sz="1300" u="sng" dirty="0">
                <a:latin typeface="+mj-lt"/>
                <a:hlinkClick r:id="rId3"/>
              </a:rPr>
              <a:t>https://theconversation.com/state-of-emergency-how-different-countries-are-invoking-extra-powers-to-stop-the-coronavirus-134495</a:t>
            </a:r>
            <a:endParaRPr lang="pl-PL" sz="1300" dirty="0">
              <a:latin typeface="+mj-lt"/>
            </a:endParaRPr>
          </a:p>
          <a:p>
            <a:pPr algn="just"/>
            <a:r>
              <a:rPr lang="pl-PL" sz="1300" u="sng" dirty="0" smtClean="0">
                <a:latin typeface="+mj-lt"/>
              </a:rPr>
              <a:t>Alan Greene</a:t>
            </a:r>
            <a:r>
              <a:rPr lang="pl-PL" sz="1300" dirty="0" smtClean="0">
                <a:latin typeface="+mj-lt"/>
              </a:rPr>
              <a:t>: </a:t>
            </a:r>
            <a:r>
              <a:rPr lang="en-US" sz="1300" dirty="0" smtClean="0">
                <a:latin typeface="+mj-lt"/>
              </a:rPr>
              <a:t>failure </a:t>
            </a:r>
            <a:r>
              <a:rPr lang="en-US" sz="1300" dirty="0">
                <a:latin typeface="+mj-lt"/>
              </a:rPr>
              <a:t>to use Article 15 ECHR risks </a:t>
            </a:r>
            <a:r>
              <a:rPr lang="en-US" sz="1300" dirty="0" err="1">
                <a:latin typeface="+mj-lt"/>
              </a:rPr>
              <a:t>normalising</a:t>
            </a:r>
            <a:r>
              <a:rPr lang="en-US" sz="1300" dirty="0">
                <a:latin typeface="+mj-lt"/>
              </a:rPr>
              <a:t> exceptional powers and permanently recalibrating human rights protections </a:t>
            </a:r>
            <a:r>
              <a:rPr lang="en-US" sz="1300" dirty="0" smtClean="0">
                <a:latin typeface="+mj-lt"/>
              </a:rPr>
              <a:t>downwards</a:t>
            </a:r>
            <a:r>
              <a:rPr lang="pl-PL" sz="1300" dirty="0" smtClean="0">
                <a:latin typeface="+mj-lt"/>
              </a:rPr>
              <a:t>: </a:t>
            </a:r>
            <a:r>
              <a:rPr lang="en-GB" sz="1300" dirty="0" smtClean="0">
                <a:latin typeface="+mj-lt"/>
                <a:hlinkClick r:id="rId4"/>
              </a:rPr>
              <a:t>https</a:t>
            </a:r>
            <a:r>
              <a:rPr lang="en-GB" sz="1300" dirty="0">
                <a:latin typeface="+mj-lt"/>
                <a:hlinkClick r:id="rId4"/>
              </a:rPr>
              <a:t>://strasbourgobservers.com/2020/04/01/states-should-declare-a-state-of-emergency-using-article-15-echr-to-confront-the-coronavirus-pandemic</a:t>
            </a:r>
            <a:r>
              <a:rPr lang="en-GB" sz="1300" dirty="0" smtClean="0">
                <a:latin typeface="+mj-lt"/>
                <a:hlinkClick r:id="rId4"/>
              </a:rPr>
              <a:t>/</a:t>
            </a:r>
            <a:r>
              <a:rPr lang="pl-PL" sz="1300" dirty="0" smtClean="0">
                <a:latin typeface="+mj-lt"/>
              </a:rPr>
              <a:t> </a:t>
            </a:r>
            <a:endParaRPr lang="pl-PL" sz="1300" dirty="0"/>
          </a:p>
        </p:txBody>
      </p:sp>
    </p:spTree>
    <p:extLst>
      <p:ext uri="{BB962C8B-B14F-4D97-AF65-F5344CB8AC3E}">
        <p14:creationId xmlns:p14="http://schemas.microsoft.com/office/powerpoint/2010/main" val="3630507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Using the derogation powers in the COVID-pandemic</a:t>
            </a:r>
            <a:endParaRPr lang="pl-PL" dirty="0"/>
          </a:p>
        </p:txBody>
      </p:sp>
      <p:sp>
        <p:nvSpPr>
          <p:cNvPr id="3" name="Content Placeholder 2"/>
          <p:cNvSpPr>
            <a:spLocks noGrp="1"/>
          </p:cNvSpPr>
          <p:nvPr>
            <p:ph idx="1"/>
          </p:nvPr>
        </p:nvSpPr>
        <p:spPr/>
        <p:txBody>
          <a:bodyPr/>
          <a:lstStyle/>
          <a:p>
            <a:pPr algn="just"/>
            <a:r>
              <a:rPr lang="pl-PL" u="sng" dirty="0" smtClean="0">
                <a:latin typeface="+mj-lt"/>
              </a:rPr>
              <a:t>Sean Molloy: </a:t>
            </a:r>
            <a:r>
              <a:rPr lang="en-US" dirty="0" smtClean="0">
                <a:latin typeface="+mj-lt"/>
              </a:rPr>
              <a:t>Drawing </a:t>
            </a:r>
            <a:r>
              <a:rPr lang="en-US" dirty="0">
                <a:latin typeface="+mj-lt"/>
              </a:rPr>
              <a:t>on jurisprudence from the Court in relation to the conflict in Northern Ireland, this post argues that it is likely that the vast majority of cases exploring derogation will be found in a government’s </a:t>
            </a:r>
            <a:r>
              <a:rPr lang="en-US" dirty="0" smtClean="0">
                <a:latin typeface="+mj-lt"/>
              </a:rPr>
              <a:t>failure</a:t>
            </a:r>
            <a:r>
              <a:rPr lang="pl-PL" dirty="0" smtClean="0">
                <a:latin typeface="+mj-lt"/>
              </a:rPr>
              <a:t>: </a:t>
            </a:r>
            <a:r>
              <a:rPr lang="en-GB" u="sng" dirty="0" smtClean="0">
                <a:latin typeface="+mj-lt"/>
                <a:hlinkClick r:id="rId2"/>
              </a:rPr>
              <a:t>https</a:t>
            </a:r>
            <a:r>
              <a:rPr lang="en-GB" u="sng" dirty="0">
                <a:latin typeface="+mj-lt"/>
                <a:hlinkClick r:id="rId2"/>
              </a:rPr>
              <a:t>://verfassungsblog.de/covid-19-and-derogations-before-the-european-court-of-human-rights/</a:t>
            </a:r>
            <a:endParaRPr lang="pl-PL" dirty="0">
              <a:latin typeface="+mj-lt"/>
            </a:endParaRPr>
          </a:p>
        </p:txBody>
      </p:sp>
    </p:spTree>
    <p:extLst>
      <p:ext uri="{BB962C8B-B14F-4D97-AF65-F5344CB8AC3E}">
        <p14:creationId xmlns:p14="http://schemas.microsoft.com/office/powerpoint/2010/main" val="2467390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Contents </a:t>
            </a:r>
            <a:endParaRPr lang="pl-PL" dirty="0"/>
          </a:p>
        </p:txBody>
      </p:sp>
      <p:sp>
        <p:nvSpPr>
          <p:cNvPr id="3" name="Content Placeholder 2"/>
          <p:cNvSpPr>
            <a:spLocks noGrp="1"/>
          </p:cNvSpPr>
          <p:nvPr>
            <p:ph idx="1"/>
          </p:nvPr>
        </p:nvSpPr>
        <p:spPr/>
        <p:txBody>
          <a:bodyPr>
            <a:normAutofit/>
          </a:bodyPr>
          <a:lstStyle/>
          <a:p>
            <a:pPr algn="just"/>
            <a:r>
              <a:rPr lang="pl-PL" sz="2800" dirty="0" smtClean="0">
                <a:latin typeface="+mj-lt"/>
              </a:rPr>
              <a:t>Derogations from international human rights law</a:t>
            </a:r>
          </a:p>
          <a:p>
            <a:pPr algn="just"/>
            <a:r>
              <a:rPr lang="pl-PL" sz="2800" dirty="0" smtClean="0">
                <a:latin typeface="+mj-lt"/>
              </a:rPr>
              <a:t>Limitations in human rights law</a:t>
            </a:r>
          </a:p>
          <a:p>
            <a:pPr algn="just"/>
            <a:r>
              <a:rPr lang="pl-PL" sz="2800" dirty="0" smtClean="0">
                <a:latin typeface="+mj-lt"/>
              </a:rPr>
              <a:t>Current discussions on the state of emergency or the public health emergency</a:t>
            </a:r>
          </a:p>
          <a:p>
            <a:pPr algn="just"/>
            <a:endParaRPr lang="pl-PL" sz="1300" dirty="0">
              <a:latin typeface="+mj-lt"/>
            </a:endParaRPr>
          </a:p>
        </p:txBody>
      </p:sp>
    </p:spTree>
    <p:extLst>
      <p:ext uri="{BB962C8B-B14F-4D97-AF65-F5344CB8AC3E}">
        <p14:creationId xmlns:p14="http://schemas.microsoft.com/office/powerpoint/2010/main" val="741805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Using the derogation powers in the COVID-pandemic</a:t>
            </a:r>
            <a:endParaRPr lang="pl-PL" dirty="0"/>
          </a:p>
        </p:txBody>
      </p:sp>
      <p:sp>
        <p:nvSpPr>
          <p:cNvPr id="3" name="Content Placeholder 2"/>
          <p:cNvSpPr>
            <a:spLocks noGrp="1"/>
          </p:cNvSpPr>
          <p:nvPr>
            <p:ph idx="1"/>
          </p:nvPr>
        </p:nvSpPr>
        <p:spPr/>
        <p:txBody>
          <a:bodyPr>
            <a:normAutofit fontScale="77500" lnSpcReduction="20000"/>
          </a:bodyPr>
          <a:lstStyle/>
          <a:p>
            <a:pPr algn="just"/>
            <a:r>
              <a:rPr lang="pl-PL" u="sng" dirty="0" smtClean="0">
                <a:latin typeface="+mj-lt"/>
              </a:rPr>
              <a:t>Martin Scheinin: </a:t>
            </a:r>
            <a:r>
              <a:rPr lang="en-US" dirty="0">
                <a:latin typeface="+mj-lt"/>
              </a:rPr>
              <a:t>In light of the risk of abuse, it appears as the safe course of action to insist on the </a:t>
            </a:r>
            <a:r>
              <a:rPr lang="en-US" i="1" dirty="0">
                <a:latin typeface="+mj-lt"/>
              </a:rPr>
              <a:t>principle of normalcy</a:t>
            </a:r>
            <a:r>
              <a:rPr lang="en-US" dirty="0">
                <a:latin typeface="+mj-lt"/>
              </a:rPr>
              <a:t>, i.e. to handle the crisis through normally applicable powers and procedures and insist on full compliance with human rights, even if introducing new necessary and proportionate restrictions upon human rights on the basis of a pressing social need created by the pandemic. </a:t>
            </a:r>
            <a:r>
              <a:rPr lang="pl-PL" dirty="0" smtClean="0">
                <a:latin typeface="+mj-lt"/>
              </a:rPr>
              <a:t>(...) </a:t>
            </a:r>
            <a:r>
              <a:rPr lang="en-US" dirty="0">
                <a:latin typeface="+mj-lt"/>
              </a:rPr>
              <a:t>What can be done under the framework of permissible restrictions, should be preferred. If those available options prove insufficient during COVID-19, then it is better to derogate than not to </a:t>
            </a:r>
            <a:r>
              <a:rPr lang="en-US" dirty="0" smtClean="0">
                <a:latin typeface="+mj-lt"/>
              </a:rPr>
              <a:t>derogate</a:t>
            </a:r>
            <a:r>
              <a:rPr lang="pl-PL" dirty="0" smtClean="0">
                <a:latin typeface="+mj-lt"/>
              </a:rPr>
              <a:t>: </a:t>
            </a:r>
          </a:p>
          <a:p>
            <a:pPr algn="just"/>
            <a:r>
              <a:rPr lang="pl-PL" dirty="0">
                <a:latin typeface="+mj-lt"/>
              </a:rPr>
              <a:t>http://opiniojuris.org/2020/04/06/covid-19-symposium-to-derogate-or-not-to-derogate/</a:t>
            </a:r>
          </a:p>
        </p:txBody>
      </p:sp>
    </p:spTree>
    <p:extLst>
      <p:ext uri="{BB962C8B-B14F-4D97-AF65-F5344CB8AC3E}">
        <p14:creationId xmlns:p14="http://schemas.microsoft.com/office/powerpoint/2010/main" val="872544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Are anti-COVID measure provided by law?</a:t>
            </a:r>
            <a:endParaRPr lang="pl-PL" dirty="0"/>
          </a:p>
        </p:txBody>
      </p:sp>
      <p:sp>
        <p:nvSpPr>
          <p:cNvPr id="3" name="Content Placeholder 2"/>
          <p:cNvSpPr>
            <a:spLocks noGrp="1"/>
          </p:cNvSpPr>
          <p:nvPr>
            <p:ph idx="1"/>
          </p:nvPr>
        </p:nvSpPr>
        <p:spPr/>
        <p:txBody>
          <a:bodyPr>
            <a:normAutofit fontScale="85000" lnSpcReduction="20000"/>
          </a:bodyPr>
          <a:lstStyle/>
          <a:p>
            <a:pPr algn="just"/>
            <a:r>
              <a:rPr lang="pl-PL" dirty="0" smtClean="0">
                <a:latin typeface="+mj-lt"/>
              </a:rPr>
              <a:t>Are anti-COVID measures containg restrictions of human rights provided by laws adopted by the legislature, or if the legislature has delegated the power to regulate certain aspects of social life to the executive, is this delegation sufficiently precise about the scope of government interference into human rights, or rather it gives the executive a carte blanche to effectively fight the pandemic?</a:t>
            </a:r>
          </a:p>
          <a:p>
            <a:pPr algn="just"/>
            <a:r>
              <a:rPr lang="pl-PL" dirty="0" smtClean="0">
                <a:latin typeface="+mj-lt"/>
              </a:rPr>
              <a:t>Check out the current debate here</a:t>
            </a:r>
          </a:p>
          <a:p>
            <a:pPr algn="just"/>
            <a:r>
              <a:rPr lang="en-GB" dirty="0">
                <a:latin typeface="+mj-lt"/>
                <a:hlinkClick r:id="rId2"/>
              </a:rPr>
              <a:t>https://www.justsecurity.org/70081/italy-and-covid-19-a-call-for-an-italian-emergency-constitution</a:t>
            </a:r>
            <a:r>
              <a:rPr lang="en-GB" dirty="0" smtClean="0">
                <a:latin typeface="+mj-lt"/>
                <a:hlinkClick r:id="rId2"/>
              </a:rPr>
              <a:t>/</a:t>
            </a:r>
            <a:r>
              <a:rPr lang="pl-PL" dirty="0" smtClean="0">
                <a:latin typeface="+mj-lt"/>
              </a:rPr>
              <a:t> </a:t>
            </a:r>
            <a:endParaRPr lang="pl-PL" dirty="0">
              <a:latin typeface="+mj-lt"/>
            </a:endParaRPr>
          </a:p>
          <a:p>
            <a:pPr algn="just"/>
            <a:r>
              <a:rPr lang="en-GB" u="sng" dirty="0">
                <a:latin typeface="+mj-lt"/>
                <a:hlinkClick r:id="rId3"/>
              </a:rPr>
              <a:t>https://www.tandfonline.com/doi/full/10.1080/09615768.2020.1759398</a:t>
            </a:r>
            <a:endParaRPr lang="pl-PL" dirty="0">
              <a:latin typeface="+mj-lt"/>
            </a:endParaRPr>
          </a:p>
          <a:p>
            <a:endParaRPr lang="pl-PL" dirty="0"/>
          </a:p>
        </p:txBody>
      </p:sp>
    </p:spTree>
    <p:extLst>
      <p:ext uri="{BB962C8B-B14F-4D97-AF65-F5344CB8AC3E}">
        <p14:creationId xmlns:p14="http://schemas.microsoft.com/office/powerpoint/2010/main" val="3031310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Questions for a debate</a:t>
            </a:r>
            <a:endParaRPr lang="pl-PL" dirty="0"/>
          </a:p>
        </p:txBody>
      </p:sp>
      <p:sp>
        <p:nvSpPr>
          <p:cNvPr id="3" name="Content Placeholder 2"/>
          <p:cNvSpPr>
            <a:spLocks noGrp="1"/>
          </p:cNvSpPr>
          <p:nvPr>
            <p:ph idx="1"/>
          </p:nvPr>
        </p:nvSpPr>
        <p:spPr/>
        <p:txBody>
          <a:bodyPr>
            <a:normAutofit fontScale="92500" lnSpcReduction="20000"/>
          </a:bodyPr>
          <a:lstStyle/>
          <a:p>
            <a:pPr algn="just"/>
            <a:r>
              <a:rPr lang="pl-PL" dirty="0" smtClean="0">
                <a:latin typeface="+mj-lt"/>
              </a:rPr>
              <a:t>How should a state (respecting human rights) react to the COVID-pandemic:</a:t>
            </a:r>
          </a:p>
          <a:p>
            <a:pPr algn="just">
              <a:buFontTx/>
              <a:buChar char="-"/>
            </a:pPr>
            <a:r>
              <a:rPr lang="pl-PL" dirty="0" smtClean="0">
                <a:latin typeface="+mj-lt"/>
              </a:rPr>
              <a:t>Declare the state of emergency and use the emergency powers to fight the pandemic, or</a:t>
            </a:r>
          </a:p>
          <a:p>
            <a:pPr algn="just">
              <a:buFontTx/>
              <a:buChar char="-"/>
            </a:pPr>
            <a:r>
              <a:rPr lang="pl-PL" dirty="0" smtClean="0">
                <a:latin typeface="+mj-lt"/>
              </a:rPr>
              <a:t>Act as in times of „normalcy” and rely on the „normal” state powers: use measures restricting human rights that are proportionate to the prevention of the spread of COVID / protection of human life and public health?</a:t>
            </a:r>
          </a:p>
          <a:p>
            <a:pPr algn="just">
              <a:buFontTx/>
              <a:buChar char="-"/>
            </a:pPr>
            <a:r>
              <a:rPr lang="pl-PL" dirty="0" smtClean="0">
                <a:latin typeface="+mj-lt"/>
              </a:rPr>
              <a:t>What if a state does not declare the state of emergency but uses the emergency powers and disproportionately restricts human rights...?</a:t>
            </a:r>
            <a:endParaRPr lang="pl-PL" dirty="0">
              <a:latin typeface="+mj-lt"/>
            </a:endParaRPr>
          </a:p>
          <a:p>
            <a:endParaRPr lang="pl-PL" dirty="0"/>
          </a:p>
        </p:txBody>
      </p:sp>
    </p:spTree>
    <p:extLst>
      <p:ext uri="{BB962C8B-B14F-4D97-AF65-F5344CB8AC3E}">
        <p14:creationId xmlns:p14="http://schemas.microsoft.com/office/powerpoint/2010/main" val="2679332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ECHR</a:t>
            </a:r>
            <a:endParaRPr lang="pl-PL" dirty="0"/>
          </a:p>
        </p:txBody>
      </p:sp>
      <p:sp>
        <p:nvSpPr>
          <p:cNvPr id="3" name="Content Placeholder 2"/>
          <p:cNvSpPr>
            <a:spLocks noGrp="1"/>
          </p:cNvSpPr>
          <p:nvPr>
            <p:ph idx="1"/>
          </p:nvPr>
        </p:nvSpPr>
        <p:spPr>
          <a:xfrm>
            <a:off x="1463040" y="2119256"/>
            <a:ext cx="6196405" cy="4046048"/>
          </a:xfrm>
        </p:spPr>
        <p:txBody>
          <a:bodyPr>
            <a:normAutofit fontScale="70000" lnSpcReduction="20000"/>
          </a:bodyPr>
          <a:lstStyle/>
          <a:p>
            <a:pPr marL="0" indent="0">
              <a:buNone/>
            </a:pPr>
            <a:r>
              <a:rPr lang="pl-PL" dirty="0" smtClean="0">
                <a:latin typeface="+mj-lt"/>
              </a:rPr>
              <a:t>Article 15</a:t>
            </a:r>
          </a:p>
          <a:p>
            <a:pPr algn="just"/>
            <a:r>
              <a:rPr lang="en-US" dirty="0" smtClean="0">
                <a:latin typeface="+mj-lt"/>
              </a:rPr>
              <a:t>1</a:t>
            </a:r>
            <a:r>
              <a:rPr lang="en-US" dirty="0">
                <a:latin typeface="+mj-lt"/>
              </a:rPr>
              <a:t>. In time of war or other public emergency threatening the life of the nation any High Contracting Party </a:t>
            </a:r>
            <a:r>
              <a:rPr lang="en-US" b="1" dirty="0">
                <a:latin typeface="+mj-lt"/>
              </a:rPr>
              <a:t>may take measures derogating from its obligations </a:t>
            </a:r>
            <a:r>
              <a:rPr lang="en-US" dirty="0">
                <a:latin typeface="+mj-lt"/>
              </a:rPr>
              <a:t>under this Convention </a:t>
            </a:r>
            <a:r>
              <a:rPr lang="en-US" b="1" dirty="0">
                <a:latin typeface="+mj-lt"/>
              </a:rPr>
              <a:t>to the extent strictly required </a:t>
            </a:r>
            <a:r>
              <a:rPr lang="en-US" dirty="0">
                <a:latin typeface="+mj-lt"/>
              </a:rPr>
              <a:t>by </a:t>
            </a:r>
            <a:r>
              <a:rPr lang="en-US" b="1" dirty="0">
                <a:latin typeface="+mj-lt"/>
              </a:rPr>
              <a:t>the exigencies of the situation</a:t>
            </a:r>
            <a:r>
              <a:rPr lang="en-US" dirty="0">
                <a:latin typeface="+mj-lt"/>
              </a:rPr>
              <a:t>, </a:t>
            </a:r>
            <a:r>
              <a:rPr lang="en-US" b="1" dirty="0">
                <a:latin typeface="+mj-lt"/>
              </a:rPr>
              <a:t>provided that such measures are not inconsistent with its other obligations under international </a:t>
            </a:r>
            <a:r>
              <a:rPr lang="en-US" b="1" dirty="0" smtClean="0">
                <a:latin typeface="+mj-lt"/>
              </a:rPr>
              <a:t>law</a:t>
            </a:r>
            <a:r>
              <a:rPr lang="pl-PL" b="1" dirty="0" smtClean="0">
                <a:latin typeface="+mj-lt"/>
              </a:rPr>
              <a:t>.</a:t>
            </a:r>
          </a:p>
          <a:p>
            <a:pPr algn="just"/>
            <a:r>
              <a:rPr lang="en-US" dirty="0">
                <a:latin typeface="+mj-lt"/>
              </a:rPr>
              <a:t>2. No derogation from Article 2, except in respect of deaths resulting from lawful acts of war, or from Articles 3, 4 (paragraph 1) and 7 shall be made under this provision. </a:t>
            </a:r>
            <a:endParaRPr lang="pl-PL" dirty="0">
              <a:latin typeface="+mj-lt"/>
            </a:endParaRPr>
          </a:p>
          <a:p>
            <a:pPr algn="just"/>
            <a:r>
              <a:rPr lang="en-US" dirty="0">
                <a:latin typeface="+mj-lt"/>
              </a:rPr>
              <a:t>3. Any High Contracting Party availing itself of this right of derogation shall keep the Secretary General of the Council of Europe fully informed of the measures which it has taken and the reasons therefor. It shall also inform the Secretary General of the Council of Europe when such measures have ceased to operate and the provisions of the Convention are again being fully executed</a:t>
            </a:r>
            <a:r>
              <a:rPr lang="pl-PL" dirty="0" smtClean="0">
                <a:latin typeface="+mj-lt"/>
              </a:rPr>
              <a:t>.</a:t>
            </a:r>
            <a:endParaRPr lang="pl-PL" b="1" dirty="0">
              <a:latin typeface="+mj-lt"/>
            </a:endParaRPr>
          </a:p>
        </p:txBody>
      </p:sp>
    </p:spTree>
    <p:extLst>
      <p:ext uri="{BB962C8B-B14F-4D97-AF65-F5344CB8AC3E}">
        <p14:creationId xmlns:p14="http://schemas.microsoft.com/office/powerpoint/2010/main" val="4183357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ECHR</a:t>
            </a:r>
            <a:endParaRPr lang="pl-PL" dirty="0"/>
          </a:p>
        </p:txBody>
      </p:sp>
      <p:sp>
        <p:nvSpPr>
          <p:cNvPr id="3" name="Content Placeholder 2"/>
          <p:cNvSpPr>
            <a:spLocks noGrp="1"/>
          </p:cNvSpPr>
          <p:nvPr>
            <p:ph idx="1"/>
          </p:nvPr>
        </p:nvSpPr>
        <p:spPr/>
        <p:txBody>
          <a:bodyPr>
            <a:normAutofit/>
          </a:bodyPr>
          <a:lstStyle/>
          <a:p>
            <a:pPr marL="0" indent="0" algn="just">
              <a:buNone/>
            </a:pPr>
            <a:r>
              <a:rPr lang="pl-PL" dirty="0" smtClean="0">
                <a:latin typeface="+mj-lt"/>
              </a:rPr>
              <a:t>Non-derogable rights:</a:t>
            </a:r>
          </a:p>
          <a:p>
            <a:pPr algn="just"/>
            <a:r>
              <a:rPr lang="en-US" dirty="0">
                <a:latin typeface="+mj-lt"/>
              </a:rPr>
              <a:t>the right to life, </a:t>
            </a:r>
            <a:endParaRPr lang="pl-PL" dirty="0" smtClean="0">
              <a:latin typeface="+mj-lt"/>
            </a:endParaRPr>
          </a:p>
          <a:p>
            <a:pPr algn="just"/>
            <a:r>
              <a:rPr lang="en-US" dirty="0" smtClean="0">
                <a:latin typeface="+mj-lt"/>
              </a:rPr>
              <a:t>prohibition </a:t>
            </a:r>
            <a:r>
              <a:rPr lang="en-US" dirty="0">
                <a:latin typeface="+mj-lt"/>
              </a:rPr>
              <a:t>of torture, </a:t>
            </a:r>
            <a:endParaRPr lang="pl-PL" dirty="0" smtClean="0">
              <a:latin typeface="+mj-lt"/>
            </a:endParaRPr>
          </a:p>
          <a:p>
            <a:pPr algn="just"/>
            <a:r>
              <a:rPr lang="en-US" dirty="0" smtClean="0">
                <a:latin typeface="+mj-lt"/>
              </a:rPr>
              <a:t>prohibition </a:t>
            </a:r>
            <a:r>
              <a:rPr lang="en-US" dirty="0">
                <a:latin typeface="+mj-lt"/>
              </a:rPr>
              <a:t>of slavery and </a:t>
            </a:r>
            <a:endParaRPr lang="pl-PL" dirty="0" smtClean="0">
              <a:latin typeface="+mj-lt"/>
            </a:endParaRPr>
          </a:p>
          <a:p>
            <a:pPr algn="just"/>
            <a:r>
              <a:rPr lang="pl-PL" dirty="0" smtClean="0">
                <a:latin typeface="+mj-lt"/>
              </a:rPr>
              <a:t>prohibition of </a:t>
            </a:r>
            <a:r>
              <a:rPr lang="en-US" dirty="0" smtClean="0">
                <a:latin typeface="+mj-lt"/>
              </a:rPr>
              <a:t>retrospective </a:t>
            </a:r>
            <a:r>
              <a:rPr lang="en-US" dirty="0">
                <a:latin typeface="+mj-lt"/>
              </a:rPr>
              <a:t>implementation of criminal punishment. </a:t>
            </a:r>
            <a:endParaRPr lang="pl-PL" dirty="0">
              <a:latin typeface="+mj-lt"/>
            </a:endParaRPr>
          </a:p>
        </p:txBody>
      </p:sp>
    </p:spTree>
    <p:extLst>
      <p:ext uri="{BB962C8B-B14F-4D97-AF65-F5344CB8AC3E}">
        <p14:creationId xmlns:p14="http://schemas.microsoft.com/office/powerpoint/2010/main" val="2070492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ECHR</a:t>
            </a:r>
            <a:endParaRPr lang="pl-PL" dirty="0"/>
          </a:p>
        </p:txBody>
      </p:sp>
      <p:sp>
        <p:nvSpPr>
          <p:cNvPr id="3" name="Content Placeholder 2"/>
          <p:cNvSpPr>
            <a:spLocks noGrp="1"/>
          </p:cNvSpPr>
          <p:nvPr>
            <p:ph idx="1"/>
          </p:nvPr>
        </p:nvSpPr>
        <p:spPr>
          <a:xfrm>
            <a:off x="1463040" y="2060848"/>
            <a:ext cx="6196405" cy="4176464"/>
          </a:xfrm>
        </p:spPr>
        <p:txBody>
          <a:bodyPr>
            <a:normAutofit fontScale="62500" lnSpcReduction="20000"/>
          </a:bodyPr>
          <a:lstStyle/>
          <a:p>
            <a:pPr algn="just"/>
            <a:r>
              <a:rPr lang="pl-PL" dirty="0" smtClean="0">
                <a:latin typeface="+mj-lt"/>
              </a:rPr>
              <a:t>(1) the duty of notification</a:t>
            </a:r>
          </a:p>
          <a:p>
            <a:pPr algn="just"/>
            <a:r>
              <a:rPr lang="pl-PL" dirty="0" smtClean="0">
                <a:latin typeface="+mj-lt"/>
              </a:rPr>
              <a:t>(2) the use of the derogation clause is subject to the judicial supervision by the ECtHR</a:t>
            </a:r>
          </a:p>
          <a:p>
            <a:pPr algn="just"/>
            <a:r>
              <a:rPr lang="pl-PL" dirty="0" smtClean="0">
                <a:latin typeface="+mj-lt"/>
              </a:rPr>
              <a:t>(3) official declaration of war or the state of emergency</a:t>
            </a:r>
          </a:p>
          <a:p>
            <a:pPr algn="just"/>
            <a:r>
              <a:rPr lang="pl-PL" dirty="0" smtClean="0">
                <a:latin typeface="+mj-lt"/>
              </a:rPr>
              <a:t>(4) declaration of war or the state of emergency must be necessary in a given situation (the existance of public emergency requires that: (a) </a:t>
            </a:r>
            <a:r>
              <a:rPr lang="en-US" dirty="0" smtClean="0">
                <a:latin typeface="+mj-lt"/>
              </a:rPr>
              <a:t>It </a:t>
            </a:r>
            <a:r>
              <a:rPr lang="en-US" dirty="0">
                <a:latin typeface="+mj-lt"/>
              </a:rPr>
              <a:t>must be actual or imminent. </a:t>
            </a:r>
            <a:r>
              <a:rPr lang="en-US" dirty="0" smtClean="0">
                <a:latin typeface="+mj-lt"/>
              </a:rPr>
              <a:t>(</a:t>
            </a:r>
            <a:r>
              <a:rPr lang="pl-PL" dirty="0" smtClean="0">
                <a:latin typeface="+mj-lt"/>
              </a:rPr>
              <a:t>b</a:t>
            </a:r>
            <a:r>
              <a:rPr lang="en-US" dirty="0" smtClean="0">
                <a:latin typeface="+mj-lt"/>
              </a:rPr>
              <a:t>) </a:t>
            </a:r>
            <a:r>
              <a:rPr lang="en-US" dirty="0">
                <a:latin typeface="+mj-lt"/>
              </a:rPr>
              <a:t>Its effects must involve the whole nation. </a:t>
            </a:r>
            <a:r>
              <a:rPr lang="en-US" dirty="0" smtClean="0">
                <a:latin typeface="+mj-lt"/>
              </a:rPr>
              <a:t>(</a:t>
            </a:r>
            <a:r>
              <a:rPr lang="pl-PL" dirty="0" smtClean="0">
                <a:latin typeface="+mj-lt"/>
              </a:rPr>
              <a:t>c</a:t>
            </a:r>
            <a:r>
              <a:rPr lang="en-US" dirty="0" smtClean="0">
                <a:latin typeface="+mj-lt"/>
              </a:rPr>
              <a:t>) </a:t>
            </a:r>
            <a:r>
              <a:rPr lang="en-US" dirty="0">
                <a:latin typeface="+mj-lt"/>
              </a:rPr>
              <a:t>The continuance of the </a:t>
            </a:r>
            <a:r>
              <a:rPr lang="en-US" dirty="0" err="1">
                <a:latin typeface="+mj-lt"/>
              </a:rPr>
              <a:t>organised</a:t>
            </a:r>
            <a:r>
              <a:rPr lang="en-US" dirty="0">
                <a:latin typeface="+mj-lt"/>
              </a:rPr>
              <a:t> life of the community must be threatened. </a:t>
            </a:r>
            <a:r>
              <a:rPr lang="en-US" dirty="0" smtClean="0">
                <a:latin typeface="+mj-lt"/>
              </a:rPr>
              <a:t>(</a:t>
            </a:r>
            <a:r>
              <a:rPr lang="pl-PL" dirty="0" smtClean="0">
                <a:latin typeface="+mj-lt"/>
              </a:rPr>
              <a:t>d</a:t>
            </a:r>
            <a:r>
              <a:rPr lang="en-US" dirty="0" smtClean="0">
                <a:latin typeface="+mj-lt"/>
              </a:rPr>
              <a:t>) </a:t>
            </a:r>
            <a:r>
              <a:rPr lang="en-US" dirty="0">
                <a:latin typeface="+mj-lt"/>
              </a:rPr>
              <a:t>The crisis or danger must be exceptional, in that the normal measures or restrictions, permitted by the Convention for the maintenance of public safety, health and order, are plainly </a:t>
            </a:r>
            <a:r>
              <a:rPr lang="en-US" dirty="0" smtClean="0">
                <a:latin typeface="+mj-lt"/>
              </a:rPr>
              <a:t>inadequate</a:t>
            </a:r>
            <a:r>
              <a:rPr lang="pl-PL" dirty="0" smtClean="0">
                <a:latin typeface="+mj-lt"/>
              </a:rPr>
              <a:t>)</a:t>
            </a:r>
          </a:p>
          <a:p>
            <a:pPr algn="just"/>
            <a:r>
              <a:rPr lang="pl-PL" dirty="0" smtClean="0">
                <a:latin typeface="+mj-lt"/>
              </a:rPr>
              <a:t>(5) proportionality: the adopted measures must be proportional to the extent strictly required by the situation (implying the following questions: (a) </a:t>
            </a:r>
            <a:r>
              <a:rPr lang="en-US" dirty="0">
                <a:latin typeface="+mj-lt"/>
              </a:rPr>
              <a:t>Is the derogation of the particular guaranteed right the only way to cope with the emergency or are there less drastic alternatives? </a:t>
            </a:r>
            <a:r>
              <a:rPr lang="pl-PL" dirty="0" smtClean="0">
                <a:latin typeface="+mj-lt"/>
              </a:rPr>
              <a:t>(b) </a:t>
            </a:r>
            <a:r>
              <a:rPr lang="en-US" dirty="0" smtClean="0">
                <a:latin typeface="+mj-lt"/>
              </a:rPr>
              <a:t>How </a:t>
            </a:r>
            <a:r>
              <a:rPr lang="en-US" dirty="0">
                <a:latin typeface="+mj-lt"/>
              </a:rPr>
              <a:t>far must the derogation of this right extend? </a:t>
            </a:r>
            <a:r>
              <a:rPr lang="pl-PL" dirty="0" smtClean="0">
                <a:latin typeface="+mj-lt"/>
              </a:rPr>
              <a:t>(c)</a:t>
            </a:r>
            <a:r>
              <a:rPr lang="en-US" dirty="0" smtClean="0">
                <a:latin typeface="+mj-lt"/>
              </a:rPr>
              <a:t> </a:t>
            </a:r>
            <a:r>
              <a:rPr lang="en-US" dirty="0">
                <a:latin typeface="+mj-lt"/>
              </a:rPr>
              <a:t>Are there any checks and safeguards against excessive or unnecessary use of the derogation? </a:t>
            </a:r>
            <a:r>
              <a:rPr lang="pl-PL" dirty="0" smtClean="0">
                <a:latin typeface="+mj-lt"/>
              </a:rPr>
              <a:t>(d) </a:t>
            </a:r>
            <a:r>
              <a:rPr lang="en-US" dirty="0" smtClean="0">
                <a:latin typeface="+mj-lt"/>
              </a:rPr>
              <a:t>Did </a:t>
            </a:r>
            <a:r>
              <a:rPr lang="en-US" dirty="0">
                <a:latin typeface="+mj-lt"/>
              </a:rPr>
              <a:t>the government relax or terminate the derogation as soon as this was possible</a:t>
            </a:r>
            <a:r>
              <a:rPr lang="en-US" dirty="0" smtClean="0">
                <a:latin typeface="+mj-lt"/>
              </a:rPr>
              <a:t>?</a:t>
            </a:r>
            <a:endParaRPr lang="pl-PL" dirty="0" smtClean="0">
              <a:latin typeface="+mj-lt"/>
            </a:endParaRPr>
          </a:p>
          <a:p>
            <a:pPr algn="just"/>
            <a:r>
              <a:rPr lang="pl-PL" dirty="0" smtClean="0">
                <a:latin typeface="+mj-lt"/>
              </a:rPr>
              <a:t>(6) obligation to respect other international norms</a:t>
            </a:r>
            <a:endParaRPr lang="pl-PL" dirty="0">
              <a:latin typeface="+mj-lt"/>
            </a:endParaRPr>
          </a:p>
        </p:txBody>
      </p:sp>
    </p:spTree>
    <p:extLst>
      <p:ext uri="{BB962C8B-B14F-4D97-AF65-F5344CB8AC3E}">
        <p14:creationId xmlns:p14="http://schemas.microsoft.com/office/powerpoint/2010/main" val="331022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ECHR</a:t>
            </a:r>
            <a:endParaRPr lang="pl-PL" dirty="0"/>
          </a:p>
        </p:txBody>
      </p:sp>
      <p:sp>
        <p:nvSpPr>
          <p:cNvPr id="3" name="Content Placeholder 2"/>
          <p:cNvSpPr>
            <a:spLocks noGrp="1"/>
          </p:cNvSpPr>
          <p:nvPr>
            <p:ph idx="1"/>
          </p:nvPr>
        </p:nvSpPr>
        <p:spPr/>
        <p:txBody>
          <a:bodyPr>
            <a:normAutofit fontScale="92500"/>
          </a:bodyPr>
          <a:lstStyle/>
          <a:p>
            <a:r>
              <a:rPr lang="pl-PL" dirty="0" smtClean="0">
                <a:latin typeface="+mj-lt"/>
              </a:rPr>
              <a:t>With regard to the proportionality assessment the Court needs to assess:</a:t>
            </a:r>
          </a:p>
          <a:p>
            <a:pPr>
              <a:buFontTx/>
              <a:buChar char="-"/>
            </a:pPr>
            <a:r>
              <a:rPr lang="pl-PL" dirty="0" smtClean="0">
                <a:latin typeface="+mj-lt"/>
              </a:rPr>
              <a:t>Which rights are affected by the adopted measures?</a:t>
            </a:r>
          </a:p>
          <a:p>
            <a:pPr>
              <a:buFontTx/>
              <a:buChar char="-"/>
            </a:pPr>
            <a:r>
              <a:rPr lang="pl-PL" dirty="0" smtClean="0">
                <a:latin typeface="+mj-lt"/>
              </a:rPr>
              <a:t>What is their extent?</a:t>
            </a:r>
          </a:p>
          <a:p>
            <a:pPr>
              <a:buFontTx/>
              <a:buChar char="-"/>
            </a:pPr>
            <a:r>
              <a:rPr lang="pl-PL" dirty="0" smtClean="0">
                <a:latin typeface="+mj-lt"/>
              </a:rPr>
              <a:t>Are these measures supported by adequate guarantees or safeguards (procedural/remedial) </a:t>
            </a:r>
          </a:p>
          <a:p>
            <a:pPr>
              <a:buFontTx/>
              <a:buChar char="-"/>
            </a:pPr>
            <a:r>
              <a:rPr lang="pl-PL" dirty="0" smtClean="0">
                <a:latin typeface="+mj-lt"/>
              </a:rPr>
              <a:t>Are the measures adjusted to the changing situation / flexible ?</a:t>
            </a:r>
          </a:p>
          <a:p>
            <a:pPr>
              <a:buFontTx/>
              <a:buChar char="-"/>
            </a:pPr>
            <a:endParaRPr lang="pl-PL" dirty="0" smtClean="0"/>
          </a:p>
        </p:txBody>
      </p:sp>
    </p:spTree>
    <p:extLst>
      <p:ext uri="{BB962C8B-B14F-4D97-AF65-F5344CB8AC3E}">
        <p14:creationId xmlns:p14="http://schemas.microsoft.com/office/powerpoint/2010/main" val="3809921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ECHR</a:t>
            </a:r>
            <a:endParaRPr lang="pl-PL" dirty="0"/>
          </a:p>
        </p:txBody>
      </p:sp>
      <p:sp>
        <p:nvSpPr>
          <p:cNvPr id="3" name="Content Placeholder 2"/>
          <p:cNvSpPr>
            <a:spLocks noGrp="1"/>
          </p:cNvSpPr>
          <p:nvPr>
            <p:ph idx="1"/>
          </p:nvPr>
        </p:nvSpPr>
        <p:spPr/>
        <p:txBody>
          <a:bodyPr/>
          <a:lstStyle/>
          <a:p>
            <a:r>
              <a:rPr lang="pl-PL" dirty="0" smtClean="0">
                <a:latin typeface="+mj-lt"/>
              </a:rPr>
              <a:t>See further  </a:t>
            </a:r>
            <a:r>
              <a:rPr lang="en-GB" u="sng" dirty="0">
                <a:latin typeface="+mj-lt"/>
                <a:hlinkClick r:id="rId2"/>
              </a:rPr>
              <a:t>https://digitalcommons.law.yale.edu/cgi/viewcontent.cgi?article=1193&amp;context=yjil</a:t>
            </a:r>
            <a:r>
              <a:rPr lang="en-GB" dirty="0">
                <a:latin typeface="+mj-lt"/>
              </a:rPr>
              <a:t> </a:t>
            </a:r>
            <a:endParaRPr lang="pl-PL" dirty="0" smtClean="0">
              <a:latin typeface="+mj-lt"/>
            </a:endParaRPr>
          </a:p>
          <a:p>
            <a:pPr marL="0" indent="0" algn="just">
              <a:buNone/>
            </a:pPr>
            <a:endParaRPr lang="pl-PL" dirty="0">
              <a:latin typeface="+mj-lt"/>
            </a:endParaRPr>
          </a:p>
          <a:p>
            <a:pPr marL="0" indent="0" algn="just">
              <a:buNone/>
            </a:pPr>
            <a:r>
              <a:rPr lang="pl-PL" sz="2000" dirty="0" smtClean="0">
                <a:latin typeface="+mj-lt"/>
              </a:rPr>
              <a:t>* please note that this article is published before the reform of the 1998 which eliminated the Euroepan Commission of Human Rights</a:t>
            </a:r>
            <a:endParaRPr lang="pl-PL" sz="2000" dirty="0">
              <a:latin typeface="+mj-lt"/>
            </a:endParaRPr>
          </a:p>
          <a:p>
            <a:endParaRPr lang="pl-PL" dirty="0">
              <a:latin typeface="+mj-lt"/>
            </a:endParaRPr>
          </a:p>
        </p:txBody>
      </p:sp>
    </p:spTree>
    <p:extLst>
      <p:ext uri="{BB962C8B-B14F-4D97-AF65-F5344CB8AC3E}">
        <p14:creationId xmlns:p14="http://schemas.microsoft.com/office/powerpoint/2010/main" val="3017379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Derogation clause </a:t>
            </a:r>
            <a:br>
              <a:rPr lang="pl-PL" dirty="0" smtClean="0"/>
            </a:br>
            <a:r>
              <a:rPr lang="pl-PL" dirty="0" smtClean="0"/>
              <a:t>in the ICCPR</a:t>
            </a:r>
            <a:endParaRPr lang="pl-PL" dirty="0"/>
          </a:p>
        </p:txBody>
      </p:sp>
      <p:sp>
        <p:nvSpPr>
          <p:cNvPr id="3" name="Content Placeholder 2"/>
          <p:cNvSpPr>
            <a:spLocks noGrp="1"/>
          </p:cNvSpPr>
          <p:nvPr>
            <p:ph idx="1"/>
          </p:nvPr>
        </p:nvSpPr>
        <p:spPr>
          <a:xfrm>
            <a:off x="1463040" y="2119256"/>
            <a:ext cx="6196405" cy="3902031"/>
          </a:xfrm>
        </p:spPr>
        <p:txBody>
          <a:bodyPr>
            <a:normAutofit/>
          </a:bodyPr>
          <a:lstStyle/>
          <a:p>
            <a:r>
              <a:rPr lang="en-US" dirty="0" smtClean="0">
                <a:latin typeface="+mj-lt"/>
              </a:rPr>
              <a:t>(</a:t>
            </a:r>
            <a:r>
              <a:rPr lang="en-US" dirty="0">
                <a:latin typeface="+mj-lt"/>
              </a:rPr>
              <a:t>1) the state must officially proclaim a state of emergency; </a:t>
            </a:r>
            <a:endParaRPr lang="pl-PL" dirty="0">
              <a:latin typeface="+mj-lt"/>
            </a:endParaRPr>
          </a:p>
          <a:p>
            <a:r>
              <a:rPr lang="en-US" dirty="0" smtClean="0">
                <a:latin typeface="+mj-lt"/>
              </a:rPr>
              <a:t>derogation </a:t>
            </a:r>
            <a:r>
              <a:rPr lang="en-US" dirty="0">
                <a:latin typeface="+mj-lt"/>
              </a:rPr>
              <a:t>measures must </a:t>
            </a:r>
            <a:r>
              <a:rPr lang="en-US" dirty="0" smtClean="0">
                <a:latin typeface="+mj-lt"/>
              </a:rPr>
              <a:t>be</a:t>
            </a:r>
            <a:r>
              <a:rPr lang="pl-PL" dirty="0">
                <a:latin typeface="+mj-lt"/>
              </a:rPr>
              <a:t> </a:t>
            </a:r>
            <a:r>
              <a:rPr lang="en-US" dirty="0" smtClean="0">
                <a:latin typeface="+mj-lt"/>
              </a:rPr>
              <a:t>(2</a:t>
            </a:r>
            <a:r>
              <a:rPr lang="en-US" dirty="0">
                <a:latin typeface="+mj-lt"/>
              </a:rPr>
              <a:t>) necessary, </a:t>
            </a:r>
            <a:endParaRPr lang="pl-PL" dirty="0" smtClean="0">
              <a:latin typeface="+mj-lt"/>
            </a:endParaRPr>
          </a:p>
          <a:p>
            <a:r>
              <a:rPr lang="en-US" dirty="0" smtClean="0">
                <a:latin typeface="+mj-lt"/>
              </a:rPr>
              <a:t>(</a:t>
            </a:r>
            <a:r>
              <a:rPr lang="en-US" dirty="0">
                <a:latin typeface="+mj-lt"/>
              </a:rPr>
              <a:t>3) proportionate, and </a:t>
            </a:r>
            <a:endParaRPr lang="pl-PL" dirty="0" smtClean="0">
              <a:latin typeface="+mj-lt"/>
            </a:endParaRPr>
          </a:p>
          <a:p>
            <a:r>
              <a:rPr lang="en-US" dirty="0" smtClean="0">
                <a:latin typeface="+mj-lt"/>
              </a:rPr>
              <a:t>(</a:t>
            </a:r>
            <a:r>
              <a:rPr lang="en-US" dirty="0">
                <a:latin typeface="+mj-lt"/>
              </a:rPr>
              <a:t>4) compliant with other international law obligations; and </a:t>
            </a:r>
            <a:endParaRPr lang="pl-PL" dirty="0" smtClean="0">
              <a:latin typeface="+mj-lt"/>
            </a:endParaRPr>
          </a:p>
          <a:p>
            <a:r>
              <a:rPr lang="en-US" dirty="0" smtClean="0">
                <a:latin typeface="+mj-lt"/>
              </a:rPr>
              <a:t>(</a:t>
            </a:r>
            <a:r>
              <a:rPr lang="en-US" dirty="0">
                <a:latin typeface="+mj-lt"/>
              </a:rPr>
              <a:t>5) the state must officially inform the international community of its intent to impose such measures</a:t>
            </a:r>
            <a:r>
              <a:rPr lang="en-US" dirty="0" smtClean="0">
                <a:latin typeface="+mj-lt"/>
              </a:rPr>
              <a:t>.</a:t>
            </a:r>
            <a:endParaRPr lang="pl-PL" dirty="0" smtClean="0">
              <a:latin typeface="+mj-lt"/>
              <a:hlinkClick r:id="rId2"/>
            </a:endParaRPr>
          </a:p>
        </p:txBody>
      </p:sp>
    </p:spTree>
    <p:extLst>
      <p:ext uri="{BB962C8B-B14F-4D97-AF65-F5344CB8AC3E}">
        <p14:creationId xmlns:p14="http://schemas.microsoft.com/office/powerpoint/2010/main" val="42940232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4900</TotalTime>
  <Words>2128</Words>
  <Application>Microsoft Office PowerPoint</Application>
  <PresentationFormat>On-screen Show (4:3)</PresentationFormat>
  <Paragraphs>103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Pushpin</vt:lpstr>
      <vt:lpstr>Introduction  to  Human Rights </vt:lpstr>
      <vt:lpstr>Contents </vt:lpstr>
      <vt:lpstr>Questions for a debate</vt:lpstr>
      <vt:lpstr>Derogation clause  in the ECHR</vt:lpstr>
      <vt:lpstr>Derogation clause  in the ECHR</vt:lpstr>
      <vt:lpstr>Derogation clause  in the ECHR</vt:lpstr>
      <vt:lpstr>Derogation clause  in the ECHR</vt:lpstr>
      <vt:lpstr>Derogation clause  in the ECHR</vt:lpstr>
      <vt:lpstr>Derogation clause  in the ICCPR</vt:lpstr>
      <vt:lpstr>Derogation clause  in the ICCPR</vt:lpstr>
      <vt:lpstr>Derogation clause  in the ICCPR</vt:lpstr>
      <vt:lpstr>Derogation practice in the view of the Covenants</vt:lpstr>
      <vt:lpstr>Limitation clauses</vt:lpstr>
      <vt:lpstr>Limitation clauses</vt:lpstr>
      <vt:lpstr>Limitation clauses in practice</vt:lpstr>
      <vt:lpstr>Limitation clause in practice</vt:lpstr>
      <vt:lpstr>Limitation clause in practice</vt:lpstr>
      <vt:lpstr>Using the derogation powers  in the COVID-pandemic</vt:lpstr>
      <vt:lpstr>Using the derogation powers in the COVID-pandemic</vt:lpstr>
      <vt:lpstr>Using the derogation powers in the COVID-pandemic</vt:lpstr>
      <vt:lpstr>Are anti-COVID measure provided by law?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Rights 2</dc:title>
  <dc:creator>User</dc:creator>
  <cp:lastModifiedBy>Dell</cp:lastModifiedBy>
  <cp:revision>194</cp:revision>
  <dcterms:created xsi:type="dcterms:W3CDTF">2018-02-28T17:48:08Z</dcterms:created>
  <dcterms:modified xsi:type="dcterms:W3CDTF">2020-05-25T03:05:49Z</dcterms:modified>
</cp:coreProperties>
</file>