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64" r:id="rId5"/>
    <p:sldId id="259" r:id="rId6"/>
    <p:sldId id="260" r:id="rId7"/>
    <p:sldId id="261" r:id="rId8"/>
    <p:sldId id="265" r:id="rId9"/>
    <p:sldId id="262" r:id="rId10"/>
    <p:sldId id="263" r:id="rId11"/>
    <p:sldId id="266" r:id="rId12"/>
    <p:sldId id="268" r:id="rId13"/>
    <p:sldId id="267"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6221E02-25CB-4963-84BC-0813985E7D90}" type="datetimeFigureOut">
              <a:rPr lang="pl-PL" smtClean="0"/>
              <a:pPr/>
              <a:t>26.03.2020</a:t>
            </a:fld>
            <a:endParaRPr lang="pl-PL"/>
          </a:p>
        </p:txBody>
      </p:sp>
      <p:sp>
        <p:nvSpPr>
          <p:cNvPr id="5" name="Footer Placeholder 4"/>
          <p:cNvSpPr>
            <a:spLocks noGrp="1"/>
          </p:cNvSpPr>
          <p:nvPr>
            <p:ph type="ftr" sz="quarter" idx="11"/>
          </p:nvPr>
        </p:nvSpPr>
        <p:spPr>
          <a:xfrm>
            <a:off x="1174044" y="5357592"/>
            <a:ext cx="5034845" cy="365125"/>
          </a:xfrm>
        </p:spPr>
        <p:txBody>
          <a:bodyPr/>
          <a:lstStyle/>
          <a:p>
            <a:endParaRPr lang="pl-P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89B7C76-EFF2-4CD8-A475-4750F11B4BC6}" type="slidenum">
              <a:rPr lang="pl-PL" smtClean="0"/>
              <a:pPr/>
              <a:t>‹#›</a:t>
            </a:fld>
            <a:endParaRPr lang="pl-PL"/>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89B7C76-EFF2-4CD8-A475-4750F11B4BC6}" type="slidenum">
              <a:rPr lang="pl-PL" smtClean="0"/>
              <a:pPr/>
              <a:t>‹#›</a:t>
            </a:fld>
            <a:endParaRPr lang="pl-PL"/>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221E02-25CB-4963-84BC-0813985E7D90}" type="datetimeFigureOut">
              <a:rPr lang="pl-PL" smtClean="0"/>
              <a:pPr/>
              <a:t>26.03.2020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66221E02-25CB-4963-84BC-0813985E7D90}" type="datetimeFigureOut">
              <a:rPr lang="pl-PL" smtClean="0"/>
              <a:pPr/>
              <a:t>26.03.2020</a:t>
            </a:fld>
            <a:endParaRPr lang="pl-PL"/>
          </a:p>
        </p:txBody>
      </p:sp>
      <p:sp>
        <p:nvSpPr>
          <p:cNvPr id="6" name="Footer Placeholder 5"/>
          <p:cNvSpPr>
            <a:spLocks noGrp="1"/>
          </p:cNvSpPr>
          <p:nvPr>
            <p:ph type="ftr" sz="quarter" idx="11"/>
          </p:nvPr>
        </p:nvSpPr>
        <p:spPr>
          <a:xfrm rot="-60000">
            <a:off x="914554" y="5829261"/>
            <a:ext cx="3522607" cy="365125"/>
          </a:xfrm>
        </p:spPr>
        <p:txBody>
          <a:bodyPr/>
          <a:lstStyle/>
          <a:p>
            <a:endParaRPr lang="pl-PL"/>
          </a:p>
        </p:txBody>
      </p:sp>
      <p:sp>
        <p:nvSpPr>
          <p:cNvPr id="7" name="Slide Number Placeholder 6"/>
          <p:cNvSpPr>
            <a:spLocks noGrp="1"/>
          </p:cNvSpPr>
          <p:nvPr>
            <p:ph type="sldNum" sz="quarter" idx="12"/>
          </p:nvPr>
        </p:nvSpPr>
        <p:spPr>
          <a:xfrm rot="60000">
            <a:off x="7557313" y="5896961"/>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66221E02-25CB-4963-84BC-0813985E7D90}" type="datetimeFigureOut">
              <a:rPr lang="pl-PL" smtClean="0"/>
              <a:pPr/>
              <a:t>26.03.2020</a:t>
            </a:fld>
            <a:endParaRPr lang="pl-PL"/>
          </a:p>
        </p:txBody>
      </p:sp>
      <p:sp>
        <p:nvSpPr>
          <p:cNvPr id="6" name="Footer Placeholder 5"/>
          <p:cNvSpPr>
            <a:spLocks noGrp="1"/>
          </p:cNvSpPr>
          <p:nvPr>
            <p:ph type="ftr" sz="quarter" idx="11"/>
          </p:nvPr>
        </p:nvSpPr>
        <p:spPr>
          <a:xfrm rot="-60000">
            <a:off x="914569" y="5831037"/>
            <a:ext cx="3319043" cy="365125"/>
          </a:xfrm>
        </p:spPr>
        <p:txBody>
          <a:bodyPr/>
          <a:lstStyle/>
          <a:p>
            <a:endParaRPr lang="pl-PL"/>
          </a:p>
        </p:txBody>
      </p:sp>
      <p:sp>
        <p:nvSpPr>
          <p:cNvPr id="7" name="Slide Number Placeholder 6"/>
          <p:cNvSpPr>
            <a:spLocks noGrp="1"/>
          </p:cNvSpPr>
          <p:nvPr>
            <p:ph type="sldNum" sz="quarter" idx="12"/>
          </p:nvPr>
        </p:nvSpPr>
        <p:spPr>
          <a:xfrm rot="60000">
            <a:off x="7562089" y="5900026"/>
            <a:ext cx="554023" cy="365125"/>
          </a:xfrm>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6221E02-25CB-4963-84BC-0813985E7D90}" type="datetimeFigureOut">
              <a:rPr lang="pl-PL" smtClean="0"/>
              <a:pPr/>
              <a:t>26.03.2020</a:t>
            </a:fld>
            <a:endParaRPr lang="pl-P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pl-P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dirty="0" smtClean="0"/>
              <a:t>Introduction </a:t>
            </a:r>
            <a:r>
              <a:rPr lang="pl-PL" dirty="0"/>
              <a:t/>
            </a:r>
            <a:br>
              <a:rPr lang="pl-PL" dirty="0"/>
            </a:br>
            <a:r>
              <a:rPr lang="pl-PL" dirty="0" smtClean="0"/>
              <a:t>to </a:t>
            </a:r>
            <a:br>
              <a:rPr lang="pl-PL" dirty="0" smtClean="0"/>
            </a:br>
            <a:r>
              <a:rPr lang="pl-PL" dirty="0" smtClean="0"/>
              <a:t>Human </a:t>
            </a:r>
            <a:r>
              <a:rPr lang="pl-PL" dirty="0" smtClean="0"/>
              <a:t>Rights </a:t>
            </a:r>
            <a:endParaRPr lang="pl-PL" dirty="0"/>
          </a:p>
        </p:txBody>
      </p:sp>
      <p:sp>
        <p:nvSpPr>
          <p:cNvPr id="3" name="Podtytuł 2"/>
          <p:cNvSpPr>
            <a:spLocks noGrp="1"/>
          </p:cNvSpPr>
          <p:nvPr>
            <p:ph type="subTitle" idx="1"/>
          </p:nvPr>
        </p:nvSpPr>
        <p:spPr/>
        <p:txBody>
          <a:bodyPr/>
          <a:lstStyle/>
          <a:p>
            <a:r>
              <a:rPr lang="pl-PL" dirty="0" smtClean="0">
                <a:latin typeface="+mj-lt"/>
                <a:cs typeface="Arial" pitchFamily="34" charset="0"/>
              </a:rPr>
              <a:t>Dr Anna Śledzińska-Simon</a:t>
            </a:r>
          </a:p>
          <a:p>
            <a:endParaRPr lang="pl-PL" sz="1400" dirty="0" smtClean="0">
              <a:solidFill>
                <a:schemeClr val="tx1"/>
              </a:solidFill>
              <a:latin typeface="+mj-lt"/>
              <a:cs typeface="Arial" pitchFamily="34" charset="0"/>
            </a:endParaRPr>
          </a:p>
          <a:p>
            <a:r>
              <a:rPr lang="pl-PL" sz="1400" dirty="0" smtClean="0">
                <a:solidFill>
                  <a:schemeClr val="tx1"/>
                </a:solidFill>
                <a:latin typeface="+mj-lt"/>
                <a:cs typeface="Arial" pitchFamily="34" charset="0"/>
              </a:rPr>
              <a:t>LLM in International and European Law</a:t>
            </a:r>
          </a:p>
          <a:p>
            <a:r>
              <a:rPr lang="pl-PL" sz="1400" dirty="0" smtClean="0">
                <a:solidFill>
                  <a:schemeClr val="tx1"/>
                </a:solidFill>
                <a:latin typeface="+mj-lt"/>
                <a:cs typeface="Arial" pitchFamily="34" charset="0"/>
              </a:rPr>
              <a:t>Lecture 2 and 3 </a:t>
            </a:r>
            <a:endParaRPr lang="pl-PL" sz="1400" dirty="0">
              <a:solidFill>
                <a:schemeClr val="tx1"/>
              </a:solidFill>
              <a:latin typeface="+mj-lt"/>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Arial" pitchFamily="34" charset="0"/>
                <a:cs typeface="Arial" pitchFamily="34" charset="0"/>
              </a:rPr>
              <a:t>Historical</a:t>
            </a:r>
            <a:r>
              <a:rPr lang="pl-PL" dirty="0" smtClean="0">
                <a:latin typeface="Arial" pitchFamily="34" charset="0"/>
                <a:cs typeface="Arial" pitchFamily="34" charset="0"/>
              </a:rPr>
              <a:t> </a:t>
            </a:r>
            <a:r>
              <a:rPr lang="pl-PL" dirty="0" err="1" smtClean="0">
                <a:latin typeface="Arial" pitchFamily="34" charset="0"/>
                <a:cs typeface="Arial" pitchFamily="34" charset="0"/>
              </a:rPr>
              <a:t>evolution</a:t>
            </a:r>
            <a:endParaRPr lang="pl-PL" dirty="0">
              <a:latin typeface="Arial" pitchFamily="34" charset="0"/>
              <a:cs typeface="Arial" pitchFamily="34" charset="0"/>
            </a:endParaRPr>
          </a:p>
        </p:txBody>
      </p:sp>
      <p:sp>
        <p:nvSpPr>
          <p:cNvPr id="3" name="Symbol zastępczy zawartości 2"/>
          <p:cNvSpPr>
            <a:spLocks noGrp="1"/>
          </p:cNvSpPr>
          <p:nvPr>
            <p:ph idx="1"/>
          </p:nvPr>
        </p:nvSpPr>
        <p:spPr/>
        <p:txBody>
          <a:bodyPr>
            <a:noAutofit/>
          </a:bodyPr>
          <a:lstStyle/>
          <a:p>
            <a:pPr algn="just"/>
            <a:r>
              <a:rPr lang="pl-PL" sz="1600" dirty="0" smtClean="0">
                <a:latin typeface="+mj-lt"/>
                <a:cs typeface="Arial" pitchFamily="34" charset="0"/>
              </a:rPr>
              <a:t>1950 </a:t>
            </a:r>
            <a:r>
              <a:rPr lang="pl-PL" sz="1600" dirty="0" smtClean="0">
                <a:latin typeface="+mj-lt"/>
                <a:cs typeface="Arial" pitchFamily="34" charset="0"/>
              </a:rPr>
              <a:t>– </a:t>
            </a:r>
            <a:r>
              <a:rPr lang="pl-PL" sz="1600" dirty="0" smtClean="0">
                <a:latin typeface="+mj-lt"/>
                <a:cs typeface="Arial" pitchFamily="34" charset="0"/>
              </a:rPr>
              <a:t>ECHR – granting individuals the status of subjects of international law </a:t>
            </a:r>
          </a:p>
          <a:p>
            <a:pPr algn="just"/>
            <a:r>
              <a:rPr lang="pl-PL" sz="1600" dirty="0" smtClean="0">
                <a:latin typeface="+mj-lt"/>
                <a:cs typeface="Arial" pitchFamily="34" charset="0"/>
              </a:rPr>
              <a:t>1966 </a:t>
            </a:r>
            <a:r>
              <a:rPr lang="pl-PL" sz="1600" dirty="0" smtClean="0">
                <a:latin typeface="+mj-lt"/>
                <a:cs typeface="Arial" pitchFamily="34" charset="0"/>
              </a:rPr>
              <a:t>– Covenants – split due to the prevailing views on </a:t>
            </a:r>
            <a:r>
              <a:rPr lang="pl-PL" sz="1600" dirty="0" smtClean="0">
                <a:latin typeface="+mj-lt"/>
                <a:cs typeface="Arial" pitchFamily="34" charset="0"/>
              </a:rPr>
              <a:t>differnt enforcement mechanisms applicable to civil and political rights and social, economic and cultural rights</a:t>
            </a:r>
            <a:endParaRPr lang="pl-PL" sz="1600" dirty="0" smtClean="0">
              <a:latin typeface="+mj-lt"/>
              <a:cs typeface="Arial" pitchFamily="34" charset="0"/>
            </a:endParaRPr>
          </a:p>
          <a:p>
            <a:pPr algn="just"/>
            <a:r>
              <a:rPr lang="pl-PL" sz="1600" dirty="0" smtClean="0">
                <a:latin typeface="+mj-lt"/>
                <a:cs typeface="Arial" pitchFamily="34" charset="0"/>
              </a:rPr>
              <a:t>Procedural </a:t>
            </a:r>
            <a:r>
              <a:rPr lang="pl-PL" sz="1600" dirty="0" smtClean="0">
                <a:latin typeface="+mj-lt"/>
                <a:cs typeface="Arial" pitchFamily="34" charset="0"/>
              </a:rPr>
              <a:t>mechanisms of </a:t>
            </a:r>
            <a:r>
              <a:rPr lang="pl-PL" sz="1600" dirty="0" smtClean="0">
                <a:latin typeface="+mj-lt"/>
                <a:cs typeface="Arial" pitchFamily="34" charset="0"/>
              </a:rPr>
              <a:t>control – establisment of international bodies (courts or quasi-courts) in charge of monitoring of the implementation of international human rights treaty law. Monitoring includes periodic reporting, complaints (interstate, as well as individual and collective) mechanism and inquiry procedures</a:t>
            </a:r>
          </a:p>
          <a:p>
            <a:pPr algn="just"/>
            <a:r>
              <a:rPr lang="pl-PL" sz="1600" dirty="0" smtClean="0">
                <a:latin typeface="+mj-lt"/>
                <a:cs typeface="Arial" pitchFamily="34" charset="0"/>
              </a:rPr>
              <a:t>The concept of justiciability and the proccess of juridicization of rights</a:t>
            </a:r>
            <a:endParaRPr lang="pl-PL" sz="1600" dirty="0" smtClean="0">
              <a:latin typeface="+mj-lt"/>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Human rights </a:t>
            </a:r>
            <a:br>
              <a:rPr lang="pl-PL" dirty="0" smtClean="0"/>
            </a:br>
            <a:r>
              <a:rPr lang="pl-PL" dirty="0" smtClean="0"/>
              <a:t>in the 20th century</a:t>
            </a:r>
            <a:endParaRPr lang="pl-PL" dirty="0"/>
          </a:p>
        </p:txBody>
      </p:sp>
      <p:sp>
        <p:nvSpPr>
          <p:cNvPr id="3" name="Content Placeholder 2"/>
          <p:cNvSpPr>
            <a:spLocks noGrp="1"/>
          </p:cNvSpPr>
          <p:nvPr>
            <p:ph idx="1"/>
          </p:nvPr>
        </p:nvSpPr>
        <p:spPr/>
        <p:txBody>
          <a:bodyPr>
            <a:noAutofit/>
          </a:bodyPr>
          <a:lstStyle/>
          <a:p>
            <a:pPr algn="just"/>
            <a:r>
              <a:rPr lang="en-US" sz="1400" dirty="0" smtClean="0">
                <a:latin typeface="+mj-lt"/>
                <a:cs typeface="Arial" pitchFamily="34" charset="0"/>
              </a:rPr>
              <a:t>Re</a:t>
            </a:r>
            <a:r>
              <a:rPr lang="pl-PL" sz="1400" dirty="0" smtClean="0">
                <a:latin typeface="+mj-lt"/>
                <a:cs typeface="Arial" pitchFamily="34" charset="0"/>
              </a:rPr>
              <a:t>storation of </a:t>
            </a:r>
            <a:r>
              <a:rPr lang="en-US" sz="1400" dirty="0" smtClean="0">
                <a:latin typeface="+mj-lt"/>
                <a:cs typeface="Arial" pitchFamily="34" charset="0"/>
              </a:rPr>
              <a:t>rights</a:t>
            </a:r>
            <a:r>
              <a:rPr lang="pl-PL" sz="1400" dirty="0" smtClean="0">
                <a:latin typeface="+mj-lt"/>
                <a:cs typeface="Arial" pitchFamily="34" charset="0"/>
              </a:rPr>
              <a:t> – the increasing importance of human rights in internaitonal politics in the end of the Cold War, 1975 the Helsinki Agreement, new human rights movements in the world (Soviet block, Chile, India, South Africa).</a:t>
            </a:r>
            <a:endParaRPr lang="en-US" sz="1400" dirty="0">
              <a:latin typeface="+mj-lt"/>
              <a:cs typeface="Arial" pitchFamily="34" charset="0"/>
            </a:endParaRPr>
          </a:p>
          <a:p>
            <a:pPr algn="just"/>
            <a:r>
              <a:rPr lang="en-US" sz="1400" dirty="0" smtClean="0">
                <a:latin typeface="+mj-lt"/>
                <a:cs typeface="Arial" pitchFamily="34" charset="0"/>
              </a:rPr>
              <a:t>Rights </a:t>
            </a:r>
            <a:r>
              <a:rPr lang="en-US" sz="1400" dirty="0">
                <a:latin typeface="+mj-lt"/>
                <a:cs typeface="Arial" pitchFamily="34" charset="0"/>
              </a:rPr>
              <a:t>and </a:t>
            </a:r>
            <a:r>
              <a:rPr lang="en-US" sz="1400" dirty="0" smtClean="0">
                <a:latin typeface="+mj-lt"/>
                <a:cs typeface="Arial" pitchFamily="34" charset="0"/>
              </a:rPr>
              <a:t>obligations</a:t>
            </a:r>
            <a:r>
              <a:rPr lang="pl-PL" sz="1400" dirty="0" smtClean="0">
                <a:latin typeface="+mj-lt"/>
                <a:cs typeface="Arial" pitchFamily="34" charset="0"/>
              </a:rPr>
              <a:t> – human rights are primarily based on a vertical relationship between individuals and the state, whereby individuals are rights-holders (subjects of rights) and the state is the duty-bearer (holds </a:t>
            </a:r>
            <a:r>
              <a:rPr lang="pl-PL" sz="1400" b="1" u="sng" dirty="0" smtClean="0">
                <a:latin typeface="+mj-lt"/>
                <a:cs typeface="Arial" pitchFamily="34" charset="0"/>
              </a:rPr>
              <a:t>the duty to protect, respect and fulfill</a:t>
            </a:r>
            <a:r>
              <a:rPr lang="pl-PL" sz="1400" dirty="0" smtClean="0">
                <a:latin typeface="+mj-lt"/>
                <a:cs typeface="Arial" pitchFamily="34" charset="0"/>
              </a:rPr>
              <a:t>); recently, more human rights also apply in horizontal relationships (between private parties – ie. protection of privacy, data protection, prohibition of discrimination), cultural / religious interpretations of human rights focus on the relationship between individual rights and duties towards the community or give prorioty to the collective interests, socialist concept of duties made the enjoyment of rights and fredoms dependent on the realization of duties towards the society.</a:t>
            </a:r>
            <a:endParaRPr lang="en-US" sz="1400" dirty="0">
              <a:latin typeface="+mj-lt"/>
              <a:cs typeface="Arial" pitchFamily="34" charset="0"/>
            </a:endParaRPr>
          </a:p>
        </p:txBody>
      </p:sp>
    </p:spTree>
    <p:extLst>
      <p:ext uri="{BB962C8B-B14F-4D97-AF65-F5344CB8AC3E}">
        <p14:creationId xmlns:p14="http://schemas.microsoft.com/office/powerpoint/2010/main" val="4038994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Human rights </a:t>
            </a:r>
            <a:br>
              <a:rPr lang="pl-PL" dirty="0" smtClean="0"/>
            </a:br>
            <a:r>
              <a:rPr lang="pl-PL" dirty="0" smtClean="0"/>
              <a:t>in the end of the 20th century</a:t>
            </a:r>
            <a:endParaRPr lang="pl-PL" dirty="0"/>
          </a:p>
        </p:txBody>
      </p:sp>
      <p:sp>
        <p:nvSpPr>
          <p:cNvPr id="3" name="Content Placeholder 2"/>
          <p:cNvSpPr>
            <a:spLocks noGrp="1"/>
          </p:cNvSpPr>
          <p:nvPr>
            <p:ph idx="1"/>
          </p:nvPr>
        </p:nvSpPr>
        <p:spPr/>
        <p:txBody>
          <a:bodyPr>
            <a:normAutofit/>
          </a:bodyPr>
          <a:lstStyle/>
          <a:p>
            <a:pPr algn="just"/>
            <a:r>
              <a:rPr lang="en-US" dirty="0">
                <a:latin typeface="+mj-lt"/>
                <a:cs typeface="Arial" pitchFamily="34" charset="0"/>
              </a:rPr>
              <a:t>The duty to protect </a:t>
            </a:r>
            <a:r>
              <a:rPr lang="pl-PL" dirty="0">
                <a:latin typeface="+mj-lt"/>
                <a:cs typeface="Arial" pitchFamily="34" charset="0"/>
              </a:rPr>
              <a:t>– humanitarian interventions and the concept of humanitarianism (keyword: protection of those in need</a:t>
            </a:r>
            <a:r>
              <a:rPr lang="pl-PL" dirty="0" smtClean="0">
                <a:latin typeface="+mj-lt"/>
                <a:cs typeface="Arial" pitchFamily="34" charset="0"/>
              </a:rPr>
              <a:t>).</a:t>
            </a:r>
            <a:endParaRPr lang="en-US" dirty="0">
              <a:latin typeface="+mj-lt"/>
              <a:cs typeface="Arial" pitchFamily="34" charset="0"/>
            </a:endParaRPr>
          </a:p>
          <a:p>
            <a:pPr algn="just"/>
            <a:endParaRPr lang="en-US" dirty="0">
              <a:latin typeface="+mj-lt"/>
              <a:cs typeface="Arial" pitchFamily="34" charset="0"/>
            </a:endParaRPr>
          </a:p>
          <a:p>
            <a:pPr algn="just"/>
            <a:r>
              <a:rPr lang="en-US" dirty="0">
                <a:latin typeface="+mj-lt"/>
                <a:cs typeface="Arial" pitchFamily="34" charset="0"/>
              </a:rPr>
              <a:t>New challenges</a:t>
            </a:r>
            <a:r>
              <a:rPr lang="pl-PL" dirty="0">
                <a:latin typeface="+mj-lt"/>
                <a:cs typeface="Arial" pitchFamily="34" charset="0"/>
              </a:rPr>
              <a:t> – War on Terror, globalization (private companies as perpetrators and subjects of human rights), global use of </a:t>
            </a:r>
            <a:r>
              <a:rPr lang="pl-PL" dirty="0" smtClean="0">
                <a:latin typeface="+mj-lt"/>
                <a:cs typeface="Arial" pitchFamily="34" charset="0"/>
              </a:rPr>
              <a:t>resources, cultural wars.</a:t>
            </a:r>
            <a:endParaRPr lang="pl-PL" dirty="0"/>
          </a:p>
        </p:txBody>
      </p:sp>
    </p:spTree>
    <p:extLst>
      <p:ext uri="{BB962C8B-B14F-4D97-AF65-F5344CB8AC3E}">
        <p14:creationId xmlns:p14="http://schemas.microsoft.com/office/powerpoint/2010/main" val="1913767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smtClean="0"/>
              <a:t>Human rights </a:t>
            </a:r>
            <a:br>
              <a:rPr lang="pl-PL" dirty="0" smtClean="0"/>
            </a:br>
            <a:r>
              <a:rPr lang="pl-PL" dirty="0" smtClean="0"/>
              <a:t>in the 21th century</a:t>
            </a:r>
            <a:endParaRPr lang="pl-PL" dirty="0"/>
          </a:p>
        </p:txBody>
      </p:sp>
      <p:sp>
        <p:nvSpPr>
          <p:cNvPr id="3" name="Content Placeholder 2"/>
          <p:cNvSpPr>
            <a:spLocks noGrp="1"/>
          </p:cNvSpPr>
          <p:nvPr>
            <p:ph idx="1"/>
          </p:nvPr>
        </p:nvSpPr>
        <p:spPr/>
        <p:txBody>
          <a:bodyPr>
            <a:normAutofit fontScale="92500" lnSpcReduction="20000"/>
          </a:bodyPr>
          <a:lstStyle/>
          <a:p>
            <a:pPr algn="just"/>
            <a:endParaRPr lang="pl-PL" dirty="0" smtClean="0">
              <a:latin typeface="+mj-lt"/>
            </a:endParaRPr>
          </a:p>
          <a:p>
            <a:pPr algn="just"/>
            <a:r>
              <a:rPr lang="pl-PL" dirty="0" smtClean="0">
                <a:latin typeface="+mj-lt"/>
              </a:rPr>
              <a:t>You are writing this chapter...</a:t>
            </a:r>
          </a:p>
          <a:p>
            <a:pPr algn="just"/>
            <a:endParaRPr lang="pl-PL" dirty="0" smtClean="0">
              <a:latin typeface="+mj-lt"/>
            </a:endParaRPr>
          </a:p>
          <a:p>
            <a:pPr algn="just"/>
            <a:r>
              <a:rPr lang="pl-PL" dirty="0" smtClean="0">
                <a:latin typeface="+mj-lt"/>
              </a:rPr>
              <a:t>New challenges - </a:t>
            </a:r>
            <a:r>
              <a:rPr lang="pl-PL" dirty="0">
                <a:latin typeface="+mj-lt"/>
                <a:cs typeface="Arial" pitchFamily="34" charset="0"/>
              </a:rPr>
              <a:t>global pandemics and the use of emergency </a:t>
            </a:r>
            <a:r>
              <a:rPr lang="pl-PL" dirty="0" smtClean="0">
                <a:latin typeface="+mj-lt"/>
                <a:cs typeface="Arial" pitchFamily="34" charset="0"/>
              </a:rPr>
              <a:t>measures, migration and refugee crises, information wars, new populisms and authoritarianisms, climate change, social exclusion, universal access to health insurance and health care...</a:t>
            </a:r>
            <a:endParaRPr lang="pl-PL" dirty="0">
              <a:latin typeface="+mj-lt"/>
            </a:endParaRPr>
          </a:p>
          <a:p>
            <a:pPr algn="just"/>
            <a:endParaRPr lang="pl-PL" dirty="0" smtClean="0">
              <a:latin typeface="+mj-lt"/>
            </a:endParaRPr>
          </a:p>
          <a:p>
            <a:pPr algn="just"/>
            <a:r>
              <a:rPr lang="pl-PL" dirty="0" smtClean="0">
                <a:latin typeface="+mj-lt"/>
              </a:rPr>
              <a:t>Good health and good luck </a:t>
            </a:r>
            <a:r>
              <a:rPr lang="pl-PL" dirty="0" smtClean="0">
                <a:latin typeface="+mj-lt"/>
                <a:sym typeface="Wingdings" pitchFamily="2" charset="2"/>
              </a:rPr>
              <a:t> </a:t>
            </a:r>
            <a:endParaRPr lang="pl-PL" dirty="0">
              <a:latin typeface="+mj-lt"/>
            </a:endParaRPr>
          </a:p>
        </p:txBody>
      </p:sp>
    </p:spTree>
    <p:extLst>
      <p:ext uri="{BB962C8B-B14F-4D97-AF65-F5344CB8AC3E}">
        <p14:creationId xmlns:p14="http://schemas.microsoft.com/office/powerpoint/2010/main" val="2752250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Arial" pitchFamily="34" charset="0"/>
                <a:cs typeface="Arial" pitchFamily="34" charset="0"/>
              </a:rPr>
              <a:t>Concepts</a:t>
            </a:r>
            <a:r>
              <a:rPr lang="pl-PL" dirty="0" smtClean="0">
                <a:latin typeface="Arial" pitchFamily="34" charset="0"/>
                <a:cs typeface="Arial" pitchFamily="34" charset="0"/>
              </a:rPr>
              <a:t> and </a:t>
            </a:r>
            <a:r>
              <a:rPr lang="pl-PL" dirty="0" err="1" smtClean="0">
                <a:latin typeface="Arial" pitchFamily="34" charset="0"/>
                <a:cs typeface="Arial" pitchFamily="34" charset="0"/>
              </a:rPr>
              <a:t>short</a:t>
            </a:r>
            <a:r>
              <a:rPr lang="pl-PL" dirty="0" smtClean="0">
                <a:latin typeface="Arial" pitchFamily="34" charset="0"/>
                <a:cs typeface="Arial" pitchFamily="34" charset="0"/>
              </a:rPr>
              <a:t> </a:t>
            </a:r>
            <a:r>
              <a:rPr lang="pl-PL" dirty="0" err="1" smtClean="0">
                <a:latin typeface="Arial" pitchFamily="34" charset="0"/>
                <a:cs typeface="Arial" pitchFamily="34" charset="0"/>
              </a:rPr>
              <a:t>history</a:t>
            </a:r>
            <a:endParaRPr lang="pl-PL" dirty="0">
              <a:latin typeface="Arial" pitchFamily="34" charset="0"/>
              <a:cs typeface="Arial" pitchFamily="34" charset="0"/>
            </a:endParaRPr>
          </a:p>
        </p:txBody>
      </p:sp>
      <p:sp>
        <p:nvSpPr>
          <p:cNvPr id="3" name="Symbol zastępczy zawartości 2"/>
          <p:cNvSpPr>
            <a:spLocks noGrp="1"/>
          </p:cNvSpPr>
          <p:nvPr>
            <p:ph idx="1"/>
          </p:nvPr>
        </p:nvSpPr>
        <p:spPr/>
        <p:txBody>
          <a:bodyPr>
            <a:normAutofit/>
          </a:bodyPr>
          <a:lstStyle/>
          <a:p>
            <a:endParaRPr lang="pl-PL" dirty="0" smtClean="0"/>
          </a:p>
          <a:p>
            <a:r>
              <a:rPr lang="pl-PL" sz="2400" dirty="0" smtClean="0">
                <a:latin typeface="+mj-lt"/>
                <a:cs typeface="Arial" pitchFamily="34" charset="0"/>
              </a:rPr>
              <a:t>Human </a:t>
            </a:r>
            <a:r>
              <a:rPr lang="pl-PL" sz="2400" dirty="0" smtClean="0">
                <a:latin typeface="+mj-lt"/>
                <a:cs typeface="Arial" pitchFamily="34" charset="0"/>
              </a:rPr>
              <a:t>rights as moral rights</a:t>
            </a:r>
          </a:p>
          <a:p>
            <a:endParaRPr lang="pl-PL" sz="2400" dirty="0" smtClean="0">
              <a:latin typeface="+mj-lt"/>
              <a:cs typeface="Arial" pitchFamily="34" charset="0"/>
            </a:endParaRPr>
          </a:p>
          <a:p>
            <a:r>
              <a:rPr lang="pl-PL" sz="2400" dirty="0" err="1" smtClean="0">
                <a:latin typeface="+mj-lt"/>
                <a:cs typeface="Arial" pitchFamily="34" charset="0"/>
              </a:rPr>
              <a:t>The</a:t>
            </a:r>
            <a:r>
              <a:rPr lang="pl-PL" sz="2400" dirty="0" smtClean="0">
                <a:latin typeface="+mj-lt"/>
                <a:cs typeface="Arial" pitchFamily="34" charset="0"/>
              </a:rPr>
              <a:t> </a:t>
            </a:r>
            <a:r>
              <a:rPr lang="pl-PL" sz="2400" dirty="0" err="1" smtClean="0">
                <a:latin typeface="+mj-lt"/>
                <a:cs typeface="Arial" pitchFamily="34" charset="0"/>
              </a:rPr>
              <a:t>concept</a:t>
            </a:r>
            <a:r>
              <a:rPr lang="pl-PL" sz="2400" dirty="0" smtClean="0">
                <a:latin typeface="+mj-lt"/>
                <a:cs typeface="Arial" pitchFamily="34" charset="0"/>
              </a:rPr>
              <a:t> of limited </a:t>
            </a:r>
            <a:r>
              <a:rPr lang="pl-PL" sz="2400" dirty="0" err="1" smtClean="0">
                <a:latin typeface="+mj-lt"/>
                <a:cs typeface="Arial" pitchFamily="34" charset="0"/>
              </a:rPr>
              <a:t>government</a:t>
            </a:r>
            <a:endParaRPr lang="pl-PL" sz="2400" dirty="0" smtClean="0">
              <a:latin typeface="+mj-lt"/>
              <a:cs typeface="Arial" pitchFamily="34" charset="0"/>
            </a:endParaRPr>
          </a:p>
          <a:p>
            <a:endParaRPr lang="pl-PL" sz="2400" dirty="0" smtClean="0">
              <a:latin typeface="+mj-lt"/>
              <a:cs typeface="Arial" pitchFamily="34" charset="0"/>
            </a:endParaRPr>
          </a:p>
          <a:p>
            <a:r>
              <a:rPr lang="pl-PL" sz="2000" dirty="0" smtClean="0">
                <a:latin typeface="+mj-lt"/>
                <a:cs typeface="Arial" pitchFamily="34" charset="0"/>
              </a:rPr>
              <a:t>18th </a:t>
            </a:r>
            <a:r>
              <a:rPr lang="pl-PL" sz="2000" dirty="0" err="1" smtClean="0">
                <a:latin typeface="+mj-lt"/>
                <a:cs typeface="Arial" pitchFamily="34" charset="0"/>
              </a:rPr>
              <a:t>century</a:t>
            </a:r>
            <a:r>
              <a:rPr lang="pl-PL" sz="2000" dirty="0" smtClean="0">
                <a:latin typeface="+mj-lt"/>
                <a:cs typeface="Arial" pitchFamily="34" charset="0"/>
              </a:rPr>
              <a:t> – </a:t>
            </a:r>
            <a:r>
              <a:rPr lang="pl-PL" sz="2000" dirty="0" err="1" smtClean="0">
                <a:latin typeface="+mj-lt"/>
                <a:cs typeface="Arial" pitchFamily="34" charset="0"/>
              </a:rPr>
              <a:t>individual</a:t>
            </a:r>
            <a:r>
              <a:rPr lang="pl-PL" sz="2000" dirty="0" smtClean="0">
                <a:latin typeface="+mj-lt"/>
                <a:cs typeface="Arial" pitchFamily="34" charset="0"/>
              </a:rPr>
              <a:t> </a:t>
            </a:r>
            <a:r>
              <a:rPr lang="pl-PL" sz="2000" dirty="0" err="1" smtClean="0">
                <a:latin typeface="+mj-lt"/>
                <a:cs typeface="Arial" pitchFamily="34" charset="0"/>
              </a:rPr>
              <a:t>rights</a:t>
            </a:r>
            <a:endParaRPr lang="pl-PL" sz="2000" dirty="0" smtClean="0">
              <a:latin typeface="+mj-lt"/>
              <a:cs typeface="Arial" pitchFamily="34" charset="0"/>
            </a:endParaRPr>
          </a:p>
          <a:p>
            <a:r>
              <a:rPr lang="pl-PL" sz="2000" dirty="0" smtClean="0">
                <a:latin typeface="+mj-lt"/>
                <a:cs typeface="Arial" pitchFamily="34" charset="0"/>
              </a:rPr>
              <a:t>19th </a:t>
            </a:r>
            <a:r>
              <a:rPr lang="pl-PL" sz="2000" dirty="0" err="1" smtClean="0">
                <a:latin typeface="+mj-lt"/>
                <a:cs typeface="Arial" pitchFamily="34" charset="0"/>
              </a:rPr>
              <a:t>century</a:t>
            </a:r>
            <a:r>
              <a:rPr lang="pl-PL" sz="2000" dirty="0" smtClean="0">
                <a:latin typeface="+mj-lt"/>
                <a:cs typeface="Arial" pitchFamily="34" charset="0"/>
              </a:rPr>
              <a:t> – </a:t>
            </a:r>
            <a:r>
              <a:rPr lang="pl-PL" sz="2000" dirty="0" err="1" smtClean="0">
                <a:latin typeface="+mj-lt"/>
                <a:cs typeface="Arial" pitchFamily="34" charset="0"/>
              </a:rPr>
              <a:t>social</a:t>
            </a:r>
            <a:r>
              <a:rPr lang="pl-PL" sz="2000" dirty="0" smtClean="0">
                <a:latin typeface="+mj-lt"/>
                <a:cs typeface="Arial" pitchFamily="34" charset="0"/>
              </a:rPr>
              <a:t> </a:t>
            </a:r>
            <a:r>
              <a:rPr lang="pl-PL" sz="2000" dirty="0" err="1" smtClean="0">
                <a:latin typeface="+mj-lt"/>
                <a:cs typeface="Arial" pitchFamily="34" charset="0"/>
              </a:rPr>
              <a:t>rights</a:t>
            </a:r>
            <a:r>
              <a:rPr lang="pl-PL" sz="2000" dirty="0" smtClean="0">
                <a:latin typeface="+mj-lt"/>
                <a:cs typeface="Arial" pitchFamily="34" charset="0"/>
              </a:rPr>
              <a:t> and </a:t>
            </a:r>
            <a:r>
              <a:rPr lang="pl-PL" sz="2000" dirty="0" err="1" smtClean="0">
                <a:latin typeface="+mj-lt"/>
                <a:cs typeface="Arial" pitchFamily="34" charset="0"/>
              </a:rPr>
              <a:t>movements</a:t>
            </a:r>
            <a:endParaRPr lang="pl-PL" sz="2000" dirty="0" smtClean="0">
              <a:latin typeface="+mj-lt"/>
              <a:cs typeface="Arial" pitchFamily="34" charset="0"/>
            </a:endParaRPr>
          </a:p>
          <a:p>
            <a:r>
              <a:rPr lang="pl-PL" sz="2000" dirty="0" smtClean="0">
                <a:latin typeface="+mj-lt"/>
                <a:cs typeface="Arial" pitchFamily="34" charset="0"/>
              </a:rPr>
              <a:t>20th </a:t>
            </a:r>
            <a:r>
              <a:rPr lang="pl-PL" sz="2000" dirty="0" err="1" smtClean="0">
                <a:latin typeface="+mj-lt"/>
                <a:cs typeface="Arial" pitchFamily="34" charset="0"/>
              </a:rPr>
              <a:t>century</a:t>
            </a:r>
            <a:r>
              <a:rPr lang="pl-PL" sz="2000" dirty="0" smtClean="0">
                <a:latin typeface="+mj-lt"/>
                <a:cs typeface="Arial" pitchFamily="34" charset="0"/>
              </a:rPr>
              <a:t> – </a:t>
            </a:r>
            <a:r>
              <a:rPr lang="pl-PL" sz="2000" dirty="0" err="1" smtClean="0">
                <a:latin typeface="+mj-lt"/>
                <a:cs typeface="Arial" pitchFamily="34" charset="0"/>
              </a:rPr>
              <a:t>human</a:t>
            </a:r>
            <a:r>
              <a:rPr lang="pl-PL" sz="2000" dirty="0" smtClean="0">
                <a:latin typeface="+mj-lt"/>
                <a:cs typeface="Arial" pitchFamily="34" charset="0"/>
              </a:rPr>
              <a:t> </a:t>
            </a:r>
            <a:r>
              <a:rPr lang="pl-PL" sz="2000" dirty="0" err="1" smtClean="0">
                <a:latin typeface="+mj-lt"/>
                <a:cs typeface="Arial" pitchFamily="34" charset="0"/>
              </a:rPr>
              <a:t>rights</a:t>
            </a:r>
            <a:endParaRPr lang="pl-PL" sz="2000" dirty="0">
              <a:latin typeface="+mj-l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Arial" pitchFamily="34" charset="0"/>
                <a:cs typeface="Arial" pitchFamily="34" charset="0"/>
              </a:rPr>
              <a:t>Historical</a:t>
            </a:r>
            <a:r>
              <a:rPr lang="pl-PL" dirty="0" smtClean="0">
                <a:latin typeface="Arial" pitchFamily="34" charset="0"/>
                <a:cs typeface="Arial" pitchFamily="34" charset="0"/>
              </a:rPr>
              <a:t> </a:t>
            </a:r>
            <a:r>
              <a:rPr lang="pl-PL" dirty="0" err="1" smtClean="0">
                <a:latin typeface="Arial" pitchFamily="34" charset="0"/>
                <a:cs typeface="Arial" pitchFamily="34" charset="0"/>
              </a:rPr>
              <a:t>evolution</a:t>
            </a:r>
            <a:endParaRPr lang="pl-PL" dirty="0">
              <a:latin typeface="Arial" pitchFamily="34" charset="0"/>
              <a:cs typeface="Arial" pitchFamily="34" charset="0"/>
            </a:endParaRPr>
          </a:p>
        </p:txBody>
      </p:sp>
      <p:sp>
        <p:nvSpPr>
          <p:cNvPr id="3" name="Symbol zastępczy zawartości 2"/>
          <p:cNvSpPr>
            <a:spLocks noGrp="1"/>
          </p:cNvSpPr>
          <p:nvPr>
            <p:ph idx="1"/>
          </p:nvPr>
        </p:nvSpPr>
        <p:spPr/>
        <p:txBody>
          <a:bodyPr>
            <a:noAutofit/>
          </a:bodyPr>
          <a:lstStyle/>
          <a:p>
            <a:r>
              <a:rPr lang="pl-PL" sz="1600" dirty="0" smtClean="0">
                <a:latin typeface="+mj-lt"/>
                <a:cs typeface="Arial" pitchFamily="34" charset="0"/>
              </a:rPr>
              <a:t>Feudalism </a:t>
            </a:r>
          </a:p>
          <a:p>
            <a:pPr>
              <a:buFontTx/>
              <a:buChar char="-"/>
            </a:pPr>
            <a:r>
              <a:rPr lang="pl-PL" sz="1600" dirty="0" smtClean="0">
                <a:latin typeface="+mj-lt"/>
                <a:cs typeface="Arial" pitchFamily="34" charset="0"/>
              </a:rPr>
              <a:t>rights</a:t>
            </a:r>
            <a:r>
              <a:rPr lang="pl-PL" sz="1600" dirty="0" smtClean="0">
                <a:latin typeface="+mj-lt"/>
                <a:cs typeface="Arial" pitchFamily="34" charset="0"/>
              </a:rPr>
              <a:t>, privileges, and </a:t>
            </a:r>
            <a:r>
              <a:rPr lang="pl-PL" sz="1600" dirty="0" smtClean="0">
                <a:latin typeface="+mj-lt"/>
                <a:cs typeface="Arial" pitchFamily="34" charset="0"/>
              </a:rPr>
              <a:t>immunities </a:t>
            </a:r>
          </a:p>
          <a:p>
            <a:pPr>
              <a:buFontTx/>
              <a:buChar char="-"/>
            </a:pPr>
            <a:r>
              <a:rPr lang="pl-PL" sz="1600" dirty="0">
                <a:latin typeface="+mj-lt"/>
                <a:cs typeface="Arial" pitchFamily="34" charset="0"/>
              </a:rPr>
              <a:t>s</a:t>
            </a:r>
            <a:r>
              <a:rPr lang="pl-PL" sz="1600" dirty="0" smtClean="0">
                <a:latin typeface="+mj-lt"/>
                <a:cs typeface="Arial" pitchFamily="34" charset="0"/>
              </a:rPr>
              <a:t>ocial hierarchy and divisions</a:t>
            </a:r>
          </a:p>
          <a:p>
            <a:pPr>
              <a:buFontTx/>
              <a:buChar char="-"/>
            </a:pPr>
            <a:r>
              <a:rPr lang="pl-PL" sz="1600" dirty="0" smtClean="0">
                <a:latin typeface="+mj-lt"/>
                <a:cs typeface="Arial" pitchFamily="34" charset="0"/>
              </a:rPr>
              <a:t>inequality is the social norm</a:t>
            </a:r>
          </a:p>
          <a:p>
            <a:pPr>
              <a:buFontTx/>
              <a:buChar char="-"/>
            </a:pPr>
            <a:endParaRPr lang="pl-PL" sz="1600" dirty="0" smtClean="0">
              <a:latin typeface="+mj-lt"/>
              <a:cs typeface="Arial" pitchFamily="34" charset="0"/>
            </a:endParaRPr>
          </a:p>
          <a:p>
            <a:r>
              <a:rPr lang="pl-PL" sz="1600" dirty="0" smtClean="0">
                <a:latin typeface="+mj-lt"/>
                <a:cs typeface="Arial" pitchFamily="34" charset="0"/>
              </a:rPr>
              <a:t>Absolutist </a:t>
            </a:r>
            <a:r>
              <a:rPr lang="pl-PL" sz="1600" dirty="0" smtClean="0">
                <a:latin typeface="+mj-lt"/>
                <a:cs typeface="Arial" pitchFamily="34" charset="0"/>
              </a:rPr>
              <a:t>monarchy in </a:t>
            </a:r>
            <a:r>
              <a:rPr lang="pl-PL" sz="1600" dirty="0" smtClean="0">
                <a:latin typeface="+mj-lt"/>
                <a:cs typeface="Arial" pitchFamily="34" charset="0"/>
              </a:rPr>
              <a:t>Europe</a:t>
            </a:r>
          </a:p>
          <a:p>
            <a:pPr>
              <a:buFontTx/>
              <a:buChar char="-"/>
            </a:pPr>
            <a:r>
              <a:rPr lang="pl-PL" sz="1600" dirty="0" smtClean="0">
                <a:latin typeface="+mj-lt"/>
                <a:cs typeface="Arial" pitchFamily="34" charset="0"/>
              </a:rPr>
              <a:t>monarchs as guarantors of social protection and welfare</a:t>
            </a:r>
          </a:p>
          <a:p>
            <a:endParaRPr lang="pl-PL" sz="1600" dirty="0" smtClean="0">
              <a:latin typeface="+mj-lt"/>
              <a:cs typeface="Arial" pitchFamily="34" charset="0"/>
            </a:endParaRPr>
          </a:p>
          <a:p>
            <a:r>
              <a:rPr lang="pl-PL" sz="1600" dirty="0" smtClean="0">
                <a:latin typeface="+mj-lt"/>
                <a:cs typeface="Arial" pitchFamily="34" charset="0"/>
              </a:rPr>
              <a:t>18th </a:t>
            </a:r>
            <a:r>
              <a:rPr lang="pl-PL" sz="1600" dirty="0" smtClean="0">
                <a:latin typeface="+mj-lt"/>
                <a:cs typeface="Arial" pitchFamily="34" charset="0"/>
              </a:rPr>
              <a:t>century </a:t>
            </a:r>
            <a:endParaRPr lang="pl-PL" sz="1600" dirty="0" smtClean="0">
              <a:latin typeface="+mj-lt"/>
              <a:cs typeface="Arial" pitchFamily="34" charset="0"/>
            </a:endParaRPr>
          </a:p>
          <a:p>
            <a:pPr>
              <a:buFontTx/>
              <a:buChar char="-"/>
            </a:pPr>
            <a:r>
              <a:rPr lang="pl-PL" sz="1600" dirty="0" smtClean="0">
                <a:latin typeface="+mj-lt"/>
                <a:cs typeface="Arial" pitchFamily="34" charset="0"/>
              </a:rPr>
              <a:t>developing </a:t>
            </a:r>
            <a:r>
              <a:rPr lang="pl-PL" sz="1600" dirty="0" smtClean="0">
                <a:latin typeface="+mj-lt"/>
                <a:cs typeface="Arial" pitchFamily="34" charset="0"/>
              </a:rPr>
              <a:t>the concept of individual </a:t>
            </a:r>
            <a:r>
              <a:rPr lang="pl-PL" sz="1600" dirty="0" smtClean="0">
                <a:latin typeface="+mj-lt"/>
                <a:cs typeface="Arial" pitchFamily="34" charset="0"/>
              </a:rPr>
              <a:t>rights</a:t>
            </a:r>
          </a:p>
          <a:p>
            <a:pPr>
              <a:buFontTx/>
              <a:buChar char="-"/>
            </a:pPr>
            <a:r>
              <a:rPr lang="pl-PL" sz="1600" dirty="0" smtClean="0">
                <a:latin typeface="+mj-lt"/>
                <a:cs typeface="Arial" pitchFamily="34" charset="0"/>
              </a:rPr>
              <a:t>Locke </a:t>
            </a:r>
            <a:r>
              <a:rPr lang="pl-PL" sz="1600" dirty="0" smtClean="0">
                <a:latin typeface="+mj-lt"/>
                <a:cs typeface="Arial" pitchFamily="34" charset="0"/>
              </a:rPr>
              <a:t>– the theory of </a:t>
            </a:r>
            <a:r>
              <a:rPr lang="pl-PL" sz="1600" dirty="0" smtClean="0">
                <a:latin typeface="+mj-lt"/>
                <a:cs typeface="Arial" pitchFamily="34" charset="0"/>
              </a:rPr>
              <a:t>„social contract</a:t>
            </a:r>
            <a:r>
              <a:rPr lang="pl-PL" sz="1600" dirty="0" smtClean="0">
                <a:latin typeface="+mj-lt"/>
                <a:cs typeface="Arial" pitchFamily="34" charset="0"/>
              </a:rPr>
              <a:t>”, yet, the concept of rights is not based on a notion of universal human rights</a:t>
            </a:r>
          </a:p>
          <a:p>
            <a:pPr>
              <a:buFontTx/>
              <a:buChar char="-"/>
            </a:pPr>
            <a:endParaRPr lang="pl-PL" sz="1800" dirty="0" smtClean="0">
              <a:latin typeface="Arial" pitchFamily="34" charset="0"/>
              <a:cs typeface="Arial" pitchFamily="34" charset="0"/>
            </a:endParaRPr>
          </a:p>
          <a:p>
            <a:endParaRPr lang="pl-PL" sz="1400" dirty="0" smtClean="0">
              <a:latin typeface="Arial" pitchFamily="34" charset="0"/>
              <a:cs typeface="Arial" pitchFamily="34" charset="0"/>
            </a:endParaRPr>
          </a:p>
          <a:p>
            <a:endParaRPr lang="pl-PL" sz="1200" dirty="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latin typeface="Arial" pitchFamily="34" charset="0"/>
                <a:cs typeface="Arial" pitchFamily="34" charset="0"/>
              </a:rPr>
              <a:t>Historical evolution</a:t>
            </a:r>
            <a:endParaRPr lang="pl-PL"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pl-PL" sz="2000" dirty="0" smtClean="0">
                <a:latin typeface="+mj-lt"/>
                <a:cs typeface="Arial" pitchFamily="34" charset="0"/>
              </a:rPr>
              <a:t>Basic documents </a:t>
            </a:r>
          </a:p>
          <a:p>
            <a:pPr marL="0" indent="0">
              <a:buNone/>
            </a:pPr>
            <a:r>
              <a:rPr lang="pl-PL" sz="2000" dirty="0" smtClean="0">
                <a:latin typeface="+mj-lt"/>
                <a:cs typeface="Arial" pitchFamily="34" charset="0"/>
              </a:rPr>
              <a:t>– towards two traditions of rights in Europe and the US</a:t>
            </a:r>
          </a:p>
          <a:p>
            <a:endParaRPr lang="pl-PL" sz="2000" dirty="0" smtClean="0">
              <a:latin typeface="+mj-lt"/>
              <a:cs typeface="Arial" pitchFamily="34" charset="0"/>
            </a:endParaRPr>
          </a:p>
          <a:p>
            <a:r>
              <a:rPr lang="pl-PL" sz="1900" dirty="0">
                <a:latin typeface="+mj-lt"/>
                <a:cs typeface="Arial" pitchFamily="34" charset="0"/>
              </a:rPr>
              <a:t>Great Britain </a:t>
            </a:r>
          </a:p>
          <a:p>
            <a:pPr>
              <a:buFontTx/>
              <a:buChar char="-"/>
            </a:pPr>
            <a:r>
              <a:rPr lang="pl-PL" sz="1900" dirty="0" smtClean="0">
                <a:latin typeface="+mj-lt"/>
                <a:cs typeface="Arial" pitchFamily="34" charset="0"/>
              </a:rPr>
              <a:t>Magna </a:t>
            </a:r>
            <a:r>
              <a:rPr lang="pl-PL" sz="1900" dirty="0">
                <a:latin typeface="+mj-lt"/>
                <a:cs typeface="Arial" pitchFamily="34" charset="0"/>
              </a:rPr>
              <a:t>Charta Libertatum (</a:t>
            </a:r>
            <a:r>
              <a:rPr lang="pl-PL" sz="1900" dirty="0" smtClean="0">
                <a:latin typeface="+mj-lt"/>
                <a:cs typeface="Arial" pitchFamily="34" charset="0"/>
              </a:rPr>
              <a:t>1215)</a:t>
            </a:r>
          </a:p>
          <a:p>
            <a:pPr>
              <a:buFontTx/>
              <a:buChar char="-"/>
            </a:pPr>
            <a:r>
              <a:rPr lang="pl-PL" sz="1900" dirty="0" smtClean="0">
                <a:latin typeface="+mj-lt"/>
                <a:cs typeface="Arial" pitchFamily="34" charset="0"/>
              </a:rPr>
              <a:t>Bill </a:t>
            </a:r>
            <a:r>
              <a:rPr lang="pl-PL" sz="1900" dirty="0">
                <a:latin typeface="+mj-lt"/>
                <a:cs typeface="Arial" pitchFamily="34" charset="0"/>
              </a:rPr>
              <a:t>of Rights (1689)</a:t>
            </a:r>
          </a:p>
          <a:p>
            <a:pPr>
              <a:buFont typeface="Arial" pitchFamily="34" charset="0"/>
              <a:buChar char="•"/>
            </a:pPr>
            <a:endParaRPr lang="pl-PL" sz="1900" dirty="0">
              <a:latin typeface="+mj-lt"/>
              <a:cs typeface="Arial" pitchFamily="34" charset="0"/>
            </a:endParaRPr>
          </a:p>
          <a:p>
            <a:r>
              <a:rPr lang="pl-PL" sz="1900" dirty="0">
                <a:latin typeface="+mj-lt"/>
                <a:cs typeface="Arial" pitchFamily="34" charset="0"/>
              </a:rPr>
              <a:t>French Revolution </a:t>
            </a:r>
          </a:p>
          <a:p>
            <a:pPr>
              <a:buFontTx/>
              <a:buChar char="-"/>
            </a:pPr>
            <a:r>
              <a:rPr lang="pl-PL" sz="1900" dirty="0" smtClean="0">
                <a:latin typeface="+mj-lt"/>
                <a:cs typeface="Arial" pitchFamily="34" charset="0"/>
              </a:rPr>
              <a:t>Declaration </a:t>
            </a:r>
            <a:r>
              <a:rPr lang="pl-PL" sz="1900" dirty="0">
                <a:latin typeface="+mj-lt"/>
                <a:cs typeface="Arial" pitchFamily="34" charset="0"/>
              </a:rPr>
              <a:t>of Rights of a Man and Citizen </a:t>
            </a:r>
            <a:r>
              <a:rPr lang="pl-PL" sz="1900" dirty="0" smtClean="0">
                <a:latin typeface="+mj-lt"/>
                <a:cs typeface="Arial" pitchFamily="34" charset="0"/>
              </a:rPr>
              <a:t>(</a:t>
            </a:r>
            <a:r>
              <a:rPr lang="pl-PL" sz="1900" dirty="0">
                <a:latin typeface="+mj-lt"/>
                <a:cs typeface="Arial" pitchFamily="34" charset="0"/>
              </a:rPr>
              <a:t>1789</a:t>
            </a:r>
            <a:r>
              <a:rPr lang="pl-PL" sz="1900" dirty="0" smtClean="0">
                <a:latin typeface="+mj-lt"/>
                <a:cs typeface="Arial" pitchFamily="34" charset="0"/>
              </a:rPr>
              <a:t>)</a:t>
            </a:r>
          </a:p>
          <a:p>
            <a:pPr>
              <a:buNone/>
            </a:pPr>
            <a:endParaRPr lang="pl-PL" sz="1900" dirty="0">
              <a:latin typeface="+mj-lt"/>
              <a:cs typeface="Arial" pitchFamily="34" charset="0"/>
            </a:endParaRPr>
          </a:p>
          <a:p>
            <a:r>
              <a:rPr lang="pl-PL" sz="1900" dirty="0" smtClean="0">
                <a:latin typeface="+mj-lt"/>
                <a:cs typeface="Arial" pitchFamily="34" charset="0"/>
              </a:rPr>
              <a:t>US</a:t>
            </a:r>
          </a:p>
          <a:p>
            <a:pPr>
              <a:buFontTx/>
              <a:buChar char="-"/>
            </a:pPr>
            <a:r>
              <a:rPr lang="pl-PL" sz="1900" dirty="0" smtClean="0">
                <a:latin typeface="+mj-lt"/>
                <a:cs typeface="Arial" pitchFamily="34" charset="0"/>
              </a:rPr>
              <a:t>Bill </a:t>
            </a:r>
            <a:r>
              <a:rPr lang="pl-PL" sz="1900" dirty="0">
                <a:latin typeface="+mj-lt"/>
                <a:cs typeface="Arial" pitchFamily="34" charset="0"/>
              </a:rPr>
              <a:t>of Rights (1791</a:t>
            </a:r>
            <a:r>
              <a:rPr lang="pl-PL" sz="1900" dirty="0" smtClean="0">
                <a:latin typeface="+mj-lt"/>
                <a:cs typeface="Arial" pitchFamily="34" charset="0"/>
              </a:rPr>
              <a:t>) </a:t>
            </a:r>
          </a:p>
          <a:p>
            <a:pPr marL="0" indent="0">
              <a:buNone/>
            </a:pPr>
            <a:endParaRPr lang="pl-PL" dirty="0"/>
          </a:p>
        </p:txBody>
      </p:sp>
    </p:spTree>
    <p:extLst>
      <p:ext uri="{BB962C8B-B14F-4D97-AF65-F5344CB8AC3E}">
        <p14:creationId xmlns:p14="http://schemas.microsoft.com/office/powerpoint/2010/main" val="3754678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Arial" pitchFamily="34" charset="0"/>
                <a:cs typeface="Arial" pitchFamily="34" charset="0"/>
              </a:rPr>
              <a:t>Historical</a:t>
            </a:r>
            <a:r>
              <a:rPr lang="pl-PL" dirty="0" smtClean="0">
                <a:latin typeface="Arial" pitchFamily="34" charset="0"/>
                <a:cs typeface="Arial" pitchFamily="34" charset="0"/>
              </a:rPr>
              <a:t> </a:t>
            </a:r>
            <a:r>
              <a:rPr lang="pl-PL" dirty="0" err="1" smtClean="0">
                <a:latin typeface="Arial" pitchFamily="34" charset="0"/>
                <a:cs typeface="Arial" pitchFamily="34" charset="0"/>
              </a:rPr>
              <a:t>evolution</a:t>
            </a:r>
            <a:endParaRPr lang="pl-PL" dirty="0">
              <a:latin typeface="Arial" pitchFamily="34" charset="0"/>
              <a:cs typeface="Arial" pitchFamily="34" charset="0"/>
            </a:endParaRPr>
          </a:p>
        </p:txBody>
      </p:sp>
      <p:sp>
        <p:nvSpPr>
          <p:cNvPr id="3" name="Symbol zastępczy zawartości 2"/>
          <p:cNvSpPr>
            <a:spLocks noGrp="1"/>
          </p:cNvSpPr>
          <p:nvPr>
            <p:ph idx="1"/>
          </p:nvPr>
        </p:nvSpPr>
        <p:spPr/>
        <p:txBody>
          <a:bodyPr>
            <a:normAutofit fontScale="47500" lnSpcReduction="20000"/>
          </a:bodyPr>
          <a:lstStyle/>
          <a:p>
            <a:r>
              <a:rPr lang="pl-PL" sz="3200" dirty="0" smtClean="0">
                <a:latin typeface="+mj-lt"/>
                <a:cs typeface="Arial" pitchFamily="34" charset="0"/>
              </a:rPr>
              <a:t>19th </a:t>
            </a:r>
            <a:r>
              <a:rPr lang="pl-PL" sz="3200" dirty="0" smtClean="0">
                <a:latin typeface="+mj-lt"/>
                <a:cs typeface="Arial" pitchFamily="34" charset="0"/>
              </a:rPr>
              <a:t>century </a:t>
            </a:r>
            <a:endParaRPr lang="pl-PL" sz="3200" dirty="0" smtClean="0">
              <a:latin typeface="+mj-lt"/>
              <a:cs typeface="Arial" pitchFamily="34" charset="0"/>
            </a:endParaRPr>
          </a:p>
          <a:p>
            <a:pPr lvl="1">
              <a:buFontTx/>
              <a:buChar char="-"/>
            </a:pPr>
            <a:r>
              <a:rPr lang="pl-PL" sz="3000" dirty="0" smtClean="0">
                <a:latin typeface="+mj-lt"/>
                <a:cs typeface="Arial" pitchFamily="34" charset="0"/>
              </a:rPr>
              <a:t>industralization</a:t>
            </a:r>
          </a:p>
          <a:p>
            <a:pPr lvl="1">
              <a:buFontTx/>
              <a:buChar char="-"/>
            </a:pPr>
            <a:r>
              <a:rPr lang="pl-PL" sz="3000" dirty="0" smtClean="0">
                <a:latin typeface="+mj-lt"/>
                <a:cs typeface="Arial" pitchFamily="34" charset="0"/>
              </a:rPr>
              <a:t>colonialism</a:t>
            </a:r>
          </a:p>
          <a:p>
            <a:pPr lvl="1">
              <a:buFontTx/>
              <a:buChar char="-"/>
            </a:pPr>
            <a:r>
              <a:rPr lang="pl-PL" sz="3000" dirty="0" smtClean="0">
                <a:latin typeface="+mj-lt"/>
                <a:cs typeface="Arial" pitchFamily="34" charset="0"/>
              </a:rPr>
              <a:t>slavery</a:t>
            </a:r>
          </a:p>
          <a:p>
            <a:pPr lvl="1">
              <a:buFontTx/>
              <a:buChar char="-"/>
            </a:pPr>
            <a:r>
              <a:rPr lang="pl-PL" sz="3000" dirty="0" smtClean="0">
                <a:latin typeface="+mj-lt"/>
                <a:cs typeface="Arial" pitchFamily="34" charset="0"/>
              </a:rPr>
              <a:t>social </a:t>
            </a:r>
            <a:r>
              <a:rPr lang="pl-PL" sz="3000" dirty="0" smtClean="0">
                <a:latin typeface="+mj-lt"/>
                <a:cs typeface="Arial" pitchFamily="34" charset="0"/>
              </a:rPr>
              <a:t>problems and needs</a:t>
            </a:r>
          </a:p>
          <a:p>
            <a:endParaRPr lang="pl-PL" sz="3200" dirty="0" smtClean="0">
              <a:latin typeface="+mj-lt"/>
              <a:cs typeface="Arial" pitchFamily="34" charset="0"/>
            </a:endParaRPr>
          </a:p>
          <a:p>
            <a:r>
              <a:rPr lang="pl-PL" sz="3200" dirty="0" smtClean="0">
                <a:latin typeface="+mj-lt"/>
                <a:cs typeface="Arial" pitchFamily="34" charset="0"/>
              </a:rPr>
              <a:t>International </a:t>
            </a:r>
            <a:r>
              <a:rPr lang="pl-PL" sz="3200" dirty="0" smtClean="0">
                <a:latin typeface="+mj-lt"/>
                <a:cs typeface="Arial" pitchFamily="34" charset="0"/>
              </a:rPr>
              <a:t>humanitarian law</a:t>
            </a:r>
          </a:p>
          <a:p>
            <a:pPr lvl="1"/>
            <a:r>
              <a:rPr lang="pl-PL" sz="3200" dirty="0" smtClean="0">
                <a:latin typeface="+mj-lt"/>
                <a:cs typeface="Arial" pitchFamily="34" charset="0"/>
              </a:rPr>
              <a:t>International Red Cross (1863)</a:t>
            </a:r>
          </a:p>
          <a:p>
            <a:pPr lvl="1"/>
            <a:r>
              <a:rPr lang="pl-PL" sz="3200" dirty="0" err="1" smtClean="0">
                <a:latin typeface="+mj-lt"/>
                <a:cs typeface="Arial" pitchFamily="34" charset="0"/>
              </a:rPr>
              <a:t>Geneva</a:t>
            </a:r>
            <a:r>
              <a:rPr lang="pl-PL" sz="3200" dirty="0" smtClean="0">
                <a:latin typeface="+mj-lt"/>
                <a:cs typeface="Arial" pitchFamily="34" charset="0"/>
              </a:rPr>
              <a:t> </a:t>
            </a:r>
            <a:r>
              <a:rPr lang="pl-PL" sz="3200" dirty="0" err="1" smtClean="0">
                <a:latin typeface="+mj-lt"/>
                <a:cs typeface="Arial" pitchFamily="34" charset="0"/>
              </a:rPr>
              <a:t>Conventions</a:t>
            </a:r>
            <a:r>
              <a:rPr lang="pl-PL" sz="3200" dirty="0" smtClean="0">
                <a:latin typeface="+mj-lt"/>
                <a:cs typeface="Arial" pitchFamily="34" charset="0"/>
              </a:rPr>
              <a:t> (1864, 1906, 1929, 1949) </a:t>
            </a:r>
          </a:p>
          <a:p>
            <a:endParaRPr lang="pl-PL" sz="3200" dirty="0" smtClean="0">
              <a:latin typeface="+mj-lt"/>
              <a:cs typeface="Arial" pitchFamily="34" charset="0"/>
            </a:endParaRPr>
          </a:p>
          <a:p>
            <a:r>
              <a:rPr lang="pl-PL" sz="3200" dirty="0" smtClean="0">
                <a:latin typeface="+mj-lt"/>
                <a:cs typeface="Arial" pitchFamily="34" charset="0"/>
              </a:rPr>
              <a:t>IWW </a:t>
            </a:r>
            <a:r>
              <a:rPr lang="pl-PL" sz="3200" dirty="0" smtClean="0">
                <a:latin typeface="+mj-lt"/>
                <a:cs typeface="Arial" pitchFamily="34" charset="0"/>
              </a:rPr>
              <a:t>and minority protection </a:t>
            </a:r>
            <a:r>
              <a:rPr lang="pl-PL" sz="3200" dirty="0" smtClean="0">
                <a:latin typeface="+mj-lt"/>
                <a:cs typeface="Arial" pitchFamily="34" charset="0"/>
              </a:rPr>
              <a:t>problems</a:t>
            </a:r>
          </a:p>
          <a:p>
            <a:endParaRPr lang="pl-PL" sz="3200" dirty="0" smtClean="0">
              <a:latin typeface="+mj-lt"/>
              <a:cs typeface="Arial" pitchFamily="34" charset="0"/>
            </a:endParaRPr>
          </a:p>
          <a:p>
            <a:r>
              <a:rPr lang="pl-PL" sz="3200" dirty="0" smtClean="0">
                <a:latin typeface="+mj-lt"/>
                <a:cs typeface="Arial" pitchFamily="34" charset="0"/>
              </a:rPr>
              <a:t>1919 </a:t>
            </a:r>
            <a:r>
              <a:rPr lang="pl-PL" sz="3200" dirty="0" smtClean="0">
                <a:latin typeface="+mj-lt"/>
                <a:cs typeface="Arial" pitchFamily="34" charset="0"/>
              </a:rPr>
              <a:t>– ILO</a:t>
            </a:r>
          </a:p>
          <a:p>
            <a:r>
              <a:rPr lang="pl-PL" sz="3200" dirty="0" smtClean="0">
                <a:latin typeface="+mj-lt"/>
                <a:cs typeface="Arial" pitchFamily="34" charset="0"/>
              </a:rPr>
              <a:t>1920 – League of Nations (until 1946)</a:t>
            </a:r>
          </a:p>
          <a:p>
            <a:r>
              <a:rPr lang="pl-PL" sz="3200" dirty="0" smtClean="0">
                <a:latin typeface="+mj-lt"/>
                <a:cs typeface="Arial" pitchFamily="34" charset="0"/>
              </a:rPr>
              <a:t>1930s </a:t>
            </a:r>
            <a:r>
              <a:rPr lang="pl-PL" sz="3200" dirty="0" smtClean="0">
                <a:latin typeface="+mj-lt"/>
                <a:cs typeface="Arial" pitchFamily="34" charset="0"/>
              </a:rPr>
              <a:t>– New </a:t>
            </a:r>
            <a:r>
              <a:rPr lang="pl-PL" sz="3200" dirty="0" smtClean="0">
                <a:latin typeface="+mj-lt"/>
                <a:cs typeface="Arial" pitchFamily="34" charset="0"/>
              </a:rPr>
              <a:t>Deal</a:t>
            </a:r>
            <a:endParaRPr lang="pl-PL" sz="3200" dirty="0" smtClean="0">
              <a:latin typeface="+mj-l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latin typeface="Arial" pitchFamily="34" charset="0"/>
                <a:cs typeface="Arial" pitchFamily="34" charset="0"/>
              </a:rPr>
              <a:t>Historical</a:t>
            </a:r>
            <a:r>
              <a:rPr lang="pl-PL" dirty="0" smtClean="0">
                <a:latin typeface="Arial" pitchFamily="34" charset="0"/>
                <a:cs typeface="Arial" pitchFamily="34" charset="0"/>
              </a:rPr>
              <a:t> </a:t>
            </a:r>
            <a:r>
              <a:rPr lang="pl-PL" dirty="0" err="1" smtClean="0">
                <a:latin typeface="Arial" pitchFamily="34" charset="0"/>
                <a:cs typeface="Arial" pitchFamily="34" charset="0"/>
              </a:rPr>
              <a:t>evolution</a:t>
            </a:r>
            <a:endParaRPr lang="pl-PL" dirty="0">
              <a:latin typeface="Arial" pitchFamily="34" charset="0"/>
              <a:cs typeface="Arial" pitchFamily="34" charset="0"/>
            </a:endParaRPr>
          </a:p>
        </p:txBody>
      </p:sp>
      <p:sp>
        <p:nvSpPr>
          <p:cNvPr id="3" name="Symbol zastępczy zawartości 2"/>
          <p:cNvSpPr>
            <a:spLocks noGrp="1"/>
          </p:cNvSpPr>
          <p:nvPr>
            <p:ph idx="1"/>
          </p:nvPr>
        </p:nvSpPr>
        <p:spPr/>
        <p:txBody>
          <a:bodyPr>
            <a:normAutofit fontScale="55000" lnSpcReduction="20000"/>
          </a:bodyPr>
          <a:lstStyle/>
          <a:p>
            <a:endParaRPr lang="pl-PL" sz="2800" dirty="0" smtClean="0">
              <a:latin typeface="+mj-lt"/>
              <a:cs typeface="Arial" pitchFamily="34" charset="0"/>
            </a:endParaRPr>
          </a:p>
          <a:p>
            <a:r>
              <a:rPr lang="pl-PL" sz="2800" dirty="0" smtClean="0">
                <a:latin typeface="+mj-lt"/>
                <a:cs typeface="Arial" pitchFamily="34" charset="0"/>
              </a:rPr>
              <a:t>1929 </a:t>
            </a:r>
            <a:r>
              <a:rPr lang="pl-PL" sz="2800" dirty="0" smtClean="0">
                <a:latin typeface="+mj-lt"/>
                <a:cs typeface="Arial" pitchFamily="34" charset="0"/>
              </a:rPr>
              <a:t>– Declaration of International Human Rights (ILI, NY</a:t>
            </a:r>
            <a:r>
              <a:rPr lang="pl-PL" sz="2800" dirty="0" smtClean="0">
                <a:latin typeface="+mj-lt"/>
                <a:cs typeface="Arial" pitchFamily="34" charset="0"/>
              </a:rPr>
              <a:t>)</a:t>
            </a:r>
          </a:p>
          <a:p>
            <a:endParaRPr lang="pl-PL" sz="2800" dirty="0" smtClean="0">
              <a:latin typeface="+mj-lt"/>
              <a:cs typeface="Arial" pitchFamily="34" charset="0"/>
            </a:endParaRPr>
          </a:p>
          <a:p>
            <a:r>
              <a:rPr lang="pl-PL" sz="2800" dirty="0" smtClean="0">
                <a:latin typeface="+mj-lt"/>
                <a:cs typeface="Arial" pitchFamily="34" charset="0"/>
              </a:rPr>
              <a:t>1933 – Hitler’s rise to </a:t>
            </a:r>
            <a:r>
              <a:rPr lang="pl-PL" sz="2800" dirty="0" smtClean="0">
                <a:latin typeface="+mj-lt"/>
                <a:cs typeface="Arial" pitchFamily="34" charset="0"/>
              </a:rPr>
              <a:t>power</a:t>
            </a:r>
            <a:endParaRPr lang="pl-PL" sz="2800" dirty="0" smtClean="0">
              <a:latin typeface="+mj-lt"/>
              <a:cs typeface="Arial" pitchFamily="34" charset="0"/>
            </a:endParaRPr>
          </a:p>
          <a:p>
            <a:pPr lvl="1"/>
            <a:r>
              <a:rPr lang="pl-PL" sz="2800" dirty="0" smtClean="0">
                <a:latin typeface="+mj-lt"/>
                <a:cs typeface="Arial" pitchFamily="34" charset="0"/>
              </a:rPr>
              <a:t>1933 </a:t>
            </a:r>
            <a:r>
              <a:rPr lang="pl-PL" sz="2800" dirty="0" err="1" smtClean="0">
                <a:latin typeface="+mj-lt"/>
                <a:cs typeface="Arial" pitchFamily="34" charset="0"/>
              </a:rPr>
              <a:t>Enabling</a:t>
            </a:r>
            <a:r>
              <a:rPr lang="pl-PL" sz="2800" dirty="0" smtClean="0">
                <a:latin typeface="+mj-lt"/>
                <a:cs typeface="Arial" pitchFamily="34" charset="0"/>
              </a:rPr>
              <a:t> </a:t>
            </a:r>
            <a:r>
              <a:rPr lang="pl-PL" sz="2800" dirty="0" err="1" smtClean="0">
                <a:latin typeface="+mj-lt"/>
                <a:cs typeface="Arial" pitchFamily="34" charset="0"/>
              </a:rPr>
              <a:t>Act</a:t>
            </a:r>
            <a:endParaRPr lang="pl-PL" sz="2800" dirty="0" smtClean="0">
              <a:latin typeface="+mj-lt"/>
              <a:cs typeface="Arial" pitchFamily="34" charset="0"/>
            </a:endParaRPr>
          </a:p>
          <a:p>
            <a:pPr lvl="1"/>
            <a:r>
              <a:rPr lang="pl-PL" sz="2800" dirty="0" smtClean="0">
                <a:latin typeface="+mj-lt"/>
                <a:cs typeface="Arial" pitchFamily="34" charset="0"/>
              </a:rPr>
              <a:t>1935 </a:t>
            </a:r>
            <a:r>
              <a:rPr lang="pl-PL" sz="2800" dirty="0" err="1" smtClean="0">
                <a:latin typeface="+mj-lt"/>
                <a:cs typeface="Arial" pitchFamily="34" charset="0"/>
              </a:rPr>
              <a:t>Nurenberg</a:t>
            </a:r>
            <a:r>
              <a:rPr lang="pl-PL" sz="2800" dirty="0" smtClean="0">
                <a:latin typeface="+mj-lt"/>
                <a:cs typeface="Arial" pitchFamily="34" charset="0"/>
              </a:rPr>
              <a:t> </a:t>
            </a:r>
            <a:r>
              <a:rPr lang="pl-PL" sz="2800" dirty="0" err="1" smtClean="0">
                <a:latin typeface="+mj-lt"/>
                <a:cs typeface="Arial" pitchFamily="34" charset="0"/>
              </a:rPr>
              <a:t>Laws</a:t>
            </a:r>
            <a:endParaRPr lang="pl-PL" sz="2800" dirty="0" smtClean="0">
              <a:latin typeface="+mj-lt"/>
              <a:cs typeface="Arial" pitchFamily="34" charset="0"/>
            </a:endParaRPr>
          </a:p>
          <a:p>
            <a:pPr lvl="1"/>
            <a:r>
              <a:rPr lang="pl-PL" sz="2800" dirty="0" smtClean="0">
                <a:latin typeface="+mj-lt"/>
                <a:cs typeface="Arial" pitchFamily="34" charset="0"/>
              </a:rPr>
              <a:t>Franz </a:t>
            </a:r>
            <a:r>
              <a:rPr lang="pl-PL" sz="2800" dirty="0" err="1" smtClean="0">
                <a:latin typeface="+mj-lt"/>
                <a:cs typeface="Arial" pitchFamily="34" charset="0"/>
              </a:rPr>
              <a:t>Bernheim</a:t>
            </a:r>
            <a:r>
              <a:rPr lang="pl-PL" sz="2800" dirty="0" smtClean="0">
                <a:latin typeface="+mj-lt"/>
                <a:cs typeface="Arial" pitchFamily="34" charset="0"/>
              </a:rPr>
              <a:t> </a:t>
            </a:r>
            <a:r>
              <a:rPr lang="pl-PL" sz="2800" dirty="0" err="1" smtClean="0">
                <a:latin typeface="+mj-lt"/>
                <a:cs typeface="Arial" pitchFamily="34" charset="0"/>
              </a:rPr>
              <a:t>case</a:t>
            </a:r>
            <a:r>
              <a:rPr lang="pl-PL" sz="2800" dirty="0" smtClean="0">
                <a:latin typeface="+mj-lt"/>
                <a:cs typeface="Arial" pitchFamily="34" charset="0"/>
              </a:rPr>
              <a:t> </a:t>
            </a:r>
            <a:r>
              <a:rPr lang="pl-PL" sz="2800" dirty="0" err="1" smtClean="0">
                <a:latin typeface="+mj-lt"/>
                <a:cs typeface="Arial" pitchFamily="34" charset="0"/>
              </a:rPr>
              <a:t>before</a:t>
            </a:r>
            <a:r>
              <a:rPr lang="pl-PL" sz="2800" dirty="0" smtClean="0">
                <a:latin typeface="+mj-lt"/>
                <a:cs typeface="Arial" pitchFamily="34" charset="0"/>
              </a:rPr>
              <a:t> </a:t>
            </a:r>
            <a:r>
              <a:rPr lang="pl-PL" sz="2800" dirty="0" err="1" smtClean="0">
                <a:latin typeface="+mj-lt"/>
                <a:cs typeface="Arial" pitchFamily="34" charset="0"/>
              </a:rPr>
              <a:t>the</a:t>
            </a:r>
            <a:r>
              <a:rPr lang="pl-PL" sz="2800" dirty="0" smtClean="0">
                <a:latin typeface="+mj-lt"/>
                <a:cs typeface="Arial" pitchFamily="34" charset="0"/>
              </a:rPr>
              <a:t> </a:t>
            </a:r>
            <a:r>
              <a:rPr lang="pl-PL" sz="2800" dirty="0" err="1" smtClean="0">
                <a:latin typeface="+mj-lt"/>
                <a:cs typeface="Arial" pitchFamily="34" charset="0"/>
              </a:rPr>
              <a:t>League</a:t>
            </a:r>
            <a:r>
              <a:rPr lang="pl-PL" sz="2800" dirty="0" smtClean="0">
                <a:latin typeface="+mj-lt"/>
                <a:cs typeface="Arial" pitchFamily="34" charset="0"/>
              </a:rPr>
              <a:t> of </a:t>
            </a:r>
            <a:r>
              <a:rPr lang="pl-PL" sz="2800" dirty="0" err="1" smtClean="0">
                <a:latin typeface="+mj-lt"/>
                <a:cs typeface="Arial" pitchFamily="34" charset="0"/>
              </a:rPr>
              <a:t>Nations</a:t>
            </a:r>
            <a:r>
              <a:rPr lang="pl-PL" sz="2800" dirty="0" smtClean="0">
                <a:latin typeface="+mj-lt"/>
                <a:cs typeface="Arial" pitchFamily="34" charset="0"/>
              </a:rPr>
              <a:t> (1933) – </a:t>
            </a:r>
            <a:r>
              <a:rPr lang="pl-PL" sz="2800" dirty="0" err="1" smtClean="0">
                <a:latin typeface="+mj-lt"/>
                <a:cs typeface="Arial" pitchFamily="34" charset="0"/>
              </a:rPr>
              <a:t>challenging</a:t>
            </a:r>
            <a:r>
              <a:rPr lang="pl-PL" sz="2800" dirty="0" smtClean="0">
                <a:latin typeface="+mj-lt"/>
                <a:cs typeface="Arial" pitchFamily="34" charset="0"/>
              </a:rPr>
              <a:t> </a:t>
            </a:r>
            <a:r>
              <a:rPr lang="pl-PL" sz="2800" dirty="0" err="1" smtClean="0">
                <a:latin typeface="+mj-lt"/>
                <a:cs typeface="Arial" pitchFamily="34" charset="0"/>
              </a:rPr>
              <a:t>the</a:t>
            </a:r>
            <a:r>
              <a:rPr lang="pl-PL" sz="2800" dirty="0" smtClean="0">
                <a:latin typeface="+mj-lt"/>
                <a:cs typeface="Arial" pitchFamily="34" charset="0"/>
              </a:rPr>
              <a:t> </a:t>
            </a:r>
            <a:r>
              <a:rPr lang="pl-PL" sz="2800" dirty="0" err="1" smtClean="0">
                <a:latin typeface="+mj-lt"/>
                <a:cs typeface="Arial" pitchFamily="34" charset="0"/>
              </a:rPr>
              <a:t>protection</a:t>
            </a:r>
            <a:r>
              <a:rPr lang="pl-PL" sz="2800" dirty="0" smtClean="0">
                <a:latin typeface="+mj-lt"/>
                <a:cs typeface="Arial" pitchFamily="34" charset="0"/>
              </a:rPr>
              <a:t> </a:t>
            </a:r>
            <a:r>
              <a:rPr lang="pl-PL" sz="2800" dirty="0" err="1" smtClean="0">
                <a:latin typeface="+mj-lt"/>
                <a:cs typeface="Arial" pitchFamily="34" charset="0"/>
              </a:rPr>
              <a:t>guaranteed</a:t>
            </a:r>
            <a:r>
              <a:rPr lang="pl-PL" sz="2800" dirty="0" smtClean="0">
                <a:latin typeface="+mj-lt"/>
                <a:cs typeface="Arial" pitchFamily="34" charset="0"/>
              </a:rPr>
              <a:t> under </a:t>
            </a:r>
            <a:r>
              <a:rPr lang="pl-PL" sz="2800" dirty="0" err="1" smtClean="0">
                <a:latin typeface="+mj-lt"/>
                <a:cs typeface="Arial" pitchFamily="34" charset="0"/>
              </a:rPr>
              <a:t>the</a:t>
            </a:r>
            <a:r>
              <a:rPr lang="pl-PL" sz="2800" dirty="0" smtClean="0">
                <a:latin typeface="+mj-lt"/>
                <a:cs typeface="Arial" pitchFamily="34" charset="0"/>
              </a:rPr>
              <a:t> </a:t>
            </a:r>
            <a:r>
              <a:rPr lang="pl-PL" sz="2800" dirty="0" err="1" smtClean="0">
                <a:latin typeface="+mj-lt"/>
                <a:cs typeface="Arial" pitchFamily="34" charset="0"/>
              </a:rPr>
              <a:t>bilateral</a:t>
            </a:r>
            <a:r>
              <a:rPr lang="pl-PL" sz="2800" dirty="0" smtClean="0">
                <a:latin typeface="+mj-lt"/>
                <a:cs typeface="Arial" pitchFamily="34" charset="0"/>
              </a:rPr>
              <a:t> </a:t>
            </a:r>
            <a:r>
              <a:rPr lang="pl-PL" sz="2800" dirty="0" err="1" smtClean="0">
                <a:latin typeface="+mj-lt"/>
                <a:cs typeface="Arial" pitchFamily="34" charset="0"/>
              </a:rPr>
              <a:t>Minority</a:t>
            </a:r>
            <a:r>
              <a:rPr lang="pl-PL" sz="2800" dirty="0" smtClean="0">
                <a:latin typeface="+mj-lt"/>
                <a:cs typeface="Arial" pitchFamily="34" charset="0"/>
              </a:rPr>
              <a:t> </a:t>
            </a:r>
            <a:r>
              <a:rPr lang="pl-PL" sz="2800" dirty="0" err="1" smtClean="0">
                <a:latin typeface="+mj-lt"/>
                <a:cs typeface="Arial" pitchFamily="34" charset="0"/>
              </a:rPr>
              <a:t>Clauses</a:t>
            </a:r>
            <a:endParaRPr lang="pl-PL" sz="2800" dirty="0" smtClean="0">
              <a:latin typeface="+mj-lt"/>
              <a:cs typeface="Arial" pitchFamily="34" charset="0"/>
            </a:endParaRPr>
          </a:p>
          <a:p>
            <a:pPr lvl="1"/>
            <a:r>
              <a:rPr lang="pl-PL" sz="2800" dirty="0" err="1" smtClean="0">
                <a:latin typeface="+mj-lt"/>
                <a:cs typeface="Arial" pitchFamily="34" charset="0"/>
              </a:rPr>
              <a:t>Projects</a:t>
            </a:r>
            <a:r>
              <a:rPr lang="pl-PL" sz="2800" dirty="0" smtClean="0">
                <a:latin typeface="+mj-lt"/>
                <a:cs typeface="Arial" pitchFamily="34" charset="0"/>
              </a:rPr>
              <a:t> for international </a:t>
            </a:r>
            <a:r>
              <a:rPr lang="pl-PL" sz="2800" dirty="0" err="1" smtClean="0">
                <a:latin typeface="+mj-lt"/>
                <a:cs typeface="Arial" pitchFamily="34" charset="0"/>
              </a:rPr>
              <a:t>laws</a:t>
            </a:r>
            <a:r>
              <a:rPr lang="pl-PL" sz="2800" dirty="0" smtClean="0">
                <a:latin typeface="+mj-lt"/>
                <a:cs typeface="Arial" pitchFamily="34" charset="0"/>
              </a:rPr>
              <a:t> on </a:t>
            </a:r>
            <a:r>
              <a:rPr lang="pl-PL" sz="2800" dirty="0" err="1" smtClean="0">
                <a:latin typeface="+mj-lt"/>
                <a:cs typeface="Arial" pitchFamily="34" charset="0"/>
              </a:rPr>
              <a:t>universal</a:t>
            </a:r>
            <a:r>
              <a:rPr lang="pl-PL" sz="2800" dirty="0" smtClean="0">
                <a:latin typeface="+mj-lt"/>
                <a:cs typeface="Arial" pitchFamily="34" charset="0"/>
              </a:rPr>
              <a:t> </a:t>
            </a:r>
            <a:r>
              <a:rPr lang="pl-PL" sz="2800" dirty="0" err="1" smtClean="0">
                <a:latin typeface="+mj-lt"/>
                <a:cs typeface="Arial" pitchFamily="34" charset="0"/>
              </a:rPr>
              <a:t>protection</a:t>
            </a:r>
            <a:r>
              <a:rPr lang="pl-PL" sz="2800" dirty="0" smtClean="0">
                <a:latin typeface="+mj-lt"/>
                <a:cs typeface="Arial" pitchFamily="34" charset="0"/>
              </a:rPr>
              <a:t> of </a:t>
            </a:r>
            <a:r>
              <a:rPr lang="pl-PL" sz="2800" dirty="0" err="1" smtClean="0">
                <a:latin typeface="+mj-lt"/>
                <a:cs typeface="Arial" pitchFamily="34" charset="0"/>
              </a:rPr>
              <a:t>rights</a:t>
            </a:r>
            <a:r>
              <a:rPr lang="pl-PL" sz="2800" dirty="0" smtClean="0">
                <a:latin typeface="+mj-lt"/>
                <a:cs typeface="Arial" pitchFamily="34" charset="0"/>
              </a:rPr>
              <a:t> (</a:t>
            </a:r>
            <a:r>
              <a:rPr lang="pl-PL" sz="2800" dirty="0" err="1" smtClean="0">
                <a:latin typeface="+mj-lt"/>
                <a:cs typeface="Arial" pitchFamily="34" charset="0"/>
              </a:rPr>
              <a:t>minority</a:t>
            </a:r>
            <a:r>
              <a:rPr lang="pl-PL" sz="2800" dirty="0" smtClean="0">
                <a:latin typeface="+mj-lt"/>
                <a:cs typeface="Arial" pitchFamily="34" charset="0"/>
              </a:rPr>
              <a:t> </a:t>
            </a:r>
            <a:r>
              <a:rPr lang="pl-PL" sz="2800" dirty="0" err="1" smtClean="0">
                <a:latin typeface="+mj-lt"/>
                <a:cs typeface="Arial" pitchFamily="34" charset="0"/>
              </a:rPr>
              <a:t>rights</a:t>
            </a:r>
            <a:r>
              <a:rPr lang="pl-PL" sz="2800" dirty="0" smtClean="0">
                <a:latin typeface="+mj-lt"/>
                <a:cs typeface="Arial" pitchFamily="34" charset="0"/>
              </a:rPr>
              <a:t>)</a:t>
            </a:r>
          </a:p>
          <a:p>
            <a:pPr lvl="1"/>
            <a:r>
              <a:rPr lang="pl-PL" sz="2800" dirty="0" smtClean="0">
                <a:latin typeface="+mj-lt"/>
                <a:cs typeface="Arial" pitchFamily="34" charset="0"/>
              </a:rPr>
              <a:t>Withdrawal </a:t>
            </a:r>
            <a:r>
              <a:rPr lang="pl-PL" sz="2800" dirty="0" smtClean="0">
                <a:latin typeface="+mj-lt"/>
                <a:cs typeface="Arial" pitchFamily="34" charset="0"/>
              </a:rPr>
              <a:t>from the League of Nations</a:t>
            </a:r>
          </a:p>
          <a:p>
            <a:pPr lvl="1"/>
            <a:r>
              <a:rPr lang="pl-PL" sz="2800" dirty="0" err="1" smtClean="0">
                <a:latin typeface="+mj-lt"/>
                <a:cs typeface="Arial" pitchFamily="34" charset="0"/>
              </a:rPr>
              <a:t>Extermination</a:t>
            </a:r>
            <a:r>
              <a:rPr lang="pl-PL" sz="2800" dirty="0" smtClean="0">
                <a:latin typeface="+mj-lt"/>
                <a:cs typeface="Arial" pitchFamily="34" charset="0"/>
              </a:rPr>
              <a:t> of </a:t>
            </a:r>
            <a:r>
              <a:rPr lang="pl-PL" sz="2800" dirty="0" err="1" smtClean="0">
                <a:latin typeface="+mj-lt"/>
                <a:cs typeface="Arial" pitchFamily="34" charset="0"/>
              </a:rPr>
              <a:t>Jews</a:t>
            </a:r>
            <a:endParaRPr lang="pl-PL" sz="2800" dirty="0" smtClean="0">
              <a:latin typeface="+mj-lt"/>
              <a:cs typeface="Arial" pitchFamily="34" charset="0"/>
            </a:endParaRPr>
          </a:p>
          <a:p>
            <a:pPr lvl="1"/>
            <a:endParaRPr lang="pl-PL" sz="2800" dirty="0" smtClean="0">
              <a:latin typeface="+mj-lt"/>
              <a:cs typeface="Arial" pitchFamily="34" charset="0"/>
            </a:endParaRPr>
          </a:p>
          <a:p>
            <a:r>
              <a:rPr lang="pl-PL" sz="2800" dirty="0" smtClean="0">
                <a:latin typeface="+mj-lt"/>
                <a:cs typeface="Arial" pitchFamily="34" charset="0"/>
              </a:rPr>
              <a:t>1933 Rafał Lemkin’s suggestions for prohibition of barbarianism </a:t>
            </a:r>
            <a:r>
              <a:rPr lang="pl-PL" sz="2800" dirty="0" smtClean="0">
                <a:latin typeface="+mj-lt"/>
                <a:cs typeface="Arial" pitchFamily="34" charset="0"/>
              </a:rPr>
              <a:t>(later the 1948 Convention against </a:t>
            </a:r>
            <a:r>
              <a:rPr lang="pl-PL" sz="2800" dirty="0" smtClean="0">
                <a:latin typeface="+mj-lt"/>
                <a:cs typeface="Arial" pitchFamily="34" charset="0"/>
              </a:rPr>
              <a:t>genocide)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Historical</a:t>
            </a:r>
            <a:r>
              <a:rPr lang="pl-PL" dirty="0" smtClean="0"/>
              <a:t> </a:t>
            </a:r>
            <a:r>
              <a:rPr lang="pl-PL" dirty="0" err="1" smtClean="0"/>
              <a:t>evolution</a:t>
            </a:r>
            <a:r>
              <a:rPr lang="pl-PL" dirty="0" smtClean="0"/>
              <a:t> </a:t>
            </a:r>
            <a:endParaRPr lang="pl-PL" dirty="0"/>
          </a:p>
        </p:txBody>
      </p:sp>
      <p:sp>
        <p:nvSpPr>
          <p:cNvPr id="3" name="Symbol zastępczy zawartości 2"/>
          <p:cNvSpPr>
            <a:spLocks noGrp="1"/>
          </p:cNvSpPr>
          <p:nvPr>
            <p:ph idx="1"/>
          </p:nvPr>
        </p:nvSpPr>
        <p:spPr/>
        <p:txBody>
          <a:bodyPr>
            <a:noAutofit/>
          </a:bodyPr>
          <a:lstStyle/>
          <a:p>
            <a:pPr algn="just"/>
            <a:r>
              <a:rPr lang="pl-PL" sz="1500" dirty="0" smtClean="0">
                <a:latin typeface="+mj-lt"/>
                <a:cs typeface="Arial" pitchFamily="34" charset="0"/>
              </a:rPr>
              <a:t>Atlantic Charter – Rosevelt and Churchill (1941</a:t>
            </a:r>
            <a:r>
              <a:rPr lang="pl-PL" sz="1500" dirty="0" smtClean="0">
                <a:latin typeface="+mj-lt"/>
                <a:cs typeface="Arial" pitchFamily="34" charset="0"/>
              </a:rPr>
              <a:t>)</a:t>
            </a:r>
          </a:p>
          <a:p>
            <a:pPr algn="just"/>
            <a:r>
              <a:rPr lang="pl-PL" sz="1500" dirty="0">
                <a:latin typeface="+mj-lt"/>
                <a:cs typeface="Arial" pitchFamily="34" charset="0"/>
              </a:rPr>
              <a:t>1941 – F.D. Roosevelt </a:t>
            </a:r>
          </a:p>
          <a:p>
            <a:pPr lvl="1" algn="just"/>
            <a:r>
              <a:rPr lang="pl-PL" sz="1500" dirty="0">
                <a:latin typeface="+mj-lt"/>
                <a:cs typeface="Arial" pitchFamily="34" charset="0"/>
              </a:rPr>
              <a:t>Freedom of speech</a:t>
            </a:r>
          </a:p>
          <a:p>
            <a:pPr lvl="1" algn="just"/>
            <a:r>
              <a:rPr lang="pl-PL" sz="1500" dirty="0">
                <a:latin typeface="+mj-lt"/>
                <a:cs typeface="Arial" pitchFamily="34" charset="0"/>
              </a:rPr>
              <a:t>Freedom of worship</a:t>
            </a:r>
          </a:p>
          <a:p>
            <a:pPr lvl="1" algn="just"/>
            <a:r>
              <a:rPr lang="pl-PL" sz="1500" dirty="0">
                <a:latin typeface="+mj-lt"/>
                <a:cs typeface="Arial" pitchFamily="34" charset="0"/>
              </a:rPr>
              <a:t>Freedom from want</a:t>
            </a:r>
          </a:p>
          <a:p>
            <a:pPr lvl="1" algn="just"/>
            <a:r>
              <a:rPr lang="pl-PL" sz="1500" dirty="0">
                <a:latin typeface="+mj-lt"/>
                <a:cs typeface="Arial" pitchFamily="34" charset="0"/>
              </a:rPr>
              <a:t>Freedom from fear</a:t>
            </a:r>
          </a:p>
          <a:p>
            <a:pPr algn="just"/>
            <a:endParaRPr lang="pl-PL" sz="1500" dirty="0" smtClean="0">
              <a:latin typeface="+mj-lt"/>
              <a:cs typeface="Arial" pitchFamily="34" charset="0"/>
            </a:endParaRPr>
          </a:p>
          <a:p>
            <a:pPr algn="just"/>
            <a:r>
              <a:rPr lang="pl-PL" sz="1500" dirty="0" smtClean="0">
                <a:latin typeface="+mj-lt"/>
                <a:cs typeface="Arial" pitchFamily="34" charset="0"/>
              </a:rPr>
              <a:t>Declaration </a:t>
            </a:r>
            <a:r>
              <a:rPr lang="pl-PL" sz="1500" dirty="0" smtClean="0">
                <a:latin typeface="+mj-lt"/>
                <a:cs typeface="Arial" pitchFamily="34" charset="0"/>
              </a:rPr>
              <a:t>of United Nations (1942) </a:t>
            </a:r>
            <a:r>
              <a:rPr lang="pl-PL" sz="1500" dirty="0" smtClean="0">
                <a:latin typeface="+mj-lt"/>
                <a:cs typeface="Arial" pitchFamily="34" charset="0"/>
              </a:rPr>
              <a:t>- </a:t>
            </a:r>
            <a:r>
              <a:rPr lang="pl-PL" sz="1500" dirty="0" smtClean="0">
                <a:latin typeface="+mj-lt"/>
                <a:cs typeface="Arial" pitchFamily="34" charset="0"/>
              </a:rPr>
              <a:t>towards </a:t>
            </a:r>
            <a:r>
              <a:rPr lang="pl-PL" sz="1500" dirty="0" smtClean="0">
                <a:latin typeface="+mj-lt"/>
                <a:cs typeface="Arial" pitchFamily="34" charset="0"/>
              </a:rPr>
              <a:t>universal human rights and </a:t>
            </a:r>
            <a:r>
              <a:rPr lang="pl-PL" sz="1500" dirty="0" smtClean="0">
                <a:latin typeface="+mj-lt"/>
                <a:cs typeface="Arial" pitchFamily="34" charset="0"/>
              </a:rPr>
              <a:t>justice</a:t>
            </a:r>
            <a:endParaRPr lang="pl-PL" sz="1500" dirty="0" smtClean="0">
              <a:latin typeface="+mj-lt"/>
              <a:cs typeface="Arial" pitchFamily="34" charset="0"/>
            </a:endParaRPr>
          </a:p>
          <a:p>
            <a:pPr algn="just"/>
            <a:r>
              <a:rPr lang="pl-PL" sz="1500" dirty="0" smtClean="0">
                <a:latin typeface="+mj-lt"/>
                <a:cs typeface="Arial" pitchFamily="34" charset="0"/>
              </a:rPr>
              <a:t>Decolonization </a:t>
            </a:r>
            <a:r>
              <a:rPr lang="pl-PL" sz="1500" dirty="0" smtClean="0">
                <a:latin typeface="+mj-lt"/>
                <a:cs typeface="Arial" pitchFamily="34" charset="0"/>
              </a:rPr>
              <a:t>– right to self-determination and group rights come first, then developed towards authoritarianism </a:t>
            </a:r>
          </a:p>
          <a:p>
            <a:pPr algn="just"/>
            <a:r>
              <a:rPr lang="pl-PL" sz="1500" dirty="0" smtClean="0">
                <a:latin typeface="+mj-lt"/>
                <a:cs typeface="Arial" pitchFamily="34" charset="0"/>
              </a:rPr>
              <a:t>New </a:t>
            </a:r>
            <a:r>
              <a:rPr lang="pl-PL" sz="1500" dirty="0" smtClean="0">
                <a:latin typeface="+mj-lt"/>
                <a:cs typeface="Arial" pitchFamily="34" charset="0"/>
              </a:rPr>
              <a:t>democracies </a:t>
            </a:r>
            <a:r>
              <a:rPr lang="pl-PL" sz="1500" dirty="0" smtClean="0">
                <a:latin typeface="+mj-lt"/>
                <a:cs typeface="Arial" pitchFamily="34" charset="0"/>
              </a:rPr>
              <a:t>and non-democratic regimes declared support for human rights for different reasons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smtClean="0"/>
              <a:t>Historical evolution</a:t>
            </a:r>
            <a:endParaRPr lang="pl-PL" dirty="0"/>
          </a:p>
        </p:txBody>
      </p:sp>
      <p:sp>
        <p:nvSpPr>
          <p:cNvPr id="3" name="Content Placeholder 2"/>
          <p:cNvSpPr>
            <a:spLocks noGrp="1"/>
          </p:cNvSpPr>
          <p:nvPr>
            <p:ph idx="1"/>
          </p:nvPr>
        </p:nvSpPr>
        <p:spPr/>
        <p:txBody>
          <a:bodyPr>
            <a:noAutofit/>
          </a:bodyPr>
          <a:lstStyle/>
          <a:p>
            <a:pPr algn="just"/>
            <a:r>
              <a:rPr lang="pl-PL" sz="1600" dirty="0">
                <a:latin typeface="+mj-lt"/>
                <a:cs typeface="Arial" pitchFamily="34" charset="0"/>
              </a:rPr>
              <a:t>UN Charter (1945) – universal security not rights, </a:t>
            </a:r>
            <a:r>
              <a:rPr lang="pl-PL" sz="1600" dirty="0" smtClean="0">
                <a:latin typeface="+mj-lt"/>
                <a:cs typeface="Arial" pitchFamily="34" charset="0"/>
              </a:rPr>
              <a:t>but human rights are </a:t>
            </a:r>
            <a:r>
              <a:rPr lang="pl-PL" sz="1600" dirty="0">
                <a:latin typeface="+mj-lt"/>
                <a:cs typeface="Arial" pitchFamily="34" charset="0"/>
              </a:rPr>
              <a:t>meantioned in the Preamble</a:t>
            </a:r>
          </a:p>
          <a:p>
            <a:pPr lvl="1" algn="just"/>
            <a:r>
              <a:rPr lang="pl-PL" sz="1600" dirty="0">
                <a:latin typeface="+mj-lt"/>
                <a:cs typeface="Arial" pitchFamily="34" charset="0"/>
              </a:rPr>
              <a:t>Human Right Commission (1946</a:t>
            </a:r>
            <a:r>
              <a:rPr lang="pl-PL" sz="1600" dirty="0" smtClean="0">
                <a:latin typeface="+mj-lt"/>
                <a:cs typeface="Arial" pitchFamily="34" charset="0"/>
              </a:rPr>
              <a:t>)</a:t>
            </a:r>
          </a:p>
          <a:p>
            <a:pPr lvl="1" algn="just"/>
            <a:endParaRPr lang="pl-PL" sz="1600" dirty="0">
              <a:latin typeface="+mj-lt"/>
              <a:cs typeface="Arial" pitchFamily="34" charset="0"/>
            </a:endParaRPr>
          </a:p>
          <a:p>
            <a:pPr algn="just"/>
            <a:r>
              <a:rPr lang="pl-PL" sz="1600" dirty="0">
                <a:latin typeface="+mj-lt"/>
                <a:cs typeface="Arial" pitchFamily="34" charset="0"/>
              </a:rPr>
              <a:t>Universal Declaration of Human Rights (1948) </a:t>
            </a:r>
          </a:p>
          <a:p>
            <a:pPr algn="just">
              <a:buFontTx/>
              <a:buChar char="-"/>
            </a:pPr>
            <a:r>
              <a:rPr lang="pl-PL" sz="1600" dirty="0" smtClean="0">
                <a:latin typeface="+mj-lt"/>
                <a:cs typeface="Arial" pitchFamily="34" charset="0"/>
              </a:rPr>
              <a:t>all </a:t>
            </a:r>
            <a:r>
              <a:rPr lang="pl-PL" sz="1600" dirty="0">
                <a:latin typeface="+mj-lt"/>
                <a:cs typeface="Arial" pitchFamily="34" charset="0"/>
              </a:rPr>
              <a:t>big powers had acted against the very idea of human </a:t>
            </a:r>
            <a:r>
              <a:rPr lang="pl-PL" sz="1600" dirty="0" smtClean="0">
                <a:latin typeface="+mj-lt"/>
                <a:cs typeface="Arial" pitchFamily="34" charset="0"/>
              </a:rPr>
              <a:t>rights</a:t>
            </a:r>
          </a:p>
          <a:p>
            <a:pPr lvl="1" algn="just"/>
            <a:r>
              <a:rPr lang="pl-PL" sz="1600" dirty="0" smtClean="0">
                <a:latin typeface="+mj-lt"/>
                <a:cs typeface="Arial" pitchFamily="34" charset="0"/>
              </a:rPr>
              <a:t>Russia </a:t>
            </a:r>
            <a:r>
              <a:rPr lang="pl-PL" sz="1600" dirty="0">
                <a:latin typeface="+mj-lt"/>
                <a:cs typeface="Arial" pitchFamily="34" charset="0"/>
              </a:rPr>
              <a:t>– gulag</a:t>
            </a:r>
          </a:p>
          <a:p>
            <a:pPr lvl="1" algn="just"/>
            <a:r>
              <a:rPr lang="pl-PL" sz="1600" dirty="0">
                <a:latin typeface="+mj-lt"/>
                <a:cs typeface="Arial" pitchFamily="34" charset="0"/>
              </a:rPr>
              <a:t>GB </a:t>
            </a:r>
            <a:r>
              <a:rPr lang="pl-PL" sz="1600" dirty="0" smtClean="0">
                <a:latin typeface="+mj-lt"/>
                <a:cs typeface="Arial" pitchFamily="34" charset="0"/>
              </a:rPr>
              <a:t>and </a:t>
            </a:r>
            <a:r>
              <a:rPr lang="pl-PL" sz="1600" dirty="0">
                <a:latin typeface="+mj-lt"/>
                <a:cs typeface="Arial" pitchFamily="34" charset="0"/>
              </a:rPr>
              <a:t>France – colonies</a:t>
            </a:r>
          </a:p>
          <a:p>
            <a:pPr lvl="1" algn="just"/>
            <a:r>
              <a:rPr lang="pl-PL" sz="1600" dirty="0">
                <a:latin typeface="+mj-lt"/>
                <a:cs typeface="Arial" pitchFamily="34" charset="0"/>
              </a:rPr>
              <a:t>US – </a:t>
            </a:r>
            <a:r>
              <a:rPr lang="pl-PL" sz="1600" dirty="0" smtClean="0">
                <a:latin typeface="+mj-lt"/>
                <a:cs typeface="Arial" pitchFamily="34" charset="0"/>
              </a:rPr>
              <a:t>racial segregation</a:t>
            </a:r>
            <a:endParaRPr lang="pl-PL" sz="1600" dirty="0">
              <a:latin typeface="+mj-lt"/>
              <a:cs typeface="Arial" pitchFamily="34" charset="0"/>
            </a:endParaRPr>
          </a:p>
          <a:p>
            <a:pPr marL="320040" lvl="1" indent="0" algn="just">
              <a:buNone/>
            </a:pPr>
            <a:endParaRPr lang="pl-PL" sz="1600" dirty="0" smtClean="0">
              <a:latin typeface="+mj-lt"/>
              <a:cs typeface="Arial" pitchFamily="34" charset="0"/>
            </a:endParaRPr>
          </a:p>
          <a:p>
            <a:pPr marL="320040" lvl="1" indent="0" algn="just">
              <a:buNone/>
            </a:pPr>
            <a:r>
              <a:rPr lang="pl-PL" sz="1600" dirty="0" smtClean="0">
                <a:latin typeface="+mj-lt"/>
                <a:cs typeface="Arial" pitchFamily="34" charset="0"/>
              </a:rPr>
              <a:t>The adoption of UDHR signed the concession </a:t>
            </a:r>
            <a:r>
              <a:rPr lang="pl-PL" sz="1600" dirty="0">
                <a:latin typeface="+mj-lt"/>
                <a:cs typeface="Arial" pitchFamily="34" charset="0"/>
              </a:rPr>
              <a:t>of the big powers</a:t>
            </a:r>
            <a:r>
              <a:rPr lang="pl-PL" sz="1600" dirty="0" smtClean="0">
                <a:latin typeface="+mj-lt"/>
                <a:cs typeface="Arial" pitchFamily="34" charset="0"/>
              </a:rPr>
              <a:t>, but the USRR abstained for </a:t>
            </a:r>
            <a:r>
              <a:rPr lang="pl-PL" sz="1600" dirty="0">
                <a:latin typeface="+mj-lt"/>
                <a:cs typeface="Arial" pitchFamily="34" charset="0"/>
              </a:rPr>
              <a:t>the insufficient reference to socio-economic rights, so did </a:t>
            </a:r>
            <a:r>
              <a:rPr lang="pl-PL" sz="1600" dirty="0" smtClean="0">
                <a:latin typeface="+mj-lt"/>
                <a:cs typeface="Arial" pitchFamily="34" charset="0"/>
              </a:rPr>
              <a:t>South Africa and </a:t>
            </a:r>
            <a:r>
              <a:rPr lang="pl-PL" sz="1600" dirty="0">
                <a:latin typeface="+mj-lt"/>
                <a:cs typeface="Arial" pitchFamily="34" charset="0"/>
              </a:rPr>
              <a:t>Saudi Arabia</a:t>
            </a:r>
            <a:endParaRPr lang="pl-PL" sz="1600" dirty="0">
              <a:latin typeface="+mj-lt"/>
            </a:endParaRPr>
          </a:p>
        </p:txBody>
      </p:sp>
    </p:spTree>
    <p:extLst>
      <p:ext uri="{BB962C8B-B14F-4D97-AF65-F5344CB8AC3E}">
        <p14:creationId xmlns:p14="http://schemas.microsoft.com/office/powerpoint/2010/main" val="19154148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Historical</a:t>
            </a:r>
            <a:r>
              <a:rPr lang="pl-PL" dirty="0" smtClean="0"/>
              <a:t> </a:t>
            </a:r>
            <a:r>
              <a:rPr lang="pl-PL" dirty="0" err="1" smtClean="0"/>
              <a:t>evolution</a:t>
            </a:r>
            <a:endParaRPr lang="pl-PL" dirty="0"/>
          </a:p>
        </p:txBody>
      </p:sp>
      <p:sp>
        <p:nvSpPr>
          <p:cNvPr id="3" name="Symbol zastępczy zawartości 2"/>
          <p:cNvSpPr>
            <a:spLocks noGrp="1"/>
          </p:cNvSpPr>
          <p:nvPr>
            <p:ph idx="1"/>
          </p:nvPr>
        </p:nvSpPr>
        <p:spPr/>
        <p:txBody>
          <a:bodyPr>
            <a:normAutofit fontScale="55000" lnSpcReduction="20000"/>
          </a:bodyPr>
          <a:lstStyle/>
          <a:p>
            <a:r>
              <a:rPr lang="pl-PL" sz="2300" dirty="0" smtClean="0">
                <a:latin typeface="+mj-lt"/>
              </a:rPr>
              <a:t>After 2WW no separate protection of minorities – political reasons for allowing intervention in domestic </a:t>
            </a:r>
            <a:r>
              <a:rPr lang="pl-PL" sz="2300" dirty="0" smtClean="0">
                <a:latin typeface="+mj-lt"/>
              </a:rPr>
              <a:t>matters</a:t>
            </a:r>
          </a:p>
          <a:p>
            <a:endParaRPr lang="pl-PL" sz="2300" dirty="0" smtClean="0">
              <a:latin typeface="+mj-lt"/>
            </a:endParaRPr>
          </a:p>
          <a:p>
            <a:pPr lvl="1"/>
            <a:r>
              <a:rPr lang="pl-PL" sz="2300" dirty="0" err="1" smtClean="0">
                <a:latin typeface="+mj-lt"/>
              </a:rPr>
              <a:t>Yet</a:t>
            </a:r>
            <a:r>
              <a:rPr lang="pl-PL" sz="2300" dirty="0" smtClean="0">
                <a:latin typeface="+mj-lt"/>
              </a:rPr>
              <a:t> – </a:t>
            </a:r>
            <a:r>
              <a:rPr lang="pl-PL" sz="2300" dirty="0" err="1" smtClean="0">
                <a:latin typeface="+mj-lt"/>
              </a:rPr>
              <a:t>Article</a:t>
            </a:r>
            <a:r>
              <a:rPr lang="pl-PL" sz="2300" dirty="0" smtClean="0">
                <a:latin typeface="+mj-lt"/>
              </a:rPr>
              <a:t> 27 ICCPR</a:t>
            </a:r>
          </a:p>
          <a:p>
            <a:pPr lvl="1"/>
            <a:r>
              <a:rPr lang="pl-PL" sz="2300" dirty="0" smtClean="0">
                <a:latin typeface="+mj-lt"/>
              </a:rPr>
              <a:t>In 1948 - no </a:t>
            </a:r>
            <a:r>
              <a:rPr lang="pl-PL" sz="2300" dirty="0" err="1" smtClean="0">
                <a:latin typeface="+mj-lt"/>
              </a:rPr>
              <a:t>mechanism</a:t>
            </a:r>
            <a:r>
              <a:rPr lang="pl-PL" sz="2300" dirty="0" smtClean="0">
                <a:latin typeface="+mj-lt"/>
              </a:rPr>
              <a:t> of </a:t>
            </a:r>
            <a:r>
              <a:rPr lang="pl-PL" sz="2300" dirty="0" err="1" smtClean="0">
                <a:latin typeface="+mj-lt"/>
              </a:rPr>
              <a:t>individual</a:t>
            </a:r>
            <a:r>
              <a:rPr lang="pl-PL" sz="2300" dirty="0" smtClean="0">
                <a:latin typeface="+mj-lt"/>
              </a:rPr>
              <a:t> </a:t>
            </a:r>
            <a:r>
              <a:rPr lang="pl-PL" sz="2300" dirty="0" err="1" smtClean="0">
                <a:latin typeface="+mj-lt"/>
              </a:rPr>
              <a:t>complaints</a:t>
            </a:r>
            <a:r>
              <a:rPr lang="pl-PL" sz="2300" dirty="0" smtClean="0">
                <a:latin typeface="+mj-lt"/>
              </a:rPr>
              <a:t> to </a:t>
            </a:r>
            <a:r>
              <a:rPr lang="pl-PL" sz="2300" dirty="0" err="1" smtClean="0">
                <a:latin typeface="+mj-lt"/>
              </a:rPr>
              <a:t>the</a:t>
            </a:r>
            <a:r>
              <a:rPr lang="pl-PL" sz="2300" dirty="0" smtClean="0">
                <a:latin typeface="+mj-lt"/>
              </a:rPr>
              <a:t> UN </a:t>
            </a:r>
            <a:r>
              <a:rPr lang="pl-PL" sz="2300" dirty="0" err="1" smtClean="0">
                <a:latin typeface="+mj-lt"/>
              </a:rPr>
              <a:t>Commission</a:t>
            </a:r>
            <a:r>
              <a:rPr lang="pl-PL" sz="2300" dirty="0" smtClean="0">
                <a:latin typeface="+mj-lt"/>
              </a:rPr>
              <a:t> on </a:t>
            </a:r>
            <a:r>
              <a:rPr lang="pl-PL" sz="2300" dirty="0" err="1" smtClean="0">
                <a:latin typeface="+mj-lt"/>
              </a:rPr>
              <a:t>Human</a:t>
            </a:r>
            <a:r>
              <a:rPr lang="pl-PL" sz="2300" dirty="0" smtClean="0">
                <a:latin typeface="+mj-lt"/>
              </a:rPr>
              <a:t> </a:t>
            </a:r>
            <a:r>
              <a:rPr lang="pl-PL" sz="2300" dirty="0" err="1" smtClean="0">
                <a:latin typeface="+mj-lt"/>
              </a:rPr>
              <a:t>Rights</a:t>
            </a:r>
            <a:r>
              <a:rPr lang="pl-PL" sz="2300" dirty="0" smtClean="0">
                <a:latin typeface="+mj-lt"/>
              </a:rPr>
              <a:t> </a:t>
            </a:r>
          </a:p>
          <a:p>
            <a:pPr lvl="1"/>
            <a:r>
              <a:rPr lang="pl-PL" sz="2300" dirty="0" smtClean="0">
                <a:latin typeface="+mj-lt"/>
              </a:rPr>
              <a:t>In 1976 individual </a:t>
            </a:r>
            <a:r>
              <a:rPr lang="pl-PL" sz="2300" dirty="0" smtClean="0">
                <a:latin typeface="+mj-lt"/>
              </a:rPr>
              <a:t>complaint mechanism included in the First Optional Protocol to the International Covenants on Civil and Political Rights (communication </a:t>
            </a:r>
            <a:r>
              <a:rPr lang="pl-PL" sz="2300" dirty="0" smtClean="0">
                <a:latin typeface="+mj-lt"/>
              </a:rPr>
              <a:t>to </a:t>
            </a:r>
            <a:r>
              <a:rPr lang="pl-PL" sz="2300" dirty="0" smtClean="0">
                <a:latin typeface="+mj-lt"/>
              </a:rPr>
              <a:t>the UN </a:t>
            </a:r>
            <a:r>
              <a:rPr lang="pl-PL" sz="2300" dirty="0" smtClean="0">
                <a:latin typeface="+mj-lt"/>
              </a:rPr>
              <a:t>Human Rights Commitee)</a:t>
            </a:r>
          </a:p>
          <a:p>
            <a:pPr lvl="1"/>
            <a:r>
              <a:rPr lang="pl-PL" sz="2300" dirty="0" smtClean="0">
                <a:latin typeface="+mj-lt"/>
              </a:rPr>
              <a:t>In 2008 the First Optinal Protocol to the International Covenant on Economic, Social and Cultural Rights</a:t>
            </a:r>
            <a:endParaRPr lang="pl-PL" sz="2300" dirty="0" smtClean="0">
              <a:latin typeface="+mj-lt"/>
            </a:endParaRPr>
          </a:p>
          <a:p>
            <a:endParaRPr lang="pl-PL" sz="2300" dirty="0" smtClean="0">
              <a:latin typeface="+mj-lt"/>
            </a:endParaRPr>
          </a:p>
          <a:p>
            <a:r>
              <a:rPr lang="pl-PL" sz="2300" dirty="0" smtClean="0">
                <a:latin typeface="+mj-lt"/>
              </a:rPr>
              <a:t>A concept of indivisibility of all human rights</a:t>
            </a:r>
            <a:endParaRPr lang="pl-PL" sz="2300" dirty="0" smtClean="0">
              <a:latin typeface="+mj-lt"/>
            </a:endParaRPr>
          </a:p>
          <a:p>
            <a:endParaRPr lang="pl-PL" sz="2300" dirty="0" smtClean="0">
              <a:latin typeface="+mj-lt"/>
            </a:endParaRPr>
          </a:p>
          <a:p>
            <a:r>
              <a:rPr lang="pl-PL" sz="2300" dirty="0" smtClean="0">
                <a:latin typeface="+mj-lt"/>
              </a:rPr>
              <a:t>From individual rights to universal </a:t>
            </a:r>
            <a:r>
              <a:rPr lang="pl-PL" sz="2300" dirty="0">
                <a:latin typeface="+mj-lt"/>
              </a:rPr>
              <a:t>human </a:t>
            </a:r>
            <a:r>
              <a:rPr lang="pl-PL" sz="2300" dirty="0" smtClean="0">
                <a:latin typeface="+mj-lt"/>
              </a:rPr>
              <a:t>rights</a:t>
            </a:r>
          </a:p>
          <a:p>
            <a:endParaRPr lang="pl-PL" sz="2300" dirty="0" smtClean="0">
              <a:latin typeface="+mj-lt"/>
            </a:endParaRPr>
          </a:p>
          <a:p>
            <a:r>
              <a:rPr lang="pl-PL" sz="2300" dirty="0" smtClean="0">
                <a:latin typeface="+mj-lt"/>
              </a:rPr>
              <a:t>Human </a:t>
            </a:r>
            <a:r>
              <a:rPr lang="pl-PL" sz="2300" dirty="0">
                <a:latin typeface="+mj-lt"/>
              </a:rPr>
              <a:t>dignity as a source of all human </a:t>
            </a:r>
            <a:r>
              <a:rPr lang="pl-PL" sz="2300" dirty="0" smtClean="0">
                <a:latin typeface="+mj-lt"/>
              </a:rPr>
              <a:t>rights; yet, dignity is subject to conflicting interpretations</a:t>
            </a:r>
            <a:endParaRPr lang="pl-PL" sz="2300" dirty="0">
              <a:latin typeface="+mj-lt"/>
            </a:endParaRPr>
          </a:p>
          <a:p>
            <a:endParaRPr lang="pl-PL" sz="2300" dirty="0" smtClean="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229</TotalTime>
  <Words>944</Words>
  <Application>Microsoft Office PowerPoint</Application>
  <PresentationFormat>On-screen Show (4:3)</PresentationFormat>
  <Paragraphs>123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Pushpin</vt:lpstr>
      <vt:lpstr>Introduction  to  Human Rights </vt:lpstr>
      <vt:lpstr>Concepts and short history</vt:lpstr>
      <vt:lpstr>Historical evolution</vt:lpstr>
      <vt:lpstr>Historical evolution</vt:lpstr>
      <vt:lpstr>Historical evolution</vt:lpstr>
      <vt:lpstr>Historical evolution</vt:lpstr>
      <vt:lpstr>Historical evolution </vt:lpstr>
      <vt:lpstr>Historical evolution</vt:lpstr>
      <vt:lpstr>Historical evolution</vt:lpstr>
      <vt:lpstr>Historical evolution</vt:lpstr>
      <vt:lpstr>Human rights  in the 20th century</vt:lpstr>
      <vt:lpstr>Human rights  in the end of the 20th century</vt:lpstr>
      <vt:lpstr>Human rights  in the 21th century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Human Rights</dc:title>
  <dc:creator>User</dc:creator>
  <cp:lastModifiedBy>Dell</cp:lastModifiedBy>
  <cp:revision>24</cp:revision>
  <dcterms:created xsi:type="dcterms:W3CDTF">2018-02-21T21:37:13Z</dcterms:created>
  <dcterms:modified xsi:type="dcterms:W3CDTF">2020-03-26T16:25:56Z</dcterms:modified>
</cp:coreProperties>
</file>