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70" r:id="rId14"/>
    <p:sldId id="271" r:id="rId15"/>
    <p:sldId id="272" r:id="rId16"/>
    <p:sldId id="276" r:id="rId17"/>
    <p:sldId id="277" r:id="rId18"/>
    <p:sldId id="278" r:id="rId19"/>
    <p:sldId id="268" r:id="rId20"/>
    <p:sldId id="269" r:id="rId21"/>
    <p:sldId id="279" r:id="rId22"/>
    <p:sldId id="273" r:id="rId23"/>
    <p:sldId id="274" r:id="rId24"/>
    <p:sldId id="281"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8" autoAdjust="0"/>
    <p:restoredTop sz="94660"/>
  </p:normalViewPr>
  <p:slideViewPr>
    <p:cSldViewPr snapToGrid="0">
      <p:cViewPr varScale="1">
        <p:scale>
          <a:sx n="66" d="100"/>
          <a:sy n="66" d="100"/>
        </p:scale>
        <p:origin x="-520" y="-5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D91B5C-402F-4F54-9A69-3B11936414CC}"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pl-PL"/>
        </a:p>
      </dgm:t>
    </dgm:pt>
    <dgm:pt modelId="{96107571-16C6-4029-82CB-F476EAC4D318}">
      <dgm:prSet phldrT="[Tekst]"/>
      <dgm:spPr/>
      <dgm:t>
        <a:bodyPr/>
        <a:lstStyle/>
        <a:p>
          <a:r>
            <a:rPr lang="pl-PL" b="1" dirty="0" smtClean="0"/>
            <a:t>wady</a:t>
          </a:r>
          <a:endParaRPr lang="pl-PL" b="1" dirty="0"/>
        </a:p>
      </dgm:t>
    </dgm:pt>
    <dgm:pt modelId="{0829839F-F50D-4AC3-A9BE-5FFDA66CF165}" type="parTrans" cxnId="{379C690A-78ED-4C6A-AEA5-3E549BD7EB1A}">
      <dgm:prSet/>
      <dgm:spPr/>
      <dgm:t>
        <a:bodyPr/>
        <a:lstStyle/>
        <a:p>
          <a:endParaRPr lang="pl-PL"/>
        </a:p>
      </dgm:t>
    </dgm:pt>
    <dgm:pt modelId="{D57CE7A3-2C95-4404-8C25-D3E56828CA94}" type="sibTrans" cxnId="{379C690A-78ED-4C6A-AEA5-3E549BD7EB1A}">
      <dgm:prSet/>
      <dgm:spPr/>
      <dgm:t>
        <a:bodyPr/>
        <a:lstStyle/>
        <a:p>
          <a:endParaRPr lang="pl-PL"/>
        </a:p>
      </dgm:t>
    </dgm:pt>
    <dgm:pt modelId="{3BD3F45C-E0CB-4109-AD3D-D72CCC7D1E2B}">
      <dgm:prSet phldrT="[Tekst]" custT="1"/>
      <dgm:spPr/>
      <dgm:t>
        <a:bodyPr/>
        <a:lstStyle/>
        <a:p>
          <a:pPr algn="just"/>
          <a:r>
            <a:rPr lang="pl-PL" sz="1800" dirty="0" smtClean="0"/>
            <a:t>- Nie można korzystać z przysługujących ulg ubezpieczeniowych, a po wygaśnięciu umowy te ulgi przepadają;</a:t>
          </a:r>
        </a:p>
        <a:p>
          <a:pPr algn="just"/>
          <a:r>
            <a:rPr lang="pl-PL" sz="1800" dirty="0" smtClean="0"/>
            <a:t>- Brak korzyści podatkowych(odwrotnie niż w leasingu dla firm);</a:t>
          </a:r>
          <a:endParaRPr lang="pl-PL" sz="1800" dirty="0"/>
        </a:p>
      </dgm:t>
    </dgm:pt>
    <dgm:pt modelId="{443A3DC0-0E78-47A7-BE79-C2F229505196}" type="parTrans" cxnId="{9D87DFAE-886F-4024-8C26-FC7F506FC9E7}">
      <dgm:prSet/>
      <dgm:spPr/>
      <dgm:t>
        <a:bodyPr/>
        <a:lstStyle/>
        <a:p>
          <a:endParaRPr lang="pl-PL"/>
        </a:p>
      </dgm:t>
    </dgm:pt>
    <dgm:pt modelId="{D5C343CB-3D02-47D0-9120-8CFDBAD2CC12}" type="sibTrans" cxnId="{9D87DFAE-886F-4024-8C26-FC7F506FC9E7}">
      <dgm:prSet/>
      <dgm:spPr/>
      <dgm:t>
        <a:bodyPr/>
        <a:lstStyle/>
        <a:p>
          <a:endParaRPr lang="pl-PL"/>
        </a:p>
      </dgm:t>
    </dgm:pt>
    <dgm:pt modelId="{869C2F01-EB54-49CC-81F3-120126FBC2D6}">
      <dgm:prSet phldrT="[Tekst]" custT="1"/>
      <dgm:spPr/>
      <dgm:t>
        <a:bodyPr/>
        <a:lstStyle/>
        <a:p>
          <a:pPr algn="just"/>
          <a:r>
            <a:rPr lang="pl-PL" sz="1600" dirty="0" smtClean="0"/>
            <a:t>- </a:t>
          </a:r>
          <a:r>
            <a:rPr lang="pl-PL" sz="1600" dirty="0" smtClean="0"/>
            <a:t>Umowa </a:t>
          </a:r>
          <a:r>
            <a:rPr lang="pl-PL" sz="1600" dirty="0" smtClean="0"/>
            <a:t>może być zawarta maksymalnie na 5 lat;</a:t>
          </a:r>
        </a:p>
        <a:p>
          <a:pPr algn="just"/>
          <a:r>
            <a:rPr lang="pl-PL" sz="1600" dirty="0" smtClean="0"/>
            <a:t>- Szkoda całkowita lub kradzież auta, powodują wygaśniecie umowy leasingu, a leasingodawca może żądać natychmiastowej spłaty wszystkich niezapłaconych jeszcze rat</a:t>
          </a:r>
          <a:endParaRPr lang="pl-PL" sz="1600" dirty="0"/>
        </a:p>
      </dgm:t>
    </dgm:pt>
    <dgm:pt modelId="{242888B5-E662-435F-B8D7-CA19C3439760}" type="parTrans" cxnId="{950933A4-63CF-4535-869B-C35F749A8584}">
      <dgm:prSet/>
      <dgm:spPr/>
      <dgm:t>
        <a:bodyPr/>
        <a:lstStyle/>
        <a:p>
          <a:endParaRPr lang="pl-PL"/>
        </a:p>
      </dgm:t>
    </dgm:pt>
    <dgm:pt modelId="{B428A11B-8E83-4AF4-826F-242BD2A46994}" type="sibTrans" cxnId="{950933A4-63CF-4535-869B-C35F749A8584}">
      <dgm:prSet/>
      <dgm:spPr/>
      <dgm:t>
        <a:bodyPr/>
        <a:lstStyle/>
        <a:p>
          <a:endParaRPr lang="pl-PL"/>
        </a:p>
      </dgm:t>
    </dgm:pt>
    <dgm:pt modelId="{853B362B-0483-4D32-9F1B-BC26924757A6}">
      <dgm:prSet phldrT="[Tekst]"/>
      <dgm:spPr/>
      <dgm:t>
        <a:bodyPr/>
        <a:lstStyle/>
        <a:p>
          <a:r>
            <a:rPr lang="pl-PL" b="1" dirty="0" smtClean="0"/>
            <a:t>zalety</a:t>
          </a:r>
          <a:endParaRPr lang="pl-PL" b="1" dirty="0"/>
        </a:p>
      </dgm:t>
    </dgm:pt>
    <dgm:pt modelId="{0EBBBA4A-C45B-4257-9131-8AC2573F59C7}" type="parTrans" cxnId="{F5D87B77-2FA5-4533-949B-A19916FECDEC}">
      <dgm:prSet/>
      <dgm:spPr/>
      <dgm:t>
        <a:bodyPr/>
        <a:lstStyle/>
        <a:p>
          <a:endParaRPr lang="pl-PL"/>
        </a:p>
      </dgm:t>
    </dgm:pt>
    <dgm:pt modelId="{5B0BAFD4-33DB-434A-9D24-9CB8657C667E}" type="sibTrans" cxnId="{F5D87B77-2FA5-4533-949B-A19916FECDEC}">
      <dgm:prSet/>
      <dgm:spPr/>
      <dgm:t>
        <a:bodyPr/>
        <a:lstStyle/>
        <a:p>
          <a:endParaRPr lang="pl-PL"/>
        </a:p>
      </dgm:t>
    </dgm:pt>
    <dgm:pt modelId="{1826F564-9BBE-41EC-BFAA-A936FA755B72}">
      <dgm:prSet phldrT="[Tekst]" custT="1"/>
      <dgm:spPr/>
      <dgm:t>
        <a:bodyPr/>
        <a:lstStyle/>
        <a:p>
          <a:pPr algn="just"/>
          <a:r>
            <a:rPr lang="pl-PL" sz="1800" dirty="0" smtClean="0"/>
            <a:t>- Brak nadmiernych formalności i zabezpieczeń;</a:t>
          </a:r>
        </a:p>
        <a:p>
          <a:pPr algn="just"/>
          <a:r>
            <a:rPr lang="pl-PL" sz="1800" dirty="0" smtClean="0"/>
            <a:t>- Firma leasingowa nie ma obowiązku sprawdzania zdolności kredytowej;</a:t>
          </a:r>
          <a:endParaRPr lang="pl-PL" sz="1800" dirty="0"/>
        </a:p>
      </dgm:t>
    </dgm:pt>
    <dgm:pt modelId="{DCED559D-6F7F-436B-918B-3F03171B7464}" type="parTrans" cxnId="{3C328867-42AB-46E6-9A5B-4385E0E20453}">
      <dgm:prSet/>
      <dgm:spPr/>
      <dgm:t>
        <a:bodyPr/>
        <a:lstStyle/>
        <a:p>
          <a:endParaRPr lang="pl-PL"/>
        </a:p>
      </dgm:t>
    </dgm:pt>
    <dgm:pt modelId="{06794758-522A-452C-8CDE-91A60051A207}" type="sibTrans" cxnId="{3C328867-42AB-46E6-9A5B-4385E0E20453}">
      <dgm:prSet/>
      <dgm:spPr/>
      <dgm:t>
        <a:bodyPr/>
        <a:lstStyle/>
        <a:p>
          <a:endParaRPr lang="pl-PL"/>
        </a:p>
      </dgm:t>
    </dgm:pt>
    <dgm:pt modelId="{BFD2F493-6C3F-4C3E-98CB-34BC03F70F13}">
      <dgm:prSet phldrT="[Tekst]" custT="1"/>
      <dgm:spPr/>
      <dgm:t>
        <a:bodyPr/>
        <a:lstStyle/>
        <a:p>
          <a:pPr algn="just"/>
          <a:r>
            <a:rPr lang="pl-PL" sz="1800" dirty="0" smtClean="0"/>
            <a:t>- Klient otrzymuje samochód już zarejestrowany i ubezpieczony;</a:t>
          </a:r>
        </a:p>
        <a:p>
          <a:pPr algn="just"/>
          <a:r>
            <a:rPr lang="pl-PL" sz="1800" dirty="0" smtClean="0"/>
            <a:t>- Możliwość wykupienia samochodu</a:t>
          </a:r>
          <a:endParaRPr lang="pl-PL" sz="1800" dirty="0"/>
        </a:p>
      </dgm:t>
    </dgm:pt>
    <dgm:pt modelId="{0464FC30-337B-4F37-B69C-961CB1931D41}" type="parTrans" cxnId="{DC6EE5C4-FEA6-4F65-AFFD-4B55975063FC}">
      <dgm:prSet/>
      <dgm:spPr/>
      <dgm:t>
        <a:bodyPr/>
        <a:lstStyle/>
        <a:p>
          <a:endParaRPr lang="pl-PL"/>
        </a:p>
      </dgm:t>
    </dgm:pt>
    <dgm:pt modelId="{665B87E8-0E74-406A-8EA6-FF0B4340BAF5}" type="sibTrans" cxnId="{DC6EE5C4-FEA6-4F65-AFFD-4B55975063FC}">
      <dgm:prSet/>
      <dgm:spPr/>
      <dgm:t>
        <a:bodyPr/>
        <a:lstStyle/>
        <a:p>
          <a:endParaRPr lang="pl-PL"/>
        </a:p>
      </dgm:t>
    </dgm:pt>
    <dgm:pt modelId="{255C9D87-7D20-4C45-9DED-E76992E15BA5}">
      <dgm:prSet phldrT="[Tekst]" custT="1"/>
      <dgm:spPr/>
      <dgm:t>
        <a:bodyPr/>
        <a:lstStyle/>
        <a:p>
          <a:pPr algn="just"/>
          <a:r>
            <a:rPr lang="pl-PL" sz="1800" dirty="0" smtClean="0"/>
            <a:t>- Do końca trwania umowy wyłącznym właścicielem auta jest firma </a:t>
          </a:r>
          <a:r>
            <a:rPr lang="pl-PL" sz="1800" dirty="0" smtClean="0"/>
            <a:t>leasingowa (w </a:t>
          </a:r>
          <a:r>
            <a:rPr lang="pl-PL" sz="1800" dirty="0" smtClean="0"/>
            <a:t>przypadku kredytu istniej współwłasność);</a:t>
          </a:r>
        </a:p>
        <a:p>
          <a:pPr algn="just"/>
          <a:r>
            <a:rPr lang="pl-PL" sz="1800" dirty="0" smtClean="0"/>
            <a:t>- Brak możliwości sprzedaży auta oraz wymiany na inny model;</a:t>
          </a:r>
          <a:endParaRPr lang="pl-PL" sz="1800" dirty="0"/>
        </a:p>
      </dgm:t>
    </dgm:pt>
    <dgm:pt modelId="{EA4420FE-115A-4270-9E9E-3F4F67B8D367}" type="parTrans" cxnId="{98052C1E-3126-4A9D-9BA3-97973D7CDE10}">
      <dgm:prSet/>
      <dgm:spPr/>
      <dgm:t>
        <a:bodyPr/>
        <a:lstStyle/>
        <a:p>
          <a:endParaRPr lang="pl-PL"/>
        </a:p>
      </dgm:t>
    </dgm:pt>
    <dgm:pt modelId="{736AB344-CD98-40A2-92C5-201EF2B3D76D}" type="sibTrans" cxnId="{98052C1E-3126-4A9D-9BA3-97973D7CDE10}">
      <dgm:prSet/>
      <dgm:spPr/>
      <dgm:t>
        <a:bodyPr/>
        <a:lstStyle/>
        <a:p>
          <a:endParaRPr lang="pl-PL"/>
        </a:p>
      </dgm:t>
    </dgm:pt>
    <dgm:pt modelId="{6029C2B3-E04D-4128-A9BD-5E99235C9E7D}">
      <dgm:prSet phldrT="[Tekst]" custT="1"/>
      <dgm:spPr/>
      <dgm:t>
        <a:bodyPr/>
        <a:lstStyle/>
        <a:p>
          <a:pPr algn="just"/>
          <a:r>
            <a:rPr lang="pl-PL" sz="1800" dirty="0" smtClean="0"/>
            <a:t>- Do podpisania umowy wystarczą tylko: </a:t>
          </a:r>
        </a:p>
        <a:p>
          <a:pPr algn="just"/>
          <a:r>
            <a:rPr lang="pl-PL" sz="1800" dirty="0" smtClean="0"/>
            <a:t>1) dokument tożsamości, </a:t>
          </a:r>
        </a:p>
        <a:p>
          <a:pPr algn="just"/>
          <a:r>
            <a:rPr lang="pl-PL" sz="1800" dirty="0" smtClean="0"/>
            <a:t>2) oświadczenie o dochodach,</a:t>
          </a:r>
        </a:p>
        <a:p>
          <a:pPr algn="just"/>
          <a:r>
            <a:rPr lang="pl-PL" sz="1800" dirty="0" smtClean="0"/>
            <a:t>3) wpłata tzw. czynszu inicjalnego</a:t>
          </a:r>
          <a:endParaRPr lang="pl-PL" sz="1800" dirty="0"/>
        </a:p>
      </dgm:t>
    </dgm:pt>
    <dgm:pt modelId="{915159DB-7A17-4EC2-A419-A8BA7114212A}" type="parTrans" cxnId="{0DDAA448-5393-4C63-B5F1-9A8ED8B19395}">
      <dgm:prSet/>
      <dgm:spPr/>
      <dgm:t>
        <a:bodyPr/>
        <a:lstStyle/>
        <a:p>
          <a:endParaRPr lang="pl-PL"/>
        </a:p>
      </dgm:t>
    </dgm:pt>
    <dgm:pt modelId="{460D817B-7552-449C-8BC4-986C755B0167}" type="sibTrans" cxnId="{0DDAA448-5393-4C63-B5F1-9A8ED8B19395}">
      <dgm:prSet/>
      <dgm:spPr/>
      <dgm:t>
        <a:bodyPr/>
        <a:lstStyle/>
        <a:p>
          <a:endParaRPr lang="pl-PL"/>
        </a:p>
      </dgm:t>
    </dgm:pt>
    <dgm:pt modelId="{4C85E99A-69DA-445E-AF56-AC4186A31ABA}" type="pres">
      <dgm:prSet presAssocID="{64D91B5C-402F-4F54-9A69-3B11936414CC}" presName="diagram" presStyleCnt="0">
        <dgm:presLayoutVars>
          <dgm:chPref val="1"/>
          <dgm:dir/>
          <dgm:animOne val="branch"/>
          <dgm:animLvl val="lvl"/>
          <dgm:resizeHandles/>
        </dgm:presLayoutVars>
      </dgm:prSet>
      <dgm:spPr/>
      <dgm:t>
        <a:bodyPr/>
        <a:lstStyle/>
        <a:p>
          <a:endParaRPr lang="pl-PL"/>
        </a:p>
      </dgm:t>
    </dgm:pt>
    <dgm:pt modelId="{9BF152D9-CCA5-4B90-B8A2-FC8276B571F2}" type="pres">
      <dgm:prSet presAssocID="{96107571-16C6-4029-82CB-F476EAC4D318}" presName="root" presStyleCnt="0"/>
      <dgm:spPr/>
    </dgm:pt>
    <dgm:pt modelId="{04EC4AFB-AD62-4CC9-ABE7-2539B3B95FF2}" type="pres">
      <dgm:prSet presAssocID="{96107571-16C6-4029-82CB-F476EAC4D318}" presName="rootComposite" presStyleCnt="0"/>
      <dgm:spPr/>
    </dgm:pt>
    <dgm:pt modelId="{119AEC11-8E36-461C-96DB-AD1EDB479767}" type="pres">
      <dgm:prSet presAssocID="{96107571-16C6-4029-82CB-F476EAC4D318}" presName="rootText" presStyleLbl="node1" presStyleIdx="0" presStyleCnt="2" custScaleY="63925" custLinFactNeighborX="-85075" custLinFactNeighborY="-3113"/>
      <dgm:spPr/>
      <dgm:t>
        <a:bodyPr/>
        <a:lstStyle/>
        <a:p>
          <a:endParaRPr lang="pl-PL"/>
        </a:p>
      </dgm:t>
    </dgm:pt>
    <dgm:pt modelId="{F61D50C4-28ED-4BD9-901A-E0FEFAAF0AF4}" type="pres">
      <dgm:prSet presAssocID="{96107571-16C6-4029-82CB-F476EAC4D318}" presName="rootConnector" presStyleLbl="node1" presStyleIdx="0" presStyleCnt="2"/>
      <dgm:spPr/>
      <dgm:t>
        <a:bodyPr/>
        <a:lstStyle/>
        <a:p>
          <a:endParaRPr lang="pl-PL"/>
        </a:p>
      </dgm:t>
    </dgm:pt>
    <dgm:pt modelId="{41FF5233-97ED-46F5-9201-B0EAADED6822}" type="pres">
      <dgm:prSet presAssocID="{96107571-16C6-4029-82CB-F476EAC4D318}" presName="childShape" presStyleCnt="0"/>
      <dgm:spPr/>
    </dgm:pt>
    <dgm:pt modelId="{CB679BDC-EE39-4308-8429-BDF1C5F099DC}" type="pres">
      <dgm:prSet presAssocID="{443A3DC0-0E78-47A7-BE79-C2F229505196}" presName="Name13" presStyleLbl="parChTrans1D2" presStyleIdx="0" presStyleCnt="6"/>
      <dgm:spPr/>
      <dgm:t>
        <a:bodyPr/>
        <a:lstStyle/>
        <a:p>
          <a:endParaRPr lang="pl-PL"/>
        </a:p>
      </dgm:t>
    </dgm:pt>
    <dgm:pt modelId="{0438EA96-B3E8-41A6-88A7-D245E656B789}" type="pres">
      <dgm:prSet presAssocID="{3BD3F45C-E0CB-4109-AD3D-D72CCC7D1E2B}" presName="childText" presStyleLbl="bgAcc1" presStyleIdx="0" presStyleCnt="6" custScaleX="225390" custLinFactNeighborX="-15222" custLinFactNeighborY="2928">
        <dgm:presLayoutVars>
          <dgm:bulletEnabled val="1"/>
        </dgm:presLayoutVars>
      </dgm:prSet>
      <dgm:spPr/>
      <dgm:t>
        <a:bodyPr/>
        <a:lstStyle/>
        <a:p>
          <a:endParaRPr lang="pl-PL"/>
        </a:p>
      </dgm:t>
    </dgm:pt>
    <dgm:pt modelId="{8964DB62-0F02-4815-95FB-312ED518DC44}" type="pres">
      <dgm:prSet presAssocID="{EA4420FE-115A-4270-9E9E-3F4F67B8D367}" presName="Name13" presStyleLbl="parChTrans1D2" presStyleIdx="1" presStyleCnt="6"/>
      <dgm:spPr/>
      <dgm:t>
        <a:bodyPr/>
        <a:lstStyle/>
        <a:p>
          <a:endParaRPr lang="pl-PL"/>
        </a:p>
      </dgm:t>
    </dgm:pt>
    <dgm:pt modelId="{D550A716-3072-40E2-88FD-8B4DF4C71D4E}" type="pres">
      <dgm:prSet presAssocID="{255C9D87-7D20-4C45-9DED-E76992E15BA5}" presName="childText" presStyleLbl="bgAcc1" presStyleIdx="1" presStyleCnt="6" custScaleX="224265" custLinFactNeighborX="-11415" custLinFactNeighborY="-6155">
        <dgm:presLayoutVars>
          <dgm:bulletEnabled val="1"/>
        </dgm:presLayoutVars>
      </dgm:prSet>
      <dgm:spPr/>
      <dgm:t>
        <a:bodyPr/>
        <a:lstStyle/>
        <a:p>
          <a:endParaRPr lang="pl-PL"/>
        </a:p>
      </dgm:t>
    </dgm:pt>
    <dgm:pt modelId="{E3EC1C05-64F7-4D90-BCD1-07B7ACC4821B}" type="pres">
      <dgm:prSet presAssocID="{242888B5-E662-435F-B8D7-CA19C3439760}" presName="Name13" presStyleLbl="parChTrans1D2" presStyleIdx="2" presStyleCnt="6"/>
      <dgm:spPr/>
      <dgm:t>
        <a:bodyPr/>
        <a:lstStyle/>
        <a:p>
          <a:endParaRPr lang="pl-PL"/>
        </a:p>
      </dgm:t>
    </dgm:pt>
    <dgm:pt modelId="{E2A40F56-91EC-4162-8932-E8D1949E2B26}" type="pres">
      <dgm:prSet presAssocID="{869C2F01-EB54-49CC-81F3-120126FBC2D6}" presName="childText" presStyleLbl="bgAcc1" presStyleIdx="2" presStyleCnt="6" custScaleX="224501" custLinFactNeighborX="-12100" custLinFactNeighborY="-9318">
        <dgm:presLayoutVars>
          <dgm:bulletEnabled val="1"/>
        </dgm:presLayoutVars>
      </dgm:prSet>
      <dgm:spPr/>
      <dgm:t>
        <a:bodyPr/>
        <a:lstStyle/>
        <a:p>
          <a:endParaRPr lang="pl-PL"/>
        </a:p>
      </dgm:t>
    </dgm:pt>
    <dgm:pt modelId="{DB5BDE2D-BB3F-4023-B54A-5CCFE1ED65FE}" type="pres">
      <dgm:prSet presAssocID="{853B362B-0483-4D32-9F1B-BC26924757A6}" presName="root" presStyleCnt="0"/>
      <dgm:spPr/>
    </dgm:pt>
    <dgm:pt modelId="{D79EB2AD-004B-4D01-A9D9-DD19E55E71BC}" type="pres">
      <dgm:prSet presAssocID="{853B362B-0483-4D32-9F1B-BC26924757A6}" presName="rootComposite" presStyleCnt="0"/>
      <dgm:spPr/>
    </dgm:pt>
    <dgm:pt modelId="{D506BBD5-E47E-4106-B04C-74D8B18FE913}" type="pres">
      <dgm:prSet presAssocID="{853B362B-0483-4D32-9F1B-BC26924757A6}" presName="rootText" presStyleLbl="node1" presStyleIdx="1" presStyleCnt="2" custScaleY="67763" custLinFactNeighborX="-17199" custLinFactNeighborY="4915"/>
      <dgm:spPr/>
      <dgm:t>
        <a:bodyPr/>
        <a:lstStyle/>
        <a:p>
          <a:endParaRPr lang="pl-PL"/>
        </a:p>
      </dgm:t>
    </dgm:pt>
    <dgm:pt modelId="{3EC804AE-BB12-4B07-9E34-E0BA2A813093}" type="pres">
      <dgm:prSet presAssocID="{853B362B-0483-4D32-9F1B-BC26924757A6}" presName="rootConnector" presStyleLbl="node1" presStyleIdx="1" presStyleCnt="2"/>
      <dgm:spPr/>
      <dgm:t>
        <a:bodyPr/>
        <a:lstStyle/>
        <a:p>
          <a:endParaRPr lang="pl-PL"/>
        </a:p>
      </dgm:t>
    </dgm:pt>
    <dgm:pt modelId="{0B2E48C1-B759-4596-9BCE-00596534D47C}" type="pres">
      <dgm:prSet presAssocID="{853B362B-0483-4D32-9F1B-BC26924757A6}" presName="childShape" presStyleCnt="0"/>
      <dgm:spPr/>
    </dgm:pt>
    <dgm:pt modelId="{09C69C61-3130-48E3-BD30-3612B343FE69}" type="pres">
      <dgm:prSet presAssocID="{DCED559D-6F7F-436B-918B-3F03171B7464}" presName="Name13" presStyleLbl="parChTrans1D2" presStyleIdx="3" presStyleCnt="6"/>
      <dgm:spPr/>
      <dgm:t>
        <a:bodyPr/>
        <a:lstStyle/>
        <a:p>
          <a:endParaRPr lang="pl-PL"/>
        </a:p>
      </dgm:t>
    </dgm:pt>
    <dgm:pt modelId="{3A9DB175-2FBF-4E81-8C18-7788B416742B}" type="pres">
      <dgm:prSet presAssocID="{1826F564-9BBE-41EC-BFAA-A936FA755B72}" presName="childText" presStyleLbl="bgAcc1" presStyleIdx="3" presStyleCnt="6" custScaleX="176774" custLinFactNeighborX="-22376">
        <dgm:presLayoutVars>
          <dgm:bulletEnabled val="1"/>
        </dgm:presLayoutVars>
      </dgm:prSet>
      <dgm:spPr/>
      <dgm:t>
        <a:bodyPr/>
        <a:lstStyle/>
        <a:p>
          <a:endParaRPr lang="pl-PL"/>
        </a:p>
      </dgm:t>
    </dgm:pt>
    <dgm:pt modelId="{FA950B47-D451-43A1-8AE7-8E7060E07015}" type="pres">
      <dgm:prSet presAssocID="{915159DB-7A17-4EC2-A419-A8BA7114212A}" presName="Name13" presStyleLbl="parChTrans1D2" presStyleIdx="4" presStyleCnt="6"/>
      <dgm:spPr/>
      <dgm:t>
        <a:bodyPr/>
        <a:lstStyle/>
        <a:p>
          <a:endParaRPr lang="pl-PL"/>
        </a:p>
      </dgm:t>
    </dgm:pt>
    <dgm:pt modelId="{813B3720-0623-408C-97D2-E4F640024859}" type="pres">
      <dgm:prSet presAssocID="{6029C2B3-E04D-4128-A9BD-5E99235C9E7D}" presName="childText" presStyleLbl="bgAcc1" presStyleIdx="4" presStyleCnt="6" custScaleX="175565" custScaleY="112114" custLinFactNeighborX="-21772" custLinFactNeighborY="-4839">
        <dgm:presLayoutVars>
          <dgm:bulletEnabled val="1"/>
        </dgm:presLayoutVars>
      </dgm:prSet>
      <dgm:spPr/>
      <dgm:t>
        <a:bodyPr/>
        <a:lstStyle/>
        <a:p>
          <a:endParaRPr lang="pl-PL"/>
        </a:p>
      </dgm:t>
    </dgm:pt>
    <dgm:pt modelId="{F9B1927E-46DD-494E-BF9A-79D30E7B42AB}" type="pres">
      <dgm:prSet presAssocID="{0464FC30-337B-4F37-B69C-961CB1931D41}" presName="Name13" presStyleLbl="parChTrans1D2" presStyleIdx="5" presStyleCnt="6"/>
      <dgm:spPr/>
      <dgm:t>
        <a:bodyPr/>
        <a:lstStyle/>
        <a:p>
          <a:endParaRPr lang="pl-PL"/>
        </a:p>
      </dgm:t>
    </dgm:pt>
    <dgm:pt modelId="{CF879A8E-4BF2-4F58-A4CB-C2F42E52DCA1}" type="pres">
      <dgm:prSet presAssocID="{BFD2F493-6C3F-4C3E-98CB-34BC03F70F13}" presName="childText" presStyleLbl="bgAcc1" presStyleIdx="5" presStyleCnt="6" custScaleX="181560" custLinFactNeighborX="-20562" custLinFactNeighborY="-10644">
        <dgm:presLayoutVars>
          <dgm:bulletEnabled val="1"/>
        </dgm:presLayoutVars>
      </dgm:prSet>
      <dgm:spPr/>
      <dgm:t>
        <a:bodyPr/>
        <a:lstStyle/>
        <a:p>
          <a:endParaRPr lang="pl-PL"/>
        </a:p>
      </dgm:t>
    </dgm:pt>
  </dgm:ptLst>
  <dgm:cxnLst>
    <dgm:cxn modelId="{5200094D-9B3C-4778-A2BD-F6D9D2E52E03}" type="presOf" srcId="{915159DB-7A17-4EC2-A419-A8BA7114212A}" destId="{FA950B47-D451-43A1-8AE7-8E7060E07015}" srcOrd="0" destOrd="0" presId="urn:microsoft.com/office/officeart/2005/8/layout/hierarchy3"/>
    <dgm:cxn modelId="{0202EF85-3C63-40BE-A623-3B4B721237A4}" type="presOf" srcId="{DCED559D-6F7F-436B-918B-3F03171B7464}" destId="{09C69C61-3130-48E3-BD30-3612B343FE69}" srcOrd="0" destOrd="0" presId="urn:microsoft.com/office/officeart/2005/8/layout/hierarchy3"/>
    <dgm:cxn modelId="{379C690A-78ED-4C6A-AEA5-3E549BD7EB1A}" srcId="{64D91B5C-402F-4F54-9A69-3B11936414CC}" destId="{96107571-16C6-4029-82CB-F476EAC4D318}" srcOrd="0" destOrd="0" parTransId="{0829839F-F50D-4AC3-A9BE-5FFDA66CF165}" sibTransId="{D57CE7A3-2C95-4404-8C25-D3E56828CA94}"/>
    <dgm:cxn modelId="{BC38EAD1-A7D9-418D-93B3-0D1294BD2193}" type="presOf" srcId="{869C2F01-EB54-49CC-81F3-120126FBC2D6}" destId="{E2A40F56-91EC-4162-8932-E8D1949E2B26}" srcOrd="0" destOrd="0" presId="urn:microsoft.com/office/officeart/2005/8/layout/hierarchy3"/>
    <dgm:cxn modelId="{DC6EE5C4-FEA6-4F65-AFFD-4B55975063FC}" srcId="{853B362B-0483-4D32-9F1B-BC26924757A6}" destId="{BFD2F493-6C3F-4C3E-98CB-34BC03F70F13}" srcOrd="2" destOrd="0" parTransId="{0464FC30-337B-4F37-B69C-961CB1931D41}" sibTransId="{665B87E8-0E74-406A-8EA6-FF0B4340BAF5}"/>
    <dgm:cxn modelId="{4AD54486-169E-4E7F-84E0-B88122DA5BB9}" type="presOf" srcId="{853B362B-0483-4D32-9F1B-BC26924757A6}" destId="{D506BBD5-E47E-4106-B04C-74D8B18FE913}" srcOrd="0" destOrd="0" presId="urn:microsoft.com/office/officeart/2005/8/layout/hierarchy3"/>
    <dgm:cxn modelId="{8F146951-D135-405C-85DA-4370DB51CC48}" type="presOf" srcId="{3BD3F45C-E0CB-4109-AD3D-D72CCC7D1E2B}" destId="{0438EA96-B3E8-41A6-88A7-D245E656B789}" srcOrd="0" destOrd="0" presId="urn:microsoft.com/office/officeart/2005/8/layout/hierarchy3"/>
    <dgm:cxn modelId="{566F143E-B241-4589-8EC9-811BE4E799F7}" type="presOf" srcId="{853B362B-0483-4D32-9F1B-BC26924757A6}" destId="{3EC804AE-BB12-4B07-9E34-E0BA2A813093}" srcOrd="1" destOrd="0" presId="urn:microsoft.com/office/officeart/2005/8/layout/hierarchy3"/>
    <dgm:cxn modelId="{06FCB8B1-4104-4059-A481-C16913100B02}" type="presOf" srcId="{BFD2F493-6C3F-4C3E-98CB-34BC03F70F13}" destId="{CF879A8E-4BF2-4F58-A4CB-C2F42E52DCA1}" srcOrd="0" destOrd="0" presId="urn:microsoft.com/office/officeart/2005/8/layout/hierarchy3"/>
    <dgm:cxn modelId="{D2530CB4-4FE4-46AB-86AB-B411CB9EF436}" type="presOf" srcId="{242888B5-E662-435F-B8D7-CA19C3439760}" destId="{E3EC1C05-64F7-4D90-BCD1-07B7ACC4821B}" srcOrd="0" destOrd="0" presId="urn:microsoft.com/office/officeart/2005/8/layout/hierarchy3"/>
    <dgm:cxn modelId="{3C328867-42AB-46E6-9A5B-4385E0E20453}" srcId="{853B362B-0483-4D32-9F1B-BC26924757A6}" destId="{1826F564-9BBE-41EC-BFAA-A936FA755B72}" srcOrd="0" destOrd="0" parTransId="{DCED559D-6F7F-436B-918B-3F03171B7464}" sibTransId="{06794758-522A-452C-8CDE-91A60051A207}"/>
    <dgm:cxn modelId="{393D4DE9-5C9F-4308-AB21-EFD470C1D236}" type="presOf" srcId="{443A3DC0-0E78-47A7-BE79-C2F229505196}" destId="{CB679BDC-EE39-4308-8429-BDF1C5F099DC}" srcOrd="0" destOrd="0" presId="urn:microsoft.com/office/officeart/2005/8/layout/hierarchy3"/>
    <dgm:cxn modelId="{F5D87B77-2FA5-4533-949B-A19916FECDEC}" srcId="{64D91B5C-402F-4F54-9A69-3B11936414CC}" destId="{853B362B-0483-4D32-9F1B-BC26924757A6}" srcOrd="1" destOrd="0" parTransId="{0EBBBA4A-C45B-4257-9131-8AC2573F59C7}" sibTransId="{5B0BAFD4-33DB-434A-9D24-9CB8657C667E}"/>
    <dgm:cxn modelId="{950933A4-63CF-4535-869B-C35F749A8584}" srcId="{96107571-16C6-4029-82CB-F476EAC4D318}" destId="{869C2F01-EB54-49CC-81F3-120126FBC2D6}" srcOrd="2" destOrd="0" parTransId="{242888B5-E662-435F-B8D7-CA19C3439760}" sibTransId="{B428A11B-8E83-4AF4-826F-242BD2A46994}"/>
    <dgm:cxn modelId="{98052C1E-3126-4A9D-9BA3-97973D7CDE10}" srcId="{96107571-16C6-4029-82CB-F476EAC4D318}" destId="{255C9D87-7D20-4C45-9DED-E76992E15BA5}" srcOrd="1" destOrd="0" parTransId="{EA4420FE-115A-4270-9E9E-3F4F67B8D367}" sibTransId="{736AB344-CD98-40A2-92C5-201EF2B3D76D}"/>
    <dgm:cxn modelId="{0DDAA448-5393-4C63-B5F1-9A8ED8B19395}" srcId="{853B362B-0483-4D32-9F1B-BC26924757A6}" destId="{6029C2B3-E04D-4128-A9BD-5E99235C9E7D}" srcOrd="1" destOrd="0" parTransId="{915159DB-7A17-4EC2-A419-A8BA7114212A}" sibTransId="{460D817B-7552-449C-8BC4-986C755B0167}"/>
    <dgm:cxn modelId="{623DB4A8-3548-4398-AD1E-0C8487C5E884}" type="presOf" srcId="{EA4420FE-115A-4270-9E9E-3F4F67B8D367}" destId="{8964DB62-0F02-4815-95FB-312ED518DC44}" srcOrd="0" destOrd="0" presId="urn:microsoft.com/office/officeart/2005/8/layout/hierarchy3"/>
    <dgm:cxn modelId="{00D6A357-8DEB-4CB3-874C-6D96D74E4FF7}" type="presOf" srcId="{6029C2B3-E04D-4128-A9BD-5E99235C9E7D}" destId="{813B3720-0623-408C-97D2-E4F640024859}" srcOrd="0" destOrd="0" presId="urn:microsoft.com/office/officeart/2005/8/layout/hierarchy3"/>
    <dgm:cxn modelId="{F9D3432A-2BE7-46FA-AAD3-48FD7EAB1A0D}" type="presOf" srcId="{255C9D87-7D20-4C45-9DED-E76992E15BA5}" destId="{D550A716-3072-40E2-88FD-8B4DF4C71D4E}" srcOrd="0" destOrd="0" presId="urn:microsoft.com/office/officeart/2005/8/layout/hierarchy3"/>
    <dgm:cxn modelId="{D1F1CAC3-40C8-4BDE-AEE1-9FAE52020CB5}" type="presOf" srcId="{1826F564-9BBE-41EC-BFAA-A936FA755B72}" destId="{3A9DB175-2FBF-4E81-8C18-7788B416742B}" srcOrd="0" destOrd="0" presId="urn:microsoft.com/office/officeart/2005/8/layout/hierarchy3"/>
    <dgm:cxn modelId="{8A35E447-166D-4797-803E-14A0591B0C20}" type="presOf" srcId="{0464FC30-337B-4F37-B69C-961CB1931D41}" destId="{F9B1927E-46DD-494E-BF9A-79D30E7B42AB}" srcOrd="0" destOrd="0" presId="urn:microsoft.com/office/officeart/2005/8/layout/hierarchy3"/>
    <dgm:cxn modelId="{E2706DC6-4BBD-49BF-9B72-F9BE9913CEC3}" type="presOf" srcId="{64D91B5C-402F-4F54-9A69-3B11936414CC}" destId="{4C85E99A-69DA-445E-AF56-AC4186A31ABA}" srcOrd="0" destOrd="0" presId="urn:microsoft.com/office/officeart/2005/8/layout/hierarchy3"/>
    <dgm:cxn modelId="{0BA097FC-B444-4326-B366-C9A9CC9F3FCE}" type="presOf" srcId="{96107571-16C6-4029-82CB-F476EAC4D318}" destId="{119AEC11-8E36-461C-96DB-AD1EDB479767}" srcOrd="0" destOrd="0" presId="urn:microsoft.com/office/officeart/2005/8/layout/hierarchy3"/>
    <dgm:cxn modelId="{AF9BBDBB-5D6D-4333-B402-5CC04CF5CF9C}" type="presOf" srcId="{96107571-16C6-4029-82CB-F476EAC4D318}" destId="{F61D50C4-28ED-4BD9-901A-E0FEFAAF0AF4}" srcOrd="1" destOrd="0" presId="urn:microsoft.com/office/officeart/2005/8/layout/hierarchy3"/>
    <dgm:cxn modelId="{9D87DFAE-886F-4024-8C26-FC7F506FC9E7}" srcId="{96107571-16C6-4029-82CB-F476EAC4D318}" destId="{3BD3F45C-E0CB-4109-AD3D-D72CCC7D1E2B}" srcOrd="0" destOrd="0" parTransId="{443A3DC0-0E78-47A7-BE79-C2F229505196}" sibTransId="{D5C343CB-3D02-47D0-9120-8CFDBAD2CC12}"/>
    <dgm:cxn modelId="{B7924710-9DD8-46A8-BF9D-35B70848E5B1}" type="presParOf" srcId="{4C85E99A-69DA-445E-AF56-AC4186A31ABA}" destId="{9BF152D9-CCA5-4B90-B8A2-FC8276B571F2}" srcOrd="0" destOrd="0" presId="urn:microsoft.com/office/officeart/2005/8/layout/hierarchy3"/>
    <dgm:cxn modelId="{E8115BC5-65FD-4EE5-B80D-49028663F1BF}" type="presParOf" srcId="{9BF152D9-CCA5-4B90-B8A2-FC8276B571F2}" destId="{04EC4AFB-AD62-4CC9-ABE7-2539B3B95FF2}" srcOrd="0" destOrd="0" presId="urn:microsoft.com/office/officeart/2005/8/layout/hierarchy3"/>
    <dgm:cxn modelId="{55370F8A-6B0F-4A95-B639-8AC021D9759A}" type="presParOf" srcId="{04EC4AFB-AD62-4CC9-ABE7-2539B3B95FF2}" destId="{119AEC11-8E36-461C-96DB-AD1EDB479767}" srcOrd="0" destOrd="0" presId="urn:microsoft.com/office/officeart/2005/8/layout/hierarchy3"/>
    <dgm:cxn modelId="{6AA2B4AA-F4DC-49D0-85F7-090A2B2EE4BC}" type="presParOf" srcId="{04EC4AFB-AD62-4CC9-ABE7-2539B3B95FF2}" destId="{F61D50C4-28ED-4BD9-901A-E0FEFAAF0AF4}" srcOrd="1" destOrd="0" presId="urn:microsoft.com/office/officeart/2005/8/layout/hierarchy3"/>
    <dgm:cxn modelId="{446F352D-CC55-4F8D-A23F-605DA84EF660}" type="presParOf" srcId="{9BF152D9-CCA5-4B90-B8A2-FC8276B571F2}" destId="{41FF5233-97ED-46F5-9201-B0EAADED6822}" srcOrd="1" destOrd="0" presId="urn:microsoft.com/office/officeart/2005/8/layout/hierarchy3"/>
    <dgm:cxn modelId="{DC4E2E7B-FC3A-425E-BA70-5730755922BB}" type="presParOf" srcId="{41FF5233-97ED-46F5-9201-B0EAADED6822}" destId="{CB679BDC-EE39-4308-8429-BDF1C5F099DC}" srcOrd="0" destOrd="0" presId="urn:microsoft.com/office/officeart/2005/8/layout/hierarchy3"/>
    <dgm:cxn modelId="{542DD2DB-12EE-4C7F-AE65-F315FA3C86B7}" type="presParOf" srcId="{41FF5233-97ED-46F5-9201-B0EAADED6822}" destId="{0438EA96-B3E8-41A6-88A7-D245E656B789}" srcOrd="1" destOrd="0" presId="urn:microsoft.com/office/officeart/2005/8/layout/hierarchy3"/>
    <dgm:cxn modelId="{8BA851C1-DAA9-467E-8757-AF82A7D44CB9}" type="presParOf" srcId="{41FF5233-97ED-46F5-9201-B0EAADED6822}" destId="{8964DB62-0F02-4815-95FB-312ED518DC44}" srcOrd="2" destOrd="0" presId="urn:microsoft.com/office/officeart/2005/8/layout/hierarchy3"/>
    <dgm:cxn modelId="{0C0E63FE-D310-4F11-AE39-AD5AEF2B48C3}" type="presParOf" srcId="{41FF5233-97ED-46F5-9201-B0EAADED6822}" destId="{D550A716-3072-40E2-88FD-8B4DF4C71D4E}" srcOrd="3" destOrd="0" presId="urn:microsoft.com/office/officeart/2005/8/layout/hierarchy3"/>
    <dgm:cxn modelId="{B03E1D2C-4B16-4EFA-A1B5-03183AB26B70}" type="presParOf" srcId="{41FF5233-97ED-46F5-9201-B0EAADED6822}" destId="{E3EC1C05-64F7-4D90-BCD1-07B7ACC4821B}" srcOrd="4" destOrd="0" presId="urn:microsoft.com/office/officeart/2005/8/layout/hierarchy3"/>
    <dgm:cxn modelId="{1B0FD47B-3FD7-4635-9399-B5DBD7CA90BE}" type="presParOf" srcId="{41FF5233-97ED-46F5-9201-B0EAADED6822}" destId="{E2A40F56-91EC-4162-8932-E8D1949E2B26}" srcOrd="5" destOrd="0" presId="urn:microsoft.com/office/officeart/2005/8/layout/hierarchy3"/>
    <dgm:cxn modelId="{FC1F3D1E-7C34-41F4-96D9-1AC85C1628AB}" type="presParOf" srcId="{4C85E99A-69DA-445E-AF56-AC4186A31ABA}" destId="{DB5BDE2D-BB3F-4023-B54A-5CCFE1ED65FE}" srcOrd="1" destOrd="0" presId="urn:microsoft.com/office/officeart/2005/8/layout/hierarchy3"/>
    <dgm:cxn modelId="{A54257EA-5229-4577-8962-1C688EE1399B}" type="presParOf" srcId="{DB5BDE2D-BB3F-4023-B54A-5CCFE1ED65FE}" destId="{D79EB2AD-004B-4D01-A9D9-DD19E55E71BC}" srcOrd="0" destOrd="0" presId="urn:microsoft.com/office/officeart/2005/8/layout/hierarchy3"/>
    <dgm:cxn modelId="{3FE83569-2BB5-442B-B269-B0D6B95A0A08}" type="presParOf" srcId="{D79EB2AD-004B-4D01-A9D9-DD19E55E71BC}" destId="{D506BBD5-E47E-4106-B04C-74D8B18FE913}" srcOrd="0" destOrd="0" presId="urn:microsoft.com/office/officeart/2005/8/layout/hierarchy3"/>
    <dgm:cxn modelId="{024717BA-8B40-42B8-8E47-F7E49A91EF69}" type="presParOf" srcId="{D79EB2AD-004B-4D01-A9D9-DD19E55E71BC}" destId="{3EC804AE-BB12-4B07-9E34-E0BA2A813093}" srcOrd="1" destOrd="0" presId="urn:microsoft.com/office/officeart/2005/8/layout/hierarchy3"/>
    <dgm:cxn modelId="{7DD1E741-FC60-47E3-BFDD-7B325210BE88}" type="presParOf" srcId="{DB5BDE2D-BB3F-4023-B54A-5CCFE1ED65FE}" destId="{0B2E48C1-B759-4596-9BCE-00596534D47C}" srcOrd="1" destOrd="0" presId="urn:microsoft.com/office/officeart/2005/8/layout/hierarchy3"/>
    <dgm:cxn modelId="{9E7F7C4A-63C1-44DC-8F37-FEFB1CAA9C86}" type="presParOf" srcId="{0B2E48C1-B759-4596-9BCE-00596534D47C}" destId="{09C69C61-3130-48E3-BD30-3612B343FE69}" srcOrd="0" destOrd="0" presId="urn:microsoft.com/office/officeart/2005/8/layout/hierarchy3"/>
    <dgm:cxn modelId="{456C1305-3E0D-4CFA-B6BC-BFA697450231}" type="presParOf" srcId="{0B2E48C1-B759-4596-9BCE-00596534D47C}" destId="{3A9DB175-2FBF-4E81-8C18-7788B416742B}" srcOrd="1" destOrd="0" presId="urn:microsoft.com/office/officeart/2005/8/layout/hierarchy3"/>
    <dgm:cxn modelId="{890028F7-42F2-473C-8BA4-B5CC9C753292}" type="presParOf" srcId="{0B2E48C1-B759-4596-9BCE-00596534D47C}" destId="{FA950B47-D451-43A1-8AE7-8E7060E07015}" srcOrd="2" destOrd="0" presId="urn:microsoft.com/office/officeart/2005/8/layout/hierarchy3"/>
    <dgm:cxn modelId="{74F0F528-7C93-41EE-B945-58FF94E2DE2F}" type="presParOf" srcId="{0B2E48C1-B759-4596-9BCE-00596534D47C}" destId="{813B3720-0623-408C-97D2-E4F640024859}" srcOrd="3" destOrd="0" presId="urn:microsoft.com/office/officeart/2005/8/layout/hierarchy3"/>
    <dgm:cxn modelId="{3F85E3CB-4600-4D48-904F-71358DA696B0}" type="presParOf" srcId="{0B2E48C1-B759-4596-9BCE-00596534D47C}" destId="{F9B1927E-46DD-494E-BF9A-79D30E7B42AB}" srcOrd="4" destOrd="0" presId="urn:microsoft.com/office/officeart/2005/8/layout/hierarchy3"/>
    <dgm:cxn modelId="{E5DD9452-BFCE-4F5D-9F1A-A4A121965DA8}" type="presParOf" srcId="{0B2E48C1-B759-4596-9BCE-00596534D47C}" destId="{CF879A8E-4BF2-4F58-A4CB-C2F42E52DCA1}" srcOrd="5"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E7F3D-4A87-407E-8DDE-4338DEF4C22C}" type="datetimeFigureOut">
              <a:rPr lang="pl-PL" smtClean="0"/>
              <a:pPr/>
              <a:t>09.04.2019</a:t>
            </a:fld>
            <a:endParaRPr lang="pl-PL"/>
          </a:p>
        </p:txBody>
      </p:sp>
      <p:sp>
        <p:nvSpPr>
          <p:cNvPr id="4" name="Symbol zastępczy obrazu slajd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2572C0-5A44-40C6-B68A-1791A2F7976C}"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034BE2CC-AEE3-458A-8C7D-ED66F45A2FB3}" type="slidenum">
              <a:rPr lang="pl-PL"/>
              <a:pPr/>
              <a:t>16</a:t>
            </a:fld>
            <a:endParaRPr lang="pl-PL"/>
          </a:p>
        </p:txBody>
      </p:sp>
      <p:sp>
        <p:nvSpPr>
          <p:cNvPr id="46081" name="Rectangle 1"/>
          <p:cNvSpPr txBox="1">
            <a:spLocks noGrp="1" noRot="1" noChangeAspect="1" noChangeArrowheads="1"/>
          </p:cNvSpPr>
          <p:nvPr>
            <p:ph type="sldImg"/>
          </p:nvPr>
        </p:nvSpPr>
        <p:spPr bwMode="auto">
          <a:xfrm>
            <a:off x="382588" y="695325"/>
            <a:ext cx="6091237" cy="3427413"/>
          </a:xfrm>
          <a:prstGeom prst="rect">
            <a:avLst/>
          </a:prstGeom>
          <a:solidFill>
            <a:srgbClr val="FFFFFF"/>
          </a:solidFill>
          <a:ln>
            <a:solidFill>
              <a:srgbClr val="000000"/>
            </a:solidFill>
            <a:miter lim="800000"/>
            <a:headEnd/>
            <a:tailEnd/>
          </a:ln>
        </p:spPr>
      </p:sp>
      <p:sp>
        <p:nvSpPr>
          <p:cNvPr id="46082" name="Rectangle 2"/>
          <p:cNvSpPr txBox="1">
            <a:spLocks noGrp="1" noChangeArrowheads="1"/>
          </p:cNvSpPr>
          <p:nvPr>
            <p:ph type="body" idx="1"/>
          </p:nvPr>
        </p:nvSpPr>
        <p:spPr bwMode="auto">
          <a:xfrm>
            <a:off x="685512" y="4343231"/>
            <a:ext cx="5485536" cy="4113782"/>
          </a:xfrm>
          <a:prstGeom prst="rect">
            <a:avLst/>
          </a:prstGeom>
          <a:noFill/>
          <a:ln cap="flat">
            <a:round/>
            <a:headEnd/>
            <a:tailEnd/>
          </a:ln>
        </p:spPr>
        <p:txBody>
          <a:bodyPr wrap="none" anchor="ctr"/>
          <a:lstStyle/>
          <a:p>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pPr/>
              <a:t>4/9/2019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4/9/2019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4/9/2019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4/9/2019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cyzje.uokik.gov.pl/bp/dec_prez.nsf/43104c28a7a1be23c1257eac006d8dd4/e3cac529ac00d4fcc125822e004ad0dc/$FILE/decyzja%20ZIK_RWR%2011-2017%20z%2022.12.2017r.%20Kancelaria%20Prawna%20Proculus%20Sp.%20z%20o.o.%20we%20Wroc&#322;awiu.pdf" TargetMode="External"/><Relationship Id="rId2" Type="http://schemas.openxmlformats.org/officeDocument/2006/relationships/hyperlink" Target="https://pk.gov.pl/aktualnosci/aktualnosci-z-kraju/kolejne-aresztowania-w-sledztwie-dotyczacym-zorganizowanej-grupy-przestepczej-dokonujacej-oszustw-w-zwiazku-dzialalnoscia-w-zakresie-posrednictwa-kredytowego/" TargetMode="External"/><Relationship Id="rId1" Type="http://schemas.openxmlformats.org/officeDocument/2006/relationships/slideLayout" Target="../slideLayouts/slideLayout2.xml"/><Relationship Id="rId4" Type="http://schemas.openxmlformats.org/officeDocument/2006/relationships/hyperlink" Target="https://www.wrobieniwfinanse.p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uokik.gov.pl/download.php?id=88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uokik.gov.pl/download.php?id=887" TargetMode="External"/><Relationship Id="rId2" Type="http://schemas.openxmlformats.org/officeDocument/2006/relationships/hyperlink" Target="http://uokik.gov.pl/download.php?id=96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371600" y="1803404"/>
            <a:ext cx="9448800" cy="2117431"/>
          </a:xfrm>
        </p:spPr>
        <p:txBody>
          <a:bodyPr/>
          <a:lstStyle/>
          <a:p>
            <a:pPr algn="ctr"/>
            <a:r>
              <a:rPr lang="pl-PL" b="1" dirty="0"/>
              <a:t>Konsument na rynku usług finansowych</a:t>
            </a:r>
          </a:p>
        </p:txBody>
      </p:sp>
      <p:sp>
        <p:nvSpPr>
          <p:cNvPr id="3" name="Podtytuł 2"/>
          <p:cNvSpPr>
            <a:spLocks noGrp="1"/>
          </p:cNvSpPr>
          <p:nvPr>
            <p:ph type="subTitle" idx="1"/>
          </p:nvPr>
        </p:nvSpPr>
        <p:spPr>
          <a:xfrm>
            <a:off x="8085222" y="6303818"/>
            <a:ext cx="3178524" cy="554182"/>
          </a:xfrm>
        </p:spPr>
        <p:txBody>
          <a:bodyPr>
            <a:normAutofit fontScale="85000" lnSpcReduction="10000"/>
          </a:bodyPr>
          <a:lstStyle/>
          <a:p>
            <a:r>
              <a:rPr lang="pl-PL" sz="2400" b="1" i="1" dirty="0" smtClean="0"/>
              <a:t>mgr Barbara </a:t>
            </a:r>
            <a:r>
              <a:rPr lang="pl-PL" sz="2400" b="1" i="1" dirty="0" err="1" smtClean="0"/>
              <a:t>Trybulińska</a:t>
            </a:r>
            <a:endParaRPr lang="pl-PL" sz="2400" b="1" i="1" dirty="0"/>
          </a:p>
        </p:txBody>
      </p:sp>
    </p:spTree>
    <p:extLst>
      <p:ext uri="{BB962C8B-B14F-4D97-AF65-F5344CB8AC3E}">
        <p14:creationId xmlns="" xmlns:p14="http://schemas.microsoft.com/office/powerpoint/2010/main" val="2991470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51018" y="321028"/>
            <a:ext cx="8610600" cy="1293028"/>
          </a:xfrm>
        </p:spPr>
        <p:txBody>
          <a:bodyPr/>
          <a:lstStyle/>
          <a:p>
            <a:r>
              <a:rPr lang="pl-PL" b="1" dirty="0" smtClean="0"/>
              <a:t>Kredyt a pożyczka</a:t>
            </a:r>
            <a:endParaRPr lang="pl-PL" b="1" dirty="0"/>
          </a:p>
        </p:txBody>
      </p:sp>
      <p:sp>
        <p:nvSpPr>
          <p:cNvPr id="3" name="Symbol zastępczy zawartości 2"/>
          <p:cNvSpPr>
            <a:spLocks noGrp="1"/>
          </p:cNvSpPr>
          <p:nvPr>
            <p:ph idx="1"/>
          </p:nvPr>
        </p:nvSpPr>
        <p:spPr>
          <a:xfrm>
            <a:off x="685800" y="1579418"/>
            <a:ext cx="10820400" cy="4932218"/>
          </a:xfrm>
        </p:spPr>
        <p:txBody>
          <a:bodyPr>
            <a:normAutofit fontScale="92500" lnSpcReduction="10000"/>
          </a:bodyPr>
          <a:lstStyle/>
          <a:p>
            <a:pPr marL="0" indent="0" algn="just">
              <a:lnSpc>
                <a:spcPct val="150000"/>
              </a:lnSpc>
              <a:buNone/>
              <a:tabLst>
                <a:tab pos="360363" algn="l"/>
              </a:tabLst>
            </a:pPr>
            <a:r>
              <a:rPr lang="pl-PL" sz="2400" dirty="0" smtClean="0"/>
              <a:t>Przedmiotem pożyczki mogą być </a:t>
            </a:r>
            <a:r>
              <a:rPr lang="pl-PL" sz="2400" b="1" dirty="0" smtClean="0"/>
              <a:t>pieniądze i inne rzeczy oznaczone co do gatunku</a:t>
            </a:r>
            <a:r>
              <a:rPr lang="pl-PL" sz="2400" dirty="0" smtClean="0"/>
              <a:t>. Natomiast przedmiotem kredytu są </a:t>
            </a:r>
            <a:r>
              <a:rPr lang="pl-PL" sz="2400" b="1" dirty="0" smtClean="0"/>
              <a:t>wyłącznie środki pieniężne</a:t>
            </a:r>
            <a:r>
              <a:rPr lang="pl-PL" sz="2400" dirty="0" smtClean="0"/>
              <a:t>. Pożyczka może być wykorzystana przez pożyczkobiorcę na </a:t>
            </a:r>
            <a:r>
              <a:rPr lang="pl-PL" sz="2400" b="1" dirty="0" smtClean="0"/>
              <a:t>dowolny cel</a:t>
            </a:r>
            <a:r>
              <a:rPr lang="pl-PL" sz="2400" dirty="0" smtClean="0"/>
              <a:t>, natomiast kredytu bank udziela na </a:t>
            </a:r>
            <a:r>
              <a:rPr lang="pl-PL" sz="2400" b="1" dirty="0" smtClean="0"/>
              <a:t>ściśle określony cel</a:t>
            </a:r>
            <a:r>
              <a:rPr lang="pl-PL" sz="2400" dirty="0" smtClean="0"/>
              <a:t> opisany we wniosku kredytowym – jest to tzw. zasada celowości kredytu. Pożyczkodawca nie ma prawa kontroli sposobu wykorzystania pożyczki, natomiast kredytodawcy przysługuje </a:t>
            </a:r>
            <a:r>
              <a:rPr lang="pl-PL" sz="2400" b="1" dirty="0" smtClean="0"/>
              <a:t>prawo kontroli</a:t>
            </a:r>
            <a:r>
              <a:rPr lang="pl-PL" sz="2400" dirty="0" smtClean="0"/>
              <a:t>, czy kredyt wykorzystywany jest zgodnie z warunkami określonymi w umowie kredytowej. Przysługuje mu również prawo wypowiedzenia umowy w przypadku stwierdzenia, że kredyt jest wykorzystywany niezgodnie z przeznaczeniem.</a:t>
            </a:r>
          </a:p>
          <a:p>
            <a:pPr marL="0" indent="0" algn="just">
              <a:lnSpc>
                <a:spcPct val="150000"/>
              </a:lnSpc>
              <a:buNone/>
              <a:tabLst>
                <a:tab pos="360363" algn="l"/>
              </a:tabLst>
            </a:pPr>
            <a:endParaRPr lang="pl-P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23309" y="0"/>
            <a:ext cx="8610600" cy="1293028"/>
          </a:xfrm>
        </p:spPr>
        <p:txBody>
          <a:bodyPr/>
          <a:lstStyle/>
          <a:p>
            <a:pPr algn="ctr"/>
            <a:r>
              <a:rPr lang="pl-PL" b="1" dirty="0" err="1" smtClean="0"/>
              <a:t>parabank</a:t>
            </a:r>
            <a:endParaRPr lang="pl-PL" b="1" dirty="0"/>
          </a:p>
        </p:txBody>
      </p:sp>
      <p:sp>
        <p:nvSpPr>
          <p:cNvPr id="3" name="Symbol zastępczy zawartości 2"/>
          <p:cNvSpPr>
            <a:spLocks noGrp="1"/>
          </p:cNvSpPr>
          <p:nvPr>
            <p:ph idx="1"/>
          </p:nvPr>
        </p:nvSpPr>
        <p:spPr>
          <a:xfrm>
            <a:off x="685800" y="983673"/>
            <a:ext cx="10820400" cy="5527963"/>
          </a:xfrm>
        </p:spPr>
        <p:txBody>
          <a:bodyPr>
            <a:noAutofit/>
          </a:bodyPr>
          <a:lstStyle/>
          <a:p>
            <a:pPr marL="0" indent="0" algn="just">
              <a:lnSpc>
                <a:spcPct val="150000"/>
              </a:lnSpc>
              <a:buNone/>
            </a:pPr>
            <a:r>
              <a:rPr lang="pl-PL" sz="2000" dirty="0" smtClean="0"/>
              <a:t>Potocznie takim mianem określa się </a:t>
            </a:r>
            <a:r>
              <a:rPr lang="pl-PL" sz="2000" b="1" dirty="0" smtClean="0"/>
              <a:t>instytucje, które w ramach działalności gospodarczej świadczą usługi podobne do usług świadczonych przez banki</a:t>
            </a:r>
            <a:r>
              <a:rPr lang="pl-PL" sz="2000" dirty="0" smtClean="0"/>
              <a:t>. Przede wszystkim udzielają konsumentom pożyczek i taka działalność, o ile nie narusza przepisów regulujących ich udzielanie jest dozwolona. Dostępność usług tych firm jest znaczna, choć w większości wypadków ma charakter lokalny. Część przedsiębiorstw prowadzi sprzedaż akwizycyjną w domach konsumentów, a także za pomocą Internetu lub innych metod komunikacji na odległość. Oferty </a:t>
            </a:r>
            <a:r>
              <a:rPr lang="pl-PL" sz="2000" dirty="0" err="1" smtClean="0"/>
              <a:t>parabanków</a:t>
            </a:r>
            <a:r>
              <a:rPr lang="pl-PL" sz="2000" dirty="0" smtClean="0"/>
              <a:t> zachęcają brakiem skomplikowanych procedur i wysokich wymagań dotyczących zdolności kredytowej przy zawieraniu umów. Zwykle jednak wiążą się z bardzo wysokimi kosztami, które mogą wielokrotnie przewyższać koszty pożyczek i kredytów udzielanych przez banki (z reguły koszty kredytu/pożyczki są tym większe im łatwiej taki kredyt/pożyczkę uzyskać).</a:t>
            </a:r>
            <a:endParaRPr lang="pl-PL"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23309" y="0"/>
            <a:ext cx="8610600" cy="1293028"/>
          </a:xfrm>
        </p:spPr>
        <p:txBody>
          <a:bodyPr/>
          <a:lstStyle/>
          <a:p>
            <a:pPr algn="ctr"/>
            <a:r>
              <a:rPr lang="pl-PL" b="1" dirty="0" err="1" smtClean="0"/>
              <a:t>parabank</a:t>
            </a:r>
            <a:endParaRPr lang="pl-PL" b="1" dirty="0"/>
          </a:p>
        </p:txBody>
      </p:sp>
      <p:sp>
        <p:nvSpPr>
          <p:cNvPr id="3" name="Symbol zastępczy zawartości 2"/>
          <p:cNvSpPr>
            <a:spLocks noGrp="1"/>
          </p:cNvSpPr>
          <p:nvPr>
            <p:ph idx="1"/>
          </p:nvPr>
        </p:nvSpPr>
        <p:spPr>
          <a:xfrm>
            <a:off x="685800" y="1357745"/>
            <a:ext cx="10820400" cy="5153891"/>
          </a:xfrm>
        </p:spPr>
        <p:txBody>
          <a:bodyPr>
            <a:noAutofit/>
          </a:bodyPr>
          <a:lstStyle/>
          <a:p>
            <a:pPr marL="0" indent="0" algn="just">
              <a:lnSpc>
                <a:spcPct val="150000"/>
              </a:lnSpc>
              <a:buNone/>
            </a:pPr>
            <a:r>
              <a:rPr lang="pl-PL" dirty="0" smtClean="0"/>
              <a:t>Oprócz </a:t>
            </a:r>
            <a:r>
              <a:rPr lang="pl-PL" dirty="0" err="1" smtClean="0"/>
              <a:t>parabanków</a:t>
            </a:r>
            <a:r>
              <a:rPr lang="pl-PL" dirty="0" smtClean="0"/>
              <a:t> udzielających pożyczek istnieją również </a:t>
            </a:r>
            <a:r>
              <a:rPr lang="pl-PL" b="1" dirty="0" err="1" smtClean="0"/>
              <a:t>parabanki</a:t>
            </a:r>
            <a:r>
              <a:rPr lang="pl-PL" b="1" dirty="0" smtClean="0"/>
              <a:t>, które oferują konsumentom produkty podobne do lokat oszczędnościowych</a:t>
            </a:r>
            <a:r>
              <a:rPr lang="pl-PL" dirty="0" smtClean="0"/>
              <a:t>. W tym miejscu należy podkreślić, że przepis art. 171 prawa bankowego przewiduje sankcję karną za gromadzenie bez zezwolenia środków pieniężnych klientów w celu obciążania ich ryzykiem. Powierzenie oszczędności podmiotowi zajmującemu się tego typu działalnością związane jest z bardzo dużym ryzykiem, ponieważ wspomniane instytucje nie są nadzorowane przez Komisję Nadzoru Finansowego (KNF), która m.in. sprawdza, czy sposób działania banków nie zagraża bezpieczeństwu środków powierzonych im przez klientów.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Leasing konsumencki</a:t>
            </a:r>
            <a:endParaRPr lang="pl-PL" b="1" dirty="0"/>
          </a:p>
        </p:txBody>
      </p:sp>
      <p:sp>
        <p:nvSpPr>
          <p:cNvPr id="3" name="Symbol zastępczy zawartości 2"/>
          <p:cNvSpPr>
            <a:spLocks noGrp="1"/>
          </p:cNvSpPr>
          <p:nvPr>
            <p:ph idx="1"/>
          </p:nvPr>
        </p:nvSpPr>
        <p:spPr/>
        <p:txBody>
          <a:bodyPr/>
          <a:lstStyle/>
          <a:p>
            <a:pPr algn="just">
              <a:lnSpc>
                <a:spcPct val="150000"/>
              </a:lnSpc>
            </a:pPr>
            <a:r>
              <a:rPr lang="pl-PL" dirty="0" smtClean="0"/>
              <a:t>Jedna ze stron umowy – </a:t>
            </a:r>
            <a:r>
              <a:rPr lang="pl-PL" dirty="0" smtClean="0">
                <a:solidFill>
                  <a:srgbClr val="00B050"/>
                </a:solidFill>
              </a:rPr>
              <a:t>finansujący / leasingodawca-</a:t>
            </a:r>
            <a:r>
              <a:rPr lang="pl-PL" dirty="0" smtClean="0">
                <a:solidFill>
                  <a:srgbClr val="FF0000"/>
                </a:solidFill>
              </a:rPr>
              <a:t> </a:t>
            </a:r>
            <a:r>
              <a:rPr lang="pl-PL" dirty="0" smtClean="0"/>
              <a:t>przekazuje drugiej stronie – </a:t>
            </a:r>
            <a:r>
              <a:rPr lang="pl-PL" dirty="0" smtClean="0">
                <a:solidFill>
                  <a:schemeClr val="accent6"/>
                </a:solidFill>
              </a:rPr>
              <a:t>korzystającemu / leasingobiorcy </a:t>
            </a:r>
            <a:r>
              <a:rPr lang="pl-PL" dirty="0" smtClean="0"/>
              <a:t>- prawo do korzystania z określonej rzeczy na pewien uzgodniony w umowie leasingu okres, w zamian za ustalone ratalne opłaty - </a:t>
            </a:r>
            <a:r>
              <a:rPr lang="pl-PL" dirty="0" smtClean="0">
                <a:solidFill>
                  <a:schemeClr val="accent2"/>
                </a:solidFill>
              </a:rPr>
              <a:t>raty leasingowe</a:t>
            </a:r>
            <a:r>
              <a:rPr lang="pl-PL" dirty="0" smtClean="0"/>
              <a:t>.</a:t>
            </a:r>
          </a:p>
          <a:p>
            <a:pPr algn="just">
              <a:lnSpc>
                <a:spcPct val="150000"/>
              </a:lnSpc>
            </a:pPr>
            <a:r>
              <a:rPr lang="pl-PL" dirty="0" smtClean="0"/>
              <a:t>Leasing konsumencki (prywatny) – leasing przeznaczony dla osób nieprowadzących działalności gospodarczej.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685800" y="277091"/>
          <a:ext cx="10820400" cy="63453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UBEZPIECZENIE</a:t>
            </a:r>
            <a:endParaRPr lang="pl-PL" b="1" dirty="0"/>
          </a:p>
        </p:txBody>
      </p:sp>
      <p:sp>
        <p:nvSpPr>
          <p:cNvPr id="3" name="Symbol zastępczy zawartości 2"/>
          <p:cNvSpPr>
            <a:spLocks noGrp="1"/>
          </p:cNvSpPr>
          <p:nvPr>
            <p:ph idx="1"/>
          </p:nvPr>
        </p:nvSpPr>
        <p:spPr>
          <a:xfrm>
            <a:off x="685800" y="1953492"/>
            <a:ext cx="10820400" cy="4265194"/>
          </a:xfrm>
        </p:spPr>
        <p:txBody>
          <a:bodyPr>
            <a:noAutofit/>
          </a:bodyPr>
          <a:lstStyle/>
          <a:p>
            <a:pPr marL="0" indent="0">
              <a:buNone/>
            </a:pPr>
            <a:r>
              <a:rPr lang="pl-PL" sz="2400" dirty="0" smtClean="0"/>
              <a:t>Umowa ubezpieczenia powinna określać: </a:t>
            </a:r>
          </a:p>
          <a:p>
            <a:r>
              <a:rPr lang="pl-PL" sz="2400" dirty="0" smtClean="0"/>
              <a:t>rodzaj ubezpieczenia;</a:t>
            </a:r>
          </a:p>
          <a:p>
            <a:r>
              <a:rPr lang="pl-PL" sz="2400" dirty="0" smtClean="0"/>
              <a:t>dane obu stron;</a:t>
            </a:r>
          </a:p>
          <a:p>
            <a:r>
              <a:rPr lang="pl-PL" sz="2400" b="1" dirty="0" smtClean="0"/>
              <a:t>bezwzględnie</a:t>
            </a:r>
            <a:r>
              <a:rPr lang="pl-PL" sz="2400" dirty="0" smtClean="0"/>
              <a:t> muszą być w niej  wymienione w niej świadczenia, do których wypłaty zobowiązuje się ubezpieczyciel i wysokość składki ubezpieczonego;</a:t>
            </a:r>
          </a:p>
          <a:p>
            <a:r>
              <a:rPr lang="pl-PL" sz="2400" dirty="0" smtClean="0"/>
              <a:t>określone zdarzenia losowe rodzące odpowiedzialność ubezpieczeniową;</a:t>
            </a:r>
          </a:p>
          <a:p>
            <a:r>
              <a:rPr lang="pl-PL" sz="2400" dirty="0" smtClean="0"/>
              <a:t>okres trwania ubezpieczenia;</a:t>
            </a:r>
          </a:p>
          <a:p>
            <a:r>
              <a:rPr lang="pl-PL" sz="2400" dirty="0" smtClean="0"/>
              <a:t>na czyją rzecz jest ono zawarte (jeśli jest to ubezpieczenie na rzecz osoby trzeciej).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608641" y="273629"/>
            <a:ext cx="10970880" cy="1144921"/>
          </a:xfrm>
          <a:ln/>
        </p:spPr>
        <p:txBody>
          <a:bodyPr tIns="388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a:t>Ogólne warunki ubezpieczenia</a:t>
            </a:r>
          </a:p>
        </p:txBody>
      </p:sp>
      <p:sp>
        <p:nvSpPr>
          <p:cNvPr id="18434" name="Rectangle 2"/>
          <p:cNvSpPr>
            <a:spLocks noGrp="1" noChangeArrowheads="1"/>
          </p:cNvSpPr>
          <p:nvPr>
            <p:ph type="body" idx="1"/>
          </p:nvPr>
        </p:nvSpPr>
        <p:spPr>
          <a:xfrm>
            <a:off x="608641" y="1576966"/>
            <a:ext cx="10970880" cy="4588307"/>
          </a:xfrm>
          <a:ln/>
        </p:spPr>
        <p:txBody>
          <a:bodyPr tIns="21240"/>
          <a:lstStyle/>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przede wszystkim ogólne warunki ubezpieczenia powinny nam zostać doręczone przed zawarciem umowy ubezpieczenia;</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OWU powinny być sformułowane jednoznacznie i w sposób zrozumiały;</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   </a:t>
            </a:r>
            <a:r>
              <a:rPr lang="pl-PL" sz="2400" b="1" dirty="0"/>
              <a:t>ogólne warunki ubezpieczenia powinny określać m.in.:</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przedmiot i zakres ubezpieczenia</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sposób zawierania umowy ubezpieczenia</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zakres i czas trwania odpowiedzialności zakładu ubezpieczeń</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prawa i obowiązki stron umowy</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tryb, warunki, sposób oraz przesłanki i terminy wypowiedzenia umowy przez ubezpieczającego lub zakład </a:t>
            </a:r>
            <a:r>
              <a:rPr lang="pl-PL" sz="2400" dirty="0" smtClean="0"/>
              <a:t>ubezpieczeń</a:t>
            </a:r>
            <a:endParaRPr lang="pl-PL" sz="24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Ogólne warunki ubezpieczenia</a:t>
            </a:r>
            <a:endParaRPr lang="pl-PL" dirty="0"/>
          </a:p>
        </p:txBody>
      </p:sp>
      <p:sp>
        <p:nvSpPr>
          <p:cNvPr id="3" name="Symbol zastępczy zawartości 2"/>
          <p:cNvSpPr>
            <a:spLocks noGrp="1"/>
          </p:cNvSpPr>
          <p:nvPr>
            <p:ph idx="1"/>
          </p:nvPr>
        </p:nvSpPr>
        <p:spPr>
          <a:xfrm>
            <a:off x="685800" y="1981200"/>
            <a:ext cx="10820400" cy="4237485"/>
          </a:xfrm>
        </p:spPr>
        <p:txBody>
          <a:bodyPr>
            <a:noAutofit/>
          </a:bodyPr>
          <a:lstStyle/>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ustalania i opłacania składki ubezpieczeniowej lub opłat pobieranych przez zakład ubezpieczeń oraz metod ich indeksacji, a także ich wysokość</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indeksacji składki ubezpieczeniowej</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tryb, warunki oraz sposób dokonywania zmiany umowy ubezpieczenia zawartej na czas nieokreślony</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ustalania wysokości świadczenia</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i tryb dochodzenia roszczeń z umowy ubezpieczenia</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informację o sądzie właściwym dla rozstrzygnięcia sporu mogącego wynikać z danej umowy ubezpieczenia</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sumę ubezpieczenia i warunki jej zmiany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3674" y="514992"/>
            <a:ext cx="10536382" cy="1293028"/>
          </a:xfrm>
        </p:spPr>
        <p:txBody>
          <a:bodyPr/>
          <a:lstStyle/>
          <a:p>
            <a:r>
              <a:rPr lang="pl-PL" b="1" dirty="0" smtClean="0"/>
              <a:t>Prawa i obowiązki ubezpieczonego</a:t>
            </a:r>
            <a:endParaRPr lang="pl-PL" dirty="0"/>
          </a:p>
        </p:txBody>
      </p:sp>
      <p:sp>
        <p:nvSpPr>
          <p:cNvPr id="3" name="Symbol zastępczy zawartości 2"/>
          <p:cNvSpPr>
            <a:spLocks noGrp="1"/>
          </p:cNvSpPr>
          <p:nvPr>
            <p:ph idx="1"/>
          </p:nvPr>
        </p:nvSpPr>
        <p:spPr>
          <a:xfrm>
            <a:off x="685800" y="1634836"/>
            <a:ext cx="10820400" cy="4876800"/>
          </a:xfrm>
        </p:spPr>
        <p:txBody>
          <a:bodyPr>
            <a:noAutofit/>
          </a:bodyPr>
          <a:lstStyle/>
          <a:p>
            <a:pPr marL="0" indent="10795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Jeśli wybierzemy ubezpieczenie z funduszem kapitałowym, powinniśmy sprawdzić:</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 zmienia się ubezpieczenie w razie zawarcia małżeństwa, urodzenia dziecka itp.;</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co dzieje się w przypadku przerwy w opłacaniu składek;</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 jest minimalny okres trwania ubezpieczenia, aby ubiegać się o wypłatę świadczenia;</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mogą być powody niewypłacenia świadczenia;</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czy określono w umowie, ile czasu czekać będziemy na wypłatę, gdy zrezygnujemy z kontynuowania ubezpieczenia;</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inne obowiązki ciążą na ubezpieczonym;</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prawa przyznają nam konkretne oferty w porównaniu z innymi;</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opłaty związane są z umową ubezpieczenia.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lgn="ctr">
              <a:lnSpc>
                <a:spcPct val="200000"/>
              </a:lnSpc>
              <a:buNone/>
            </a:pPr>
            <a:r>
              <a:rPr lang="pl-PL" sz="2800" b="1" dirty="0" smtClean="0">
                <a:solidFill>
                  <a:srgbClr val="00B050"/>
                </a:solidFill>
              </a:rPr>
              <a:t>Poradnik klientów usług finansowych KNF:</a:t>
            </a:r>
          </a:p>
          <a:p>
            <a:pPr marL="0" indent="0" algn="ctr">
              <a:lnSpc>
                <a:spcPct val="200000"/>
              </a:lnSpc>
              <a:buNone/>
            </a:pPr>
            <a:r>
              <a:rPr lang="pl-PL" sz="2800" dirty="0" smtClean="0">
                <a:solidFill>
                  <a:srgbClr val="00B050"/>
                </a:solidFill>
              </a:rPr>
              <a:t>http://www.knf.gov.pl/Images/KNF_piramidy_tcm75-28815.pdf</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Zakres</a:t>
            </a:r>
            <a:endParaRPr lang="pl-PL" b="1" dirty="0"/>
          </a:p>
        </p:txBody>
      </p:sp>
      <p:sp>
        <p:nvSpPr>
          <p:cNvPr id="3" name="Symbol zastępczy zawartości 2"/>
          <p:cNvSpPr>
            <a:spLocks noGrp="1"/>
          </p:cNvSpPr>
          <p:nvPr>
            <p:ph idx="1"/>
          </p:nvPr>
        </p:nvSpPr>
        <p:spPr/>
        <p:txBody>
          <a:bodyPr>
            <a:normAutofit/>
          </a:bodyPr>
          <a:lstStyle/>
          <a:p>
            <a:pPr marL="900113" indent="0" algn="just"/>
            <a:r>
              <a:rPr lang="pl-PL" sz="2800" dirty="0" smtClean="0"/>
              <a:t>Kredyty</a:t>
            </a:r>
          </a:p>
          <a:p>
            <a:pPr marL="900113" indent="0" algn="just"/>
            <a:r>
              <a:rPr lang="pl-PL" sz="2800" dirty="0" smtClean="0"/>
              <a:t>Pożyczki</a:t>
            </a:r>
          </a:p>
          <a:p>
            <a:pPr marL="900113" indent="0" algn="just"/>
            <a:r>
              <a:rPr lang="pl-PL" sz="2800" dirty="0" smtClean="0"/>
              <a:t>Ubezpieczenia</a:t>
            </a:r>
          </a:p>
          <a:p>
            <a:pPr marL="900113" indent="0" algn="just"/>
            <a:r>
              <a:rPr lang="pl-PL" sz="2800" dirty="0" smtClean="0"/>
              <a:t>Leasing konsumencki</a:t>
            </a:r>
          </a:p>
          <a:p>
            <a:pPr marL="900113" indent="0" algn="just"/>
            <a:r>
              <a:rPr lang="pl-PL" sz="2800" dirty="0" smtClean="0"/>
              <a:t>Inwestycje</a:t>
            </a:r>
          </a:p>
        </p:txBody>
      </p:sp>
      <p:pic>
        <p:nvPicPr>
          <p:cNvPr id="4" name="Obraz 3" descr="money.jpg"/>
          <p:cNvPicPr>
            <a:picLocks noChangeAspect="1"/>
          </p:cNvPicPr>
          <p:nvPr/>
        </p:nvPicPr>
        <p:blipFill>
          <a:blip r:embed="rId2"/>
          <a:stretch>
            <a:fillRect/>
          </a:stretch>
        </p:blipFill>
        <p:spPr>
          <a:xfrm>
            <a:off x="7252854" y="2434359"/>
            <a:ext cx="3810000" cy="29591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NOWELIZACJA 2015</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lnSpc>
                <a:spcPct val="110000"/>
              </a:lnSpc>
            </a:pPr>
            <a:r>
              <a:rPr lang="pl-PL" dirty="0" smtClean="0"/>
              <a:t>Ustawa z dnia 5 sierpnia 2015r. o rozpatrywaniu reklamacji przez podmioty rynku finansowego i o Rzeczniku Finansowym</a:t>
            </a:r>
          </a:p>
          <a:p>
            <a:pPr>
              <a:lnSpc>
                <a:spcPct val="110000"/>
              </a:lnSpc>
            </a:pPr>
            <a:r>
              <a:rPr lang="pl-PL" dirty="0" smtClean="0"/>
              <a:t>Nowe przepisy dotyczą reklamacji składanych przez osoby fizyczne - także w związku z prowadzoną przez nie działalnością zawodową bądź gospodarczą - które są klientami instytucji finansowych. Instytucje te to m.in. banki, </a:t>
            </a:r>
            <a:r>
              <a:rPr lang="pl-PL" dirty="0" err="1" smtClean="0"/>
              <a:t>banki</a:t>
            </a:r>
            <a:r>
              <a:rPr lang="pl-PL" dirty="0" smtClean="0"/>
              <a:t> spółdzielcze, SKOK-i, firmy pożyczkowe, biura usług płatniczych, towarzystwa emerytalne, towarzystwa ubezpieczeniowe oraz fundusze inwestycyjne</a:t>
            </a:r>
          </a:p>
          <a:p>
            <a:pPr>
              <a:lnSpc>
                <a:spcPct val="110000"/>
              </a:lnSpc>
            </a:pPr>
            <a:r>
              <a:rPr lang="pl-PL" dirty="0" smtClean="0"/>
              <a:t>Zgodnie z nowelą instytucja finansowa ma obowiązek dostarczenia klientowi w chwili zawierania umowy informacji na piśmie dotyczących procedury składania i rozpatrywania reklamacji. Chodzi m.in. o sposób składania reklamacji - jej formę oraz miejsce, gdzie należy ją złożyć, a także termin rozpatrzenia reklamacji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NOWELIZACJA 2015</a:t>
            </a:r>
            <a:endParaRPr lang="pl-PL" dirty="0"/>
          </a:p>
        </p:txBody>
      </p:sp>
      <p:sp>
        <p:nvSpPr>
          <p:cNvPr id="3" name="Symbol zastępczy zawartości 2"/>
          <p:cNvSpPr>
            <a:spLocks noGrp="1"/>
          </p:cNvSpPr>
          <p:nvPr>
            <p:ph idx="1"/>
          </p:nvPr>
        </p:nvSpPr>
        <p:spPr/>
        <p:txBody>
          <a:bodyPr/>
          <a:lstStyle/>
          <a:p>
            <a:pPr algn="just"/>
            <a:r>
              <a:rPr lang="pl-PL" b="1" dirty="0" smtClean="0"/>
              <a:t>Wprowadzenie instytucji </a:t>
            </a:r>
            <a:r>
              <a:rPr lang="pl-PL" i="1" dirty="0" smtClean="0"/>
              <a:t>tajemniczego klienta, </a:t>
            </a:r>
            <a:r>
              <a:rPr lang="pl-PL" dirty="0" smtClean="0"/>
              <a:t>która pozwoli na uzyskanie dowodów w postępowaniu w sprawie praktyk naruszających zbiorowe interesy konsumentów.</a:t>
            </a:r>
          </a:p>
          <a:p>
            <a:pPr lvl="0" algn="just"/>
            <a:r>
              <a:rPr lang="pl-PL" dirty="0" err="1" smtClean="0"/>
              <a:t>UOKiK</a:t>
            </a:r>
            <a:r>
              <a:rPr lang="pl-PL" dirty="0" smtClean="0"/>
              <a:t> będzie mógł skorzystać z tego rozwiązania tylko za zgodą sądu.</a:t>
            </a:r>
          </a:p>
          <a:p>
            <a:pPr lvl="0" algn="just"/>
            <a:r>
              <a:rPr lang="pl-PL" dirty="0" smtClean="0"/>
              <a:t>Instrument ten pozwoli na zweryfikowanie informacji przekazywanych na etapie przedkontraktowym.</a:t>
            </a:r>
          </a:p>
          <a:p>
            <a:pPr lvl="0" algn="just"/>
            <a:r>
              <a:rPr lang="pl-PL" dirty="0" err="1" smtClean="0"/>
              <a:t>UOKiK</a:t>
            </a:r>
            <a:r>
              <a:rPr lang="pl-PL" dirty="0" smtClean="0"/>
              <a:t> nie będzie stosował prowokacji, a jedynie będzie mógł sprawdzić sposób oferowania produktu lub usługi, a także procedurę zawierania umowy.</a:t>
            </a:r>
          </a:p>
          <a:p>
            <a:pPr lvl="0" algn="just"/>
            <a:r>
              <a:rPr lang="pl-PL" dirty="0" smtClean="0"/>
              <a:t>Instytucja </a:t>
            </a:r>
            <a:r>
              <a:rPr lang="pl-PL" i="1" dirty="0" smtClean="0"/>
              <a:t>tajemniczego klienta</a:t>
            </a:r>
            <a:r>
              <a:rPr lang="pl-PL" dirty="0" smtClean="0"/>
              <a:t> będzie miała zastosowanie do wszelkich praktyk, które mogą naruszać zbiorowe interesy konsumentów.</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Rzecznik finansowy</a:t>
            </a:r>
            <a:endParaRPr lang="pl-PL" b="1" dirty="0"/>
          </a:p>
        </p:txBody>
      </p:sp>
      <p:sp>
        <p:nvSpPr>
          <p:cNvPr id="3" name="Symbol zastępczy zawartości 2"/>
          <p:cNvSpPr>
            <a:spLocks noGrp="1"/>
          </p:cNvSpPr>
          <p:nvPr>
            <p:ph idx="1"/>
          </p:nvPr>
        </p:nvSpPr>
        <p:spPr/>
        <p:txBody>
          <a:bodyPr>
            <a:normAutofit lnSpcReduction="10000"/>
          </a:bodyPr>
          <a:lstStyle/>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wcześniej Rzecznik Ubezpieczonych</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podejmowanie działań w zakresie ochrony klientów instytucji finansowych</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rozpatrywanie skarg i wniosków w indywidualnych sprawach kierowanych do Rzecznika</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opiniowanie projektów aktów prawnych dotyczących organizacji i funkcjonowania podmiotów rynku finansowego</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występowanie do właściwych organów z wnioskami o podjęcie inicjatywy ustawodawczej bądź o wydanie lub zmianę innych aktów prawnych w sprawach dotyczących organizacji i funkcjonowania rynku finansowego</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inicjacja i organizacja działalności edukacyjnej i </a:t>
            </a:r>
            <a:r>
              <a:rPr lang="pl-PL" dirty="0" err="1" smtClean="0"/>
              <a:t>i</a:t>
            </a:r>
            <a:r>
              <a:rPr lang="pl-PL" dirty="0" smtClean="0"/>
              <a:t> informacyjnej w dziedzinie ochrony interesów podmiotów rynku finansowego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Rzecznik finansowy</a:t>
            </a:r>
            <a:endParaRPr lang="pl-PL" b="1" dirty="0"/>
          </a:p>
        </p:txBody>
      </p:sp>
      <p:sp>
        <p:nvSpPr>
          <p:cNvPr id="3" name="Symbol zastępczy zawartości 2"/>
          <p:cNvSpPr>
            <a:spLocks noGrp="1"/>
          </p:cNvSpPr>
          <p:nvPr>
            <p:ph idx="1"/>
          </p:nvPr>
        </p:nvSpPr>
        <p:spPr>
          <a:xfrm>
            <a:off x="685800" y="2438400"/>
            <a:ext cx="10820400" cy="3780285"/>
          </a:xfrm>
        </p:spPr>
        <p:txBody>
          <a:bodyPr>
            <a:normAutofit/>
          </a:bodyPr>
          <a:lstStyle/>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Klienta Rynku Ubezpieczeniowo-Emerytalnego (WUE)</a:t>
            </a:r>
          </a:p>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Klienta Rynku Bankowo-Kapitałowego (WBK)</a:t>
            </a:r>
          </a:p>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Pozasądowego Rozwiązywania Sporów (WRS)</a:t>
            </a:r>
          </a:p>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Administracyjno-Finansowy (WAF)</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FIRMY GRUPY COUNCIL</a:t>
            </a:r>
            <a:endParaRPr lang="pl-PL" b="1" dirty="0"/>
          </a:p>
        </p:txBody>
      </p:sp>
      <p:sp>
        <p:nvSpPr>
          <p:cNvPr id="3" name="Symbol zastępczy zawartości 2"/>
          <p:cNvSpPr>
            <a:spLocks noGrp="1"/>
          </p:cNvSpPr>
          <p:nvPr>
            <p:ph idx="1"/>
          </p:nvPr>
        </p:nvSpPr>
        <p:spPr>
          <a:xfrm>
            <a:off x="685800" y="1915428"/>
            <a:ext cx="10820400" cy="4303258"/>
          </a:xfrm>
        </p:spPr>
        <p:txBody>
          <a:bodyPr>
            <a:normAutofit fontScale="92500"/>
          </a:bodyPr>
          <a:lstStyle/>
          <a:p>
            <a:r>
              <a:rPr lang="pl-PL" dirty="0" smtClean="0"/>
              <a:t>Prokuratura krajowa:</a:t>
            </a:r>
          </a:p>
          <a:p>
            <a:pPr>
              <a:buNone/>
            </a:pPr>
            <a:r>
              <a:rPr lang="pl-PL" dirty="0" smtClean="0">
                <a:hlinkClick r:id="rId2"/>
              </a:rPr>
              <a:t>https://pk.gov.pl/aktualnosci/aktualnosci-z-kraju/kolejne-aresztowania-w-sledztwie-dotyczacym-zorganizowanej-grupy-przestepczej-dokonujacej-oszustw-w-zwiazku-dzialalnoscia-w-zakresie-posrednictwa-kredytowego</a:t>
            </a:r>
            <a:r>
              <a:rPr lang="pl-PL" dirty="0" smtClean="0">
                <a:hlinkClick r:id="rId2"/>
              </a:rPr>
              <a:t>/</a:t>
            </a:r>
            <a:endParaRPr lang="pl-PL" dirty="0" smtClean="0"/>
          </a:p>
          <a:p>
            <a:pPr>
              <a:buNone/>
            </a:pPr>
            <a:endParaRPr lang="pl-PL" dirty="0" smtClean="0"/>
          </a:p>
          <a:p>
            <a:r>
              <a:rPr lang="pl-PL" dirty="0" smtClean="0"/>
              <a:t>UOKIK:</a:t>
            </a:r>
          </a:p>
          <a:p>
            <a:pPr>
              <a:buNone/>
            </a:pPr>
            <a:r>
              <a:rPr lang="pl-PL" dirty="0" smtClean="0">
                <a:hlinkClick r:id="rId3"/>
              </a:rPr>
              <a:t>https://decyzje.uokik.gov.pl/bp/dec_prez.nsf/43104c28a7a1be23c1257eac006d8dd4/e3cac529ac00d4fcc125822e004ad0dc/$FILE/decyzja%20ZIK_RWR%2011-2017%20z%2022.12.2017r.%20Kancelaria%20Prawna%20Proculus%20Sp.%20z%20o.o.%</a:t>
            </a:r>
            <a:r>
              <a:rPr lang="pl-PL" dirty="0" smtClean="0">
                <a:hlinkClick r:id="rId3"/>
              </a:rPr>
              <a:t>20we%20Wrocławiu.pdf</a:t>
            </a:r>
            <a:endParaRPr lang="pl-PL" dirty="0" smtClean="0"/>
          </a:p>
          <a:p>
            <a:pPr>
              <a:buNone/>
            </a:pPr>
            <a:endParaRPr lang="pl-PL" dirty="0" smtClean="0"/>
          </a:p>
          <a:p>
            <a:r>
              <a:rPr lang="pl-PL" dirty="0" smtClean="0">
                <a:hlinkClick r:id="rId4"/>
              </a:rPr>
              <a:t>https</a:t>
            </a:r>
            <a:r>
              <a:rPr lang="pl-PL" smtClean="0">
                <a:hlinkClick r:id="rId4"/>
              </a:rPr>
              <a:t>://</a:t>
            </a:r>
            <a:r>
              <a:rPr lang="pl-PL" smtClean="0">
                <a:hlinkClick r:id="rId4"/>
              </a:rPr>
              <a:t>www.wrobieniwfinanse.pl</a:t>
            </a:r>
            <a:endParaRPr lang="pl-PL" smtClean="0"/>
          </a:p>
          <a:p>
            <a:endParaRPr lang="pl-PL" dirty="0" smtClean="0"/>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5800" y="2092036"/>
            <a:ext cx="10820400" cy="4126649"/>
          </a:xfrm>
        </p:spPr>
        <p:txBody>
          <a:bodyPr>
            <a:normAutofit/>
          </a:bodyPr>
          <a:lstStyle/>
          <a:p>
            <a:pPr algn="ctr">
              <a:buNone/>
            </a:pPr>
            <a:r>
              <a:rPr lang="pl-PL" sz="6600" b="1" smtClean="0"/>
              <a:t>DZIĘKUJĘ ZA UWAGĘ! </a:t>
            </a:r>
            <a:r>
              <a:rPr lang="pl-PL" sz="6600" b="1" dirty="0" smtClean="0">
                <a:sym typeface="Wingdings" pitchFamily="2" charset="2"/>
              </a:rPr>
              <a:t></a:t>
            </a:r>
            <a:endParaRPr lang="pl-PL" sz="6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konsumencki </a:t>
            </a:r>
          </a:p>
          <a:p>
            <a:pPr marL="0" indent="0" algn="just">
              <a:lnSpc>
                <a:spcPct val="100000"/>
              </a:lnSpc>
              <a:buNone/>
            </a:pPr>
            <a:r>
              <a:rPr lang="pl-PL" dirty="0" smtClean="0"/>
              <a:t>Jest to kontrakt zawarty między konsumentem a przedsiębiorcą (najczęściej bankiem lub inną instytucją finansową). Regulacją </a:t>
            </a:r>
            <a:r>
              <a:rPr lang="pl-PL" dirty="0" smtClean="0">
                <a:solidFill>
                  <a:schemeClr val="accent2"/>
                </a:solidFill>
                <a:hlinkClick r:id="rId2"/>
              </a:rPr>
              <a:t>ustawy z dnia 12 maja 2011 r. o kredycie konsumenckim </a:t>
            </a:r>
            <a:r>
              <a:rPr lang="pl-PL" dirty="0" smtClean="0">
                <a:solidFill>
                  <a:schemeClr val="accent2"/>
                </a:solidFill>
                <a:hlinkClick r:id="rId2"/>
              </a:rPr>
              <a:t>(tj. Dz</a:t>
            </a:r>
            <a:r>
              <a:rPr lang="pl-PL" dirty="0" smtClean="0">
                <a:solidFill>
                  <a:schemeClr val="accent2"/>
                </a:solidFill>
                <a:hlinkClick r:id="rId2"/>
              </a:rPr>
              <a:t>. U. </a:t>
            </a:r>
            <a:r>
              <a:rPr lang="pl-PL" dirty="0" smtClean="0">
                <a:solidFill>
                  <a:schemeClr val="accent2"/>
                </a:solidFill>
                <a:hlinkClick r:id="rId2"/>
              </a:rPr>
              <a:t>z 2018 r., </a:t>
            </a:r>
            <a:r>
              <a:rPr lang="pl-PL" dirty="0" smtClean="0">
                <a:solidFill>
                  <a:schemeClr val="accent2"/>
                </a:solidFill>
                <a:hlinkClick r:id="rId2"/>
              </a:rPr>
              <a:t>poz. </a:t>
            </a:r>
            <a:r>
              <a:rPr lang="pl-PL" dirty="0" smtClean="0">
                <a:solidFill>
                  <a:schemeClr val="accent2"/>
                </a:solidFill>
                <a:hlinkClick r:id="rId2"/>
              </a:rPr>
              <a:t>993 </a:t>
            </a:r>
            <a:r>
              <a:rPr lang="pl-PL" dirty="0" smtClean="0">
                <a:solidFill>
                  <a:schemeClr val="accent2"/>
                </a:solidFill>
                <a:hlinkClick r:id="rId2"/>
              </a:rPr>
              <a:t>ze zm.)</a:t>
            </a:r>
            <a:r>
              <a:rPr lang="pl-PL" dirty="0" smtClean="0"/>
              <a:t>, obowiązującej od 18 grudnia 2011 r. objęty jest każdy kredyt zaciągnięty na cele niezwiązane z prowadzeniem działalności gospodarczej (np. gotówkowy lub na cele mieszkaniowe, który nie jest zabezpieczony hipoteką). Mamy z nim do czynienia również przy zakupach na raty lub z odroczonym terminem płatności. Dotyczy sum aż do </a:t>
            </a:r>
            <a:r>
              <a:rPr lang="pl-PL" b="1" dirty="0" smtClean="0"/>
              <a:t>255.550,00 zł </a:t>
            </a:r>
            <a:r>
              <a:rPr lang="pl-PL" dirty="0" smtClean="0"/>
              <a:t>(bądź ich równowartości w walutach obcych). </a:t>
            </a:r>
            <a:r>
              <a:rPr lang="pl-PL" b="1" dirty="0" smtClean="0"/>
              <a:t>Do kredytów hipotecznych ustawy nie stosuje się </a:t>
            </a:r>
            <a:r>
              <a:rPr lang="pl-PL" dirty="0" smtClean="0"/>
              <a:t>(oprócz kilku wybranych przepisów), </a:t>
            </a:r>
            <a:r>
              <a:rPr lang="pl-PL" b="1" dirty="0" smtClean="0"/>
              <a:t>podobnie jak do kredytów całkowicie darmowych, czyli popularnych „0%”</a:t>
            </a:r>
            <a:r>
              <a:rPr lang="pl-PL"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konsumencki </a:t>
            </a:r>
          </a:p>
          <a:p>
            <a:pPr marL="0" indent="0" algn="just">
              <a:lnSpc>
                <a:spcPct val="150000"/>
              </a:lnSpc>
              <a:buNone/>
            </a:pPr>
            <a:r>
              <a:rPr lang="pl-PL" dirty="0" smtClean="0"/>
              <a:t>Od umowy kredytu </a:t>
            </a:r>
            <a:r>
              <a:rPr lang="pl-PL" b="1" dirty="0" smtClean="0"/>
              <a:t>można odstąpić</a:t>
            </a:r>
            <a:r>
              <a:rPr lang="pl-PL" dirty="0" smtClean="0"/>
              <a:t> bez podania przyczyny </a:t>
            </a:r>
            <a:r>
              <a:rPr lang="pl-PL" b="1" dirty="0" smtClean="0"/>
              <a:t>w terminie do 14dni od dnia jej zawarcia</a:t>
            </a:r>
            <a:r>
              <a:rPr lang="pl-PL" dirty="0" smtClean="0"/>
              <a:t>. Jedynym kosztem, który się wówczas ponosi, są odsetki (ale opłaty przygotowawcze i prowizje kredytodawca zwraca w całości). Warto też pamiętać, że </a:t>
            </a:r>
            <a:r>
              <a:rPr lang="pl-PL" b="1" dirty="0" smtClean="0"/>
              <a:t>umowa kredytu konsumenckiego musi być</a:t>
            </a:r>
            <a:r>
              <a:rPr lang="pl-PL" dirty="0" smtClean="0"/>
              <a:t> – co do zasady - </a:t>
            </a:r>
            <a:r>
              <a:rPr lang="pl-PL" b="1" dirty="0" smtClean="0"/>
              <a:t>zawarta w formie pisemnej</a:t>
            </a:r>
            <a:r>
              <a:rPr lang="pl-PL" dirty="0" smtClean="0"/>
              <a:t> (nieliczne wyjątki określają przepisy). Tak wynika z art. 29 ustawy. Umowa powinna być sformułowana w sposób jednoznaczny i zrozumiały, a kredytodawca lub pośrednik kredytowy muszą niezwłocznie doręczyć umowę konsumentowi.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hipoteczny </a:t>
            </a:r>
          </a:p>
          <a:p>
            <a:pPr marL="0" indent="0" algn="just">
              <a:lnSpc>
                <a:spcPct val="100000"/>
              </a:lnSpc>
              <a:buNone/>
            </a:pPr>
            <a:r>
              <a:rPr lang="pl-PL" dirty="0" smtClean="0"/>
              <a:t>jest to rodzaj kredytu, którego zabezpieczeniem jest hipoteka. Nie ma znaczenia przy tym, czy kredyt ten wykorzystany ma być przez konsumenta na remont, czy budowę domu, czy też na inny cel. Zatem przyjęte nazewnictwo „</a:t>
            </a:r>
            <a:r>
              <a:rPr lang="pl-PL" b="1" dirty="0" smtClean="0"/>
              <a:t>kredyt hipoteczny</a:t>
            </a:r>
            <a:r>
              <a:rPr lang="pl-PL" dirty="0" smtClean="0"/>
              <a:t>” pochodzi z podziału kredytów według rodzajów zabezpieczeń, a nie według celu jego przeznaczenia. Banki stosują różnorodne nazewnictwo do kredytów tego typu: kredyt hipoteczny, kredyt mieszkaniowy etc. Z praktyki wynika jednak, że większość kredytów zabezpieczonych hipoteką to właśnie kredyty na zakup lub remont nieruchomości. Co do zasady kredytodawcy korzystają z zabezpieczenia hipoteką kredytów o dużej wysokości. Dla kredytów o niskiej wartości z reguły stosuje się zabezpieczenia innego typu np. ubezpieczenie, weksel.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konsolidacyjny</a:t>
            </a:r>
          </a:p>
          <a:p>
            <a:pPr marL="0" indent="0" algn="just">
              <a:lnSpc>
                <a:spcPct val="150000"/>
              </a:lnSpc>
              <a:buNone/>
            </a:pPr>
            <a:r>
              <a:rPr lang="pl-PL" dirty="0" smtClean="0"/>
              <a:t>Jest to rodzaj kredytu (lub pożyczki), który </a:t>
            </a:r>
            <a:r>
              <a:rPr lang="pl-PL" b="1" dirty="0" smtClean="0"/>
              <a:t>przeznaczony jest na spłatę innych zobowiązań kredytobiorcy</a:t>
            </a:r>
            <a:r>
              <a:rPr lang="pl-PL" dirty="0" smtClean="0"/>
              <a:t>. Zatem, jeśli konsument posiada kilka kredytów np. gotówkowy, hipoteczny, albo kilka kredytów ratalnych może dokonać tzw. konsolidacji kredytów, tzn. zamienić kilka kredytów na jeden, długoterminowy, często o niższym oprocentowaniu (kredyt konsolidacyjny pokrywa wszystkie inne zobowiązania konsumenta). W takiej sytuacji konsument będzie miał obowiązek spłaty tylko jednej raty w banku, który udzielił mu kredytu konsolidacyjnego, a nie kilku rat w różnych wysokościach w różnych bankach.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551709"/>
            <a:ext cx="10820400" cy="4862946"/>
          </a:xfrm>
        </p:spPr>
        <p:txBody>
          <a:bodyPr>
            <a:noAutofit/>
          </a:bodyPr>
          <a:lstStyle/>
          <a:p>
            <a:pPr marL="0" indent="0" algn="ctr">
              <a:lnSpc>
                <a:spcPct val="100000"/>
              </a:lnSpc>
              <a:buNone/>
            </a:pPr>
            <a:r>
              <a:rPr lang="pl-PL" sz="2800" b="1" i="1" dirty="0" smtClean="0">
                <a:solidFill>
                  <a:schemeClr val="accent2"/>
                </a:solidFill>
              </a:rPr>
              <a:t>Kredyt gotówkowy</a:t>
            </a:r>
          </a:p>
          <a:p>
            <a:pPr marL="0" indent="0" algn="just">
              <a:lnSpc>
                <a:spcPct val="150000"/>
              </a:lnSpc>
              <a:buNone/>
            </a:pPr>
            <a:r>
              <a:rPr lang="pl-PL" dirty="0" smtClean="0"/>
              <a:t>Co do zasady kredyty gotówkowe to kredyty konsumenckie, które podlegają ustawie z dnia 12 maja 2011 r. o kredycie konsumenckim. Kredyty gotówkowe są jednym z najbardziej popularnych produktów bankowych i </a:t>
            </a:r>
            <a:r>
              <a:rPr lang="pl-PL" dirty="0" err="1" smtClean="0"/>
              <a:t>parabankowych</a:t>
            </a:r>
            <a:r>
              <a:rPr lang="pl-PL" dirty="0" smtClean="0"/>
              <a:t>. Mogą być przeznaczone na dowolny cel, charakteryzuje je nieskomplikowana i szybka procedura ich uzyskania, z tego też powodu nazywane są częściej pożyczkami gotówkowymi. Należy jednak pamiętać, iż w sytuacji, gdy kredyt gotówkowy nie jest oprocentowany a konsument nie ponosi żadnych kosztów poza spłatą samego kapitału, wówczas nie korzysta on z dobrodziejstwa ustawy o kredycie konsumenckim.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551709"/>
            <a:ext cx="10820400" cy="4862946"/>
          </a:xfrm>
        </p:spPr>
        <p:txBody>
          <a:bodyPr>
            <a:noAutofit/>
          </a:bodyPr>
          <a:lstStyle/>
          <a:p>
            <a:pPr marL="0" indent="0" algn="ctr">
              <a:lnSpc>
                <a:spcPct val="100000"/>
              </a:lnSpc>
              <a:buNone/>
            </a:pPr>
            <a:r>
              <a:rPr lang="pl-PL" sz="2800" b="1" i="1" dirty="0" smtClean="0">
                <a:solidFill>
                  <a:schemeClr val="accent2"/>
                </a:solidFill>
              </a:rPr>
              <a:t>Kredyt w rachunku oszczędnościowo-rozliczeniowym (debet)</a:t>
            </a:r>
          </a:p>
          <a:p>
            <a:pPr marL="0" indent="0" algn="just">
              <a:lnSpc>
                <a:spcPct val="150000"/>
              </a:lnSpc>
              <a:buNone/>
            </a:pPr>
            <a:r>
              <a:rPr lang="pl-PL" dirty="0" smtClean="0"/>
              <a:t>Zdefiniowany w art. 5 </a:t>
            </a:r>
            <a:r>
              <a:rPr lang="pl-PL" dirty="0" err="1" smtClean="0"/>
              <a:t>pkt</a:t>
            </a:r>
            <a:r>
              <a:rPr lang="pl-PL" dirty="0" smtClean="0"/>
              <a:t> 4 ustawy o kredycie konsumenckim jako umowa o kredyt, który kredytodawca udostępnia konsumentowi umożliwiając dysponowanie środkami pieniężnymi w wysokości przekraczającej środki zgromadzone na rachunku oszczędnościowo-rozliczeniowym. Co do zasady, konsument podpisuje dwie umowy - jedną na otworzenie rachunku bankowego, drugą - o kredyt w ramach tego rachunku. Bank wyznacza wysokość limitu kredytowego (debetu), z którego konsument może korzystać, a środki wpływające na rachunek bankowy zaliczane są na poczet debetu, jeśli konsument z niego skorzystał w danym miesiącu.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51018" y="321028"/>
            <a:ext cx="8610600" cy="1293028"/>
          </a:xfrm>
        </p:spPr>
        <p:txBody>
          <a:bodyPr/>
          <a:lstStyle/>
          <a:p>
            <a:r>
              <a:rPr lang="pl-PL" b="1" dirty="0" smtClean="0"/>
              <a:t>Kredyt a pożyczka</a:t>
            </a:r>
            <a:endParaRPr lang="pl-PL" b="1" dirty="0"/>
          </a:p>
        </p:txBody>
      </p:sp>
      <p:sp>
        <p:nvSpPr>
          <p:cNvPr id="3" name="Symbol zastępczy zawartości 2"/>
          <p:cNvSpPr>
            <a:spLocks noGrp="1"/>
          </p:cNvSpPr>
          <p:nvPr>
            <p:ph idx="1"/>
          </p:nvPr>
        </p:nvSpPr>
        <p:spPr>
          <a:xfrm>
            <a:off x="685800" y="1579418"/>
            <a:ext cx="10820400" cy="4932218"/>
          </a:xfrm>
        </p:spPr>
        <p:txBody>
          <a:bodyPr>
            <a:normAutofit lnSpcReduction="10000"/>
          </a:bodyPr>
          <a:lstStyle/>
          <a:p>
            <a:pPr marL="0" indent="0" algn="just">
              <a:lnSpc>
                <a:spcPct val="150000"/>
              </a:lnSpc>
              <a:buNone/>
              <a:tabLst>
                <a:tab pos="360363" algn="l"/>
              </a:tabLst>
            </a:pPr>
            <a:r>
              <a:rPr lang="pl-PL" sz="2400" b="1" dirty="0" smtClean="0"/>
              <a:t>Umowa pożyczki </a:t>
            </a:r>
            <a:r>
              <a:rPr lang="pl-PL" sz="2400" dirty="0" smtClean="0"/>
              <a:t>regulowana jest w </a:t>
            </a:r>
            <a:r>
              <a:rPr lang="pl-PL" sz="2400" u="sng" dirty="0" smtClean="0">
                <a:solidFill>
                  <a:schemeClr val="accent2">
                    <a:lumMod val="60000"/>
                    <a:lumOff val="40000"/>
                  </a:schemeClr>
                </a:solidFill>
              </a:rPr>
              <a:t>kodeksie cywilnym</a:t>
            </a:r>
            <a:r>
              <a:rPr lang="pl-PL" sz="2400" dirty="0" smtClean="0"/>
              <a:t>, ale podlega także przepisom ustawy o kredycie konsumenckim. </a:t>
            </a:r>
            <a:r>
              <a:rPr lang="pl-PL" sz="2400" b="1" dirty="0" smtClean="0"/>
              <a:t>Umowa o kredyt </a:t>
            </a:r>
            <a:r>
              <a:rPr lang="pl-PL" sz="2400" dirty="0" smtClean="0"/>
              <a:t>podlega przepisom ustawy </a:t>
            </a:r>
            <a:r>
              <a:rPr lang="pl-PL" sz="2400" dirty="0" smtClean="0">
                <a:hlinkClick r:id="rId2"/>
              </a:rPr>
              <a:t>prawo bankowe</a:t>
            </a:r>
            <a:r>
              <a:rPr lang="pl-PL" sz="2400" dirty="0" smtClean="0"/>
              <a:t> i </a:t>
            </a:r>
            <a:r>
              <a:rPr lang="pl-PL" sz="2400" dirty="0" smtClean="0">
                <a:hlinkClick r:id="rId3"/>
              </a:rPr>
              <a:t>ustawy o kredycie konsumenckim</a:t>
            </a:r>
            <a:r>
              <a:rPr lang="pl-PL" sz="2400" dirty="0" smtClean="0"/>
              <a:t>. Umowa pożyczki w rozumieniu kodeksu cywilnego może zostać zawarta </a:t>
            </a:r>
            <a:r>
              <a:rPr lang="pl-PL" sz="2400" b="1" dirty="0" smtClean="0"/>
              <a:t>ustnie,</a:t>
            </a:r>
            <a:r>
              <a:rPr lang="pl-PL" sz="2400" dirty="0" smtClean="0"/>
              <a:t> natomiast zgodnie z treścią art. 720 § 2 kodeksu cywilnego jeśli wartość pożyczki przekracza </a:t>
            </a:r>
            <a:r>
              <a:rPr lang="pl-PL" sz="2400" dirty="0" smtClean="0"/>
              <a:t>1000 zł </a:t>
            </a:r>
            <a:r>
              <a:rPr lang="pl-PL" sz="2400" dirty="0" smtClean="0"/>
              <a:t>powinna być zawarta </a:t>
            </a:r>
            <a:r>
              <a:rPr lang="pl-PL" sz="2400" b="1" dirty="0" smtClean="0"/>
              <a:t>w formie dokumentowej</a:t>
            </a:r>
            <a:r>
              <a:rPr lang="pl-PL" sz="2400" dirty="0" smtClean="0"/>
              <a:t>. </a:t>
            </a:r>
            <a:r>
              <a:rPr lang="pl-PL" sz="2400" dirty="0" smtClean="0"/>
              <a:t>Co do zasady umowa kredytu bankowego powinna być zawarta </a:t>
            </a:r>
            <a:r>
              <a:rPr lang="pl-PL" sz="2400" b="1" dirty="0" smtClean="0"/>
              <a:t>na </a:t>
            </a:r>
            <a:r>
              <a:rPr lang="pl-PL" sz="2400" b="1" dirty="0" smtClean="0"/>
              <a:t>piśmie</a:t>
            </a:r>
            <a:r>
              <a:rPr lang="pl-PL" sz="2400" dirty="0" smtClean="0"/>
              <a:t>, co wynika z art. 69 ustawy prawo bankowe.</a:t>
            </a:r>
            <a:endParaRPr lang="pl-PL" sz="2400" dirty="0"/>
          </a:p>
        </p:txBody>
      </p:sp>
    </p:spTree>
  </p:cSld>
  <p:clrMapOvr>
    <a:masterClrMapping/>
  </p:clrMapOvr>
</p:sld>
</file>

<file path=ppt/theme/theme1.xml><?xml version="1.0" encoding="utf-8"?>
<a:theme xmlns:a="http://schemas.openxmlformats.org/drawingml/2006/main" name="Para">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TC104033937[[fn=Para]]</Template>
  <TotalTime>3169</TotalTime>
  <Words>1905</Words>
  <Application>Microsoft Office PowerPoint</Application>
  <PresentationFormat>Niestandardowy</PresentationFormat>
  <Paragraphs>122</Paragraphs>
  <Slides>25</Slides>
  <Notes>1</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Para</vt:lpstr>
      <vt:lpstr>Konsument na rynku usług finansowych</vt:lpstr>
      <vt:lpstr>Zakres</vt:lpstr>
      <vt:lpstr>Kredyty, pożyczki, lokaty...  </vt:lpstr>
      <vt:lpstr>Kredyty, pożyczki, lokaty...  </vt:lpstr>
      <vt:lpstr>Kredyty, pożyczki, lokaty...  </vt:lpstr>
      <vt:lpstr>Kredyty, pożyczki, lokaty...  </vt:lpstr>
      <vt:lpstr>Kredyty, pożyczki, lokaty...  </vt:lpstr>
      <vt:lpstr>Kredyty, pożyczki, lokaty...  </vt:lpstr>
      <vt:lpstr>Kredyt a pożyczka</vt:lpstr>
      <vt:lpstr>Kredyt a pożyczka</vt:lpstr>
      <vt:lpstr>parabank</vt:lpstr>
      <vt:lpstr>parabank</vt:lpstr>
      <vt:lpstr>Leasing konsumencki</vt:lpstr>
      <vt:lpstr>Slajd 14</vt:lpstr>
      <vt:lpstr>UBEZPIECZENIE</vt:lpstr>
      <vt:lpstr>Ogólne warunki ubezpieczenia</vt:lpstr>
      <vt:lpstr>Ogólne warunki ubezpieczenia</vt:lpstr>
      <vt:lpstr>Prawa i obowiązki ubezpieczonego</vt:lpstr>
      <vt:lpstr>Slajd 19</vt:lpstr>
      <vt:lpstr>NOWELIZACJA 2015</vt:lpstr>
      <vt:lpstr>NOWELIZACJA 2015</vt:lpstr>
      <vt:lpstr>Rzecznik finansowy</vt:lpstr>
      <vt:lpstr>Rzecznik finansowy</vt:lpstr>
      <vt:lpstr>FIRMY GRUPY COUNCIL</vt:lpstr>
      <vt:lpstr>Slajd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Barbara Denisiuk</dc:creator>
  <cp:lastModifiedBy>barbara.trybulinska@gmail.com</cp:lastModifiedBy>
  <cp:revision>18</cp:revision>
  <dcterms:created xsi:type="dcterms:W3CDTF">2013-08-01T09:44:48Z</dcterms:created>
  <dcterms:modified xsi:type="dcterms:W3CDTF">2019-04-09T16:35:17Z</dcterms:modified>
</cp:coreProperties>
</file>