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8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5" r:id="rId29"/>
    <p:sldId id="286" r:id="rId30"/>
    <p:sldId id="294" r:id="rId31"/>
    <p:sldId id="287" r:id="rId32"/>
    <p:sldId id="288" r:id="rId33"/>
    <p:sldId id="291" r:id="rId34"/>
    <p:sldId id="290" r:id="rId35"/>
    <p:sldId id="293" r:id="rId36"/>
    <p:sldId id="292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280" r:id="rId46"/>
  </p:sldIdLst>
  <p:sldSz cx="9144000" cy="6858000" type="screen4x3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83705" autoAdjust="0"/>
  </p:normalViewPr>
  <p:slideViewPr>
    <p:cSldViewPr>
      <p:cViewPr>
        <p:scale>
          <a:sx n="58" d="100"/>
          <a:sy n="58" d="100"/>
        </p:scale>
        <p:origin x="-1534" y="-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7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3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9" name="AutoShape 2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0" name="AutoShape 2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2" name="AutoShape 2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3" name="AutoShape 2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4" name="AutoShape 2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4143375" y="0"/>
            <a:ext cx="315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7" name="Rectangle 3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56150" cy="35560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28" name="Rectangle 3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07075" cy="427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smtClean="0"/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25788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EDD3F9F8-0903-4455-9E98-298411B6441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5014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1DE332-321A-4C81-97F6-F39DFC9F2C0D}" type="slidenum">
              <a:rPr lang="pl-PL" altLang="pl-PL"/>
              <a:pPr/>
              <a:t>1</a:t>
            </a:fld>
            <a:endParaRPr lang="pl-PL" altLang="pl-PL" dirty="0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527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A05B42C-7923-4F8B-84AA-305BE36E5B60}" type="slidenum">
              <a:rPr lang="pl-PL" altLang="pl-PL" sz="12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pl-PL" altLang="pl-PL" sz="1200" dirty="0">
              <a:solidFill>
                <a:srgbClr val="000000"/>
              </a:solidFill>
            </a:endParaRPr>
          </a:p>
        </p:txBody>
      </p:sp>
      <p:sp>
        <p:nvSpPr>
          <p:cNvPr id="163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6125" cy="4294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91183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99278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31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26830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07FEB3-A8E0-4DC7-9FB9-69EE65D87F92}" type="slidenum">
              <a:rPr lang="pl-PL" altLang="pl-PL"/>
              <a:pPr/>
              <a:t>2</a:t>
            </a:fld>
            <a:endParaRPr lang="pl-PL" altLang="pl-PL" dirty="0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2063" y="720725"/>
            <a:ext cx="4757737" cy="35671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8187" cy="428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3850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43511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0" baseline="0" dirty="0" smtClean="0"/>
          </a:p>
          <a:p>
            <a:endParaRPr lang="pl-PL" b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19057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61622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Pojęcie środków prawnych jest szersze</a:t>
            </a:r>
            <a:r>
              <a:rPr lang="pl-PL" baseline="0" dirty="0" smtClean="0"/>
              <a:t> niż pojęcie środków zaskarżenia i obejmuje także instytucje, które umożliwiają ponowne orzekanie w sprawie prawomocnie osądzonej (np. art. 679, 577 KPC).</a:t>
            </a:r>
          </a:p>
          <a:p>
            <a:endParaRPr lang="pl-PL" baseline="0" dirty="0" smtClean="0"/>
          </a:p>
          <a:p>
            <a:endParaRPr lang="pl-PL" sz="1200" b="0" i="0" u="none" strike="noStrike" kern="1200" baseline="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pl-PL" sz="1200" b="0" i="0" u="none" strike="noStrike" kern="1200" baseline="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W wyjątkowych wypadkach, gdy niezgodność z prawem wynika z naruszenia podstawowych zasad porządku prawnego lub konstytucyjnych wolności albo praw człowieka i obywatela, można także żądać stwierdzenia niezgodności z prawem prawomocnego wyroku sądu pierwszej lub drugiej instancji kończącego postępowanie w sprawie, jeżeli strona nie skorzystała z przysługujących jej środków prawnych, chyba że jest możliwa zmiana lub uchylenie wyroku w drodze innych przysługujących stronie środków prawnych. </a:t>
            </a:r>
          </a:p>
          <a:p>
            <a:endParaRPr lang="pl-PL" baseline="0" dirty="0" smtClean="0"/>
          </a:p>
          <a:p>
            <a:endParaRPr lang="pl-PL" sz="1200" b="0" i="0" u="none" strike="noStrike" kern="1200" baseline="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pl-PL" sz="1200" b="0" i="0" u="none" strike="noStrike" kern="1200" baseline="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pl-PL" sz="1200" b="0" i="0" u="none" strike="noStrike" kern="1200" baseline="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Ustawodawca przewidział możliwość żądania stwierdzenia niezgodności z prawem prawomocnego postanowienia wydanego w przedmiocie ustalenia, że orzeczenie sądu państwa obcego podlega albo nie podlega uznaniu (art. 1148</a:t>
            </a:r>
            <a:r>
              <a:rPr lang="pl-PL" sz="1200" kern="1200" baseline="300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1</a:t>
            </a:r>
            <a:r>
              <a:rPr lang="pl-PL" sz="1200" b="0" i="0" u="none" strike="noStrike" kern="1200" baseline="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§ 3 KPC) oraz prawomocnego postanowienia w przedmiocie nadania klauzuli wykonalności orzeczeniu sądu państwa obcego (art. 1151</a:t>
            </a:r>
            <a:r>
              <a:rPr lang="pl-PL" sz="1200" kern="1200" baseline="300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1</a:t>
            </a:r>
            <a:r>
              <a:rPr lang="pl-PL" sz="1200" b="0" i="0" u="none" strike="noStrike" kern="1200" baseline="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§ 3 KPC). </a:t>
            </a:r>
          </a:p>
          <a:p>
            <a:endParaRPr lang="pl-PL" baseline="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29719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71995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9673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4076700"/>
            <a:ext cx="6769100" cy="1152525"/>
          </a:xfrm>
        </p:spPr>
        <p:txBody>
          <a:bodyPr/>
          <a:lstStyle>
            <a:lvl1pPr marL="0" indent="0" algn="ctr">
              <a:defRPr sz="20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57200" y="6351588"/>
            <a:ext cx="2116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92275" y="1196975"/>
            <a:ext cx="6840538" cy="2663825"/>
          </a:xfrm>
        </p:spPr>
        <p:txBody>
          <a:bodyPr/>
          <a:lstStyle>
            <a:lvl1pPr marL="1828800" indent="0">
              <a:defRPr sz="3600"/>
            </a:lvl1pPr>
          </a:lstStyle>
          <a:p>
            <a:pPr lvl="0"/>
            <a:r>
              <a:rPr lang="pl-PL" altLang="pl-PL" noProof="0" smtClean="0"/>
              <a:t>Kliknij, aby edytować styl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763713" y="5445125"/>
            <a:ext cx="68405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ctr" defTabSz="914400">
              <a:spcBef>
                <a:spcPts val="550"/>
              </a:spcBef>
            </a:pPr>
            <a:r>
              <a:rPr lang="pl-PL" altLang="pl-PL" sz="2000">
                <a:solidFill>
                  <a:schemeClr val="bg1"/>
                </a:solidFill>
                <a:latin typeface="Century Gothic" pitchFamily="34" charset="0"/>
              </a:rPr>
              <a:t>Instytut Fizyki Teoretycznej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endParaRPr lang="pl-PL" altLang="pl-PL" sz="200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C7E08C-1FA8-4BF5-B44B-3C63638BB1E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064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54863" y="115888"/>
            <a:ext cx="1989137" cy="626268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87450" y="115888"/>
            <a:ext cx="5815013" cy="626268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CFD9958-821B-4067-8E2B-0627694C1E6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3359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67DDEB-1F30-43CD-836D-5C32B6616B0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559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5A7A101-702F-4029-A096-8EACEF662A6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5292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7450" y="1125538"/>
            <a:ext cx="3678238" cy="5253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18088" y="1125538"/>
            <a:ext cx="3678237" cy="5253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485C35E-7D51-4992-9A6D-742F1E5962E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760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74EA34F-70A5-4D77-BF3C-71DB8253E4C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0011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B2C1907-C50B-4C58-90D4-D1ED1C831F5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230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80D300E-30DE-40ED-8408-DA71E62CD3B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8213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C5A4F4D-312A-4038-B94F-EE0A73197F1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4929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42CF8B4-5930-4698-8082-05371FD7390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834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5875" y="115888"/>
            <a:ext cx="65881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25538"/>
            <a:ext cx="7508875" cy="525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57200" y="6351588"/>
            <a:ext cx="2116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48413"/>
            <a:ext cx="2089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fld id="{0B48BF09-BC60-45B0-8D95-32BFA1503F9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+mj-lt"/>
          <a:ea typeface="+mj-ea"/>
          <a:cs typeface="+mj-cs"/>
        </a:defRPr>
      </a:lvl1pPr>
      <a:lvl2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2pPr>
      <a:lvl3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3pPr>
      <a:lvl4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4pPr>
      <a:lvl5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9pPr>
    </p:titleStyle>
    <p:bodyStyle>
      <a:lvl1pPr marL="342900" indent="-342900" algn="l" defTabSz="449263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3pPr>
      <a:lvl4pPr marL="16002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4pPr>
      <a:lvl5pPr marL="20574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5pPr>
      <a:lvl6pPr marL="25146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6pPr>
      <a:lvl7pPr marL="29718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7pPr>
      <a:lvl8pPr marL="3429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8pPr>
      <a:lvl9pPr marL="38862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3060700" y="1857375"/>
            <a:ext cx="6083300" cy="313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pl-PL" altLang="pl-PL" sz="2500" dirty="0">
              <a:latin typeface="Century Gothic" pitchFamily="34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771775" y="5400675"/>
            <a:ext cx="6624638" cy="182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r>
              <a:rPr lang="pl-PL" altLang="pl-PL" sz="2000" dirty="0" smtClean="0">
                <a:latin typeface="Century Gothic" pitchFamily="34" charset="0"/>
              </a:rPr>
              <a:t>Karolina Radkowska</a:t>
            </a:r>
          </a:p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r>
              <a:rPr lang="pl-PL" altLang="pl-PL" sz="2000" dirty="0" smtClean="0">
                <a:latin typeface="Century Gothic" pitchFamily="34" charset="0"/>
              </a:rPr>
              <a:t>Instytut Prawa Cywilnego</a:t>
            </a:r>
            <a:endParaRPr lang="pl-PL" altLang="pl-PL" sz="2000" dirty="0">
              <a:latin typeface="Century Gothic" pitchFamily="34" charset="0"/>
            </a:endParaRPr>
          </a:p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r>
              <a:rPr lang="pl-PL" altLang="pl-PL" sz="2000" dirty="0" smtClean="0">
                <a:latin typeface="Century Gothic" pitchFamily="34" charset="0"/>
              </a:rPr>
              <a:t>Zakład Postępowania Cywilnego</a:t>
            </a:r>
            <a:endParaRPr lang="pl-PL" altLang="pl-PL" sz="2000" dirty="0">
              <a:latin typeface="Century Gothic" pitchFamily="34" charset="0"/>
            </a:endParaRPr>
          </a:p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endParaRPr lang="pl-PL" altLang="pl-PL" sz="2000" dirty="0">
              <a:latin typeface="Century Gothic" pitchFamily="34" charset="0"/>
            </a:endParaRPr>
          </a:p>
          <a:p>
            <a:pPr eaLnBrk="1" hangingPunct="1">
              <a:buClrTx/>
              <a:buFontTx/>
              <a:buNone/>
            </a:pPr>
            <a:endParaRPr lang="pl-PL" altLang="pl-PL" sz="2000" dirty="0">
              <a:latin typeface="Century Gothic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203575" y="1484313"/>
            <a:ext cx="5940425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l-PL" altLang="pl-PL" sz="2000" dirty="0" smtClean="0">
                <a:solidFill>
                  <a:schemeClr val="bg1"/>
                </a:solidFill>
                <a:latin typeface="+mj-lt"/>
              </a:rPr>
              <a:t>POSTĘPOWANIE CYWILNE</a:t>
            </a:r>
            <a:endParaRPr lang="pl-PL" altLang="pl-PL" sz="2000" dirty="0">
              <a:solidFill>
                <a:schemeClr val="bg1"/>
              </a:solidFill>
              <a:latin typeface="+mj-lt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l-PL" altLang="pl-PL" dirty="0" smtClean="0">
                <a:solidFill>
                  <a:schemeClr val="bg1"/>
                </a:solidFill>
                <a:latin typeface="+mj-lt"/>
              </a:rPr>
              <a:t>Środki zaskarżenia</a:t>
            </a:r>
            <a:endParaRPr lang="pl-PL" altLang="pl-PL" dirty="0">
              <a:solidFill>
                <a:schemeClr val="bg1"/>
              </a:solidFill>
              <a:latin typeface="+mj-lt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SKARGA NA PRZEWLEKŁOŚĆ POSTĘPOWANIA </a:t>
            </a:r>
          </a:p>
          <a:p>
            <a:pPr marL="0" algn="just"/>
            <a:r>
              <a:rPr lang="pl-PL" dirty="0" smtClean="0">
                <a:latin typeface="+mj-lt"/>
              </a:rPr>
              <a:t>Nie zmierza ani do weryfikacji orzeczenia, ani jego uchylenia lub zmiany, bo w istocie jest dopuszczalna tyko w toku postępowania, przed jego zakończeniem. Jej przedmiotem jest wyłącznie ustalenie, czy w postępowaniu którego skarga dotyczy, nastąpiło naruszenie prawa strony do rozpoznania sprawy bez nieuzasadnionej zwłoki. Pozytywne ustalenia w tym zakresie mogą jednak doprowadzić do wydania sądowi rozpoznającemu sprawę zalecenia podjęcia w wyznaczonym terminie odpowiednich czynności, a także do zarządzenia odpowiedniej sumy pieniężnej. 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593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SKARGA O STWIERDZENIE NIEZGODNOŚCI Z PRAWEM PRAWOMOCNEGO ORZECZENIA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sz="2000" i="1" dirty="0">
                <a:latin typeface="+mj-lt"/>
              </a:rPr>
              <a:t>a</a:t>
            </a:r>
            <a:r>
              <a:rPr lang="pl-PL" sz="2000" i="1" dirty="0" smtClean="0">
                <a:latin typeface="+mj-lt"/>
              </a:rPr>
              <a:t>rt</a:t>
            </a:r>
            <a:r>
              <a:rPr lang="pl-PL" sz="2000" i="1" dirty="0">
                <a:latin typeface="+mj-lt"/>
              </a:rPr>
              <a:t>.  </a:t>
            </a:r>
            <a:r>
              <a:rPr lang="pl-PL" sz="2000" i="1" dirty="0" smtClean="0">
                <a:latin typeface="+mj-lt"/>
              </a:rPr>
              <a:t>424</a:t>
            </a:r>
            <a:r>
              <a:rPr lang="pl-PL" sz="2000" i="1" baseline="30000" dirty="0" smtClean="0">
                <a:latin typeface="+mj-lt"/>
              </a:rPr>
              <a:t>1</a:t>
            </a:r>
            <a:r>
              <a:rPr lang="pl-PL" sz="2000" i="1" dirty="0" smtClean="0">
                <a:latin typeface="+mj-lt"/>
              </a:rPr>
              <a:t>-424</a:t>
            </a:r>
            <a:r>
              <a:rPr lang="pl-PL" sz="2000" i="1" baseline="30000" dirty="0" smtClean="0">
                <a:latin typeface="+mj-lt"/>
              </a:rPr>
              <a:t>12 </a:t>
            </a:r>
            <a:r>
              <a:rPr lang="pl-PL" sz="2000" i="1" dirty="0" smtClean="0">
                <a:latin typeface="+mj-lt"/>
              </a:rPr>
              <a:t>KPC</a:t>
            </a:r>
            <a:endParaRPr lang="pl-PL" sz="2000" i="1" baseline="30000" dirty="0" smtClean="0">
              <a:latin typeface="+mj-lt"/>
            </a:endParaRPr>
          </a:p>
          <a:p>
            <a:pPr marL="0" indent="0" algn="just"/>
            <a:endParaRPr lang="pl-PL" sz="2000" i="1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dodatkowy, obok skargi kasacyjnej, procesowy środek kontroli legalności wyroków i postanowień co do istoty sprawy wydawanych w </a:t>
            </a:r>
            <a:r>
              <a:rPr lang="pl-PL" sz="2000" b="1" dirty="0" smtClean="0">
                <a:latin typeface="+mj-lt"/>
              </a:rPr>
              <a:t>postępowaniu nieprocesowym,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przysługuje od prawomocnego wyroku sądu II instancji kończącego postępowanie w sprawie oraz prawomocnego postanowienia co do istoty sprawy sądu II instancji kończącego postępowanie w sprawie w postępowaniu nieprocesowym (art. 424</a:t>
            </a:r>
            <a:r>
              <a:rPr lang="pl-PL" sz="2000" baseline="30000" dirty="0" smtClean="0">
                <a:latin typeface="+mj-lt"/>
              </a:rPr>
              <a:t>1 </a:t>
            </a:r>
            <a:r>
              <a:rPr lang="pl-PL" sz="2000" kern="1200" dirty="0">
                <a:latin typeface="+mj-lt"/>
              </a:rPr>
              <a:t>§ </a:t>
            </a:r>
            <a:r>
              <a:rPr lang="pl-PL" sz="2000" kern="1200" dirty="0" smtClean="0">
                <a:latin typeface="+mj-lt"/>
              </a:rPr>
              <a:t>1 i art. 519</a:t>
            </a:r>
            <a:r>
              <a:rPr lang="pl-PL" sz="2000" baseline="30000" dirty="0">
                <a:latin typeface="+mj-lt"/>
              </a:rPr>
              <a:t>1</a:t>
            </a:r>
            <a:r>
              <a:rPr lang="pl-PL" sz="2000" kern="1200" dirty="0" smtClean="0">
                <a:latin typeface="+mj-lt"/>
              </a:rPr>
              <a:t> </a:t>
            </a:r>
            <a:r>
              <a:rPr lang="pl-PL" sz="2000" kern="1200" dirty="0">
                <a:latin typeface="+mj-lt"/>
              </a:rPr>
              <a:t>§ </a:t>
            </a:r>
            <a:r>
              <a:rPr lang="pl-PL" sz="2000" kern="1200" dirty="0" smtClean="0">
                <a:latin typeface="+mj-lt"/>
              </a:rPr>
              <a:t>1 KPC). Dopuszczalność wniesienia skargi jest jednakże ograniczona do wypadków, w których: </a:t>
            </a:r>
          </a:p>
          <a:p>
            <a:pPr marL="0" indent="0" algn="just"/>
            <a:r>
              <a:rPr lang="pl-PL" sz="2000" kern="1200" dirty="0" smtClean="0">
                <a:latin typeface="+mj-lt"/>
              </a:rPr>
              <a:t>1) przez wydanie zaskarżonego orzeczenia stronie została wyrządzona szkoda,</a:t>
            </a:r>
          </a:p>
          <a:p>
            <a:pPr marL="0" indent="0" algn="just"/>
            <a:r>
              <a:rPr lang="pl-PL" sz="2000" kern="1200" dirty="0" smtClean="0">
                <a:latin typeface="+mj-lt"/>
              </a:rPr>
              <a:t>2) zmiana lub uchylenie tego orzeczenia w drodze przysługujących stronie środków prawnych nie było i nie jest możliwe.</a:t>
            </a:r>
          </a:p>
        </p:txBody>
      </p:sp>
    </p:spTree>
    <p:extLst>
      <p:ext uri="{BB962C8B-B14F-4D97-AF65-F5344CB8AC3E}">
        <p14:creationId xmlns:p14="http://schemas.microsoft.com/office/powerpoint/2010/main" val="1864381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700" b="1" dirty="0" smtClean="0">
                <a:latin typeface="+mj-lt"/>
              </a:rPr>
              <a:t>Art. 767</a:t>
            </a:r>
            <a:r>
              <a:rPr lang="pl-PL" sz="1700" b="1" baseline="30000" dirty="0" smtClean="0">
                <a:latin typeface="+mj-lt"/>
              </a:rPr>
              <a:t>4</a:t>
            </a:r>
            <a:r>
              <a:rPr lang="pl-PL" sz="1700" i="1" baseline="30000" dirty="0" smtClean="0">
                <a:latin typeface="+mj-lt"/>
              </a:rPr>
              <a:t> </a:t>
            </a:r>
            <a:r>
              <a:rPr lang="pl-PL" sz="1700" b="1" dirty="0" smtClean="0">
                <a:latin typeface="+mj-lt"/>
              </a:rPr>
              <a:t>KPC</a:t>
            </a:r>
            <a:endParaRPr lang="pl-PL" sz="1700" b="1" dirty="0">
              <a:latin typeface="+mj-lt"/>
            </a:endParaRPr>
          </a:p>
          <a:p>
            <a:pPr marL="0" algn="just"/>
            <a:r>
              <a:rPr lang="pl-PL" sz="1700" dirty="0">
                <a:latin typeface="+mj-lt"/>
              </a:rPr>
              <a:t>§ </a:t>
            </a:r>
            <a:r>
              <a:rPr lang="pl-PL" sz="1700" dirty="0" smtClean="0">
                <a:latin typeface="+mj-lt"/>
              </a:rPr>
              <a:t>1 </a:t>
            </a:r>
            <a:r>
              <a:rPr lang="pl-PL" sz="1700" dirty="0">
                <a:latin typeface="+mj-lt"/>
              </a:rPr>
              <a:t>Zażalenie na postanowienie sądu przysługuje w wypadkach wskazanych w ustawie.</a:t>
            </a:r>
          </a:p>
          <a:p>
            <a:pPr marL="0" algn="just"/>
            <a:r>
              <a:rPr lang="pl-PL" sz="1700" dirty="0">
                <a:latin typeface="+mj-lt"/>
              </a:rPr>
              <a:t>§ </a:t>
            </a:r>
            <a:r>
              <a:rPr lang="pl-PL" sz="1700" dirty="0" smtClean="0">
                <a:latin typeface="+mj-lt"/>
              </a:rPr>
              <a:t>2 Na </a:t>
            </a:r>
            <a:r>
              <a:rPr lang="pl-PL" sz="1700" dirty="0">
                <a:latin typeface="+mj-lt"/>
              </a:rPr>
              <a:t>postanowienie sądu drugiej instancji wydane po rozpoznaniu zażalenia skarga kasacyjna nie przysługuje.</a:t>
            </a:r>
          </a:p>
          <a:p>
            <a:pPr marL="0" algn="just"/>
            <a:r>
              <a:rPr lang="pl-PL" sz="1700" dirty="0">
                <a:latin typeface="+mj-lt"/>
              </a:rPr>
              <a:t>§ </a:t>
            </a:r>
            <a:r>
              <a:rPr lang="pl-PL" sz="1700" dirty="0" smtClean="0">
                <a:latin typeface="+mj-lt"/>
              </a:rPr>
              <a:t>3 </a:t>
            </a:r>
            <a:r>
              <a:rPr lang="pl-PL" sz="1700" dirty="0">
                <a:latin typeface="+mj-lt"/>
              </a:rPr>
              <a:t>W sprawach egzekucyjnych skarga o stwierdzenie niezgodności z prawem prawomocnego orzeczenia </a:t>
            </a:r>
            <a:r>
              <a:rPr lang="pl-PL" sz="1700" dirty="0" smtClean="0">
                <a:latin typeface="+mj-lt"/>
              </a:rPr>
              <a:t>nie przysługuje</a:t>
            </a:r>
            <a:r>
              <a:rPr lang="pl-PL" sz="1700" dirty="0">
                <a:latin typeface="+mj-lt"/>
              </a:rPr>
              <a:t>.</a:t>
            </a:r>
          </a:p>
          <a:p>
            <a:pPr marL="0" algn="just"/>
            <a:r>
              <a:rPr lang="pl-PL" sz="1700" b="1" dirty="0">
                <a:latin typeface="+mj-lt"/>
              </a:rPr>
              <a:t>Art. 202 Prawo restrukturyzacyjne</a:t>
            </a:r>
          </a:p>
          <a:p>
            <a:pPr marL="0" algn="just"/>
            <a:r>
              <a:rPr lang="pl-PL" sz="1700" dirty="0">
                <a:latin typeface="+mj-lt"/>
              </a:rPr>
              <a:t>Skarga kasacyjna, skarga o wznowienie postępowania oraz skarga o stwierdzenie niezgodności z </a:t>
            </a:r>
            <a:r>
              <a:rPr lang="pl-PL" sz="1700" dirty="0" smtClean="0">
                <a:latin typeface="+mj-lt"/>
              </a:rPr>
              <a:t>prawem prawomocnego </a:t>
            </a:r>
            <a:r>
              <a:rPr lang="pl-PL" sz="1700" dirty="0">
                <a:latin typeface="+mj-lt"/>
              </a:rPr>
              <a:t>orzeczenia w postępowaniu restrukturyzacyjnym nie przysługują.</a:t>
            </a:r>
          </a:p>
          <a:p>
            <a:pPr marL="0" algn="just"/>
            <a:r>
              <a:rPr lang="pl-PL" sz="1700" b="1" dirty="0">
                <a:latin typeface="+mj-lt"/>
              </a:rPr>
              <a:t>Art. 33 Prawo upadłościowe</a:t>
            </a:r>
          </a:p>
          <a:p>
            <a:pPr marL="0" algn="just"/>
            <a:r>
              <a:rPr lang="pl-PL" sz="1700" dirty="0">
                <a:latin typeface="+mj-lt"/>
              </a:rPr>
              <a:t>u</a:t>
            </a:r>
            <a:r>
              <a:rPr lang="pl-PL" sz="1700" dirty="0" smtClean="0">
                <a:latin typeface="+mj-lt"/>
              </a:rPr>
              <a:t>st. 1 </a:t>
            </a:r>
            <a:r>
              <a:rPr lang="pl-PL" sz="1700" dirty="0">
                <a:latin typeface="+mj-lt"/>
              </a:rPr>
              <a:t>Zażalenie przysługuje na postanowienie sądu kończące postępowanie oraz w przypadkach określonych </a:t>
            </a:r>
            <a:r>
              <a:rPr lang="pl-PL" sz="1700" dirty="0" smtClean="0">
                <a:latin typeface="+mj-lt"/>
              </a:rPr>
              <a:t>w ustawie</a:t>
            </a:r>
            <a:r>
              <a:rPr lang="pl-PL" sz="1700" dirty="0">
                <a:latin typeface="+mj-lt"/>
              </a:rPr>
              <a:t>.</a:t>
            </a:r>
          </a:p>
          <a:p>
            <a:pPr marL="0" algn="just"/>
            <a:r>
              <a:rPr lang="pl-PL" sz="1700" dirty="0" smtClean="0">
                <a:latin typeface="+mj-lt"/>
              </a:rPr>
              <a:t>ust. 2 </a:t>
            </a:r>
            <a:r>
              <a:rPr lang="pl-PL" sz="1700" dirty="0">
                <a:latin typeface="+mj-lt"/>
              </a:rPr>
              <a:t>Od postanowienia sądu drugiej instancji skarga kasacyjna nie przysługuje.</a:t>
            </a:r>
          </a:p>
          <a:p>
            <a:pPr marL="0" algn="just"/>
            <a:r>
              <a:rPr lang="pl-PL" sz="1700" dirty="0" smtClean="0">
                <a:latin typeface="+mj-lt"/>
              </a:rPr>
              <a:t>ust. 3 </a:t>
            </a:r>
            <a:r>
              <a:rPr lang="pl-PL" sz="1700" dirty="0">
                <a:latin typeface="+mj-lt"/>
              </a:rPr>
              <a:t>Skarga o stwierdzenie niezgodności z prawem prawomocnego orzeczenia nie przysługuje.</a:t>
            </a:r>
          </a:p>
        </p:txBody>
      </p:sp>
    </p:spTree>
    <p:extLst>
      <p:ext uri="{BB962C8B-B14F-4D97-AF65-F5344CB8AC3E}">
        <p14:creationId xmlns:p14="http://schemas.microsoft.com/office/powerpoint/2010/main" val="652355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algn="just"/>
            <a:r>
              <a:rPr lang="pl-PL" sz="2000" b="1" dirty="0">
                <a:latin typeface="Century Gothic"/>
              </a:rPr>
              <a:t>Uchwała SN z dnia 23 listopada 2005 r., III BZP 2/05</a:t>
            </a:r>
          </a:p>
          <a:p>
            <a:pPr marL="0" lvl="0" algn="just"/>
            <a:r>
              <a:rPr lang="pl-PL" sz="2000" b="1" i="1" dirty="0">
                <a:latin typeface="Century Gothic"/>
              </a:rPr>
              <a:t>Skarb Państwa nie jest stroną </a:t>
            </a:r>
            <a:r>
              <a:rPr lang="pl-PL" sz="2000" i="1" dirty="0">
                <a:latin typeface="Century Gothic"/>
              </a:rPr>
              <a:t>w postępowaniu ze skargi o stwierdzenie niezgodności z prawem prawomocnego orzeczenia</a:t>
            </a:r>
            <a:endParaRPr lang="pl-PL" sz="2000" b="1" dirty="0" smtClean="0">
              <a:latin typeface="+mj-lt"/>
            </a:endParaRPr>
          </a:p>
          <a:p>
            <a:pPr marL="0" algn="just"/>
            <a:endParaRPr lang="pl-PL" sz="2000" b="1" dirty="0">
              <a:latin typeface="+mj-lt"/>
            </a:endParaRPr>
          </a:p>
          <a:p>
            <a:pPr marL="0" algn="just"/>
            <a:r>
              <a:rPr lang="pl-PL" sz="2000" b="1" dirty="0" smtClean="0">
                <a:latin typeface="+mj-lt"/>
              </a:rPr>
              <a:t>Postanowienie SN z </a:t>
            </a:r>
            <a:r>
              <a:rPr lang="pl-PL" sz="2000" b="1" dirty="0">
                <a:latin typeface="+mj-lt"/>
              </a:rPr>
              <a:t>dnia 11 sierpnia 2006 r</a:t>
            </a:r>
            <a:r>
              <a:rPr lang="pl-PL" sz="2000" b="1" dirty="0" smtClean="0">
                <a:latin typeface="+mj-lt"/>
              </a:rPr>
              <a:t>.,</a:t>
            </a:r>
            <a:r>
              <a:rPr lang="pl-PL" sz="2000" b="1" dirty="0">
                <a:latin typeface="+mj-lt"/>
              </a:rPr>
              <a:t> </a:t>
            </a:r>
            <a:r>
              <a:rPr lang="pl-PL" sz="2000" b="1" dirty="0" smtClean="0">
                <a:latin typeface="+mj-lt"/>
              </a:rPr>
              <a:t>II </a:t>
            </a:r>
            <a:r>
              <a:rPr lang="pl-PL" sz="2000" b="1" dirty="0">
                <a:latin typeface="+mj-lt"/>
              </a:rPr>
              <a:t>CNP 53/06</a:t>
            </a:r>
          </a:p>
          <a:p>
            <a:pPr marL="0" algn="just"/>
            <a:r>
              <a:rPr lang="pl-PL" sz="2000" i="1" dirty="0">
                <a:latin typeface="+mj-lt"/>
              </a:rPr>
              <a:t>Zgodnie z art. 424[1] § 3 KPC, od orzeczeń sądu drugiej instancji, od których wniesiono skargę </a:t>
            </a:r>
            <a:r>
              <a:rPr lang="pl-PL" sz="2000" i="1" dirty="0" smtClean="0">
                <a:latin typeface="+mj-lt"/>
              </a:rPr>
              <a:t>kasacyjną, oraz </a:t>
            </a:r>
            <a:r>
              <a:rPr lang="pl-PL" sz="2000" i="1" dirty="0">
                <a:latin typeface="+mj-lt"/>
              </a:rPr>
              <a:t>od orzeczeń Sądu Najwyższego skarga o stwierdzenie niezgodności z prawem prawomocnego </a:t>
            </a:r>
            <a:r>
              <a:rPr lang="pl-PL" sz="2000" i="1" dirty="0" smtClean="0">
                <a:latin typeface="+mj-lt"/>
              </a:rPr>
              <a:t>orzeczenia </a:t>
            </a:r>
            <a:r>
              <a:rPr lang="pl-PL" sz="2000" b="1" i="1" dirty="0" smtClean="0">
                <a:latin typeface="+mj-lt"/>
              </a:rPr>
              <a:t>nie </a:t>
            </a:r>
            <a:r>
              <a:rPr lang="pl-PL" sz="2000" b="1" i="1" dirty="0">
                <a:latin typeface="+mj-lt"/>
              </a:rPr>
              <a:t>przysługuje</a:t>
            </a:r>
            <a:r>
              <a:rPr lang="pl-PL" sz="2000" i="1" dirty="0">
                <a:latin typeface="+mj-lt"/>
              </a:rPr>
              <a:t>. Przez skargę kasacyjną wniesioną należy przy tym rozumieć skargę wniesioną </a:t>
            </a:r>
            <a:r>
              <a:rPr lang="pl-PL" sz="2000" i="1" dirty="0" smtClean="0">
                <a:latin typeface="+mj-lt"/>
              </a:rPr>
              <a:t>skutecznie, czyli </a:t>
            </a:r>
            <a:r>
              <a:rPr lang="pl-PL" sz="2000" i="1" dirty="0">
                <a:latin typeface="+mj-lt"/>
              </a:rPr>
              <a:t>taką, która została przez Sąd Najwyższy rozpoznana, albo co najmniej poddana tzw. przedsądowi.</a:t>
            </a:r>
          </a:p>
        </p:txBody>
      </p:sp>
    </p:spTree>
    <p:extLst>
      <p:ext uri="{BB962C8B-B14F-4D97-AF65-F5344CB8AC3E}">
        <p14:creationId xmlns:p14="http://schemas.microsoft.com/office/powerpoint/2010/main" val="2623676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Postanowienie SN z </a:t>
            </a:r>
            <a:r>
              <a:rPr lang="pl-PL" b="1" dirty="0">
                <a:latin typeface="+mj-lt"/>
              </a:rPr>
              <a:t>dnia 18 stycznia 2006 </a:t>
            </a:r>
            <a:r>
              <a:rPr lang="pl-PL" b="1" dirty="0" smtClean="0">
                <a:latin typeface="+mj-lt"/>
              </a:rPr>
              <a:t>r., III </a:t>
            </a:r>
            <a:r>
              <a:rPr lang="pl-PL" b="1" dirty="0">
                <a:latin typeface="+mj-lt"/>
              </a:rPr>
              <a:t>CNP 22/05</a:t>
            </a:r>
          </a:p>
          <a:p>
            <a:pPr marL="0" algn="just"/>
            <a:r>
              <a:rPr lang="pl-PL" i="1" dirty="0">
                <a:latin typeface="+mj-lt"/>
              </a:rPr>
              <a:t>Wniesienie skargi o stwierdzenie niezgodności z prawem prawomocnego orzeczenia, która została </a:t>
            </a:r>
            <a:r>
              <a:rPr lang="pl-PL" i="1" dirty="0" smtClean="0">
                <a:latin typeface="+mj-lt"/>
              </a:rPr>
              <a:t>odrzucona, </a:t>
            </a:r>
            <a:r>
              <a:rPr lang="pl-PL" b="1" i="1" dirty="0" smtClean="0">
                <a:latin typeface="+mj-lt"/>
              </a:rPr>
              <a:t>nie </a:t>
            </a:r>
            <a:r>
              <a:rPr lang="pl-PL" b="1" i="1" dirty="0">
                <a:latin typeface="+mj-lt"/>
              </a:rPr>
              <a:t>stoi na przeszkodzie </a:t>
            </a:r>
            <a:r>
              <a:rPr lang="pl-PL" i="1" dirty="0">
                <a:latin typeface="+mj-lt"/>
              </a:rPr>
              <a:t>ponownemu wniesieniu skargi od tego orzeczenia przez tę samą stronę (art. </a:t>
            </a:r>
            <a:r>
              <a:rPr lang="pl-PL" i="1" dirty="0" smtClean="0">
                <a:latin typeface="+mj-lt"/>
              </a:rPr>
              <a:t>424[3] KPC</a:t>
            </a:r>
            <a:r>
              <a:rPr lang="pl-PL" i="1" dirty="0">
                <a:latin typeface="+mj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46605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</a:t>
            </a:r>
            <a:r>
              <a:rPr lang="pl-PL" dirty="0" smtClean="0">
                <a:latin typeface="+mj-lt"/>
              </a:rPr>
              <a:t>karga </a:t>
            </a:r>
            <a:r>
              <a:rPr lang="pl-PL" dirty="0">
                <a:latin typeface="+mj-lt"/>
              </a:rPr>
              <a:t>o stwierdzenie niezgodności z prawem prawomocnego orzeczenia może być wniesiona przez </a:t>
            </a:r>
            <a:r>
              <a:rPr lang="pl-PL" b="1" dirty="0">
                <a:latin typeface="+mj-lt"/>
              </a:rPr>
              <a:t>stronę i uczestnika </a:t>
            </a:r>
            <a:r>
              <a:rPr lang="pl-PL" dirty="0">
                <a:latin typeface="+mj-lt"/>
              </a:rPr>
              <a:t>postępowania </a:t>
            </a:r>
            <a:r>
              <a:rPr lang="pl-PL" dirty="0" smtClean="0">
                <a:latin typeface="+mj-lt"/>
              </a:rPr>
              <a:t>nieprocesowego, </a:t>
            </a:r>
            <a:endParaRPr lang="pl-PL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</a:t>
            </a:r>
            <a:r>
              <a:rPr lang="pl-PL" dirty="0" smtClean="0">
                <a:latin typeface="+mj-lt"/>
              </a:rPr>
              <a:t>kargę </a:t>
            </a:r>
            <a:r>
              <a:rPr lang="pl-PL" dirty="0">
                <a:latin typeface="+mj-lt"/>
              </a:rPr>
              <a:t>może wnieść Prokurator Generalny, Rzecznik Praw Obywatelskich i Rzecznik Praw Dziecka – podmioty te mogą jednak wnieść skargę jedynie wówczas, gdy nie uczyniła tego </a:t>
            </a:r>
            <a:r>
              <a:rPr lang="pl-PL" dirty="0" smtClean="0">
                <a:latin typeface="+mj-lt"/>
              </a:rPr>
              <a:t>strona,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</a:t>
            </a:r>
            <a:r>
              <a:rPr lang="pl-PL" dirty="0" smtClean="0">
                <a:latin typeface="+mj-lt"/>
              </a:rPr>
              <a:t>kargę </a:t>
            </a:r>
            <a:r>
              <a:rPr lang="pl-PL" dirty="0">
                <a:latin typeface="+mj-lt"/>
              </a:rPr>
              <a:t>można oprzeć na podstawie naruszeń prawa materialnego lub przepisów postępowania, które spowodowały niezgodność wyroku z prawem, gdy przez jego wydanie stronie została wyrządzona szkoda. </a:t>
            </a:r>
            <a:r>
              <a:rPr lang="pl-PL" b="1" dirty="0">
                <a:latin typeface="+mj-lt"/>
              </a:rPr>
              <a:t>Podstawą skargi nie mogą być jednak zarzuty dotyczące ustalenia faktów lub oceny dowodów.</a:t>
            </a:r>
            <a:endParaRPr lang="pl-PL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6920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800" b="1" dirty="0">
                <a:latin typeface="+mj-lt"/>
              </a:rPr>
              <a:t>a</a:t>
            </a:r>
            <a:r>
              <a:rPr lang="pl-PL" sz="1800" b="1" dirty="0" smtClean="0">
                <a:latin typeface="+mj-lt"/>
              </a:rPr>
              <a:t>rt</a:t>
            </a:r>
            <a:r>
              <a:rPr lang="pl-PL" sz="1800" b="1" dirty="0">
                <a:latin typeface="+mj-lt"/>
              </a:rPr>
              <a:t>.  </a:t>
            </a:r>
            <a:r>
              <a:rPr lang="pl-PL" sz="1800" b="1" dirty="0" smtClean="0">
                <a:latin typeface="+mj-lt"/>
              </a:rPr>
              <a:t>424</a:t>
            </a:r>
            <a:r>
              <a:rPr lang="pl-PL" sz="1800" b="1" baseline="30000" dirty="0" smtClean="0">
                <a:latin typeface="+mj-lt"/>
              </a:rPr>
              <a:t>5</a:t>
            </a:r>
            <a:r>
              <a:rPr lang="pl-PL" sz="1800" b="1" dirty="0">
                <a:latin typeface="+mj-lt"/>
              </a:rPr>
              <a:t> </a:t>
            </a:r>
            <a:r>
              <a:rPr lang="pl-PL" sz="1800" b="1" dirty="0" smtClean="0">
                <a:latin typeface="+mj-lt"/>
              </a:rPr>
              <a:t>KPC</a:t>
            </a:r>
            <a:r>
              <a:rPr lang="pl-PL" sz="1800" b="1" dirty="0">
                <a:latin typeface="+mj-lt"/>
              </a:rPr>
              <a:t>  </a:t>
            </a:r>
            <a:endParaRPr lang="pl-PL" sz="1800" b="1" dirty="0" smtClean="0">
              <a:latin typeface="+mj-lt"/>
            </a:endParaRPr>
          </a:p>
          <a:p>
            <a:pPr marL="0" algn="just"/>
            <a:r>
              <a:rPr lang="pl-PL" sz="1800" dirty="0" smtClean="0">
                <a:latin typeface="+mj-lt"/>
              </a:rPr>
              <a:t>§</a:t>
            </a:r>
            <a:r>
              <a:rPr lang="pl-PL" sz="1800" dirty="0">
                <a:latin typeface="+mj-lt"/>
              </a:rPr>
              <a:t>  </a:t>
            </a:r>
            <a:r>
              <a:rPr lang="pl-PL" sz="1800" dirty="0" smtClean="0">
                <a:latin typeface="+mj-lt"/>
              </a:rPr>
              <a:t>1</a:t>
            </a:r>
            <a:r>
              <a:rPr lang="pl-PL" sz="1800" dirty="0">
                <a:latin typeface="+mj-lt"/>
              </a:rPr>
              <a:t> </a:t>
            </a:r>
            <a:r>
              <a:rPr lang="pl-PL" sz="1800" b="1" dirty="0">
                <a:latin typeface="+mj-lt"/>
              </a:rPr>
              <a:t>Skarga powinna </a:t>
            </a:r>
            <a:r>
              <a:rPr lang="pl-PL" sz="1800" b="1" dirty="0" smtClean="0">
                <a:latin typeface="+mj-lt"/>
              </a:rPr>
              <a:t>zawierać:</a:t>
            </a:r>
          </a:p>
          <a:p>
            <a:pPr marL="0" algn="just"/>
            <a:r>
              <a:rPr lang="pl-PL" sz="1800" dirty="0" smtClean="0">
                <a:latin typeface="+mj-lt"/>
              </a:rPr>
              <a:t>1)oznaczenie </a:t>
            </a:r>
            <a:r>
              <a:rPr lang="pl-PL" sz="1800" dirty="0">
                <a:latin typeface="+mj-lt"/>
              </a:rPr>
              <a:t>wyroku, od którego jest wniesiona, ze wskazaniem, czy jest on zaskarżony w całości lub w części;</a:t>
            </a:r>
          </a:p>
          <a:p>
            <a:pPr marL="0" algn="just"/>
            <a:r>
              <a:rPr lang="pl-PL" sz="1800" dirty="0">
                <a:latin typeface="+mj-lt"/>
              </a:rPr>
              <a:t>2)przytoczenie jej podstaw oraz ich uzasadnienie;</a:t>
            </a:r>
          </a:p>
          <a:p>
            <a:pPr marL="0" algn="just"/>
            <a:r>
              <a:rPr lang="pl-PL" sz="1800" dirty="0">
                <a:latin typeface="+mj-lt"/>
              </a:rPr>
              <a:t>3)wskazanie przepisu prawa, z którym zaskarżony wyrok jest niezgodny;</a:t>
            </a:r>
          </a:p>
          <a:p>
            <a:pPr marL="0" algn="just"/>
            <a:r>
              <a:rPr lang="pl-PL" sz="1800" dirty="0">
                <a:latin typeface="+mj-lt"/>
              </a:rPr>
              <a:t>4)uprawdopodobnienie wyrządzenia szkody, spowodowanej przez wydanie wyroku, którego skarga dotyczy;</a:t>
            </a:r>
          </a:p>
          <a:p>
            <a:pPr marL="0" algn="just"/>
            <a:r>
              <a:rPr lang="pl-PL" sz="1800" dirty="0">
                <a:latin typeface="+mj-lt"/>
              </a:rPr>
              <a:t>5)wykazanie, że wzruszenie zaskarżonego wyroku w drodze innych środków prawnych nie było i nie jest możliwe, a ponadto - gdy skargę wniesiono, stosując art. 424</a:t>
            </a:r>
            <a:r>
              <a:rPr lang="pl-PL" sz="1800" baseline="30000" dirty="0">
                <a:latin typeface="+mj-lt"/>
              </a:rPr>
              <a:t>1</a:t>
            </a:r>
            <a:r>
              <a:rPr lang="pl-PL" sz="1800" dirty="0">
                <a:latin typeface="+mj-lt"/>
              </a:rPr>
              <a:t> § 2 - że występuje wyjątkowy wypadek uzasadniający wniesienie skargi;</a:t>
            </a:r>
          </a:p>
          <a:p>
            <a:pPr marL="0" algn="just"/>
            <a:r>
              <a:rPr lang="pl-PL" sz="1800" dirty="0">
                <a:latin typeface="+mj-lt"/>
              </a:rPr>
              <a:t>6)wniosek o stwierdzenie niezgodności wyroku z prawem.</a:t>
            </a:r>
          </a:p>
          <a:p>
            <a:pPr marL="0" algn="just"/>
            <a:r>
              <a:rPr lang="pl-PL" sz="1800" dirty="0">
                <a:latin typeface="+mj-lt"/>
              </a:rPr>
              <a:t>§  </a:t>
            </a:r>
            <a:r>
              <a:rPr lang="pl-PL" sz="1800" dirty="0" smtClean="0">
                <a:latin typeface="+mj-lt"/>
              </a:rPr>
              <a:t>2</a:t>
            </a:r>
            <a:r>
              <a:rPr lang="pl-PL" sz="1800" b="1" dirty="0">
                <a:latin typeface="+mj-lt"/>
              </a:rPr>
              <a:t> </a:t>
            </a:r>
            <a:r>
              <a:rPr lang="pl-PL" sz="1800" dirty="0">
                <a:latin typeface="+mj-lt"/>
              </a:rPr>
              <a:t>Ponadto skarga powinna czynić zadość wymaganiom przewidzianym dla pisma procesowego. Do skargi - oprócz jej odpisów dla doręczenia ich uczestniczącym w sprawie osobom - dołącza się dwa odpisy przeznaczone do akt Sądu Najwyższego.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5829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c</a:t>
            </a:r>
            <a:r>
              <a:rPr lang="pl-PL" dirty="0" smtClean="0">
                <a:latin typeface="+mj-lt"/>
              </a:rPr>
              <a:t>o </a:t>
            </a:r>
            <a:r>
              <a:rPr lang="pl-PL" dirty="0">
                <a:latin typeface="+mj-lt"/>
              </a:rPr>
              <a:t>do zasady, do postępowania wywołanego wniesieniem skargi o stwierdzenie niezgodności z prawem prawomocnego orzeczenia stosuje się odpowiednio przepisy o skardze kasacyjnej,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</a:t>
            </a:r>
            <a:r>
              <a:rPr lang="pl-PL" dirty="0" smtClean="0">
                <a:latin typeface="+mj-lt"/>
              </a:rPr>
              <a:t> </a:t>
            </a:r>
            <a:r>
              <a:rPr lang="pl-PL" dirty="0">
                <a:latin typeface="+mj-lt"/>
              </a:rPr>
              <a:t>postępowaniu przed Sądem Najwyższym wywołanym wniesieniem skargi, ale także w postępowaniu </a:t>
            </a:r>
            <a:r>
              <a:rPr lang="pl-PL" dirty="0" err="1">
                <a:latin typeface="+mj-lt"/>
              </a:rPr>
              <a:t>międzyinstancyjnym</a:t>
            </a:r>
            <a:r>
              <a:rPr lang="pl-PL" dirty="0">
                <a:latin typeface="+mj-lt"/>
              </a:rPr>
              <a:t> przed sądem II instancji, </a:t>
            </a:r>
            <a:r>
              <a:rPr lang="pl-PL" b="1" dirty="0">
                <a:latin typeface="+mj-lt"/>
              </a:rPr>
              <a:t>obowiązuje zastępstwo stron przez adwokatów lub radców prawnych</a:t>
            </a:r>
            <a:r>
              <a:rPr lang="pl-PL" dirty="0">
                <a:latin typeface="+mj-lt"/>
              </a:rPr>
              <a:t>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skargę </a:t>
            </a:r>
            <a:r>
              <a:rPr lang="pl-PL" dirty="0">
                <a:latin typeface="+mj-lt"/>
              </a:rPr>
              <a:t>wnosi się do sądu, który wydał zaskarżony wyrok, </a:t>
            </a:r>
            <a:r>
              <a:rPr lang="pl-PL" b="1" dirty="0">
                <a:latin typeface="+mj-lt"/>
              </a:rPr>
              <a:t>w terminie dwóch lat od dnia jego uprawomocnienia się</a:t>
            </a:r>
            <a:r>
              <a:rPr lang="pl-PL" dirty="0">
                <a:latin typeface="+mj-lt"/>
              </a:rPr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3702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algn="just"/>
            <a:endParaRPr lang="pl-PL" sz="2000" b="1" dirty="0">
              <a:latin typeface="Century Gothic"/>
            </a:endParaRPr>
          </a:p>
          <a:p>
            <a:pPr marL="0" lvl="0" algn="just"/>
            <a:endParaRPr lang="pl-PL" sz="2000" b="1" dirty="0" smtClean="0">
              <a:latin typeface="Century Gothic"/>
            </a:endParaRPr>
          </a:p>
          <a:p>
            <a:pPr marL="0" lvl="0" algn="just"/>
            <a:endParaRPr lang="pl-PL" sz="2000" b="1" dirty="0">
              <a:latin typeface="Century Gothic"/>
            </a:endParaRPr>
          </a:p>
          <a:p>
            <a:pPr marL="0" lvl="0" algn="just"/>
            <a:r>
              <a:rPr lang="pl-PL" sz="2000" b="1" dirty="0" smtClean="0">
                <a:latin typeface="Century Gothic"/>
              </a:rPr>
              <a:t>Postanowienie </a:t>
            </a:r>
            <a:r>
              <a:rPr lang="pl-PL" sz="2000" b="1" dirty="0">
                <a:latin typeface="Century Gothic"/>
              </a:rPr>
              <a:t>SN z dnia 14 czerwca 2005 r., V CZ 61/05</a:t>
            </a:r>
          </a:p>
          <a:p>
            <a:pPr marL="0" lvl="0" algn="just"/>
            <a:r>
              <a:rPr lang="pl-PL" sz="2000" i="1" dirty="0">
                <a:latin typeface="Century Gothic"/>
              </a:rPr>
              <a:t>Umocowanie adwokata lub radcy prawnego do reprezentowania strony skarżącej w sprawie o stwierdzenie niezgodności z prawem prawomocnego orzeczenia </a:t>
            </a:r>
            <a:r>
              <a:rPr lang="pl-PL" sz="2000" b="1" i="1" dirty="0">
                <a:latin typeface="Century Gothic"/>
              </a:rPr>
              <a:t>nie może </a:t>
            </a:r>
            <a:r>
              <a:rPr lang="pl-PL" sz="2000" i="1" dirty="0">
                <a:latin typeface="Century Gothic"/>
              </a:rPr>
              <a:t>wynikać z treści pełnomocnictwa udzielonego temu pełnomocnikowi w sprawie zakończonej prawomocnie orzeczeniem kwestionowanym w skardze.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2709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</a:t>
            </a:r>
            <a:r>
              <a:rPr lang="pl-PL" dirty="0" smtClean="0">
                <a:latin typeface="+mj-lt"/>
              </a:rPr>
              <a:t>ąd</a:t>
            </a:r>
            <a:r>
              <a:rPr lang="pl-PL" dirty="0">
                <a:latin typeface="+mj-lt"/>
              </a:rPr>
              <a:t>, który wydał zaskarżony wyrok i do którego została wniesiona skarga przeprowadza postępowanie </a:t>
            </a:r>
            <a:r>
              <a:rPr lang="pl-PL" dirty="0" err="1">
                <a:latin typeface="+mj-lt"/>
              </a:rPr>
              <a:t>międzyinstancyjne</a:t>
            </a:r>
            <a:r>
              <a:rPr lang="pl-PL" dirty="0">
                <a:latin typeface="+mj-lt"/>
              </a:rPr>
              <a:t>, którego przedmiotem jest</a:t>
            </a:r>
            <a:r>
              <a:rPr lang="pl-PL" b="1" dirty="0">
                <a:latin typeface="+mj-lt"/>
              </a:rPr>
              <a:t> jedynie ocena zachowana przez skarżącego ustawowych wymogów skargi, w tym także w zakresie opłaty i przymusu adwokacko-radcowskiego</a:t>
            </a:r>
            <a:r>
              <a:rPr lang="pl-PL" dirty="0">
                <a:latin typeface="+mj-lt"/>
              </a:rPr>
              <a:t>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</a:t>
            </a:r>
            <a:r>
              <a:rPr lang="pl-PL" dirty="0" smtClean="0">
                <a:latin typeface="+mj-lt"/>
              </a:rPr>
              <a:t>ąd </a:t>
            </a:r>
            <a:r>
              <a:rPr lang="pl-PL" dirty="0">
                <a:latin typeface="+mj-lt"/>
              </a:rPr>
              <a:t>niższej instancji odrzuca skargę tylko jeśli jest ona </a:t>
            </a:r>
            <a:r>
              <a:rPr lang="pl-PL" b="1" dirty="0">
                <a:latin typeface="+mj-lt"/>
              </a:rPr>
              <a:t>nieopłacona, wniesiona z naruszeniem przymusu adwokacko-radcowskiego lub której braków strona nie usunęła w </a:t>
            </a:r>
            <a:r>
              <a:rPr lang="pl-PL" b="1" dirty="0" smtClean="0">
                <a:latin typeface="+mj-lt"/>
              </a:rPr>
              <a:t>terminie</a:t>
            </a:r>
            <a:r>
              <a:rPr lang="pl-PL" dirty="0" smtClean="0">
                <a:latin typeface="+mj-lt"/>
              </a:rPr>
              <a:t>. </a:t>
            </a:r>
            <a:endParaRPr lang="pl-PL" dirty="0">
              <a:latin typeface="+mj-lt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562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2555875" y="0"/>
            <a:ext cx="6588125" cy="1068388"/>
          </a:xfrm>
          <a:noFill/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dirty="0" smtClean="0"/>
              <a:t>ZAKRES ZAJĘĆ</a:t>
            </a:r>
            <a:endParaRPr lang="pl-PL" altLang="pl-PL" dirty="0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pl-PL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 smtClean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l-PL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Zaskarżanie orzeczeń sądowych.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Pojęcie środków zaskarżenia.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Klasyfikacja środków zaskarżenia.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System środków zaskarżenia.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Skarga o stwierdzenie niezgodności z prawem prawomocnego orzeczenia.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Skarga o wznowienie postępowania.</a:t>
            </a:r>
          </a:p>
          <a:p>
            <a:pPr>
              <a:buFont typeface="Arial" panose="020B0604020202020204" pitchFamily="34" charset="0"/>
              <a:buChar char="•"/>
            </a:pPr>
            <a:endParaRPr lang="pl-PL" alt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>
                <a:latin typeface="+mj-lt"/>
              </a:rPr>
              <a:t>Art.  </a:t>
            </a:r>
            <a:r>
              <a:rPr lang="pl-PL" b="1" dirty="0" smtClean="0">
                <a:latin typeface="+mj-lt"/>
              </a:rPr>
              <a:t>424</a:t>
            </a:r>
            <a:r>
              <a:rPr lang="pl-PL" b="1" baseline="30000" dirty="0" smtClean="0">
                <a:latin typeface="+mj-lt"/>
              </a:rPr>
              <a:t>8 </a:t>
            </a:r>
            <a:r>
              <a:rPr lang="pl-PL" b="1" dirty="0" smtClean="0">
                <a:latin typeface="+mj-lt"/>
              </a:rPr>
              <a:t>KPC</a:t>
            </a:r>
            <a:endParaRPr lang="pl-PL" b="1" baseline="30000" dirty="0" smtClean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§</a:t>
            </a:r>
            <a:r>
              <a:rPr lang="pl-PL" dirty="0">
                <a:latin typeface="+mj-lt"/>
              </a:rPr>
              <a:t>  </a:t>
            </a:r>
            <a:r>
              <a:rPr lang="pl-PL" dirty="0" smtClean="0">
                <a:latin typeface="+mj-lt"/>
              </a:rPr>
              <a:t>1</a:t>
            </a:r>
            <a:r>
              <a:rPr lang="pl-PL" dirty="0">
                <a:latin typeface="+mj-lt"/>
              </a:rPr>
              <a:t> Sąd Najwyższy </a:t>
            </a:r>
            <a:r>
              <a:rPr lang="pl-PL" b="1" dirty="0">
                <a:latin typeface="+mj-lt"/>
              </a:rPr>
              <a:t>odrzuca na posiedzeniu niejawnym</a:t>
            </a:r>
            <a:r>
              <a:rPr lang="pl-PL" dirty="0">
                <a:latin typeface="+mj-lt"/>
              </a:rPr>
              <a:t> skargę, jeżeli ulegała ona odrzuceniu przez sąd niższej instancji, skargę wniesioną po upływie terminu, skargę niespełniającą wymagań określonych w art. 424</a:t>
            </a:r>
            <a:r>
              <a:rPr lang="pl-PL" baseline="30000" dirty="0">
                <a:latin typeface="+mj-lt"/>
              </a:rPr>
              <a:t>5</a:t>
            </a:r>
            <a:r>
              <a:rPr lang="pl-PL" dirty="0">
                <a:latin typeface="+mj-lt"/>
              </a:rPr>
              <a:t> § 1, jak również skargę z innych przyczyn niedopuszczalną.</a:t>
            </a:r>
          </a:p>
          <a:p>
            <a:pPr marL="0" algn="just"/>
            <a:r>
              <a:rPr lang="pl-PL" dirty="0">
                <a:latin typeface="+mj-lt"/>
              </a:rPr>
              <a:t>§  </a:t>
            </a:r>
            <a:r>
              <a:rPr lang="pl-PL" dirty="0" smtClean="0">
                <a:latin typeface="+mj-lt"/>
              </a:rPr>
              <a:t>2</a:t>
            </a:r>
            <a:r>
              <a:rPr lang="pl-PL" dirty="0">
                <a:latin typeface="+mj-lt"/>
              </a:rPr>
              <a:t> Skarga podlega także odrzuceniu, jeżeli zmiana zaskarżonego wyroku w drodze innych środków prawnych była lub jest możliwa albo jeżeli nie zachodzi wyjątek, o którym mowa w art. 424</a:t>
            </a:r>
            <a:r>
              <a:rPr lang="pl-PL" baseline="30000" dirty="0">
                <a:latin typeface="+mj-lt"/>
              </a:rPr>
              <a:t>1</a:t>
            </a:r>
            <a:r>
              <a:rPr lang="pl-PL" dirty="0">
                <a:latin typeface="+mj-lt"/>
              </a:rPr>
              <a:t> § 2.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0443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p</a:t>
            </a:r>
            <a:r>
              <a:rPr lang="pl-PL" dirty="0" smtClean="0">
                <a:latin typeface="+mj-lt"/>
              </a:rPr>
              <a:t>o </a:t>
            </a:r>
            <a:r>
              <a:rPr lang="pl-PL" dirty="0">
                <a:latin typeface="+mj-lt"/>
              </a:rPr>
              <a:t>wstępnej kontroli pisma zawierającego skargę Sąd Najwyższy dokonuje wstępnej oceny merytorycznej skargi, decydując o przyjęciu lub odmowie przyjęcia jej do rozpoznania (</a:t>
            </a:r>
            <a:r>
              <a:rPr lang="pl-PL" dirty="0" err="1">
                <a:latin typeface="+mj-lt"/>
              </a:rPr>
              <a:t>przedsąd</a:t>
            </a:r>
            <a:r>
              <a:rPr lang="pl-PL" dirty="0">
                <a:latin typeface="+mj-lt"/>
              </a:rPr>
              <a:t>),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Sąd </a:t>
            </a:r>
            <a:r>
              <a:rPr lang="pl-PL" dirty="0">
                <a:latin typeface="+mj-lt"/>
              </a:rPr>
              <a:t>Najwyższy odmawia przyjęcia skargi do rozpoznania tylko jeżeli jest oczywiście bezzasadna,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Sąd </a:t>
            </a:r>
            <a:r>
              <a:rPr lang="pl-PL" dirty="0">
                <a:latin typeface="+mj-lt"/>
              </a:rPr>
              <a:t>Najwyższy rozpoznaje merytorycznie skargę o stwierdzenie niezgodności z prawem prawomocnego orzeczenia </a:t>
            </a:r>
            <a:r>
              <a:rPr lang="pl-PL" b="1" dirty="0">
                <a:latin typeface="+mj-lt"/>
              </a:rPr>
              <a:t>w składzie trzech sędziów</a:t>
            </a:r>
            <a:r>
              <a:rPr lang="pl-PL" dirty="0">
                <a:latin typeface="+mj-lt"/>
              </a:rPr>
              <a:t>; </a:t>
            </a:r>
            <a:r>
              <a:rPr lang="pl-PL" b="1" dirty="0">
                <a:latin typeface="+mj-lt"/>
              </a:rPr>
              <a:t>w pozostałych wypadkach orzeka w składzie jednego sędziego</a:t>
            </a:r>
            <a:r>
              <a:rPr lang="pl-PL" dirty="0">
                <a:latin typeface="+mj-lt"/>
              </a:rPr>
              <a:t>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b="1" dirty="0" smtClean="0">
                <a:latin typeface="+mj-lt"/>
              </a:rPr>
              <a:t>Sąd </a:t>
            </a:r>
            <a:r>
              <a:rPr lang="pl-PL" b="1" dirty="0">
                <a:latin typeface="+mj-lt"/>
              </a:rPr>
              <a:t>Najwyższy rozpoznaje skargę na posiedzeniu niejawnym</a:t>
            </a:r>
            <a:r>
              <a:rPr lang="pl-PL" dirty="0">
                <a:latin typeface="+mj-lt"/>
              </a:rPr>
              <a:t>; rozpoznanie skargi na rozprawie następuje jedynie fakultatywnie, jeżeli przemawiają za tym ważne względy. </a:t>
            </a:r>
          </a:p>
          <a:p>
            <a:pPr marL="0" algn="just"/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4578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</a:t>
            </a:r>
            <a:r>
              <a:rPr lang="pl-PL" dirty="0" smtClean="0">
                <a:latin typeface="+mj-lt"/>
              </a:rPr>
              <a:t> </a:t>
            </a:r>
            <a:r>
              <a:rPr lang="pl-PL" dirty="0">
                <a:latin typeface="+mj-lt"/>
              </a:rPr>
              <a:t>razie braku podstawy do stwierdzenia, że zaskarżony wyrok jest niezgodny z prawem, Sąd Najwyższy oddala skargę; oddalenie nastąpi w przypadku, gdy: </a:t>
            </a:r>
          </a:p>
          <a:p>
            <a:pPr marL="0" algn="just"/>
            <a:r>
              <a:rPr lang="pl-PL" dirty="0" smtClean="0">
                <a:latin typeface="+mj-lt"/>
              </a:rPr>
              <a:t>1) Sąd </a:t>
            </a:r>
            <a:r>
              <a:rPr lang="pl-PL" dirty="0">
                <a:latin typeface="+mj-lt"/>
              </a:rPr>
              <a:t>Najwyższy stwierdzi, że nie doszło do naruszenia prawa materialnego lub przepisów postępowania, </a:t>
            </a:r>
          </a:p>
          <a:p>
            <a:pPr marL="0" algn="just"/>
            <a:r>
              <a:rPr lang="pl-PL" dirty="0" smtClean="0">
                <a:latin typeface="+mj-lt"/>
              </a:rPr>
              <a:t>2) wprawdzie </a:t>
            </a:r>
            <a:r>
              <a:rPr lang="pl-PL" dirty="0">
                <a:latin typeface="+mj-lt"/>
              </a:rPr>
              <a:t>doszło do naruszenia przepisów, ale pomimo to wyrok jest zgodny z prawem, </a:t>
            </a:r>
          </a:p>
          <a:p>
            <a:pPr marL="0" algn="just"/>
            <a:r>
              <a:rPr lang="pl-PL" dirty="0" smtClean="0">
                <a:latin typeface="+mj-lt"/>
              </a:rPr>
              <a:t>3) wydanie </a:t>
            </a:r>
            <a:r>
              <a:rPr lang="pl-PL" dirty="0">
                <a:latin typeface="+mj-lt"/>
              </a:rPr>
              <a:t>wyroku niezgodnego z prawem nie spowodowało powstania szkody.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b="1" dirty="0">
                <a:latin typeface="+mj-lt"/>
              </a:rPr>
              <a:t>o</a:t>
            </a:r>
            <a:r>
              <a:rPr lang="pl-PL" b="1" dirty="0" smtClean="0">
                <a:latin typeface="+mj-lt"/>
              </a:rPr>
              <a:t>ddalenie </a:t>
            </a:r>
            <a:r>
              <a:rPr lang="pl-PL" b="1" dirty="0">
                <a:latin typeface="+mj-lt"/>
              </a:rPr>
              <a:t>skargi wniesionej od wyroku następuje także w formie wyroku, a od postanowienia co do istoty sprawy w postępowaniu nieprocesowym – odpowiednio w formie postanowienia</a:t>
            </a:r>
            <a:r>
              <a:rPr lang="pl-PL" dirty="0">
                <a:latin typeface="+mj-lt"/>
              </a:rPr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8115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u</a:t>
            </a:r>
            <a:r>
              <a:rPr lang="pl-PL" dirty="0" smtClean="0">
                <a:latin typeface="+mj-lt"/>
              </a:rPr>
              <a:t>względniając </a:t>
            </a:r>
            <a:r>
              <a:rPr lang="pl-PL" dirty="0">
                <a:latin typeface="+mj-lt"/>
              </a:rPr>
              <a:t>skargę o stwierdzenie niezgodności z prawem prawomocnego orzeczenia, Sąd Najwyższy stwierdza, że wyrok (postanowienie co do istoty sprawy) jest w zaskarżonym zakresie niezgody z prawem,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</a:t>
            </a:r>
            <a:r>
              <a:rPr lang="pl-PL" dirty="0" smtClean="0">
                <a:latin typeface="+mj-lt"/>
              </a:rPr>
              <a:t>twierdzenie </a:t>
            </a:r>
            <a:r>
              <a:rPr lang="pl-PL" dirty="0">
                <a:latin typeface="+mj-lt"/>
              </a:rPr>
              <a:t>niezgodności z prawem nie uchyla prawomocności ani mocy obowiązującego tego orzeczenia, stanowi jedynie prejudykat dla późniejszego procesu odszkodowawczego, w którym strona może dochodzić od Skarbu Państwa odszkodowania za wydanie prawomocnego orzeczenia niezgodnego z prawem,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o</a:t>
            </a:r>
            <a:r>
              <a:rPr lang="pl-PL" dirty="0" smtClean="0">
                <a:latin typeface="+mj-lt"/>
              </a:rPr>
              <a:t>rzeczenie </a:t>
            </a:r>
            <a:r>
              <a:rPr lang="pl-PL" dirty="0">
                <a:latin typeface="+mj-lt"/>
              </a:rPr>
              <a:t>Sądu Najwyższego uwzględniające skargę ma charakter </a:t>
            </a:r>
            <a:r>
              <a:rPr lang="pl-PL" b="1" dirty="0">
                <a:latin typeface="+mj-lt"/>
              </a:rPr>
              <a:t>deklaratoryjny</a:t>
            </a:r>
            <a:r>
              <a:rPr lang="pl-PL" dirty="0">
                <a:latin typeface="+mj-lt"/>
              </a:rPr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7720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dirty="0" smtClean="0">
                <a:latin typeface="+mj-lt"/>
              </a:rPr>
              <a:t>Ustawodawca </a:t>
            </a:r>
            <a:r>
              <a:rPr lang="pl-PL" dirty="0">
                <a:latin typeface="+mj-lt"/>
              </a:rPr>
              <a:t>przewidział jedną sytuację, w której po rozpoznaniu skargi o stwierdzenie niezgodności z prawem prawomocnego orzeczenia może dojść do uchylenia zaskarżonego </a:t>
            </a:r>
            <a:r>
              <a:rPr lang="pl-PL" dirty="0" smtClean="0">
                <a:latin typeface="+mj-lt"/>
              </a:rPr>
              <a:t>wyroku</a:t>
            </a:r>
            <a:r>
              <a:rPr lang="pl-PL" dirty="0">
                <a:latin typeface="+mj-lt"/>
              </a:rPr>
              <a:t>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j</a:t>
            </a:r>
            <a:r>
              <a:rPr lang="pl-PL" dirty="0" smtClean="0">
                <a:latin typeface="+mj-lt"/>
              </a:rPr>
              <a:t>eżeli </a:t>
            </a:r>
            <a:r>
              <a:rPr lang="pl-PL" dirty="0">
                <a:latin typeface="+mj-lt"/>
              </a:rPr>
              <a:t>w chwili orzekania sprawa ze względu na osobę nie podlegała orzecznictwu sądów polskich albo w sprawie droga sądowa była niedopuszczalna, Sąd Najwyższy - stwierdzając niezgodność wyroku z prawem - </a:t>
            </a:r>
            <a:r>
              <a:rPr lang="pl-PL" b="1" dirty="0">
                <a:latin typeface="+mj-lt"/>
              </a:rPr>
              <a:t>uchyla zaskarżony wyrok oraz wyrok sądu pierwszej instancji i odrzuca pozew albo umarza postępowanie</a:t>
            </a:r>
            <a:r>
              <a:rPr lang="pl-PL" dirty="0">
                <a:latin typeface="+mj-lt"/>
              </a:rPr>
              <a:t>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</a:t>
            </a:r>
            <a:r>
              <a:rPr lang="pl-PL" dirty="0" smtClean="0">
                <a:latin typeface="+mj-lt"/>
              </a:rPr>
              <a:t> </a:t>
            </a:r>
            <a:r>
              <a:rPr lang="pl-PL" dirty="0">
                <a:latin typeface="+mj-lt"/>
              </a:rPr>
              <a:t>razie braku jurysdykcji krajowej lub niedopuszczalności drogi sądowej Sąd Najwyższy okoliczności te bierze pod uwagę z urzędu, bez względu na to, czy były one objęte podnoszoną przez skarżącego podstawą.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4166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SKARGA O WZNOWIENIE POSTĘPOWANIA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i="1" dirty="0" smtClean="0">
                <a:latin typeface="+mj-lt"/>
              </a:rPr>
              <a:t>art. 399-416</a:t>
            </a:r>
            <a:r>
              <a:rPr lang="pl-PL" i="1" baseline="30000" dirty="0">
                <a:latin typeface="+mj-lt"/>
              </a:rPr>
              <a:t>1</a:t>
            </a:r>
            <a:endParaRPr lang="pl-PL" i="1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endParaRPr lang="pl-PL" dirty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skarga </a:t>
            </a:r>
            <a:r>
              <a:rPr lang="pl-PL" dirty="0">
                <a:latin typeface="+mj-lt"/>
              </a:rPr>
              <a:t>o wznowienie postępowania jest środkiem restytucyjnym o najbardziej złożonym charakterze,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p</a:t>
            </a:r>
            <a:r>
              <a:rPr lang="pl-PL" dirty="0" smtClean="0">
                <a:latin typeface="+mj-lt"/>
              </a:rPr>
              <a:t>odobnie </a:t>
            </a:r>
            <a:r>
              <a:rPr lang="pl-PL" dirty="0">
                <a:latin typeface="+mj-lt"/>
              </a:rPr>
              <a:t>jak środki zaskarżenia, środek ten zmierza do obalenia orzeczenia co do istoty sprawy, jednocześnie jednak jego skuteczne wniesienie powoduje ponowne rozpoznanie sprawy przy zastosowaniu, co do zasady, przepisów o postępowaniu przed sądem I instancji (art. </a:t>
            </a:r>
            <a:r>
              <a:rPr lang="pl-PL" dirty="0" smtClean="0">
                <a:latin typeface="+mj-lt"/>
              </a:rPr>
              <a:t>406 KPC). </a:t>
            </a:r>
            <a:endParaRPr lang="pl-PL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632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 smtClean="0">
                <a:latin typeface="+mj-lt"/>
              </a:rPr>
              <a:t>DOPUSZCZALNOSĆ SKARGI O WZNOWIENIE POSTĘPOWANIA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b="1" dirty="0">
                <a:latin typeface="+mj-lt"/>
              </a:rPr>
              <a:t>Art. </a:t>
            </a:r>
            <a:r>
              <a:rPr lang="pl-PL" b="1" dirty="0" smtClean="0">
                <a:latin typeface="+mj-lt"/>
              </a:rPr>
              <a:t>399</a:t>
            </a:r>
            <a:r>
              <a:rPr lang="pl-PL" b="1" dirty="0">
                <a:latin typeface="+mj-lt"/>
              </a:rPr>
              <a:t> </a:t>
            </a:r>
            <a:r>
              <a:rPr lang="pl-PL" b="1" dirty="0" smtClean="0">
                <a:latin typeface="+mj-lt"/>
              </a:rPr>
              <a:t>KPC</a:t>
            </a:r>
            <a:endParaRPr lang="pl-PL" dirty="0">
              <a:latin typeface="+mj-lt"/>
            </a:endParaRPr>
          </a:p>
          <a:p>
            <a:pPr marL="0" algn="just"/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1 </a:t>
            </a:r>
            <a:r>
              <a:rPr lang="pl-PL" dirty="0">
                <a:latin typeface="+mj-lt"/>
              </a:rPr>
              <a:t>W wypadkach przewidzianych w dziale niniejszym można żądać wznowienia postępowania, które zostało zakończone prawomocnym wyrokiem. </a:t>
            </a:r>
          </a:p>
          <a:p>
            <a:pPr marL="0" algn="just"/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2 </a:t>
            </a:r>
            <a:r>
              <a:rPr lang="pl-PL" dirty="0">
                <a:latin typeface="+mj-lt"/>
              </a:rPr>
              <a:t>Na podstawie określonej w art. </a:t>
            </a:r>
            <a:r>
              <a:rPr lang="pl-PL" dirty="0" smtClean="0">
                <a:latin typeface="+mj-lt"/>
              </a:rPr>
              <a:t>401</a:t>
            </a:r>
            <a:r>
              <a:rPr lang="pl-PL" baseline="30000" dirty="0">
                <a:latin typeface="+mj-lt"/>
              </a:rPr>
              <a:t>1</a:t>
            </a:r>
            <a:r>
              <a:rPr lang="pl-PL" dirty="0" smtClean="0">
                <a:latin typeface="+mj-lt"/>
              </a:rPr>
              <a:t> </a:t>
            </a:r>
            <a:r>
              <a:rPr lang="pl-PL" dirty="0">
                <a:latin typeface="+mj-lt"/>
              </a:rPr>
              <a:t>postępowanie może być wznowione również w razie zakończenia go postanowieniem.</a:t>
            </a:r>
          </a:p>
        </p:txBody>
      </p:sp>
    </p:spTree>
    <p:extLst>
      <p:ext uri="{BB962C8B-B14F-4D97-AF65-F5344CB8AC3E}">
        <p14:creationId xmlns:p14="http://schemas.microsoft.com/office/powerpoint/2010/main" val="803158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800" dirty="0" smtClean="0">
                <a:latin typeface="+mj-lt"/>
              </a:rPr>
              <a:t>Można </a:t>
            </a:r>
            <a:r>
              <a:rPr lang="pl-PL" sz="1800" dirty="0">
                <a:latin typeface="+mj-lt"/>
              </a:rPr>
              <a:t>żądać wznowienia postępowania wyłącznie w sprawach, w których postępowanie:</a:t>
            </a:r>
          </a:p>
          <a:p>
            <a:pPr marL="0" algn="just"/>
            <a:r>
              <a:rPr lang="pl-PL" sz="1800" dirty="0">
                <a:latin typeface="+mj-lt"/>
              </a:rPr>
              <a:t>1) zostało </a:t>
            </a:r>
            <a:r>
              <a:rPr lang="pl-PL" sz="1800" dirty="0" smtClean="0">
                <a:latin typeface="+mj-lt"/>
              </a:rPr>
              <a:t>zakończone,</a:t>
            </a:r>
            <a:endParaRPr lang="pl-PL" sz="1800" dirty="0">
              <a:latin typeface="+mj-lt"/>
            </a:endParaRPr>
          </a:p>
          <a:p>
            <a:pPr marL="0" algn="just"/>
            <a:r>
              <a:rPr lang="pl-PL" sz="1800" dirty="0">
                <a:latin typeface="+mj-lt"/>
              </a:rPr>
              <a:t>2) wyrok, kończący postępowanie, jest prawomocny.</a:t>
            </a:r>
          </a:p>
          <a:p>
            <a:pPr marL="0" algn="just"/>
            <a:r>
              <a:rPr lang="pl-PL" sz="1800" dirty="0">
                <a:latin typeface="+mj-lt"/>
              </a:rPr>
              <a:t>Przy </a:t>
            </a:r>
            <a:r>
              <a:rPr lang="pl-PL" sz="1800" dirty="0" smtClean="0">
                <a:latin typeface="+mj-lt"/>
              </a:rPr>
              <a:t>czym </a:t>
            </a:r>
            <a:r>
              <a:rPr lang="pl-PL" sz="1800" b="1" dirty="0" smtClean="0">
                <a:latin typeface="+mj-lt"/>
              </a:rPr>
              <a:t>obydwa </a:t>
            </a:r>
            <a:r>
              <a:rPr lang="pl-PL" sz="1800" b="1" dirty="0">
                <a:latin typeface="+mj-lt"/>
              </a:rPr>
              <a:t>warunki muszą być spełnione łącznie</a:t>
            </a:r>
            <a:r>
              <a:rPr lang="pl-PL" sz="1800" dirty="0">
                <a:latin typeface="+mj-lt"/>
              </a:rPr>
              <a:t>.</a:t>
            </a:r>
          </a:p>
          <a:p>
            <a:pPr marL="0" algn="just"/>
            <a:endParaRPr lang="pl-PL" sz="1800" dirty="0">
              <a:latin typeface="+mj-lt"/>
            </a:endParaRPr>
          </a:p>
          <a:p>
            <a:pPr marL="0" algn="just"/>
            <a:r>
              <a:rPr lang="pl-PL" sz="1800" dirty="0" smtClean="0">
                <a:latin typeface="+mj-lt"/>
              </a:rPr>
              <a:t>Skarga </a:t>
            </a:r>
            <a:r>
              <a:rPr lang="pl-PL" sz="1800" dirty="0">
                <a:latin typeface="+mj-lt"/>
              </a:rPr>
              <a:t>o wznowienie postępowania przysługuje, gdy postępowanie zakończono jednym </a:t>
            </a:r>
            <a:r>
              <a:rPr lang="pl-PL" sz="1800" dirty="0" smtClean="0">
                <a:latin typeface="+mj-lt"/>
              </a:rPr>
              <a:t>z następujących </a:t>
            </a:r>
            <a:r>
              <a:rPr lang="pl-PL" sz="1800" dirty="0">
                <a:latin typeface="+mj-lt"/>
              </a:rPr>
              <a:t>orzeczeń:</a:t>
            </a:r>
          </a:p>
          <a:p>
            <a:pPr marL="0" algn="just"/>
            <a:r>
              <a:rPr lang="pl-PL" sz="1800" dirty="0">
                <a:latin typeface="+mj-lt"/>
              </a:rPr>
              <a:t>1) </a:t>
            </a:r>
            <a:r>
              <a:rPr lang="pl-PL" sz="1800" dirty="0" smtClean="0">
                <a:latin typeface="+mj-lt"/>
              </a:rPr>
              <a:t>wyrokiem,</a:t>
            </a:r>
            <a:endParaRPr lang="pl-PL" sz="1800" dirty="0">
              <a:latin typeface="+mj-lt"/>
            </a:endParaRPr>
          </a:p>
          <a:p>
            <a:pPr marL="0" algn="just"/>
            <a:r>
              <a:rPr lang="pl-PL" sz="1800" dirty="0">
                <a:latin typeface="+mj-lt"/>
              </a:rPr>
              <a:t>2) </a:t>
            </a:r>
            <a:r>
              <a:rPr lang="pl-PL" sz="1800" dirty="0" smtClean="0">
                <a:latin typeface="+mj-lt"/>
              </a:rPr>
              <a:t>nakazem zapłaty wydanym w </a:t>
            </a:r>
            <a:r>
              <a:rPr lang="pl-PL" sz="1800" dirty="0">
                <a:latin typeface="+mj-lt"/>
              </a:rPr>
              <a:t>postępowaniu nakazowym(art. 494 § 2 KPC</a:t>
            </a:r>
            <a:r>
              <a:rPr lang="pl-PL" sz="1800" dirty="0" smtClean="0">
                <a:latin typeface="+mj-lt"/>
              </a:rPr>
              <a:t>),</a:t>
            </a:r>
            <a:endParaRPr lang="pl-PL" sz="1800" dirty="0">
              <a:latin typeface="+mj-lt"/>
            </a:endParaRPr>
          </a:p>
          <a:p>
            <a:pPr marL="0" algn="just"/>
            <a:r>
              <a:rPr lang="pl-PL" sz="1800" dirty="0">
                <a:latin typeface="+mj-lt"/>
              </a:rPr>
              <a:t>3) n</a:t>
            </a:r>
            <a:r>
              <a:rPr lang="pl-PL" sz="1800" dirty="0" smtClean="0">
                <a:latin typeface="+mj-lt"/>
              </a:rPr>
              <a:t>akazem zapłaty wydanym w </a:t>
            </a:r>
            <a:r>
              <a:rPr lang="pl-PL" sz="1800" dirty="0">
                <a:latin typeface="+mj-lt"/>
              </a:rPr>
              <a:t>postępowaniu upominawczym (art. 504 § 2 KPC</a:t>
            </a:r>
            <a:r>
              <a:rPr lang="pl-PL" sz="1800" dirty="0" smtClean="0">
                <a:latin typeface="+mj-lt"/>
              </a:rPr>
              <a:t>),</a:t>
            </a:r>
            <a:endParaRPr lang="pl-PL" sz="1800" dirty="0">
              <a:latin typeface="+mj-lt"/>
            </a:endParaRPr>
          </a:p>
          <a:p>
            <a:pPr marL="0" algn="just"/>
            <a:r>
              <a:rPr lang="pl-PL" sz="1800" dirty="0">
                <a:latin typeface="+mj-lt"/>
              </a:rPr>
              <a:t>4) </a:t>
            </a:r>
            <a:r>
              <a:rPr lang="pl-PL" sz="1800" dirty="0" smtClean="0">
                <a:latin typeface="+mj-lt"/>
              </a:rPr>
              <a:t>Postanowieniem uznającym orzeczenie </a:t>
            </a:r>
            <a:r>
              <a:rPr lang="pl-PL" sz="1800" dirty="0">
                <a:latin typeface="+mj-lt"/>
              </a:rPr>
              <a:t>sądu zagranicznego (art. </a:t>
            </a:r>
            <a:r>
              <a:rPr lang="pl-PL" sz="1800" dirty="0" smtClean="0">
                <a:latin typeface="+mj-lt"/>
              </a:rPr>
              <a:t>1148</a:t>
            </a:r>
            <a:r>
              <a:rPr lang="pl-PL" sz="1800" baseline="30000" dirty="0">
                <a:latin typeface="+mj-lt"/>
              </a:rPr>
              <a:t>1</a:t>
            </a:r>
            <a:r>
              <a:rPr lang="pl-PL" sz="1800" dirty="0" smtClean="0">
                <a:latin typeface="+mj-lt"/>
              </a:rPr>
              <a:t> </a:t>
            </a:r>
            <a:r>
              <a:rPr lang="pl-PL" sz="1800" dirty="0">
                <a:latin typeface="+mj-lt"/>
              </a:rPr>
              <a:t>§ 3 KPC</a:t>
            </a:r>
            <a:r>
              <a:rPr lang="pl-PL" sz="1800" dirty="0" smtClean="0">
                <a:latin typeface="+mj-lt"/>
              </a:rPr>
              <a:t>),</a:t>
            </a:r>
            <a:endParaRPr lang="pl-PL" sz="1800" dirty="0">
              <a:latin typeface="+mj-lt"/>
            </a:endParaRPr>
          </a:p>
          <a:p>
            <a:pPr marL="0" algn="just"/>
            <a:r>
              <a:rPr lang="pl-PL" sz="1800" dirty="0">
                <a:latin typeface="+mj-lt"/>
              </a:rPr>
              <a:t>5) postanowieniem orzekającym o wykonalności orzeczenia sądu zagranicznego (art. </a:t>
            </a:r>
            <a:r>
              <a:rPr lang="pl-PL" sz="1800" dirty="0" smtClean="0">
                <a:latin typeface="+mj-lt"/>
              </a:rPr>
              <a:t>115</a:t>
            </a:r>
            <a:r>
              <a:rPr lang="pl-PL" sz="1800" baseline="30000" dirty="0">
                <a:latin typeface="+mj-lt"/>
              </a:rPr>
              <a:t>1</a:t>
            </a:r>
            <a:r>
              <a:rPr lang="pl-PL" sz="1800" dirty="0" smtClean="0">
                <a:latin typeface="+mj-lt"/>
              </a:rPr>
              <a:t> </a:t>
            </a:r>
            <a:r>
              <a:rPr lang="pl-PL" sz="1800" dirty="0">
                <a:latin typeface="+mj-lt"/>
              </a:rPr>
              <a:t>§ 1 KPC</a:t>
            </a:r>
            <a:r>
              <a:rPr lang="pl-PL" sz="1800" dirty="0" smtClean="0">
                <a:latin typeface="+mj-lt"/>
              </a:rPr>
              <a:t>).</a:t>
            </a:r>
            <a:endParaRPr lang="pl-PL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5932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>
                <a:latin typeface="+mj-lt"/>
              </a:rPr>
              <a:t>Przedmiotem skargi może być zatem każdy wyrok bez względu na tryb postępowania, w </a:t>
            </a:r>
            <a:r>
              <a:rPr lang="pl-PL" b="1" dirty="0" smtClean="0">
                <a:latin typeface="+mj-lt"/>
              </a:rPr>
              <a:t>jakim zapadł</a:t>
            </a:r>
            <a:r>
              <a:rPr lang="pl-PL" dirty="0">
                <a:latin typeface="+mj-lt"/>
              </a:rPr>
              <a:t>, tj. wyrok w trybie zwykłym, uproszczonym i w europejskim postępowaniu w sprawach </a:t>
            </a:r>
            <a:r>
              <a:rPr lang="pl-PL" dirty="0" smtClean="0">
                <a:latin typeface="+mj-lt"/>
              </a:rPr>
              <a:t>drobnych roszczeń </a:t>
            </a:r>
            <a:r>
              <a:rPr lang="pl-PL" dirty="0">
                <a:latin typeface="+mj-lt"/>
              </a:rPr>
              <a:t>(art. </a:t>
            </a:r>
            <a:r>
              <a:rPr lang="pl-PL" dirty="0" smtClean="0">
                <a:latin typeface="+mj-lt"/>
              </a:rPr>
              <a:t>505</a:t>
            </a:r>
            <a:r>
              <a:rPr lang="pl-PL" baseline="30000" dirty="0" smtClean="0">
                <a:latin typeface="+mj-lt"/>
              </a:rPr>
              <a:t>21</a:t>
            </a:r>
            <a:r>
              <a:rPr lang="pl-PL" dirty="0" smtClean="0">
                <a:latin typeface="+mj-lt"/>
              </a:rPr>
              <a:t> </a:t>
            </a:r>
            <a:r>
              <a:rPr lang="pl-PL" dirty="0">
                <a:latin typeface="+mj-lt"/>
              </a:rPr>
              <a:t>i n. KPC), a także, bez względu na jego charakter, tzn. wyrok końcowy, częściowy (</a:t>
            </a:r>
            <a:r>
              <a:rPr lang="pl-PL" dirty="0" smtClean="0">
                <a:latin typeface="+mj-lt"/>
              </a:rPr>
              <a:t>art. 317 </a:t>
            </a:r>
            <a:r>
              <a:rPr lang="pl-PL" dirty="0">
                <a:latin typeface="+mj-lt"/>
              </a:rPr>
              <a:t>KPC), wstępny (art. 318 KPC) i zaoczny (art. 339 KPC). W sytuacji wniesienia skargi od </a:t>
            </a:r>
            <a:r>
              <a:rPr lang="pl-PL" dirty="0" smtClean="0">
                <a:latin typeface="+mj-lt"/>
              </a:rPr>
              <a:t>wyroku częściowego </a:t>
            </a:r>
            <a:r>
              <a:rPr lang="pl-PL" dirty="0">
                <a:latin typeface="+mj-lt"/>
              </a:rPr>
              <a:t>lub wstępnego, dalsze postępowanie – jak należy sądzić – powinno zostać zawieszone do </a:t>
            </a:r>
            <a:r>
              <a:rPr lang="pl-PL" dirty="0" smtClean="0">
                <a:latin typeface="+mj-lt"/>
              </a:rPr>
              <a:t>czasu zakończenia </a:t>
            </a:r>
            <a:r>
              <a:rPr lang="pl-PL" dirty="0">
                <a:latin typeface="+mj-lt"/>
              </a:rPr>
              <a:t>postępowania skargowego (art. 177 § 1 pkt 1 KPC). (</a:t>
            </a:r>
            <a:r>
              <a:rPr lang="pl-PL" i="1" dirty="0">
                <a:latin typeface="+mj-lt"/>
              </a:rPr>
              <a:t>M. Kłos (w:) Art. 399 KPC T. II red. </a:t>
            </a:r>
            <a:r>
              <a:rPr lang="pl-PL" i="1" dirty="0" smtClean="0">
                <a:latin typeface="+mj-lt"/>
              </a:rPr>
              <a:t>Piasecki 2016</a:t>
            </a:r>
            <a:r>
              <a:rPr lang="pl-PL" i="1" dirty="0">
                <a:latin typeface="+mj-lt"/>
              </a:rPr>
              <a:t>, wyd. 7</a:t>
            </a:r>
            <a:r>
              <a:rPr lang="pl-PL" dirty="0">
                <a:latin typeface="+mj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638218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>
                <a:latin typeface="+mj-lt"/>
              </a:rPr>
              <a:t>Art. 524 KPC</a:t>
            </a:r>
          </a:p>
          <a:p>
            <a:pPr marL="0" algn="just"/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1 </a:t>
            </a:r>
            <a:r>
              <a:rPr lang="pl-PL" sz="2000" dirty="0">
                <a:latin typeface="+mj-lt"/>
              </a:rPr>
              <a:t>Uczestnik postępowania może żądać wznowienia postępowania zakończonego </a:t>
            </a:r>
            <a:r>
              <a:rPr lang="pl-PL" sz="2000" dirty="0" smtClean="0">
                <a:latin typeface="+mj-lt"/>
              </a:rPr>
              <a:t>prawomocnym postanowieniem </a:t>
            </a:r>
            <a:r>
              <a:rPr lang="pl-PL" sz="2000" dirty="0">
                <a:latin typeface="+mj-lt"/>
              </a:rPr>
              <a:t>orzekającym co do istoty sprawy, jednakże wznowienie postępowania nie jest </a:t>
            </a:r>
            <a:r>
              <a:rPr lang="pl-PL" sz="2000" dirty="0" smtClean="0">
                <a:latin typeface="+mj-lt"/>
              </a:rPr>
              <a:t>dopuszczalne, jeżeli </a:t>
            </a:r>
            <a:r>
              <a:rPr lang="pl-PL" sz="2000" dirty="0">
                <a:latin typeface="+mj-lt"/>
              </a:rPr>
              <a:t>postanowienie kończące postępowanie może być zmienione lub uchylone.</a:t>
            </a:r>
          </a:p>
          <a:p>
            <a:pPr marL="0" algn="just"/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2 </a:t>
            </a:r>
            <a:r>
              <a:rPr lang="pl-PL" sz="2000" dirty="0">
                <a:latin typeface="+mj-lt"/>
              </a:rPr>
              <a:t>Zainteresowany, który nie był uczestnikiem postępowania zakończonego prawomocnym </a:t>
            </a:r>
            <a:r>
              <a:rPr lang="pl-PL" sz="2000" dirty="0" smtClean="0">
                <a:latin typeface="+mj-lt"/>
              </a:rPr>
              <a:t>postanowieniem orzekającym </a:t>
            </a:r>
            <a:r>
              <a:rPr lang="pl-PL" sz="2000" dirty="0">
                <a:latin typeface="+mj-lt"/>
              </a:rPr>
              <a:t>co do istoty sprawy, może żądać wznowienia postępowania, jeżeli postanowienie to narusza </a:t>
            </a:r>
            <a:r>
              <a:rPr lang="pl-PL" sz="2000" dirty="0" smtClean="0">
                <a:latin typeface="+mj-lt"/>
              </a:rPr>
              <a:t>jego prawa</a:t>
            </a:r>
            <a:r>
              <a:rPr lang="pl-PL" sz="2000" dirty="0">
                <a:latin typeface="+mj-lt"/>
              </a:rPr>
              <a:t>. W takim wypadku stosuje się przepisy o wznowieniu postępowania z powodu pozbawienia </a:t>
            </a:r>
            <a:r>
              <a:rPr lang="pl-PL" sz="2000" dirty="0" smtClean="0">
                <a:latin typeface="+mj-lt"/>
              </a:rPr>
              <a:t>możności działania</a:t>
            </a:r>
            <a:r>
              <a:rPr lang="pl-PL" sz="20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221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>
                <a:latin typeface="+mj-lt"/>
              </a:rPr>
              <a:t>Art.  </a:t>
            </a:r>
            <a:r>
              <a:rPr lang="pl-PL" b="1" dirty="0" smtClean="0">
                <a:latin typeface="+mj-lt"/>
              </a:rPr>
              <a:t>363 KPC</a:t>
            </a:r>
          </a:p>
          <a:p>
            <a:pPr marL="0" algn="just"/>
            <a:r>
              <a:rPr lang="pl-PL" dirty="0">
                <a:latin typeface="+mj-lt"/>
              </a:rPr>
              <a:t>§   </a:t>
            </a:r>
            <a:r>
              <a:rPr lang="pl-PL" dirty="0" smtClean="0">
                <a:latin typeface="+mj-lt"/>
              </a:rPr>
              <a:t>1</a:t>
            </a:r>
            <a:r>
              <a:rPr lang="pl-PL" dirty="0">
                <a:latin typeface="+mj-lt"/>
              </a:rPr>
              <a:t> Orzeczenie sądu staje się prawomocne, jeżeli nie przysługuje co do niego </a:t>
            </a:r>
            <a:r>
              <a:rPr lang="pl-PL" b="1" dirty="0">
                <a:latin typeface="+mj-lt"/>
              </a:rPr>
              <a:t>środek odwoławczy lub inny środek zaskarżenia.</a:t>
            </a:r>
          </a:p>
          <a:p>
            <a:pPr marL="0" algn="just"/>
            <a:r>
              <a:rPr lang="pl-PL" dirty="0">
                <a:latin typeface="+mj-lt"/>
              </a:rPr>
              <a:t>§  </a:t>
            </a:r>
            <a:r>
              <a:rPr lang="pl-PL" dirty="0" smtClean="0">
                <a:latin typeface="+mj-lt"/>
              </a:rPr>
              <a:t>2</a:t>
            </a:r>
            <a:r>
              <a:rPr lang="pl-PL" dirty="0">
                <a:latin typeface="+mj-lt"/>
              </a:rPr>
              <a:t> Mimo niedopuszczalności odrębnego zaskarżenia nie stają się prawomocne postanowienia podlegające rozpoznaniu przez sąd drugiej instancji, gdy sąd ten rozpoznaje sprawę, w której je wydano.</a:t>
            </a:r>
          </a:p>
          <a:p>
            <a:pPr marL="0" algn="just"/>
            <a:r>
              <a:rPr lang="pl-PL" dirty="0">
                <a:latin typeface="+mj-lt"/>
              </a:rPr>
              <a:t>§  </a:t>
            </a:r>
            <a:r>
              <a:rPr lang="pl-PL" dirty="0" smtClean="0">
                <a:latin typeface="+mj-lt"/>
              </a:rPr>
              <a:t>3</a:t>
            </a:r>
            <a:r>
              <a:rPr lang="pl-PL" dirty="0">
                <a:latin typeface="+mj-lt"/>
              </a:rPr>
              <a:t> Jeżeli zaskarżono tylko część orzeczenia, staje się ono prawomocne w części pozostałej z upływem terminu do zaskarżenia, chyba że sąd drugiej instancji może z urzędu rozpoznać sprawę także w tej części.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7257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>
              <a:latin typeface="+mj-lt"/>
            </a:endParaRPr>
          </a:p>
          <a:p>
            <a:pPr algn="ctr"/>
            <a:endParaRPr lang="pl-PL" b="1" dirty="0">
              <a:latin typeface="+mj-lt"/>
            </a:endParaRPr>
          </a:p>
          <a:p>
            <a:pPr algn="ctr"/>
            <a:r>
              <a:rPr lang="pl-PL" b="1" dirty="0" smtClean="0">
                <a:latin typeface="+mj-lt"/>
              </a:rPr>
              <a:t>PODSTAWY SKARGI O WZNOWIENIE POSTĘPOWANIA</a:t>
            </a:r>
          </a:p>
          <a:p>
            <a:pPr algn="ctr"/>
            <a:endParaRPr lang="pl-PL" b="1" dirty="0">
              <a:latin typeface="+mj-lt"/>
            </a:endParaRPr>
          </a:p>
          <a:p>
            <a:pPr algn="just"/>
            <a:endParaRPr lang="pl-PL" b="1" dirty="0" smtClean="0">
              <a:latin typeface="+mj-lt"/>
            </a:endParaRPr>
          </a:p>
          <a:p>
            <a:pPr algn="just"/>
            <a:endParaRPr lang="pl-PL" b="1" dirty="0">
              <a:latin typeface="+mj-lt"/>
            </a:endParaRPr>
          </a:p>
          <a:p>
            <a:pPr algn="just"/>
            <a:r>
              <a:rPr lang="pl-PL" dirty="0" smtClean="0">
                <a:latin typeface="+mj-lt"/>
              </a:rPr>
              <a:t>przyczyny nieważności			przyczyny restytucyjne</a:t>
            </a:r>
            <a:endParaRPr lang="pl-PL" dirty="0">
              <a:latin typeface="+mj-lt"/>
            </a:endParaRPr>
          </a:p>
        </p:txBody>
      </p:sp>
      <p:cxnSp>
        <p:nvCxnSpPr>
          <p:cNvPr id="5" name="Łącznik prosty ze strzałką 4"/>
          <p:cNvCxnSpPr/>
          <p:nvPr/>
        </p:nvCxnSpPr>
        <p:spPr bwMode="auto">
          <a:xfrm flipH="1">
            <a:off x="2555776" y="2420888"/>
            <a:ext cx="1008112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Łącznik prosty ze strzałką 6"/>
          <p:cNvCxnSpPr/>
          <p:nvPr/>
        </p:nvCxnSpPr>
        <p:spPr bwMode="auto">
          <a:xfrm>
            <a:off x="5940152" y="2420888"/>
            <a:ext cx="1152128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663732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 smtClean="0">
                <a:latin typeface="+mj-lt"/>
              </a:rPr>
              <a:t>Można </a:t>
            </a:r>
            <a:r>
              <a:rPr lang="pl-PL" b="1" dirty="0">
                <a:latin typeface="+mj-lt"/>
              </a:rPr>
              <a:t>żądać wznowienia postępowania z powodu nieważności:</a:t>
            </a:r>
          </a:p>
          <a:p>
            <a:pPr marL="0" algn="just"/>
            <a:r>
              <a:rPr lang="pl-PL" dirty="0">
                <a:latin typeface="+mj-lt"/>
              </a:rPr>
              <a:t>1)jeżeli w składzie sądu uczestniczyła osoba nieuprawniona albo jeżeli orzekał sędzia wyłączony z mocy ustawy, a strona przed uprawomocnieniem się wyroku nie mogła domagać się wyłączenia;</a:t>
            </a:r>
          </a:p>
          <a:p>
            <a:pPr marL="0" algn="just"/>
            <a:r>
              <a:rPr lang="pl-PL" dirty="0">
                <a:latin typeface="+mj-lt"/>
              </a:rPr>
              <a:t>2)jeżeli strona nie miała zdolności sądowej lub procesowej albo nie była należycie reprezentowana bądź jeżeli wskutek naruszenia przepisów prawa była pozbawiona możności działania; nie można jednak żądać wznowienia, jeżeli przed uprawomocnieniem się wyroku niemożność działania ustała lub brak reprezentacji był podniesiony w drodze zarzutu albo strona potwierdziła dokonane czynności procesowe.</a:t>
            </a:r>
          </a:p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endParaRPr lang="pl-PL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96658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900" b="1" dirty="0">
                <a:latin typeface="+mj-lt"/>
              </a:rPr>
              <a:t>Art.  </a:t>
            </a:r>
            <a:r>
              <a:rPr lang="pl-PL" sz="1900" b="1" dirty="0" smtClean="0">
                <a:latin typeface="+mj-lt"/>
              </a:rPr>
              <a:t>379 KPC</a:t>
            </a:r>
          </a:p>
          <a:p>
            <a:pPr marL="0" algn="just"/>
            <a:r>
              <a:rPr lang="pl-PL" sz="1900" dirty="0" smtClean="0">
                <a:latin typeface="+mj-lt"/>
              </a:rPr>
              <a:t>Nieważność </a:t>
            </a:r>
            <a:r>
              <a:rPr lang="pl-PL" sz="1900" dirty="0">
                <a:latin typeface="+mj-lt"/>
              </a:rPr>
              <a:t>postępowania zachodzi:</a:t>
            </a:r>
          </a:p>
          <a:p>
            <a:pPr marL="0" algn="just"/>
            <a:r>
              <a:rPr lang="pl-PL" sz="1900" dirty="0">
                <a:latin typeface="+mj-lt"/>
              </a:rPr>
              <a:t>1)jeżeli droga sądowa była niedopuszczalna;</a:t>
            </a:r>
          </a:p>
          <a:p>
            <a:pPr marL="0" algn="just"/>
            <a:r>
              <a:rPr lang="pl-PL" sz="1900" dirty="0">
                <a:latin typeface="+mj-lt"/>
              </a:rPr>
              <a:t>2)jeżeli strona nie miała zdolności sądowej lub procesowej, organu powołanego do jej reprezentowania lub przedstawiciela ustawowego, albo gdy pełnomocnik strony nie był należycie umocowany;</a:t>
            </a:r>
          </a:p>
          <a:p>
            <a:pPr marL="0" algn="just"/>
            <a:r>
              <a:rPr lang="pl-PL" sz="1900" dirty="0">
                <a:latin typeface="+mj-lt"/>
              </a:rPr>
              <a:t>3)jeżeli o to samo roszczenie między tymi samymi stronami toczy się sprawa wcześniej wszczęta albo jeżeli sprawa taka została już prawomocnie osądzona;</a:t>
            </a:r>
          </a:p>
          <a:p>
            <a:pPr marL="0" algn="just"/>
            <a:r>
              <a:rPr lang="pl-PL" sz="1900" dirty="0">
                <a:latin typeface="+mj-lt"/>
              </a:rPr>
              <a:t>4)jeżeli skład sądu orzekającego był sprzeczny z przepisami prawa albo jeżeli w rozpoznaniu sprawy brał udział sędzia wyłączony z mocy ustawy;</a:t>
            </a:r>
          </a:p>
          <a:p>
            <a:pPr marL="0" algn="just"/>
            <a:r>
              <a:rPr lang="pl-PL" sz="1900" dirty="0">
                <a:latin typeface="+mj-lt"/>
              </a:rPr>
              <a:t>5)jeżeli strona została pozbawiona możności obrony swych praw;</a:t>
            </a:r>
          </a:p>
          <a:p>
            <a:pPr marL="0" algn="just"/>
            <a:r>
              <a:rPr lang="pl-PL" sz="1900" dirty="0">
                <a:latin typeface="+mj-lt"/>
              </a:rPr>
              <a:t>6)jeżeli sąd rejonowy orzekł w sprawie, w której sąd okręgowy jest właściwy bez względu na wartość przedmiotu sporu.</a:t>
            </a:r>
          </a:p>
          <a:p>
            <a:pPr marL="0" algn="just"/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2264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800" b="1" dirty="0">
                <a:latin typeface="+mj-lt"/>
              </a:rPr>
              <a:t>Podstawy </a:t>
            </a:r>
            <a:r>
              <a:rPr lang="pl-PL" sz="1800" b="1" dirty="0" smtClean="0">
                <a:latin typeface="+mj-lt"/>
              </a:rPr>
              <a:t>restytucyjne:</a:t>
            </a:r>
            <a:endParaRPr lang="pl-PL" sz="1800" b="1" dirty="0">
              <a:latin typeface="+mj-lt"/>
            </a:endParaRPr>
          </a:p>
          <a:p>
            <a:pPr marL="0" algn="just"/>
            <a:r>
              <a:rPr lang="pl-PL" sz="1800" dirty="0">
                <a:latin typeface="+mj-lt"/>
              </a:rPr>
              <a:t>1) oparcie wyroku na dokumencie </a:t>
            </a:r>
            <a:r>
              <a:rPr lang="pl-PL" sz="1800" dirty="0" smtClean="0">
                <a:latin typeface="+mj-lt"/>
              </a:rPr>
              <a:t>podrobionym lub </a:t>
            </a:r>
            <a:r>
              <a:rPr lang="pl-PL" sz="1800" dirty="0">
                <a:latin typeface="+mj-lt"/>
              </a:rPr>
              <a:t>przerobionym;</a:t>
            </a:r>
          </a:p>
          <a:p>
            <a:pPr marL="0" algn="just"/>
            <a:r>
              <a:rPr lang="pl-PL" sz="1800" dirty="0">
                <a:latin typeface="+mj-lt"/>
              </a:rPr>
              <a:t>2) oparcie wyroku na </a:t>
            </a:r>
            <a:r>
              <a:rPr lang="pl-PL" sz="1800" dirty="0" smtClean="0">
                <a:latin typeface="+mj-lt"/>
              </a:rPr>
              <a:t>skazującym wyroku karnym następnie </a:t>
            </a:r>
            <a:r>
              <a:rPr lang="pl-PL" sz="1800" dirty="0">
                <a:latin typeface="+mj-lt"/>
              </a:rPr>
              <a:t>uchylonym;</a:t>
            </a:r>
          </a:p>
          <a:p>
            <a:pPr marL="0" algn="just"/>
            <a:r>
              <a:rPr lang="pl-PL" sz="1800" dirty="0">
                <a:latin typeface="+mj-lt"/>
              </a:rPr>
              <a:t>3) uzyskanie wyroku za pomocą przestępstwa;</a:t>
            </a:r>
          </a:p>
          <a:p>
            <a:pPr marL="0" algn="just"/>
            <a:r>
              <a:rPr lang="pl-PL" sz="1800" dirty="0">
                <a:latin typeface="+mj-lt"/>
              </a:rPr>
              <a:t>4) późniejsze wykrycie prawomocnego wyroku dotyczącego tego samego stosunku prawnego;</a:t>
            </a:r>
          </a:p>
          <a:p>
            <a:pPr marL="0" algn="just"/>
            <a:r>
              <a:rPr lang="pl-PL" sz="1800" dirty="0">
                <a:latin typeface="+mj-lt"/>
              </a:rPr>
              <a:t>5) wykrycie takich okoliczności faktycznych lub środków dowodowych, które mogłyby mieć wpływ na</a:t>
            </a:r>
          </a:p>
          <a:p>
            <a:pPr marL="0" algn="just"/>
            <a:r>
              <a:rPr lang="pl-PL" sz="1800" dirty="0">
                <a:latin typeface="+mj-lt"/>
              </a:rPr>
              <a:t>wynik sprawy, a z których uczestnik nie mógł skorzystać w </a:t>
            </a:r>
            <a:r>
              <a:rPr lang="pl-PL" sz="1800" dirty="0" smtClean="0">
                <a:latin typeface="+mj-lt"/>
              </a:rPr>
              <a:t>poprzednim postępowaniu</a:t>
            </a:r>
            <a:r>
              <a:rPr lang="pl-PL" sz="1800" dirty="0">
                <a:latin typeface="+mj-lt"/>
              </a:rPr>
              <a:t>;</a:t>
            </a:r>
          </a:p>
          <a:p>
            <a:pPr marL="0" algn="just"/>
            <a:r>
              <a:rPr lang="pl-PL" sz="1800" dirty="0">
                <a:latin typeface="+mj-lt"/>
              </a:rPr>
              <a:t>6) stwierdzony wpływ na treść wyroku postanowienia niekończącego postępowanie w sprawie,</a:t>
            </a:r>
          </a:p>
          <a:p>
            <a:pPr marL="0" algn="just"/>
            <a:r>
              <a:rPr lang="pl-PL" sz="1800" dirty="0">
                <a:latin typeface="+mj-lt"/>
              </a:rPr>
              <a:t>wydanego na podstawie aktu normatywnego uznanego przez TK za niezgodny z Konstytucją RP,</a:t>
            </a:r>
          </a:p>
          <a:p>
            <a:pPr marL="0" algn="just"/>
            <a:r>
              <a:rPr lang="pl-PL" sz="1800" dirty="0">
                <a:latin typeface="+mj-lt"/>
              </a:rPr>
              <a:t>ratyfikowaną umową międzynarodową lub z ustawą, uchylonego lub zmienionego zgodnie z art. </a:t>
            </a:r>
            <a:r>
              <a:rPr lang="pl-PL" sz="1800" dirty="0" smtClean="0">
                <a:latin typeface="+mj-lt"/>
              </a:rPr>
              <a:t>416</a:t>
            </a:r>
            <a:r>
              <a:rPr lang="pl-PL" sz="1800" baseline="30000" dirty="0">
                <a:latin typeface="+mj-lt"/>
              </a:rPr>
              <a:t>1</a:t>
            </a:r>
            <a:r>
              <a:rPr lang="pl-PL" sz="1800" dirty="0" smtClean="0">
                <a:latin typeface="+mj-lt"/>
              </a:rPr>
              <a:t>KPC</a:t>
            </a:r>
            <a:r>
              <a:rPr lang="pl-PL" sz="18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83250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Uchwała SN z </a:t>
            </a:r>
            <a:r>
              <a:rPr lang="pl-PL" b="1" dirty="0">
                <a:latin typeface="+mj-lt"/>
              </a:rPr>
              <a:t>dnia 17 grudnia 2009 r</a:t>
            </a:r>
            <a:r>
              <a:rPr lang="pl-PL" b="1" dirty="0" smtClean="0">
                <a:latin typeface="+mj-lt"/>
              </a:rPr>
              <a:t>., III </a:t>
            </a:r>
            <a:r>
              <a:rPr lang="pl-PL" b="1" dirty="0">
                <a:latin typeface="+mj-lt"/>
              </a:rPr>
              <a:t>PZP 2/09</a:t>
            </a:r>
          </a:p>
          <a:p>
            <a:pPr marL="0" algn="just"/>
            <a:r>
              <a:rPr lang="pl-PL" i="1" dirty="0">
                <a:latin typeface="+mj-lt"/>
              </a:rPr>
              <a:t>Orzeczenie Trybunału </a:t>
            </a:r>
            <a:r>
              <a:rPr lang="pl-PL" i="1" dirty="0" smtClean="0">
                <a:latin typeface="+mj-lt"/>
              </a:rPr>
              <a:t>Konstytucyjnego stwierdzające </a:t>
            </a:r>
            <a:r>
              <a:rPr lang="pl-PL" i="1" dirty="0">
                <a:latin typeface="+mj-lt"/>
              </a:rPr>
              <a:t>w sentencji niezgodność z Konstytucją </a:t>
            </a:r>
            <a:r>
              <a:rPr lang="pl-PL" i="1" dirty="0" smtClean="0">
                <a:latin typeface="+mj-lt"/>
              </a:rPr>
              <a:t>określonej wykładni </a:t>
            </a:r>
            <a:r>
              <a:rPr lang="pl-PL" i="1" dirty="0">
                <a:latin typeface="+mj-lt"/>
              </a:rPr>
              <a:t>aktu normatywnego, które nie powoduje utraty mocy obowiązującej przepisu, </a:t>
            </a:r>
            <a:r>
              <a:rPr lang="pl-PL" b="1" i="1" dirty="0">
                <a:latin typeface="+mj-lt"/>
              </a:rPr>
              <a:t>nie </a:t>
            </a:r>
            <a:r>
              <a:rPr lang="pl-PL" b="1" i="1" dirty="0" smtClean="0">
                <a:latin typeface="+mj-lt"/>
              </a:rPr>
              <a:t>stanowi podstawy </a:t>
            </a:r>
            <a:r>
              <a:rPr lang="pl-PL" b="1" i="1" dirty="0">
                <a:latin typeface="+mj-lt"/>
              </a:rPr>
              <a:t>do wznowienia </a:t>
            </a:r>
            <a:r>
              <a:rPr lang="pl-PL" i="1" dirty="0">
                <a:latin typeface="+mj-lt"/>
              </a:rPr>
              <a:t>postępowania przewidzianej w art. 401[1] KPC.</a:t>
            </a:r>
          </a:p>
        </p:txBody>
      </p:sp>
    </p:spTree>
    <p:extLst>
      <p:ext uri="{BB962C8B-B14F-4D97-AF65-F5344CB8AC3E}">
        <p14:creationId xmlns:p14="http://schemas.microsoft.com/office/powerpoint/2010/main" val="1085245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o </a:t>
            </a:r>
            <a:r>
              <a:rPr lang="pl-PL" dirty="0">
                <a:latin typeface="+mj-lt"/>
              </a:rPr>
              <a:t>wniesienia skargi o wznowienie postępowania legitymowane są strony, ich następcy prawni, interwenient uboczny samoistny oraz prokurator, Rzecznik Praw Obywatelskich i organizacje pozarządowe w zakresie, w jakim są uprawnione do wszczęcia postępowania,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 </a:t>
            </a:r>
            <a:r>
              <a:rPr lang="pl-PL" dirty="0">
                <a:latin typeface="+mj-lt"/>
              </a:rPr>
              <a:t>postępowaniu nieprocesowym skarga może być wniesiona przez uczestników postępowania,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skargę </a:t>
            </a:r>
            <a:r>
              <a:rPr lang="pl-PL" dirty="0">
                <a:latin typeface="+mj-lt"/>
              </a:rPr>
              <a:t>może wnieść także zainteresowany, który nie był uczestnikiem postępowania zakończonego prawomocnym postanowieniem orzekającym co do istoty sprawy – może on żądać wznowienia, jeżeli postanowienie to narusza jego prawa (art. 524 § </a:t>
            </a:r>
            <a:r>
              <a:rPr lang="pl-PL" dirty="0" smtClean="0">
                <a:latin typeface="+mj-lt"/>
              </a:rPr>
              <a:t>2 KPC). </a:t>
            </a:r>
            <a:endParaRPr lang="pl-PL" dirty="0">
              <a:latin typeface="+mj-lt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34321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Art</a:t>
            </a:r>
            <a:r>
              <a:rPr lang="pl-PL" b="1" dirty="0">
                <a:latin typeface="+mj-lt"/>
              </a:rPr>
              <a:t>.  </a:t>
            </a:r>
            <a:r>
              <a:rPr lang="pl-PL" b="1" dirty="0" smtClean="0">
                <a:latin typeface="+mj-lt"/>
              </a:rPr>
              <a:t>409 KPC</a:t>
            </a:r>
            <a:r>
              <a:rPr lang="pl-PL" b="1" dirty="0">
                <a:latin typeface="+mj-lt"/>
              </a:rPr>
              <a:t> </a:t>
            </a:r>
            <a:endParaRPr lang="pl-PL" b="1" dirty="0" smtClean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Skarga </a:t>
            </a:r>
            <a:r>
              <a:rPr lang="pl-PL" dirty="0">
                <a:latin typeface="+mj-lt"/>
              </a:rPr>
              <a:t>o wznowienie powinna czynić zadość warunkom pozwu oraz zawierać oznaczenie zaskarżonego orzeczenia, podstawę wznowienia i jej uzasadnienie, okoliczności stwierdzające zachowanie terminu do wniesienia skargi oraz wniosek o uchylenie lub zmianę zaskarżonego orzeczenia.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45779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w</a:t>
            </a:r>
            <a:r>
              <a:rPr lang="pl-PL" sz="2000" dirty="0" smtClean="0">
                <a:latin typeface="+mj-lt"/>
              </a:rPr>
              <a:t> </a:t>
            </a:r>
            <a:r>
              <a:rPr lang="pl-PL" sz="2000" dirty="0">
                <a:latin typeface="+mj-lt"/>
              </a:rPr>
              <a:t>skardze o wznowienie postępowania muszą zostać wskazane ustawowe podstawy wznowienia – wymóg ten wyznacza granice, w jakich sąd rozpoznaje sprawę na nowo, </a:t>
            </a:r>
            <a:endParaRPr lang="pl-PL" sz="2000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r</a:t>
            </a:r>
            <a:r>
              <a:rPr lang="pl-PL" sz="2000" dirty="0" smtClean="0">
                <a:latin typeface="+mj-lt"/>
              </a:rPr>
              <a:t>ozpoznając </a:t>
            </a:r>
            <a:r>
              <a:rPr lang="pl-PL" sz="2000" dirty="0">
                <a:latin typeface="+mj-lt"/>
              </a:rPr>
              <a:t>sprawę, sąd pozostaje bezwzględnie związany przyczyną wznowienia i wyłącznie do niej ogranicza rozpoznanie sprawy, </a:t>
            </a:r>
            <a:endParaRPr lang="pl-PL" sz="2000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s</a:t>
            </a:r>
            <a:r>
              <a:rPr lang="pl-PL" sz="2000" dirty="0" smtClean="0">
                <a:latin typeface="+mj-lt"/>
              </a:rPr>
              <a:t>ąd </a:t>
            </a:r>
            <a:r>
              <a:rPr lang="pl-PL" sz="2000" dirty="0">
                <a:latin typeface="+mj-lt"/>
              </a:rPr>
              <a:t>może oprzeć się wyłącznie na ustaleniach poczynionych w związku z przytoczoną przez skarżącego podstawą </a:t>
            </a:r>
            <a:r>
              <a:rPr lang="pl-PL" sz="2000" dirty="0" smtClean="0">
                <a:latin typeface="+mj-lt"/>
              </a:rPr>
              <a:t>wznowienia,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d</a:t>
            </a:r>
            <a:r>
              <a:rPr lang="pl-PL" sz="2000" dirty="0" smtClean="0">
                <a:latin typeface="+mj-lt"/>
              </a:rPr>
              <a:t>odatkowym </a:t>
            </a:r>
            <a:r>
              <a:rPr lang="pl-PL" sz="2000" dirty="0">
                <a:latin typeface="+mj-lt"/>
              </a:rPr>
              <a:t>elementem skargi o wznowienie postępowania jest wskazanie okoliczności stwierdzających zachowanie terminu do wniesienia skargi, </a:t>
            </a:r>
            <a:endParaRPr lang="pl-PL" sz="2000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d</a:t>
            </a:r>
            <a:r>
              <a:rPr lang="pl-PL" sz="2000" dirty="0" smtClean="0">
                <a:latin typeface="+mj-lt"/>
              </a:rPr>
              <a:t>opuszczalność </a:t>
            </a:r>
            <a:r>
              <a:rPr lang="pl-PL" sz="2000" dirty="0">
                <a:latin typeface="+mj-lt"/>
              </a:rPr>
              <a:t>wniesienia skargi ograniczona jest terminem </a:t>
            </a:r>
            <a:r>
              <a:rPr lang="pl-PL" sz="2000" b="1" dirty="0">
                <a:latin typeface="+mj-lt"/>
              </a:rPr>
              <a:t>3-miesięcznym</a:t>
            </a:r>
            <a:r>
              <a:rPr lang="pl-PL" sz="2000" dirty="0">
                <a:latin typeface="+mj-lt"/>
              </a:rPr>
              <a:t>, przy czym początek jego biegu jest uzależniony od okoliczności konkretnej sprawy.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62290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>
                <a:latin typeface="+mj-lt"/>
              </a:rPr>
              <a:t>Art.  </a:t>
            </a:r>
            <a:r>
              <a:rPr lang="pl-PL" sz="2000" b="1" dirty="0" smtClean="0">
                <a:latin typeface="+mj-lt"/>
              </a:rPr>
              <a:t>407 KPC</a:t>
            </a:r>
          </a:p>
          <a:p>
            <a:pPr marL="0" algn="just"/>
            <a:r>
              <a:rPr lang="pl-PL" sz="2000" dirty="0" smtClean="0">
                <a:latin typeface="+mj-lt"/>
              </a:rPr>
              <a:t>§</a:t>
            </a:r>
            <a:r>
              <a:rPr lang="pl-PL" sz="2000" dirty="0">
                <a:latin typeface="+mj-lt"/>
              </a:rPr>
              <a:t>  </a:t>
            </a:r>
            <a:r>
              <a:rPr lang="pl-PL" sz="2000" dirty="0" smtClean="0">
                <a:latin typeface="+mj-lt"/>
              </a:rPr>
              <a:t>1</a:t>
            </a:r>
            <a:r>
              <a:rPr lang="pl-PL" sz="2000" dirty="0">
                <a:latin typeface="+mj-lt"/>
              </a:rPr>
              <a:t> Skargę o wznowienie wnosi się w terminie trzymiesięcznym; termin ten liczy się od dnia, w którym strona dowiedziała się o podstawie wznowienia, a gdy podstawą jest pozbawienie możności działania lub brak należytej reprezentacji - od dnia, w którym o wyroku dowiedziała się strona, jej organ lub jej przedstawiciel ustawowy.</a:t>
            </a:r>
          </a:p>
          <a:p>
            <a:pPr marL="0" algn="just"/>
            <a:r>
              <a:rPr lang="pl-PL" sz="2000" dirty="0">
                <a:latin typeface="+mj-lt"/>
              </a:rPr>
              <a:t>§  </a:t>
            </a:r>
            <a:r>
              <a:rPr lang="pl-PL" sz="2000" dirty="0" smtClean="0">
                <a:latin typeface="+mj-lt"/>
              </a:rPr>
              <a:t>2</a:t>
            </a:r>
            <a:r>
              <a:rPr lang="pl-PL" sz="2000" dirty="0">
                <a:latin typeface="+mj-lt"/>
              </a:rPr>
              <a:t> W sytuacji określonej w art. 401</a:t>
            </a:r>
            <a:r>
              <a:rPr lang="pl-PL" sz="2000" baseline="30000" dirty="0">
                <a:latin typeface="+mj-lt"/>
              </a:rPr>
              <a:t>1</a:t>
            </a:r>
            <a:r>
              <a:rPr lang="pl-PL" sz="2000" dirty="0">
                <a:latin typeface="+mj-lt"/>
              </a:rPr>
              <a:t> </a:t>
            </a:r>
            <a:r>
              <a:rPr lang="pl-PL" sz="2000" dirty="0" smtClean="0">
                <a:latin typeface="+mj-lt"/>
              </a:rPr>
              <a:t>skargę </a:t>
            </a:r>
            <a:r>
              <a:rPr lang="pl-PL" sz="2000" dirty="0">
                <a:latin typeface="+mj-lt"/>
              </a:rPr>
              <a:t>o wznowienie wnosi się w terminie trzech miesięcy od dnia wejścia w życie orzeczenia Trybunału Konstytucyjnego. Jeżeli w chwili wydania orzeczenia Trybunału Konstytucyjnego orzeczenie, o którym mowa w art. 401</a:t>
            </a:r>
            <a:r>
              <a:rPr lang="pl-PL" sz="2000" baseline="30000" dirty="0">
                <a:latin typeface="+mj-lt"/>
              </a:rPr>
              <a:t>1</a:t>
            </a:r>
            <a:r>
              <a:rPr lang="pl-PL" sz="2000" dirty="0">
                <a:latin typeface="+mj-lt"/>
              </a:rPr>
              <a:t>, nie było jeszcze prawomocne na skutek wniesienia środka odwoławczego, który został następnie odrzucony, termin biegnie od dnia doręczenia postanowienia o odrzuceniu, a w wypadku wydania go na posiedzeniu jawnym - od dnia ogłoszenia tego postanowienia.</a:t>
            </a:r>
          </a:p>
          <a:p>
            <a:pPr marL="0" algn="just"/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88588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endParaRPr lang="pl-PL" dirty="0" smtClean="0">
              <a:latin typeface="+mj-lt"/>
            </a:endParaRPr>
          </a:p>
          <a:p>
            <a:pPr marL="0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nie </a:t>
            </a:r>
            <a:r>
              <a:rPr lang="pl-PL" dirty="0">
                <a:latin typeface="+mj-lt"/>
              </a:rPr>
              <a:t>można żądać wznowienia postępowania po upływie dziesięciu lat od dnia uprawomocnienia się wyroku, z wyjątkiem wypadku, gdy strona była pozbawiona możności działania lub nie była należycie reprezentowana, </a:t>
            </a:r>
            <a:endParaRPr lang="pl-PL" dirty="0" smtClean="0">
              <a:latin typeface="+mj-lt"/>
            </a:endParaRPr>
          </a:p>
          <a:p>
            <a:pPr marL="0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t</a:t>
            </a:r>
            <a:r>
              <a:rPr lang="pl-PL" dirty="0" smtClean="0">
                <a:latin typeface="+mj-lt"/>
              </a:rPr>
              <a:t>ermin </a:t>
            </a:r>
            <a:r>
              <a:rPr lang="pl-PL" dirty="0">
                <a:latin typeface="+mj-lt"/>
              </a:rPr>
              <a:t>ten jest terminem prawa materialnego, w związku z czym nie stosuje się do niego instytucji prawa procesowego – w szczególności termin ten nie podlega przedłużeniu, skróceniu ani przywróceniu, 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</a:t>
            </a:r>
            <a:r>
              <a:rPr lang="pl-PL" dirty="0" smtClean="0">
                <a:latin typeface="+mj-lt"/>
              </a:rPr>
              <a:t>karga </a:t>
            </a:r>
            <a:r>
              <a:rPr lang="pl-PL" dirty="0">
                <a:latin typeface="+mj-lt"/>
              </a:rPr>
              <a:t>wniesiona po upływie tego terminu jest niedopuszczalna i podlega odrzuceniu.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93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POJĘCIE I KLASYFIKACJA ŚRODKÓW ZASKARŻENIA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ctr"/>
            <a:r>
              <a:rPr lang="pl-PL" sz="1800" b="1" dirty="0" smtClean="0">
                <a:latin typeface="+mj-lt"/>
              </a:rPr>
              <a:t>Klasyfikacja </a:t>
            </a:r>
            <a:r>
              <a:rPr lang="pl-PL" sz="1800" b="1" dirty="0">
                <a:latin typeface="+mj-lt"/>
              </a:rPr>
              <a:t>środków zaskarżenia (prof. A. Zieliński</a:t>
            </a:r>
            <a:r>
              <a:rPr lang="pl-PL" sz="1800" b="1" dirty="0" smtClean="0">
                <a:latin typeface="+mj-lt"/>
              </a:rPr>
              <a:t>)</a:t>
            </a:r>
          </a:p>
          <a:p>
            <a:pPr marL="0" algn="ctr"/>
            <a:endParaRPr lang="pl-PL" sz="1800" dirty="0">
              <a:latin typeface="+mj-lt"/>
            </a:endParaRPr>
          </a:p>
          <a:p>
            <a:pPr marL="0" algn="just"/>
            <a:endParaRPr lang="pl-PL" sz="1800" dirty="0" smtClean="0">
              <a:latin typeface="+mj-lt"/>
            </a:endParaRPr>
          </a:p>
          <a:p>
            <a:pPr marL="0" algn="just"/>
            <a:endParaRPr lang="pl-PL" sz="1800" dirty="0">
              <a:latin typeface="+mj-lt"/>
            </a:endParaRPr>
          </a:p>
          <a:p>
            <a:pPr marL="0"/>
            <a:r>
              <a:rPr lang="pl-PL" sz="1800" b="1" dirty="0" smtClean="0">
                <a:latin typeface="+mj-lt"/>
              </a:rPr>
              <a:t>ZWYCZAJNE ŚRODKI						NADZWYCZAJNE </a:t>
            </a:r>
            <a:br>
              <a:rPr lang="pl-PL" sz="1800" b="1" dirty="0" smtClean="0">
                <a:latin typeface="+mj-lt"/>
              </a:rPr>
            </a:br>
            <a:r>
              <a:rPr lang="pl-PL" sz="1800" b="1" dirty="0" smtClean="0">
                <a:latin typeface="+mj-lt"/>
              </a:rPr>
              <a:t>ODWOŁAWCZE:</a:t>
            </a:r>
            <a:r>
              <a:rPr lang="pl-PL" sz="1800" dirty="0" smtClean="0">
                <a:latin typeface="+mj-lt"/>
              </a:rPr>
              <a:t>							</a:t>
            </a:r>
            <a:r>
              <a:rPr lang="pl-PL" sz="1800" b="1" dirty="0" smtClean="0">
                <a:latin typeface="+mj-lt"/>
              </a:rPr>
              <a:t>ŚRODKI ODWOŁAWCZE:	</a:t>
            </a:r>
          </a:p>
          <a:p>
            <a:pPr marL="0"/>
            <a:r>
              <a:rPr lang="pl-PL" sz="1800" dirty="0" smtClean="0">
                <a:latin typeface="+mj-lt"/>
              </a:rPr>
              <a:t>1) zażalenie		</a:t>
            </a:r>
            <a:r>
              <a:rPr lang="pl-PL" sz="1800" b="1" dirty="0" smtClean="0">
                <a:latin typeface="+mj-lt"/>
              </a:rPr>
              <a:t>INNE ŚRODKI</a:t>
            </a:r>
            <a:r>
              <a:rPr lang="pl-PL" sz="1800" dirty="0" smtClean="0">
                <a:latin typeface="+mj-lt"/>
              </a:rPr>
              <a:t>			1) skarga kasacyjna</a:t>
            </a:r>
            <a:br>
              <a:rPr lang="pl-PL" sz="1800" dirty="0" smtClean="0">
                <a:latin typeface="+mj-lt"/>
              </a:rPr>
            </a:br>
            <a:r>
              <a:rPr lang="pl-PL" sz="1800" dirty="0" smtClean="0">
                <a:latin typeface="+mj-lt"/>
              </a:rPr>
              <a:t>2) apelacja		</a:t>
            </a:r>
            <a:r>
              <a:rPr lang="pl-PL" sz="1800" b="1" dirty="0" smtClean="0">
                <a:latin typeface="+mj-lt"/>
              </a:rPr>
              <a:t>ZASKARŻENA:	</a:t>
            </a:r>
            <a:r>
              <a:rPr lang="pl-PL" sz="1800" dirty="0" smtClean="0">
                <a:latin typeface="+mj-lt"/>
              </a:rPr>
              <a:t>		2) skarga o wznowie</a:t>
            </a:r>
          </a:p>
          <a:p>
            <a:pPr marL="0"/>
            <a:r>
              <a:rPr lang="pl-PL" sz="1800" dirty="0">
                <a:latin typeface="+mj-lt"/>
              </a:rPr>
              <a:t>	</a:t>
            </a:r>
            <a:r>
              <a:rPr lang="pl-PL" sz="1800" dirty="0" smtClean="0">
                <a:latin typeface="+mj-lt"/>
              </a:rPr>
              <a:t>			1) sprzeciw od wyroku 	postępowania</a:t>
            </a:r>
          </a:p>
          <a:p>
            <a:pPr marL="0"/>
            <a:r>
              <a:rPr lang="pl-PL" sz="1800" dirty="0">
                <a:latin typeface="+mj-lt"/>
              </a:rPr>
              <a:t>	</a:t>
            </a:r>
            <a:r>
              <a:rPr lang="pl-PL" sz="1800" dirty="0" smtClean="0">
                <a:latin typeface="+mj-lt"/>
              </a:rPr>
              <a:t>			zaocznego				3) skarga  stwierdzenie</a:t>
            </a:r>
          </a:p>
          <a:p>
            <a:pPr marL="0"/>
            <a:r>
              <a:rPr lang="pl-PL" sz="1800" dirty="0">
                <a:latin typeface="+mj-lt"/>
              </a:rPr>
              <a:t>	</a:t>
            </a:r>
            <a:r>
              <a:rPr lang="pl-PL" sz="1800" dirty="0" smtClean="0">
                <a:latin typeface="+mj-lt"/>
              </a:rPr>
              <a:t>			2) zarzuty od nakazu	niezgodności z prawem</a:t>
            </a:r>
            <a:br>
              <a:rPr lang="pl-PL" sz="1800" dirty="0" smtClean="0">
                <a:latin typeface="+mj-lt"/>
              </a:rPr>
            </a:br>
            <a:r>
              <a:rPr lang="pl-PL" sz="1800" dirty="0" smtClean="0">
                <a:latin typeface="+mj-lt"/>
              </a:rPr>
              <a:t>				zapłaty					prawomocnego</a:t>
            </a:r>
          </a:p>
          <a:p>
            <a:pPr marL="0"/>
            <a:r>
              <a:rPr lang="pl-PL" sz="1800" dirty="0">
                <a:latin typeface="+mj-lt"/>
              </a:rPr>
              <a:t>	</a:t>
            </a:r>
            <a:r>
              <a:rPr lang="pl-PL" sz="1800" dirty="0" smtClean="0">
                <a:latin typeface="+mj-lt"/>
              </a:rPr>
              <a:t>			3) sprzeciw od nakazu	orzeczenia</a:t>
            </a:r>
          </a:p>
          <a:p>
            <a:pPr marL="0"/>
            <a:r>
              <a:rPr lang="pl-PL" sz="1800" dirty="0">
                <a:latin typeface="+mj-lt"/>
              </a:rPr>
              <a:t>	</a:t>
            </a:r>
            <a:r>
              <a:rPr lang="pl-PL" sz="1800" dirty="0" smtClean="0">
                <a:latin typeface="+mj-lt"/>
              </a:rPr>
              <a:t>			zapłaty					4) skarga o uchylenie 											wyroku sądu 													polubownego</a:t>
            </a:r>
            <a:endParaRPr lang="pl-PL" sz="1800" dirty="0">
              <a:latin typeface="+mj-lt"/>
            </a:endParaRPr>
          </a:p>
        </p:txBody>
      </p:sp>
      <p:cxnSp>
        <p:nvCxnSpPr>
          <p:cNvPr id="8" name="Łącznik prosty ze strzałką 7"/>
          <p:cNvCxnSpPr/>
          <p:nvPr/>
        </p:nvCxnSpPr>
        <p:spPr bwMode="auto">
          <a:xfrm flipH="1">
            <a:off x="2411760" y="1556792"/>
            <a:ext cx="936104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Łącznik prosty ze strzałką 9"/>
          <p:cNvCxnSpPr/>
          <p:nvPr/>
        </p:nvCxnSpPr>
        <p:spPr bwMode="auto">
          <a:xfrm>
            <a:off x="4499992" y="1504550"/>
            <a:ext cx="0" cy="15121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Łącznik prosty ze strzałką 11"/>
          <p:cNvCxnSpPr/>
          <p:nvPr/>
        </p:nvCxnSpPr>
        <p:spPr bwMode="auto">
          <a:xfrm>
            <a:off x="5652120" y="1484784"/>
            <a:ext cx="1008112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156980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+mj-lt"/>
              </a:rPr>
              <a:t>do </a:t>
            </a:r>
            <a:r>
              <a:rPr lang="pl-PL" sz="1700" dirty="0">
                <a:latin typeface="+mj-lt"/>
              </a:rPr>
              <a:t>wznowienia postępowania z przyczyn nieważności oraz na podstawie przewidzianej w art. </a:t>
            </a:r>
            <a:r>
              <a:rPr lang="pl-PL" sz="1700" dirty="0" smtClean="0">
                <a:latin typeface="+mj-lt"/>
              </a:rPr>
              <a:t>401</a:t>
            </a:r>
            <a:r>
              <a:rPr lang="pl-PL" sz="1700" baseline="30000" dirty="0">
                <a:latin typeface="+mj-lt"/>
              </a:rPr>
              <a:t>1</a:t>
            </a:r>
            <a:r>
              <a:rPr lang="pl-PL" sz="1700" dirty="0" smtClean="0">
                <a:latin typeface="+mj-lt"/>
              </a:rPr>
              <a:t> KPC właściwy </a:t>
            </a:r>
            <a:r>
              <a:rPr lang="pl-PL" sz="1700" dirty="0">
                <a:latin typeface="+mj-lt"/>
              </a:rPr>
              <a:t>jest sąd, który wydał zaskarżone orzeczenie, a jeżeli zaskarżono orzeczenia sądów różnych instancji, właściwy jest sąd instancji wyższej,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700" dirty="0">
                <a:latin typeface="+mj-lt"/>
              </a:rPr>
              <a:t>d</a:t>
            </a:r>
            <a:r>
              <a:rPr lang="pl-PL" sz="1700" dirty="0" smtClean="0">
                <a:latin typeface="+mj-lt"/>
              </a:rPr>
              <a:t>o </a:t>
            </a:r>
            <a:r>
              <a:rPr lang="pl-PL" sz="1700" dirty="0">
                <a:latin typeface="+mj-lt"/>
              </a:rPr>
              <a:t>wznowienia postępowania na innej podstawie właściwy jest sąd, który ostatnio orzekał co do istoty sprawy (art. </a:t>
            </a:r>
            <a:r>
              <a:rPr lang="pl-PL" sz="1700" dirty="0" smtClean="0">
                <a:latin typeface="+mj-lt"/>
              </a:rPr>
              <a:t>405 KPC),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700" dirty="0">
                <a:latin typeface="+mj-lt"/>
              </a:rPr>
              <a:t>p</a:t>
            </a:r>
            <a:r>
              <a:rPr lang="pl-PL" sz="1700" dirty="0" smtClean="0">
                <a:latin typeface="+mj-lt"/>
              </a:rPr>
              <a:t>o </a:t>
            </a:r>
            <a:r>
              <a:rPr lang="pl-PL" sz="1700" dirty="0">
                <a:latin typeface="+mj-lt"/>
              </a:rPr>
              <a:t>wniesieniu skargi do sądu właściwego następuje jej badanie przez przewodniczącego po kątem spełnienia wymogów formalnych, </a:t>
            </a:r>
            <a:endParaRPr lang="pl-PL" sz="1700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+mj-lt"/>
              </a:rPr>
              <a:t>dopuszczalne jest uzupełnianie braków skargi przy zastosowaniu art. 130-130</a:t>
            </a:r>
            <a:r>
              <a:rPr lang="pl-PL" sz="1700" baseline="30000" dirty="0" smtClean="0">
                <a:latin typeface="+mj-lt"/>
              </a:rPr>
              <a:t>4 </a:t>
            </a:r>
            <a:r>
              <a:rPr lang="pl-PL" sz="1700" dirty="0" smtClean="0">
                <a:latin typeface="+mj-lt"/>
              </a:rPr>
              <a:t> KPC – skarga, której braków strona nie uzupełniła w wyznaczonym terminie, jak również skarga nieopłacona podlega zwrotowi,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700" dirty="0">
                <a:latin typeface="+mj-lt"/>
              </a:rPr>
              <a:t>s</a:t>
            </a:r>
            <a:r>
              <a:rPr lang="pl-PL" sz="1700" dirty="0" smtClean="0">
                <a:latin typeface="+mj-lt"/>
              </a:rPr>
              <a:t>kutecznie </a:t>
            </a:r>
            <a:r>
              <a:rPr lang="pl-PL" sz="1700" dirty="0">
                <a:latin typeface="+mj-lt"/>
              </a:rPr>
              <a:t>wniesiona skarga podlega następnie ocenie sądu pod względem jej terminowości, dopuszczalności oraz oparcia na ustawowej podstawie – na potrzeby tego badania sąd może zażądać od skarżącego uprawdopodobnienia okoliczności stwierdzających zachowanie terminu lub dopuszczalność wznowienia (art. 410 § </a:t>
            </a:r>
            <a:r>
              <a:rPr lang="pl-PL" sz="1700" dirty="0" smtClean="0">
                <a:latin typeface="+mj-lt"/>
              </a:rPr>
              <a:t>2 KPC), </a:t>
            </a:r>
            <a:endParaRPr lang="pl-PL" sz="17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+mj-lt"/>
              </a:rPr>
              <a:t>skarga </a:t>
            </a:r>
            <a:r>
              <a:rPr lang="pl-PL" sz="1700" dirty="0">
                <a:latin typeface="+mj-lt"/>
              </a:rPr>
              <a:t>spóźniona lub niedopuszczalna podlega </a:t>
            </a:r>
            <a:r>
              <a:rPr lang="pl-PL" sz="1700" dirty="0" smtClean="0">
                <a:latin typeface="+mj-lt"/>
              </a:rPr>
              <a:t>odrzuceniu, </a:t>
            </a:r>
            <a:endParaRPr lang="pl-PL" sz="1700" dirty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endParaRPr lang="pl-PL" dirty="0">
              <a:latin typeface="+mj-lt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34566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endParaRPr lang="pl-PL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rozpoznając </a:t>
            </a:r>
            <a:r>
              <a:rPr lang="pl-PL" dirty="0">
                <a:latin typeface="+mj-lt"/>
              </a:rPr>
              <a:t>ponownie sprawę, sąd stosuje odpowiednio przepisy o postępowaniu przed sądem I instancji, w tym przepisy o rozprawie, o postępowaniu dowodowym, o czynnościach procesowych, o doręczeniach, jak również dotyczące wydawania orzeczeń, ich uzasadniania i doręczania, </a:t>
            </a:r>
            <a:endParaRPr lang="pl-PL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n</a:t>
            </a:r>
            <a:r>
              <a:rPr lang="pl-PL" dirty="0" smtClean="0">
                <a:latin typeface="+mj-lt"/>
              </a:rPr>
              <a:t>ie </a:t>
            </a:r>
            <a:r>
              <a:rPr lang="pl-PL" dirty="0">
                <a:latin typeface="+mj-lt"/>
              </a:rPr>
              <a:t>znajdują zastosowania przepisy o zmianach przedmiotowych i podmiotowych, </a:t>
            </a:r>
            <a:endParaRPr lang="pl-PL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sędzia</a:t>
            </a:r>
            <a:r>
              <a:rPr lang="pl-PL" dirty="0">
                <a:latin typeface="+mj-lt"/>
              </a:rPr>
              <a:t>, którego udziału lub zachowania się w procesie poprzednim dotyczy skarga, wyłączony jest od orzekania w postępowaniu ze skargi o wznowienie (art. </a:t>
            </a:r>
            <a:r>
              <a:rPr lang="pl-PL" dirty="0" smtClean="0">
                <a:latin typeface="+mj-lt"/>
              </a:rPr>
              <a:t>413 KPC). </a:t>
            </a:r>
            <a:endParaRPr lang="pl-PL" dirty="0">
              <a:latin typeface="+mj-lt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18195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>
                <a:latin typeface="+mj-lt"/>
              </a:rPr>
              <a:t>Art.  </a:t>
            </a:r>
            <a:r>
              <a:rPr lang="pl-PL" b="1" dirty="0" smtClean="0">
                <a:latin typeface="+mj-lt"/>
              </a:rPr>
              <a:t>414</a:t>
            </a:r>
            <a:r>
              <a:rPr lang="pl-PL" b="1" dirty="0">
                <a:latin typeface="+mj-lt"/>
              </a:rPr>
              <a:t> </a:t>
            </a:r>
            <a:r>
              <a:rPr lang="pl-PL" b="1" dirty="0" smtClean="0">
                <a:latin typeface="+mj-lt"/>
              </a:rPr>
              <a:t>KPC</a:t>
            </a:r>
          </a:p>
          <a:p>
            <a:pPr marL="0" algn="just"/>
            <a:r>
              <a:rPr lang="pl-PL" dirty="0" smtClean="0">
                <a:latin typeface="+mj-lt"/>
              </a:rPr>
              <a:t>Wniesienie </a:t>
            </a:r>
            <a:r>
              <a:rPr lang="pl-PL" dirty="0">
                <a:latin typeface="+mj-lt"/>
              </a:rPr>
              <a:t>skargi o wznowienie </a:t>
            </a:r>
            <a:r>
              <a:rPr lang="pl-PL" b="1" dirty="0">
                <a:latin typeface="+mj-lt"/>
              </a:rPr>
              <a:t>nie tamuje wykonania zaskarżonego wyroku.</a:t>
            </a:r>
            <a:r>
              <a:rPr lang="pl-PL" dirty="0">
                <a:latin typeface="+mj-lt"/>
              </a:rPr>
              <a:t> W razie uprawdopodobnienia, że skarżącemu grozi niepowetowana szkoda, sąd może na wniosek strony wstrzymać wykonanie wyroku, chyba że strona przeciwna złoży odpowiednie zabezpieczenie. Postanowienie może być wydane na posiedzeniu niejawnym.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366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+mj-lt"/>
              </a:rPr>
              <a:t>o</a:t>
            </a:r>
            <a:r>
              <a:rPr lang="pl-PL" sz="1900" dirty="0" smtClean="0">
                <a:latin typeface="+mj-lt"/>
              </a:rPr>
              <a:t>rzeczenia</a:t>
            </a:r>
            <a:r>
              <a:rPr lang="pl-PL" sz="1900" dirty="0">
                <a:latin typeface="+mj-lt"/>
              </a:rPr>
              <a:t>, jakie sąd wydaje po ponownym rozpoznaniu sprawy we wznowionym postępowaniu, uzależnione są od merytorycznej oceny zasadności podniesionych przez skarżącego podstaw wznowienia, </a:t>
            </a:r>
            <a:endParaRPr lang="pl-PL" sz="1900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900" dirty="0" smtClean="0">
                <a:latin typeface="+mj-lt"/>
              </a:rPr>
              <a:t> </a:t>
            </a:r>
            <a:r>
              <a:rPr lang="pl-PL" sz="1900" dirty="0">
                <a:latin typeface="+mj-lt"/>
              </a:rPr>
              <a:t>przypadku bezzasadności podstaw wznowienia sąd oddala skargę, </a:t>
            </a:r>
            <a:endParaRPr lang="pl-PL" sz="1900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+mj-lt"/>
              </a:rPr>
              <a:t>p</a:t>
            </a:r>
            <a:r>
              <a:rPr lang="pl-PL" sz="1900" dirty="0" smtClean="0">
                <a:latin typeface="+mj-lt"/>
              </a:rPr>
              <a:t>ozytywna </a:t>
            </a:r>
            <a:r>
              <a:rPr lang="pl-PL" sz="1900" dirty="0">
                <a:latin typeface="+mj-lt"/>
              </a:rPr>
              <a:t>ocena zasadności podstaw wznowienia może doprowadzić do zmiany zaskarżonego orzeczenia lub jego uchylenia i odrzucenia pozwu lub umorzenia </a:t>
            </a:r>
            <a:r>
              <a:rPr lang="pl-PL" sz="1900" dirty="0" smtClean="0">
                <a:latin typeface="+mj-lt"/>
              </a:rPr>
              <a:t>postępowania,’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+mj-lt"/>
              </a:rPr>
              <a:t>j</a:t>
            </a:r>
            <a:r>
              <a:rPr lang="pl-PL" sz="1900" dirty="0" smtClean="0">
                <a:latin typeface="+mj-lt"/>
              </a:rPr>
              <a:t>eżeli </a:t>
            </a:r>
            <a:r>
              <a:rPr lang="pl-PL" sz="1900" dirty="0">
                <a:latin typeface="+mj-lt"/>
              </a:rPr>
              <a:t>do rozstrzygnięcia o wznowieniu postępowania zakończonego wyrokiem właściwy jest Sąd Najwyższy, sąd ten orzeka tylko o dopuszczalności wznowienia, a rozpoznanie sprawy przekazuje sądowi drugiej instancji, </a:t>
            </a:r>
            <a:endParaRPr lang="pl-PL" sz="1900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+mj-lt"/>
              </a:rPr>
              <a:t>o</a:t>
            </a:r>
            <a:r>
              <a:rPr lang="pl-PL" sz="1900" dirty="0" smtClean="0">
                <a:latin typeface="+mj-lt"/>
              </a:rPr>
              <a:t> </a:t>
            </a:r>
            <a:r>
              <a:rPr lang="pl-PL" sz="1900" dirty="0">
                <a:latin typeface="+mj-lt"/>
              </a:rPr>
              <a:t>oddaleniu skargi i zmianie zaskarżonego orzeczenia sąd rozpoznający skargę rozstrzyga wyrokiem, a o uchyleniu orzeczenia i odrzuceniu pozwu lub umorzeniu postępowania – </a:t>
            </a:r>
            <a:r>
              <a:rPr lang="pl-PL" sz="1900" dirty="0" smtClean="0">
                <a:latin typeface="+mj-lt"/>
              </a:rPr>
              <a:t>postanowieniem,</a:t>
            </a:r>
            <a:endParaRPr lang="pl-PL" sz="19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03930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o</a:t>
            </a:r>
            <a:r>
              <a:rPr lang="pl-PL" dirty="0" smtClean="0">
                <a:latin typeface="+mj-lt"/>
              </a:rPr>
              <a:t>d </a:t>
            </a:r>
            <a:r>
              <a:rPr lang="pl-PL" dirty="0">
                <a:latin typeface="+mj-lt"/>
              </a:rPr>
              <a:t>wyroków wydawanych przez sąd I instancji po ponownym rozpoznaniu sprawy przysługuje apelacja, </a:t>
            </a:r>
            <a:endParaRPr lang="pl-PL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</a:t>
            </a:r>
            <a:r>
              <a:rPr lang="pl-PL" dirty="0" smtClean="0">
                <a:latin typeface="+mj-lt"/>
              </a:rPr>
              <a:t>yrok </a:t>
            </a:r>
            <a:r>
              <a:rPr lang="pl-PL" dirty="0">
                <a:latin typeface="+mj-lt"/>
              </a:rPr>
              <a:t>wydany przez sąd II instancji może być zaskarżony skargą kasacyjną, o ile z uwagi na przedmiot sprawy i wartość przedmiotu sporu zaskarżenia skarga taka będzie </a:t>
            </a:r>
            <a:r>
              <a:rPr lang="pl-PL" dirty="0" smtClean="0">
                <a:latin typeface="+mj-lt"/>
              </a:rPr>
              <a:t>dopuszczalna,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postanowienie </a:t>
            </a:r>
            <a:r>
              <a:rPr lang="pl-PL" dirty="0">
                <a:latin typeface="+mj-lt"/>
              </a:rPr>
              <a:t>w przedmiocie uchylenia zaskarżonego orzeczenia i odrzucenia pozwu lub umorzenia postępowania wydane przez sąd I instancji jest zaskarżalne zażaleniem; jeżeli zostało ono wydane przez sąd II instancji, to może być od niego wniesiona skarga kasacyjna (o ile z uwagi na przedmiot sprawy i wartość przedmiotu sporu zaskarżenia skarga taka będzie dopuszczalna).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36227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algn="ctr"/>
            <a:endParaRPr lang="pl-PL" sz="2600" dirty="0" smtClean="0">
              <a:latin typeface="+mj-lt"/>
            </a:endParaRPr>
          </a:p>
          <a:p>
            <a:pPr algn="ctr"/>
            <a:endParaRPr lang="pl-PL" sz="2600" dirty="0" smtClean="0">
              <a:latin typeface="+mj-lt"/>
            </a:endParaRPr>
          </a:p>
          <a:p>
            <a:pPr algn="ctr"/>
            <a:r>
              <a:rPr lang="pl-PL" sz="2800" dirty="0" smtClean="0">
                <a:latin typeface="+mj-lt"/>
              </a:rPr>
              <a:t>Dziękuję za uwagę</a:t>
            </a:r>
            <a:endParaRPr 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98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>
                <a:latin typeface="+mj-lt"/>
              </a:rPr>
              <a:t>Cechy wspólne środków zaskarżenia: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skierowane </a:t>
            </a:r>
            <a:r>
              <a:rPr lang="pl-PL" sz="2000" dirty="0">
                <a:latin typeface="+mj-lt"/>
              </a:rPr>
              <a:t>bezpośrednio przeciwko zaskarżonemu orzeczeniu,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strona </a:t>
            </a:r>
            <a:r>
              <a:rPr lang="pl-PL" sz="2000" dirty="0">
                <a:latin typeface="+mj-lt"/>
              </a:rPr>
              <a:t>zmierza bezpośrednio do uchylenia lub zmiany </a:t>
            </a:r>
            <a:r>
              <a:rPr lang="pl-PL" sz="2000" dirty="0" smtClean="0">
                <a:latin typeface="+mj-lt"/>
              </a:rPr>
              <a:t>orzeczenia,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skutkuje </a:t>
            </a:r>
            <a:r>
              <a:rPr lang="pl-PL" sz="2000" dirty="0">
                <a:latin typeface="+mj-lt"/>
              </a:rPr>
              <a:t>wywołaniem </a:t>
            </a:r>
            <a:r>
              <a:rPr lang="pl-PL" sz="2000" b="1" dirty="0">
                <a:latin typeface="+mj-lt"/>
              </a:rPr>
              <a:t>postępowania weryfikacyjnego </a:t>
            </a:r>
            <a:r>
              <a:rPr lang="pl-PL" sz="2000" dirty="0">
                <a:latin typeface="+mj-lt"/>
              </a:rPr>
              <a:t>(kontrolnego), które może być połączone </a:t>
            </a:r>
            <a:r>
              <a:rPr lang="pl-PL" sz="2000" dirty="0" smtClean="0">
                <a:latin typeface="+mj-lt"/>
              </a:rPr>
              <a:t>z uzupełniającym </a:t>
            </a:r>
            <a:r>
              <a:rPr lang="pl-PL" sz="2000" dirty="0">
                <a:latin typeface="+mj-lt"/>
              </a:rPr>
              <a:t>postępowaniem dowodowym.</a:t>
            </a:r>
          </a:p>
          <a:p>
            <a:pPr marL="0" algn="just"/>
            <a:r>
              <a:rPr lang="pl-PL" sz="2000" b="1" dirty="0">
                <a:latin typeface="+mj-lt"/>
              </a:rPr>
              <a:t>Wymogi stawiane środkom zaskarżenia: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zachowanie </a:t>
            </a:r>
            <a:r>
              <a:rPr lang="pl-PL" sz="2000" dirty="0">
                <a:latin typeface="+mj-lt"/>
              </a:rPr>
              <a:t>formy </a:t>
            </a:r>
            <a:r>
              <a:rPr lang="pl-PL" sz="2000" dirty="0" smtClean="0">
                <a:latin typeface="+mj-lt"/>
              </a:rPr>
              <a:t>pisemnej</a:t>
            </a:r>
            <a:r>
              <a:rPr lang="pl-PL" sz="2000" dirty="0">
                <a:latin typeface="+mj-lt"/>
              </a:rPr>
              <a:t> </a:t>
            </a:r>
            <a:r>
              <a:rPr lang="pl-PL" sz="2000" dirty="0" smtClean="0">
                <a:latin typeface="+mj-lt"/>
              </a:rPr>
              <a:t>(są składane poza rozprawą),</a:t>
            </a:r>
            <a:endParaRPr lang="pl-PL" sz="2000" dirty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oznaczenie </a:t>
            </a:r>
            <a:r>
              <a:rPr lang="pl-PL" sz="2000" dirty="0">
                <a:latin typeface="+mj-lt"/>
              </a:rPr>
              <a:t>zaskarżonego orzeczenia ze wskazaniem, w jakim zakresie jest zaskarżone,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przytoczenie </a:t>
            </a:r>
            <a:r>
              <a:rPr lang="pl-PL" sz="2000" dirty="0">
                <a:latin typeface="+mj-lt"/>
              </a:rPr>
              <a:t>podstaw zaskarżenia i ich uzasadnienie,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wniosek </a:t>
            </a:r>
            <a:r>
              <a:rPr lang="pl-PL" sz="2000" dirty="0">
                <a:latin typeface="+mj-lt"/>
              </a:rPr>
              <a:t>o uchylenie lub zmianę </a:t>
            </a:r>
            <a:r>
              <a:rPr lang="pl-PL" sz="2000" dirty="0" smtClean="0">
                <a:latin typeface="+mj-lt"/>
              </a:rPr>
              <a:t>orzeczenia.</a:t>
            </a:r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939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>
                <a:latin typeface="+mj-lt"/>
              </a:rPr>
              <a:t>Wyłączenia z katalogu środków zaskarżenia:</a:t>
            </a:r>
          </a:p>
          <a:p>
            <a:pPr marL="0" algn="just"/>
            <a:r>
              <a:rPr lang="pl-PL" dirty="0">
                <a:latin typeface="+mj-lt"/>
              </a:rPr>
              <a:t>środki restytucyjne - środki, wniesienie których nie prowadzi do weryfikacji orzeczenia, </a:t>
            </a:r>
            <a:r>
              <a:rPr lang="pl-PL" dirty="0" smtClean="0">
                <a:latin typeface="+mj-lt"/>
              </a:rPr>
              <a:t>a jedynie </a:t>
            </a:r>
            <a:r>
              <a:rPr lang="pl-PL" dirty="0">
                <a:latin typeface="+mj-lt"/>
              </a:rPr>
              <a:t>do ponownego rozpoznania sprawy, już prawomocnie orzeczonej: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skarga </a:t>
            </a:r>
            <a:r>
              <a:rPr lang="pl-PL" dirty="0">
                <a:latin typeface="+mj-lt"/>
              </a:rPr>
              <a:t>o wznowienie postępowania,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skarga </a:t>
            </a:r>
            <a:r>
              <a:rPr lang="pl-PL" dirty="0">
                <a:latin typeface="+mj-lt"/>
              </a:rPr>
              <a:t>o uchylenie wyroku sądu polubownego,</a:t>
            </a:r>
          </a:p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Skarga o stwierdzenie niezgodności z prawem prawomocnego orzeczenia  </a:t>
            </a:r>
            <a:r>
              <a:rPr lang="pl-PL" dirty="0" smtClean="0">
                <a:latin typeface="+mj-lt"/>
              </a:rPr>
              <a:t>- nie prowadzi do zmiany lub uchylenia zaskarżonego orzeczenia z wyjątkiem art. 424</a:t>
            </a:r>
            <a:r>
              <a:rPr lang="pl-PL" baseline="30000" dirty="0" smtClean="0">
                <a:latin typeface="+mj-lt"/>
                <a:ea typeface="Calibri"/>
                <a:cs typeface="Times New Roman"/>
              </a:rPr>
              <a:t>11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3</a:t>
            </a:r>
            <a:r>
              <a:rPr lang="pl-PL" baseline="30000" dirty="0" smtClean="0">
                <a:latin typeface="+mj-lt"/>
                <a:ea typeface="Calibri"/>
                <a:cs typeface="Times New Roman"/>
              </a:rPr>
              <a:t> </a:t>
            </a:r>
            <a:r>
              <a:rPr lang="pl-PL" dirty="0" smtClean="0">
                <a:latin typeface="+mj-lt"/>
              </a:rPr>
              <a:t>KPC – </a:t>
            </a:r>
            <a:r>
              <a:rPr lang="pl-PL" i="1" dirty="0" smtClean="0">
                <a:latin typeface="+mj-lt"/>
              </a:rPr>
              <a:t>quasi</a:t>
            </a:r>
            <a:r>
              <a:rPr lang="pl-PL" dirty="0" smtClean="0">
                <a:latin typeface="+mj-lt"/>
              </a:rPr>
              <a:t> środek zaskarżenia.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852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SYSTEM ŚRODKÓW ZASKARŻENIA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sz="2000" b="1" dirty="0" smtClean="0">
                <a:latin typeface="+mj-lt"/>
              </a:rPr>
              <a:t>SYSTEM APELACJI PEŁNEJ vs SYSTEM APELACJI OGRANICZONEJ</a:t>
            </a:r>
          </a:p>
          <a:p>
            <a:pPr marL="0" indent="0" algn="just"/>
            <a:endParaRPr lang="pl-PL" sz="2000" b="1" dirty="0" smtClean="0">
              <a:latin typeface="+mj-lt"/>
            </a:endParaRPr>
          </a:p>
          <a:p>
            <a:pPr marL="0" indent="0" algn="just"/>
            <a:r>
              <a:rPr lang="pl-PL" sz="2000" dirty="0" smtClean="0">
                <a:latin typeface="+mj-lt"/>
              </a:rPr>
              <a:t>Funkcją sądu apelacyjnego w systemie apelacji pełnej jest ponowne merytoryczne badanie i osądzenie sprawy. Z tego względu postępowanie apelacyjne jest ujmowane jako dalsze stadium postępowania przed sądem I instancji</a:t>
            </a:r>
            <a:endParaRPr lang="pl-PL" sz="2000" dirty="0">
              <a:latin typeface="+mj-lt"/>
            </a:endParaRPr>
          </a:p>
          <a:p>
            <a:pPr marL="0" indent="0" algn="just"/>
            <a:r>
              <a:rPr lang="pl-PL" sz="2000" dirty="0" smtClean="0">
                <a:latin typeface="+mj-lt"/>
              </a:rPr>
              <a:t>W przypadku uwzględnienie zarzutów, wydawane są orzeczenie </a:t>
            </a:r>
            <a:r>
              <a:rPr lang="pl-PL" sz="2000" dirty="0" err="1" smtClean="0">
                <a:latin typeface="+mj-lt"/>
              </a:rPr>
              <a:t>reformatoryjne</a:t>
            </a:r>
            <a:r>
              <a:rPr lang="pl-PL" sz="2000" dirty="0">
                <a:latin typeface="+mj-lt"/>
              </a:rPr>
              <a:t> </a:t>
            </a:r>
            <a:r>
              <a:rPr lang="pl-PL" sz="2000" dirty="0" smtClean="0">
                <a:latin typeface="+mj-lt"/>
              </a:rPr>
              <a:t>(zmieniające orzeczenie), a nie </a:t>
            </a:r>
            <a:r>
              <a:rPr lang="pl-PL" sz="2000" dirty="0" err="1" smtClean="0">
                <a:latin typeface="+mj-lt"/>
              </a:rPr>
              <a:t>kasatoryjne</a:t>
            </a:r>
            <a:r>
              <a:rPr lang="pl-PL" sz="2000" dirty="0" smtClean="0">
                <a:latin typeface="+mj-lt"/>
              </a:rPr>
              <a:t>, w których sąd II instancji uchyla wyro i przekazuje sprawę do ponownego rozpoznania. </a:t>
            </a:r>
            <a:endParaRPr lang="pl-PL" sz="2000" dirty="0">
              <a:latin typeface="+mj-lt"/>
            </a:endParaRPr>
          </a:p>
          <a:p>
            <a:pPr marL="0" indent="0" algn="just"/>
            <a:r>
              <a:rPr lang="pl-PL" sz="2000" dirty="0" smtClean="0">
                <a:latin typeface="+mj-lt"/>
              </a:rPr>
              <a:t>W tym systemie brak katalogu postaw zaskarżenia.</a:t>
            </a:r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1755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dirty="0" smtClean="0">
                <a:latin typeface="+mj-lt"/>
              </a:rPr>
              <a:t>W systemie apelacji ograniczonej, funkcja sądu apelacyjnego została ograniczona jedynie do kontroli zaskarżonego orzeczenia, bez możliwości samodzielnego rozpoznania i rozstrzygnięcia sprawy. Sąd II instancji nie może uzupełniać materiału procesowego zgromadzonego przez sąd I instancji, a w konsekwencji nie może dokonywać ustaleń faktycznych.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W polskim systemie prawnym funkcjonuje system apelacji pełnej z pewnymi ograniczeniami. Postępowanie ma charakter postępowania rozpoznawczego – sąd II instancji ma pełną swobodą jurysdykcyjną, ograniczoną jedynie granicami zaskarżenia.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058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>
              <a:latin typeface="+mj-lt"/>
            </a:endParaRPr>
          </a:p>
          <a:p>
            <a:endParaRPr lang="pl-PL" b="1" dirty="0">
              <a:latin typeface="+mj-lt"/>
            </a:endParaRPr>
          </a:p>
          <a:p>
            <a:r>
              <a:rPr lang="pl-PL" b="1" dirty="0" smtClean="0">
                <a:latin typeface="+mj-lt"/>
              </a:rPr>
              <a:t>APELACJA</a:t>
            </a:r>
          </a:p>
          <a:p>
            <a:r>
              <a:rPr lang="pl-PL" i="1" dirty="0" smtClean="0">
                <a:latin typeface="+mj-lt"/>
              </a:rPr>
              <a:t>art. 367-391 KPC</a:t>
            </a:r>
          </a:p>
          <a:p>
            <a:r>
              <a:rPr lang="pl-PL" b="1" dirty="0" smtClean="0">
                <a:latin typeface="+mj-lt"/>
              </a:rPr>
              <a:t>ZAŻALENIE</a:t>
            </a:r>
          </a:p>
          <a:p>
            <a:r>
              <a:rPr lang="pl-PL" i="1" dirty="0">
                <a:latin typeface="+mj-lt"/>
              </a:rPr>
              <a:t>a</a:t>
            </a:r>
            <a:r>
              <a:rPr lang="pl-PL" i="1" dirty="0" smtClean="0">
                <a:latin typeface="+mj-lt"/>
              </a:rPr>
              <a:t>rt. 394-398 KPC</a:t>
            </a:r>
          </a:p>
          <a:p>
            <a:r>
              <a:rPr lang="pl-PL" b="1" dirty="0" smtClean="0">
                <a:latin typeface="+mj-lt"/>
              </a:rPr>
              <a:t>SKARGA KASACYJNA</a:t>
            </a:r>
          </a:p>
          <a:p>
            <a:r>
              <a:rPr lang="pl-PL" i="1" dirty="0" smtClean="0">
                <a:latin typeface="+mj-lt"/>
              </a:rPr>
              <a:t>art. 398</a:t>
            </a:r>
            <a:r>
              <a:rPr lang="pl-PL" i="1" baseline="30000" dirty="0" smtClean="0">
                <a:latin typeface="+mj-lt"/>
              </a:rPr>
              <a:t>1</a:t>
            </a:r>
            <a:r>
              <a:rPr lang="pl-PL" i="1" dirty="0">
                <a:latin typeface="+mj-lt"/>
              </a:rPr>
              <a:t>-</a:t>
            </a:r>
            <a:r>
              <a:rPr lang="pl-PL" i="1" dirty="0" smtClean="0">
                <a:latin typeface="+mj-lt"/>
              </a:rPr>
              <a:t>398</a:t>
            </a:r>
            <a:r>
              <a:rPr lang="pl-PL" i="1" baseline="30000" dirty="0" smtClean="0">
                <a:latin typeface="+mj-lt"/>
              </a:rPr>
              <a:t>21 </a:t>
            </a:r>
            <a:r>
              <a:rPr lang="pl-PL" i="1" dirty="0" smtClean="0">
                <a:latin typeface="+mj-lt"/>
              </a:rPr>
              <a:t>KPC</a:t>
            </a:r>
          </a:p>
          <a:p>
            <a:r>
              <a:rPr lang="pl-PL" b="1" dirty="0" smtClean="0">
                <a:latin typeface="+mj-lt"/>
              </a:rPr>
              <a:t>SKARGA NA ORZECZENIE REFERENDARZA SĄDOWEGO</a:t>
            </a:r>
          </a:p>
          <a:p>
            <a:r>
              <a:rPr lang="pl-PL" i="1" dirty="0" smtClean="0">
                <a:latin typeface="+mj-lt"/>
              </a:rPr>
              <a:t>art. 398</a:t>
            </a:r>
            <a:r>
              <a:rPr lang="pl-PL" i="1" baseline="30000" dirty="0" smtClean="0">
                <a:latin typeface="+mj-lt"/>
              </a:rPr>
              <a:t>22</a:t>
            </a:r>
            <a:r>
              <a:rPr lang="pl-PL" i="1" dirty="0" smtClean="0">
                <a:latin typeface="+mj-lt"/>
              </a:rPr>
              <a:t>-398</a:t>
            </a:r>
            <a:r>
              <a:rPr lang="pl-PL" i="1" baseline="30000" dirty="0" smtClean="0">
                <a:latin typeface="+mj-lt"/>
              </a:rPr>
              <a:t>23 </a:t>
            </a:r>
            <a:r>
              <a:rPr lang="pl-PL" i="1" dirty="0">
                <a:latin typeface="+mj-lt"/>
              </a:rPr>
              <a:t>KPC</a:t>
            </a:r>
          </a:p>
          <a:p>
            <a:endParaRPr lang="pl-PL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7989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tWFA">
  <a:themeElements>
    <a:clrScheme name="tematWF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tWFA">
      <a:majorFont>
        <a:latin typeface="Century Gothic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tWF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tWF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tematWFA</Template>
  <TotalTime>1177</TotalTime>
  <Words>3005</Words>
  <Application>Microsoft Office PowerPoint</Application>
  <PresentationFormat>Pokaz na ekranie (4:3)</PresentationFormat>
  <Paragraphs>266</Paragraphs>
  <Slides>45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45</vt:i4>
      </vt:variant>
    </vt:vector>
  </HeadingPairs>
  <TitlesOfParts>
    <vt:vector size="46" baseType="lpstr">
      <vt:lpstr>tematWFA</vt:lpstr>
      <vt:lpstr>Prezentacja programu PowerPoint</vt:lpstr>
      <vt:lpstr>ZAKRES ZAJĘĆ</vt:lpstr>
      <vt:lpstr>Prezentacja programu PowerPoint</vt:lpstr>
      <vt:lpstr>POJĘCIE I KLASYFIKACJA ŚRODKÓW ZASKARŻENIA</vt:lpstr>
      <vt:lpstr>Prezentacja programu PowerPoint</vt:lpstr>
      <vt:lpstr>Prezentacja programu PowerPoint</vt:lpstr>
      <vt:lpstr>SYSTEM ŚRODKÓW ZASKARŻENIA</vt:lpstr>
      <vt:lpstr>Prezentacja programu PowerPoint</vt:lpstr>
      <vt:lpstr>Prezentacja programu PowerPoint</vt:lpstr>
      <vt:lpstr>Prezentacja programu PowerPoint</vt:lpstr>
      <vt:lpstr>SKARGA O STWIERDZENIE NIEZGODNOŚCI Z PRAWEM PRAWOMOCNEGO ORZECZENIA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SKARGA O WZNOWIENIE POSTĘPOWANIA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Dział Prawny/Legal Department</dc:creator>
  <cp:lastModifiedBy>Karolina Radkowska</cp:lastModifiedBy>
  <cp:revision>208</cp:revision>
  <cp:lastPrinted>1601-01-01T00:00:00Z</cp:lastPrinted>
  <dcterms:created xsi:type="dcterms:W3CDTF">2019-03-01T08:43:38Z</dcterms:created>
  <dcterms:modified xsi:type="dcterms:W3CDTF">2019-05-08T15:04:50Z</dcterms:modified>
</cp:coreProperties>
</file>