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57"/>
  </p:notesMasterIdLst>
  <p:sldIdLst>
    <p:sldId id="256" r:id="rId2"/>
    <p:sldId id="257" r:id="rId3"/>
    <p:sldId id="263" r:id="rId4"/>
    <p:sldId id="305" r:id="rId5"/>
    <p:sldId id="264" r:id="rId6"/>
    <p:sldId id="265" r:id="rId7"/>
    <p:sldId id="30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9" r:id="rId37"/>
    <p:sldId id="298" r:id="rId38"/>
    <p:sldId id="300" r:id="rId39"/>
    <p:sldId id="301" r:id="rId40"/>
    <p:sldId id="302" r:id="rId41"/>
    <p:sldId id="311" r:id="rId42"/>
    <p:sldId id="306" r:id="rId43"/>
    <p:sldId id="312" r:id="rId44"/>
    <p:sldId id="303" r:id="rId45"/>
    <p:sldId id="307" r:id="rId46"/>
    <p:sldId id="308" r:id="rId47"/>
    <p:sldId id="309" r:id="rId48"/>
    <p:sldId id="310" r:id="rId49"/>
    <p:sldId id="313" r:id="rId50"/>
    <p:sldId id="314" r:id="rId51"/>
    <p:sldId id="315" r:id="rId52"/>
    <p:sldId id="294" r:id="rId53"/>
    <p:sldId id="295" r:id="rId54"/>
    <p:sldId id="296" r:id="rId55"/>
    <p:sldId id="297" r:id="rId56"/>
  </p:sldIdLst>
  <p:sldSz cx="9144000" cy="6858000" type="screen4x3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74251" autoAdjust="0"/>
  </p:normalViewPr>
  <p:slideViewPr>
    <p:cSldViewPr>
      <p:cViewPr>
        <p:scale>
          <a:sx n="58" d="100"/>
          <a:sy n="58" d="100"/>
        </p:scale>
        <p:origin x="-1534" y="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87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3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4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6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7" name="AutoShape 2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8" name="AutoShape 2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9" name="AutoShape 2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0" name="AutoShape 2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1" name="AutoShape 2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2" name="AutoShape 2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3" name="AutoShape 2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4" name="AutoShape 2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4143375" y="0"/>
            <a:ext cx="315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7" name="Rectangle 3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56150" cy="35560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28" name="Rectangle 3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07075" cy="427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smtClean="0"/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25788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EDD3F9F8-0903-4455-9E98-298411B6441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5014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1DE332-321A-4C81-97F6-F39DFC9F2C0D}" type="slidenum">
              <a:rPr lang="pl-PL" altLang="pl-PL"/>
              <a:pPr/>
              <a:t>1</a:t>
            </a:fld>
            <a:endParaRPr lang="pl-PL" altLang="pl-PL" dirty="0"/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527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3A05B42C-7923-4F8B-84AA-305BE36E5B60}" type="slidenum">
              <a:rPr lang="pl-PL" altLang="pl-PL" sz="12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pl-PL" altLang="pl-PL" sz="1200" dirty="0">
              <a:solidFill>
                <a:srgbClr val="000000"/>
              </a:solidFill>
            </a:endParaRPr>
          </a:p>
        </p:txBody>
      </p:sp>
      <p:sp>
        <p:nvSpPr>
          <p:cNvPr id="163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6125" cy="4294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373691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14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938251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16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135747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18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59175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22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610019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23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744827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24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940470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25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512483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27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365673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31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10493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07FEB3-A8E0-4DC7-9FB9-69EE65D87F92}" type="slidenum">
              <a:rPr lang="pl-PL" altLang="pl-PL"/>
              <a:pPr/>
              <a:t>2</a:t>
            </a:fld>
            <a:endParaRPr lang="pl-PL" altLang="pl-PL" dirty="0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2063" y="720725"/>
            <a:ext cx="4757737" cy="35671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8187" cy="428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34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173908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b="0" i="0" kern="1200" baseline="0" dirty="0" smtClean="0">
              <a:solidFill>
                <a:srgbClr val="000000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38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84663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39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650456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pl-PL" sz="1200" b="0" i="0" u="none" strike="noStrike" kern="1200" baseline="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40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917981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b="0" i="0" kern="1200" dirty="0">
              <a:solidFill>
                <a:srgbClr val="000000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42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803479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44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82225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Czynności</a:t>
            </a:r>
            <a:r>
              <a:rPr lang="pl-PL" baseline="0" dirty="0" smtClean="0"/>
              <a:t> dyspozytywne - s</a:t>
            </a:r>
            <a:r>
              <a:rPr lang="pl-PL" dirty="0" smtClean="0"/>
              <a:t>trony procesowe są w pełni decyzyjne, jeśli chodzi o zmiany lub odwołania wniosków dowodowych np. odstąpienie oskarżyciela prywatnego od oskarżenia przed rozpoczęciem przewodu sądowego.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45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618945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b="0" i="0" kern="1200" dirty="0">
              <a:solidFill>
                <a:srgbClr val="000000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46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04623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47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436698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48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77215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38736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06652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pl-PL" sz="1200" b="0" i="0" kern="1200" baseline="0" dirty="0" smtClean="0">
              <a:solidFill>
                <a:srgbClr val="000000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09326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pl-PL" sz="1200" kern="1200" baseline="0" dirty="0" smtClean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33279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10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89576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054242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74323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4076700"/>
            <a:ext cx="6769100" cy="1152525"/>
          </a:xfrm>
        </p:spPr>
        <p:txBody>
          <a:bodyPr/>
          <a:lstStyle>
            <a:lvl1pPr marL="0" indent="0" algn="ctr">
              <a:defRPr sz="20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57200" y="6351588"/>
            <a:ext cx="21161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92275" y="1196975"/>
            <a:ext cx="6840538" cy="2663825"/>
          </a:xfrm>
        </p:spPr>
        <p:txBody>
          <a:bodyPr/>
          <a:lstStyle>
            <a:lvl1pPr marL="1828800" indent="0">
              <a:defRPr sz="3600"/>
            </a:lvl1pPr>
          </a:lstStyle>
          <a:p>
            <a:pPr lvl="0"/>
            <a:r>
              <a:rPr lang="pl-PL" altLang="pl-PL" noProof="0" smtClean="0"/>
              <a:t>Kliknij, aby edytować styl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763713" y="5445125"/>
            <a:ext cx="68405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9pPr>
          </a:lstStyle>
          <a:p>
            <a:pPr algn="ctr" defTabSz="914400">
              <a:spcBef>
                <a:spcPts val="550"/>
              </a:spcBef>
            </a:pPr>
            <a:r>
              <a:rPr lang="pl-PL" altLang="pl-PL" sz="2000">
                <a:solidFill>
                  <a:schemeClr val="bg1"/>
                </a:solidFill>
                <a:latin typeface="Century Gothic" pitchFamily="34" charset="0"/>
              </a:rPr>
              <a:t>Instytut Fizyki Teoretycznej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endParaRPr lang="pl-PL" altLang="pl-PL" sz="200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C7E08C-1FA8-4BF5-B44B-3C63638BB1E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064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154863" y="115888"/>
            <a:ext cx="1989137" cy="626268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87450" y="115888"/>
            <a:ext cx="5815013" cy="626268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CFD9958-821B-4067-8E2B-0627694C1E6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3359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367DDEB-1F30-43CD-836D-5C32B6616B0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559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5A7A101-702F-4029-A096-8EACEF662A6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5292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87450" y="1125538"/>
            <a:ext cx="3678238" cy="5253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18088" y="1125538"/>
            <a:ext cx="3678237" cy="5253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485C35E-7D51-4992-9A6D-742F1E5962E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760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74EA34F-70A5-4D77-BF3C-71DB8253E4C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0011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B2C1907-C50B-4C58-90D4-D1ED1C831F5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5230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80D300E-30DE-40ED-8408-DA71E62CD3B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8213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C5A4F4D-312A-4038-B94F-EE0A73197F1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4929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42CF8B4-5930-4698-8082-05371FD7390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834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5875" y="115888"/>
            <a:ext cx="65881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125538"/>
            <a:ext cx="7508875" cy="525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57200" y="6351588"/>
            <a:ext cx="21161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48413"/>
            <a:ext cx="2089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fld id="{0B48BF09-BC60-45B0-8D95-32BFA1503F9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+mj-lt"/>
          <a:ea typeface="+mj-ea"/>
          <a:cs typeface="+mj-cs"/>
        </a:defRPr>
      </a:lvl1pPr>
      <a:lvl2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2pPr>
      <a:lvl3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3pPr>
      <a:lvl4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4pPr>
      <a:lvl5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9pPr>
    </p:titleStyle>
    <p:bodyStyle>
      <a:lvl1pPr marL="342900" indent="-342900" algn="l" defTabSz="449263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3pPr>
      <a:lvl4pPr marL="16002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4pPr>
      <a:lvl5pPr marL="20574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5pPr>
      <a:lvl6pPr marL="25146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6pPr>
      <a:lvl7pPr marL="29718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7pPr>
      <a:lvl8pPr marL="3429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8pPr>
      <a:lvl9pPr marL="38862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3060700" y="1857375"/>
            <a:ext cx="6083300" cy="313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pl-PL" altLang="pl-PL" sz="2500" dirty="0">
              <a:latin typeface="Century Gothic" pitchFamily="34" charset="0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771775" y="5400675"/>
            <a:ext cx="6624638" cy="182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ts val="500"/>
              </a:spcBef>
              <a:buClrTx/>
              <a:buFontTx/>
              <a:buNone/>
            </a:pPr>
            <a:r>
              <a:rPr lang="pl-PL" altLang="pl-PL" sz="2000" dirty="0" smtClean="0">
                <a:latin typeface="Century Gothic" pitchFamily="34" charset="0"/>
              </a:rPr>
              <a:t>Karolina Radkowska</a:t>
            </a:r>
          </a:p>
          <a:p>
            <a:pPr algn="ctr" eaLnBrk="1" hangingPunct="1">
              <a:spcBef>
                <a:spcPts val="500"/>
              </a:spcBef>
              <a:buClrTx/>
              <a:buFontTx/>
              <a:buNone/>
            </a:pPr>
            <a:r>
              <a:rPr lang="pl-PL" altLang="pl-PL" sz="2000" dirty="0" smtClean="0">
                <a:latin typeface="Century Gothic" pitchFamily="34" charset="0"/>
              </a:rPr>
              <a:t>Instytut Prawa Cywilnego</a:t>
            </a:r>
            <a:endParaRPr lang="pl-PL" altLang="pl-PL" sz="2000" dirty="0">
              <a:latin typeface="Century Gothic" pitchFamily="34" charset="0"/>
            </a:endParaRPr>
          </a:p>
          <a:p>
            <a:pPr algn="ctr" eaLnBrk="1" hangingPunct="1">
              <a:spcBef>
                <a:spcPts val="500"/>
              </a:spcBef>
              <a:buClrTx/>
              <a:buFontTx/>
              <a:buNone/>
            </a:pPr>
            <a:r>
              <a:rPr lang="pl-PL" altLang="pl-PL" sz="2000" dirty="0" smtClean="0">
                <a:latin typeface="Century Gothic" pitchFamily="34" charset="0"/>
              </a:rPr>
              <a:t>Zakład Postępowania Cywilnego</a:t>
            </a:r>
            <a:endParaRPr lang="pl-PL" altLang="pl-PL" sz="2000" dirty="0">
              <a:latin typeface="Century Gothic" pitchFamily="34" charset="0"/>
            </a:endParaRPr>
          </a:p>
          <a:p>
            <a:pPr algn="ctr" eaLnBrk="1" hangingPunct="1">
              <a:spcBef>
                <a:spcPts val="500"/>
              </a:spcBef>
              <a:buClrTx/>
              <a:buFontTx/>
              <a:buNone/>
            </a:pPr>
            <a:endParaRPr lang="pl-PL" altLang="pl-PL" sz="2000" dirty="0">
              <a:latin typeface="Century Gothic" pitchFamily="34" charset="0"/>
            </a:endParaRPr>
          </a:p>
          <a:p>
            <a:pPr eaLnBrk="1" hangingPunct="1">
              <a:buClrTx/>
              <a:buFontTx/>
              <a:buNone/>
            </a:pPr>
            <a:endParaRPr lang="pl-PL" altLang="pl-PL" sz="2000" dirty="0">
              <a:latin typeface="Century Gothic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203575" y="1484313"/>
            <a:ext cx="5940425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l-PL" altLang="pl-PL" sz="2000" dirty="0" smtClean="0">
                <a:solidFill>
                  <a:schemeClr val="bg1"/>
                </a:solidFill>
                <a:latin typeface="+mj-lt"/>
              </a:rPr>
              <a:t>POSTĘPOWANIE CYWILNE</a:t>
            </a:r>
            <a:endParaRPr lang="pl-PL" altLang="pl-PL" sz="2000" dirty="0">
              <a:solidFill>
                <a:schemeClr val="bg1"/>
              </a:solidFill>
              <a:latin typeface="+mj-lt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l-PL" altLang="pl-PL" dirty="0" smtClean="0">
                <a:solidFill>
                  <a:schemeClr val="bg1"/>
                </a:solidFill>
                <a:latin typeface="+mj-lt"/>
              </a:rPr>
              <a:t>Postępowanie odrębne cz. II</a:t>
            </a:r>
            <a:endParaRPr lang="pl-PL" altLang="pl-PL" dirty="0">
              <a:solidFill>
                <a:schemeClr val="bg1"/>
              </a:solidFill>
              <a:latin typeface="+mj-lt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/>
              <a:t>ZASADY WSPÓLNE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w</a:t>
            </a:r>
            <a:r>
              <a:rPr lang="pl-PL" dirty="0" smtClean="0">
                <a:latin typeface="+mj-lt"/>
              </a:rPr>
              <a:t> każdej sprawie o rozwód albo o separację, sąd ma obowiązek przeprowadzić dowód z przesłuchania stron (art. 432 KPC), a w innych sprawach – gdy strona powoła ten środek dowodowy,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p</a:t>
            </a:r>
            <a:r>
              <a:rPr lang="pl-PL" dirty="0" smtClean="0">
                <a:latin typeface="+mj-lt"/>
              </a:rPr>
              <a:t>rotokół rozprawy powinien zawierać oświadczenia małżonków, co do dzieci sytuacji majątkowej małżonków, ich stosunków majątkowych i obowiązków, utrzymania osób niebędących ich wspólnymi dziećmi (art. 433 KPC),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r</a:t>
            </a:r>
            <a:r>
              <a:rPr lang="pl-PL" dirty="0" smtClean="0">
                <a:latin typeface="+mj-lt"/>
              </a:rPr>
              <a:t>ozstrzygnięcie nie może oprzeć się wyłącznie na uznaniu powództwa lub przyznaniu okoliczności faktycznych,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dirty="0" smtClean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5481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w</a:t>
            </a:r>
            <a:r>
              <a:rPr lang="pl-PL" dirty="0" smtClean="0">
                <a:latin typeface="+mj-lt"/>
              </a:rPr>
              <a:t>ydanie wyroku zaocznego jest możliwe jedynie pod warunkiem przeprowadzenia postępowania dowodowego (art. 431 </a:t>
            </a:r>
            <a:r>
              <a:rPr lang="pl-PL" dirty="0" err="1" smtClean="0">
                <a:latin typeface="+mj-lt"/>
              </a:rPr>
              <a:t>zd</a:t>
            </a:r>
            <a:r>
              <a:rPr lang="pl-PL" dirty="0" smtClean="0">
                <a:latin typeface="+mj-lt"/>
              </a:rPr>
              <a:t>. 2 KPC),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sąd może zarządzić przeprowadzenie wywiadu środowiskowego w celu ustalenia warunków, w jakich żyją i wychowują się dzieci małżonków (art. 434 KPC),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wyrok prawomocny, z wyjątkiem części orzekającej o prawach i roszczeniach majątkowych ma skutek wobec osób trzecich (art. 435 KPC),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3339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POSTĘPOWANIE W SPRAWACH O ROZWÓD ORAZ</a:t>
            </a:r>
            <a:br>
              <a:rPr lang="pl-PL" dirty="0" smtClean="0"/>
            </a:br>
            <a:r>
              <a:rPr lang="pl-PL" dirty="0" smtClean="0"/>
              <a:t>O SEPARACJĘ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 smtClean="0">
                <a:latin typeface="+mj-lt"/>
              </a:rPr>
              <a:t>MEDIACJA</a:t>
            </a:r>
          </a:p>
          <a:p>
            <a:pPr marL="0" algn="just"/>
            <a:endParaRPr lang="pl-PL" dirty="0" smtClean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Sąd może skierować strony do mediacji, jeżeli istnieją widoki na utrzymanie małżeństwa, przy czym skierowanie to jest możliwe także wtedy, gdy postępowanie zostało zawieszone. </a:t>
            </a:r>
          </a:p>
          <a:p>
            <a:pPr marL="0" algn="just"/>
            <a:endParaRPr lang="pl-PL" dirty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Do mediacji stosuje się odpowiednio przepisy regulujące tę instytucję, z tym że przedmiotem mediacji może być także pojednanie małżonków (art. 436 § 1 i 2 KPC).</a:t>
            </a:r>
          </a:p>
          <a:p>
            <a:pPr marL="0" algn="just"/>
            <a:endParaRPr lang="pl-PL" dirty="0">
              <a:latin typeface="+mj-lt"/>
            </a:endParaRPr>
          </a:p>
          <a:p>
            <a:pPr marL="0" indent="0" algn="just"/>
            <a:endParaRPr lang="pl-PL" sz="1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6459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algn="just"/>
            <a:r>
              <a:rPr lang="pl-PL" sz="2400" dirty="0">
                <a:latin typeface="+mj-lt"/>
              </a:rPr>
              <a:t>Ponadto, sąd może skierować strony do mediacji w każdym stanie sprawy w celu ugodowego załatwienia spornych kwestii dot.: </a:t>
            </a:r>
            <a:endParaRPr lang="pl-PL" dirty="0" smtClean="0">
              <a:latin typeface="+mj-lt"/>
            </a:endParaRPr>
          </a:p>
          <a:p>
            <a:pPr marL="0" lvl="0" algn="just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+mj-lt"/>
              </a:rPr>
              <a:t>zaspokajania potrzeb rodziny,</a:t>
            </a:r>
          </a:p>
          <a:p>
            <a:pPr marL="0" lvl="0"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+mj-lt"/>
              </a:rPr>
              <a:t>a</a:t>
            </a:r>
            <a:r>
              <a:rPr lang="pl-PL" sz="2400" dirty="0" smtClean="0">
                <a:latin typeface="+mj-lt"/>
              </a:rPr>
              <a:t>limentów,</a:t>
            </a:r>
          </a:p>
          <a:p>
            <a:pPr marL="0" lvl="0" algn="just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+mj-lt"/>
              </a:rPr>
              <a:t>sposobu sprawowania władzy rodzicielskiej,</a:t>
            </a:r>
          </a:p>
          <a:p>
            <a:pPr marL="0" lvl="0"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+mj-lt"/>
              </a:rPr>
              <a:t>k</a:t>
            </a:r>
            <a:r>
              <a:rPr lang="pl-PL" sz="2400" dirty="0" smtClean="0">
                <a:latin typeface="+mj-lt"/>
              </a:rPr>
              <a:t>ontaktów z dziećmi,</a:t>
            </a:r>
          </a:p>
          <a:p>
            <a:pPr marL="0" lvl="0"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+mj-lt"/>
              </a:rPr>
              <a:t>s</a:t>
            </a:r>
            <a:r>
              <a:rPr lang="pl-PL" sz="2400" dirty="0" smtClean="0">
                <a:latin typeface="+mj-lt"/>
              </a:rPr>
              <a:t>praw majątkowych podlegających rozstrzygnięciu w wyroku orzekającym rozwód lub separację (art. 445</a:t>
            </a:r>
            <a:r>
              <a:rPr lang="pl-PL" sz="2400" baseline="30000" dirty="0" smtClean="0">
                <a:latin typeface="+mj-lt"/>
                <a:cs typeface="Times New Roman"/>
              </a:rPr>
              <a:t>2</a:t>
            </a:r>
            <a:r>
              <a:rPr lang="pl-PL" sz="2400" dirty="0" smtClean="0">
                <a:latin typeface="+mj-lt"/>
                <a:cs typeface="Times New Roman"/>
              </a:rPr>
              <a:t> </a:t>
            </a:r>
            <a:r>
              <a:rPr lang="pl-PL" sz="2400" dirty="0" smtClean="0">
                <a:latin typeface="+mj-lt"/>
              </a:rPr>
              <a:t>KPC).</a:t>
            </a:r>
          </a:p>
          <a:p>
            <a:pPr marL="0" lvl="0" algn="just">
              <a:buFont typeface="Arial" panose="020B0604020202020204" pitchFamily="34" charset="0"/>
              <a:buChar char="•"/>
            </a:pPr>
            <a:endParaRPr lang="pl-PL" sz="2400" dirty="0" smtClean="0">
              <a:latin typeface="+mj-lt"/>
            </a:endParaRPr>
          </a:p>
          <a:p>
            <a:pPr marL="0" lvl="0" algn="just">
              <a:buFont typeface="Arial" panose="020B0604020202020204" pitchFamily="34" charset="0"/>
              <a:buChar char="•"/>
            </a:pPr>
            <a:endParaRPr lang="pl-PL" sz="2400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55032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 smtClean="0">
                <a:latin typeface="+mj-lt"/>
              </a:rPr>
              <a:t>LEGITYMACJA PROCESOWA</a:t>
            </a:r>
            <a:endParaRPr lang="pl-PL" b="1" dirty="0">
              <a:latin typeface="+mj-lt"/>
            </a:endParaRPr>
          </a:p>
          <a:p>
            <a:pPr algn="just"/>
            <a:endParaRPr lang="pl-PL" b="1" dirty="0" smtClean="0">
              <a:latin typeface="+mj-lt"/>
            </a:endParaRPr>
          </a:p>
          <a:p>
            <a:pPr marL="0" algn="just"/>
            <a:r>
              <a:rPr lang="pl-PL" b="1" dirty="0" smtClean="0">
                <a:latin typeface="+mj-lt"/>
              </a:rPr>
              <a:t>Każde z małżonków </a:t>
            </a:r>
            <a:r>
              <a:rPr lang="pl-PL" dirty="0" smtClean="0">
                <a:latin typeface="+mj-lt"/>
              </a:rPr>
              <a:t>ma legitymację procesową do żądania orzeczenia rozwodu lub separacji (art. 56 </a:t>
            </a:r>
            <a:r>
              <a:rPr lang="pl-PL" dirty="0">
                <a:latin typeface="+mj-lt"/>
              </a:rPr>
              <a:t>§ </a:t>
            </a:r>
            <a:r>
              <a:rPr lang="pl-PL" dirty="0" smtClean="0">
                <a:latin typeface="+mj-lt"/>
              </a:rPr>
              <a:t>1, art. 611 </a:t>
            </a:r>
            <a:r>
              <a:rPr lang="pl-PL" dirty="0">
                <a:latin typeface="+mj-lt"/>
              </a:rPr>
              <a:t>§ </a:t>
            </a:r>
            <a:r>
              <a:rPr lang="pl-PL" dirty="0" smtClean="0">
                <a:latin typeface="+mj-lt"/>
              </a:rPr>
              <a:t>1 KRO.</a:t>
            </a:r>
          </a:p>
          <a:p>
            <a:pPr marL="0" algn="just"/>
            <a:endParaRPr lang="pl-PL" dirty="0">
              <a:latin typeface="+mj-lt"/>
            </a:endParaRPr>
          </a:p>
          <a:p>
            <a:pPr marL="0" algn="just"/>
            <a:r>
              <a:rPr lang="pl-PL" b="1" dirty="0" smtClean="0">
                <a:latin typeface="+mj-lt"/>
              </a:rPr>
              <a:t>Wytoczenie powództwa wzajemnego jest niedopuszczalne </a:t>
            </a:r>
            <a:r>
              <a:rPr lang="pl-PL" dirty="0" smtClean="0">
                <a:latin typeface="+mj-lt"/>
              </a:rPr>
              <a:t>(art. 439 KPC).</a:t>
            </a:r>
            <a:endParaRPr lang="pl-PL" dirty="0">
              <a:latin typeface="+mj-lt"/>
            </a:endParaRPr>
          </a:p>
          <a:p>
            <a:pPr marL="0" algn="just"/>
            <a:endParaRPr lang="pl-PL" dirty="0" smtClean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W czasie trwania procesu o rozwód albo o separację nie może być wszczęta odrębna sprawa o rozwód albo o separację (art. 439 </a:t>
            </a:r>
            <a:r>
              <a:rPr lang="pl-PL" dirty="0">
                <a:latin typeface="+mj-lt"/>
              </a:rPr>
              <a:t>§ </a:t>
            </a:r>
            <a:r>
              <a:rPr lang="pl-PL" dirty="0" smtClean="0">
                <a:latin typeface="+mj-lt"/>
              </a:rPr>
              <a:t>2 KPC).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0824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 smtClean="0">
                <a:latin typeface="+mj-lt"/>
              </a:rPr>
              <a:t>ZAWIESZENIE POSTĘPOWANIA</a:t>
            </a:r>
          </a:p>
          <a:p>
            <a:pPr marL="0" algn="just"/>
            <a:endParaRPr lang="pl-PL" b="1" dirty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Jeżeli w trakcie postępowania sąd nabierze przekonania, że istnieją widoki na utrzymanie pożycia małżeńskiego, powinien zawiesić postępowanie (art. 440 KPC).</a:t>
            </a:r>
          </a:p>
          <a:p>
            <a:pPr marL="0" algn="just"/>
            <a:endParaRPr lang="pl-PL" dirty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Zawieszenie takie może nastąpić tylko </a:t>
            </a:r>
            <a:r>
              <a:rPr lang="pl-PL" b="1" dirty="0" smtClean="0">
                <a:latin typeface="+mj-lt"/>
              </a:rPr>
              <a:t>raz </a:t>
            </a:r>
            <a:r>
              <a:rPr lang="pl-PL" dirty="0" smtClean="0">
                <a:latin typeface="+mj-lt"/>
              </a:rPr>
              <a:t>w toku postępowania w danej sprawie. Ponadto, dopuszczalne jest na zasadach ogólnych KPC zawieszenie postępowania na zgodny wniosek stron (art. 178 KPC).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2287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508875" cy="5253037"/>
          </a:xfrm>
        </p:spPr>
        <p:txBody>
          <a:bodyPr/>
          <a:lstStyle/>
          <a:p>
            <a:pPr algn="just"/>
            <a:r>
              <a:rPr lang="pl-PL" b="1" dirty="0" smtClean="0">
                <a:latin typeface="+mj-lt"/>
              </a:rPr>
              <a:t>POSTĘPOWANIE DOWODOWE</a:t>
            </a:r>
          </a:p>
          <a:p>
            <a:pPr marL="0" algn="just"/>
            <a:endParaRPr lang="pl-PL" b="1" dirty="0" smtClean="0">
              <a:latin typeface="+mj-lt"/>
            </a:endParaRPr>
          </a:p>
          <a:p>
            <a:pPr marL="0" algn="just"/>
            <a:r>
              <a:rPr lang="pl-PL" dirty="0">
                <a:latin typeface="+mj-lt"/>
              </a:rPr>
              <a:t>Zgodnie z art. 441 KPC, postępowanie dowodowe ma na celu przede wszystkim ustalenie okoliczności dotyczących rozkładu pożycia, dzieci stron i ich sytuacji a w razie uznania powództwa – także przyczyn, które skłoniły do tego stronę pozwaną. </a:t>
            </a:r>
          </a:p>
          <a:p>
            <a:pPr marL="0" algn="just"/>
            <a:endParaRPr lang="pl-PL" dirty="0">
              <a:latin typeface="+mj-lt"/>
            </a:endParaRPr>
          </a:p>
          <a:p>
            <a:pPr marL="0" algn="just"/>
            <a:r>
              <a:rPr lang="pl-PL" dirty="0">
                <a:latin typeface="+mj-lt"/>
              </a:rPr>
              <a:t>Jeżeli pozwany uznaje żądanie pozwu, a małżonkowie nie mają wspólnych małoletnich dzieci, sąd może ograniczyć postępowanie dowodowe do przesłuchania stron (art. 442 KPC). </a:t>
            </a:r>
          </a:p>
          <a:p>
            <a:pPr algn="just"/>
            <a:endParaRPr lang="pl-PL" b="1" dirty="0" smtClean="0">
              <a:latin typeface="+mj-lt"/>
            </a:endParaRPr>
          </a:p>
          <a:p>
            <a:pPr marL="0" algn="just"/>
            <a:r>
              <a:rPr lang="pl-PL" b="1" dirty="0" smtClean="0">
                <a:latin typeface="+mj-lt"/>
              </a:rPr>
              <a:t>Zgodnie z art. </a:t>
            </a:r>
            <a:r>
              <a:rPr lang="pl-PL" b="1" dirty="0">
                <a:latin typeface="+mj-lt"/>
              </a:rPr>
              <a:t>261 § </a:t>
            </a:r>
            <a:r>
              <a:rPr lang="pl-PL" b="1" dirty="0" smtClean="0">
                <a:latin typeface="+mj-lt"/>
              </a:rPr>
              <a:t>1 </a:t>
            </a:r>
            <a:r>
              <a:rPr lang="pl-PL" b="1" dirty="0" err="1" smtClean="0">
                <a:latin typeface="+mj-lt"/>
              </a:rPr>
              <a:t>zd</a:t>
            </a:r>
            <a:r>
              <a:rPr lang="pl-PL" b="1" dirty="0" smtClean="0">
                <a:latin typeface="+mj-lt"/>
              </a:rPr>
              <a:t>. 3 KPC świadkowie w sprawie rozwodowej mogą odmówić zeznań.</a:t>
            </a:r>
          </a:p>
        </p:txBody>
      </p:sp>
    </p:spTree>
    <p:extLst>
      <p:ext uri="{BB962C8B-B14F-4D97-AF65-F5344CB8AC3E}">
        <p14:creationId xmlns:p14="http://schemas.microsoft.com/office/powerpoint/2010/main" val="3805560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b="1" dirty="0" smtClean="0">
              <a:latin typeface="+mj-lt"/>
            </a:endParaRPr>
          </a:p>
          <a:p>
            <a:pPr marL="0" algn="just"/>
            <a:endParaRPr lang="pl-PL" b="1" dirty="0">
              <a:latin typeface="+mj-lt"/>
            </a:endParaRPr>
          </a:p>
          <a:p>
            <a:pPr marL="0" algn="just"/>
            <a:endParaRPr lang="pl-PL" b="1" dirty="0" smtClean="0">
              <a:latin typeface="+mj-lt"/>
            </a:endParaRPr>
          </a:p>
          <a:p>
            <a:pPr marL="0" algn="just"/>
            <a:r>
              <a:rPr lang="pl-PL" b="1" dirty="0" smtClean="0">
                <a:latin typeface="+mj-lt"/>
              </a:rPr>
              <a:t>UMORZENIE POSTĘPOWANIA</a:t>
            </a:r>
          </a:p>
          <a:p>
            <a:pPr marL="0" algn="just"/>
            <a:endParaRPr lang="pl-PL" b="1" dirty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W razie śmierci jednego z małżonków postępowanie umarza się (art. 446 KPC). Fakt ten nie przesądza jednakże o zasadach dziedziczenia (art. 940 </a:t>
            </a:r>
            <a:r>
              <a:rPr lang="pl-PL" dirty="0">
                <a:latin typeface="+mj-lt"/>
              </a:rPr>
              <a:t>§ </a:t>
            </a:r>
            <a:r>
              <a:rPr lang="pl-PL" dirty="0" smtClean="0">
                <a:latin typeface="+mj-lt"/>
              </a:rPr>
              <a:t>1 KC).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8821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pl-PL" dirty="0" smtClean="0"/>
              <a:t>INNE SPRAWY – UNIEWAŻNIENIE MAŁŻEŃSTWA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l</a:t>
            </a:r>
            <a:r>
              <a:rPr lang="pl-PL" sz="2000" dirty="0" smtClean="0">
                <a:latin typeface="+mj-lt"/>
              </a:rPr>
              <a:t>egitymację procesową do wytoczenia powództwa ma każdy z małżonków oraz prokurator (art. 22 KRO), a także każdy kto ma interes prawny w unieważnieniu w przypadku bigamii i stosunku pokrewieństwa pomiędzy małżonkami (art. 13 </a:t>
            </a:r>
            <a:r>
              <a:rPr lang="pl-PL" sz="2000" dirty="0">
                <a:latin typeface="+mj-lt"/>
              </a:rPr>
              <a:t>§ </a:t>
            </a:r>
            <a:r>
              <a:rPr lang="pl-PL" sz="2000" dirty="0" smtClean="0">
                <a:latin typeface="+mj-lt"/>
              </a:rPr>
              <a:t>2 i art. 14 </a:t>
            </a:r>
            <a:r>
              <a:rPr lang="pl-PL" sz="2000" dirty="0">
                <a:latin typeface="+mj-lt"/>
              </a:rPr>
              <a:t>§ </a:t>
            </a:r>
            <a:r>
              <a:rPr lang="pl-PL" sz="2000" dirty="0" smtClean="0">
                <a:latin typeface="+mj-lt"/>
              </a:rPr>
              <a:t>2 KRO),</a:t>
            </a:r>
            <a:endParaRPr lang="pl-PL" sz="2000" dirty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możliwe jest unieważnienie małżeństwa o jego ustaniu (art. 18 KRO),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j</a:t>
            </a:r>
            <a:r>
              <a:rPr lang="pl-PL" sz="2000" dirty="0" smtClean="0">
                <a:latin typeface="+mj-lt"/>
              </a:rPr>
              <a:t>eżeli jeden z małżonków wytoczył powództwo o unieważnienie małżeństwa, unieważnienie to może nastąpić także po śmierci drugiego małżonka, na miejsce którego w procesie wstępuje kurator ustanowiony przez sąd rejonowy ostatniego miejsca zamieszkania zmarłego małżonka (art. 19 </a:t>
            </a:r>
            <a:r>
              <a:rPr lang="pl-PL" sz="2000" dirty="0">
                <a:latin typeface="+mj-lt"/>
              </a:rPr>
              <a:t>§ </a:t>
            </a:r>
            <a:r>
              <a:rPr lang="pl-PL" sz="2000" dirty="0" smtClean="0">
                <a:latin typeface="+mj-lt"/>
              </a:rPr>
              <a:t>1 KRO i art. 447 </a:t>
            </a:r>
            <a:r>
              <a:rPr lang="pl-PL" sz="2000" dirty="0">
                <a:latin typeface="+mj-lt"/>
              </a:rPr>
              <a:t>§ </a:t>
            </a:r>
            <a:r>
              <a:rPr lang="pl-PL" sz="2000" dirty="0" smtClean="0">
                <a:latin typeface="+mj-lt"/>
              </a:rPr>
              <a:t>1 KPC),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w razie śmierci małżonka, który wytoczył powództwo o unieważnienie małżeństwa, unieważnienia mogą dochodzić jego zstępni (art. 19 </a:t>
            </a:r>
            <a:r>
              <a:rPr lang="pl-PL" sz="2000" dirty="0">
                <a:latin typeface="+mj-lt"/>
              </a:rPr>
              <a:t>§ </a:t>
            </a:r>
            <a:r>
              <a:rPr lang="pl-PL" sz="2000" dirty="0" smtClean="0">
                <a:latin typeface="+mj-lt"/>
              </a:rPr>
              <a:t>2 KRO),</a:t>
            </a:r>
          </a:p>
        </p:txBody>
      </p:sp>
    </p:spTree>
    <p:extLst>
      <p:ext uri="{BB962C8B-B14F-4D97-AF65-F5344CB8AC3E}">
        <p14:creationId xmlns:p14="http://schemas.microsoft.com/office/powerpoint/2010/main" val="2155842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pl-PL" dirty="0" smtClean="0"/>
              <a:t>UNIEWAŻNENIE MAŁŻEŃSTWA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j</a:t>
            </a:r>
            <a:r>
              <a:rPr lang="pl-PL" dirty="0" smtClean="0">
                <a:latin typeface="+mj-lt"/>
              </a:rPr>
              <a:t>eżeli powództwo o unieważnienie małżeństwa wytoczone zostało przez prokuratora, to pozwani są obije małżonkowie, a w przypadku śmierci jednego z nich – kurator ustanowiony w miejsce zmarłego małżonka (art. 448 </a:t>
            </a:r>
            <a:r>
              <a:rPr lang="pl-PL" dirty="0">
                <a:latin typeface="+mj-lt"/>
              </a:rPr>
              <a:t>§ </a:t>
            </a:r>
            <a:r>
              <a:rPr lang="pl-PL" dirty="0" smtClean="0">
                <a:latin typeface="+mj-lt"/>
              </a:rPr>
              <a:t>1 KPC),</a:t>
            </a:r>
            <a:endParaRPr lang="pl-PL" dirty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postępowanie zawiesza się w razie śmierci jednego z małżonków a po 6 miesiącach umarza się, chyba że zstępni zgłoszą wniosek o podjęcie postępowania w tym terminie (art. 450 KPC),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w postępowaniu tym załatwiane są także sprawy o zaspokojenie potrzeb rodziny i alimenty – na tych samych zasadach co w procesie o rozwód (art. 451 KPC).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1512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2555875" y="0"/>
            <a:ext cx="6588125" cy="1068388"/>
          </a:xfrm>
          <a:noFill/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dirty="0" smtClean="0"/>
              <a:t>ZAKRES ZAJĘĆ</a:t>
            </a:r>
            <a:endParaRPr lang="pl-PL" altLang="pl-PL" dirty="0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pl-PL" sz="24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sz="2400" dirty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+mj-lt"/>
              </a:rPr>
              <a:t>Postępowanie </a:t>
            </a:r>
            <a:r>
              <a:rPr lang="pl-PL" sz="2400" dirty="0">
                <a:latin typeface="+mj-lt"/>
              </a:rPr>
              <a:t>w sprawach </a:t>
            </a:r>
            <a:r>
              <a:rPr lang="pl-PL" sz="2400" dirty="0" smtClean="0">
                <a:latin typeface="+mj-lt"/>
              </a:rPr>
              <a:t>małżeńskich;</a:t>
            </a:r>
            <a:endParaRPr lang="pl-PL" sz="2400" dirty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+mj-lt"/>
              </a:rPr>
              <a:t>Postępowanie w sprawach ze stosunków między rodzicami a </a:t>
            </a:r>
            <a:r>
              <a:rPr lang="pl-PL" sz="2400" dirty="0" smtClean="0">
                <a:latin typeface="+mj-lt"/>
              </a:rPr>
              <a:t>dziećmi;</a:t>
            </a:r>
            <a:endParaRPr lang="pl-PL" sz="2400" dirty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+mj-lt"/>
              </a:rPr>
              <a:t>Postępowanie w sprawach z zakresu prawa pracy i ubezpieczeń </a:t>
            </a:r>
            <a:r>
              <a:rPr lang="pl-PL" sz="2400" dirty="0" smtClean="0">
                <a:latin typeface="+mj-lt"/>
              </a:rPr>
              <a:t>społecznych;</a:t>
            </a:r>
            <a:endParaRPr lang="pl-PL" sz="2400" dirty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+mj-lt"/>
              </a:rPr>
              <a:t>Postępowanie w sprawach o naruszenie </a:t>
            </a:r>
            <a:r>
              <a:rPr lang="pl-PL" sz="2400" dirty="0" smtClean="0">
                <a:latin typeface="+mj-lt"/>
              </a:rPr>
              <a:t>posiadania;</a:t>
            </a:r>
            <a:endParaRPr lang="pl-PL" sz="2400" dirty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70C0"/>
                </a:solidFill>
                <a:latin typeface="+mj-lt"/>
              </a:rPr>
              <a:t>Przygotowanie pozwu na formularzu na podstawie kazusu.</a:t>
            </a:r>
          </a:p>
          <a:p>
            <a:pPr>
              <a:buFont typeface="Arial" panose="020B0604020202020204" pitchFamily="34" charset="0"/>
              <a:buChar char="•"/>
            </a:pPr>
            <a:endParaRPr lang="pl-PL" altLang="pl-PL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INNE SPRAWY – USTALENIE ISTNIENIA LUB NIEISTNIENIA MAŁŻEŃSTWA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sz="2400" dirty="0" smtClean="0">
              <a:latin typeface="+mj-lt"/>
            </a:endParaRPr>
          </a:p>
          <a:p>
            <a:pPr marL="0" algn="just"/>
            <a:endParaRPr lang="pl-PL" sz="2400" dirty="0">
              <a:latin typeface="+mj-lt"/>
            </a:endParaRPr>
          </a:p>
          <a:p>
            <a:pPr marL="0" algn="just"/>
            <a:endParaRPr lang="pl-PL" sz="2400" dirty="0" smtClean="0">
              <a:latin typeface="+mj-lt"/>
            </a:endParaRPr>
          </a:p>
          <a:p>
            <a:pPr marL="0" algn="just"/>
            <a:endParaRPr lang="pl-PL" sz="2400" dirty="0">
              <a:latin typeface="+mj-lt"/>
            </a:endParaRPr>
          </a:p>
          <a:p>
            <a:pPr marL="0" algn="just"/>
            <a:r>
              <a:rPr lang="pl-PL" sz="2400" dirty="0" smtClean="0">
                <a:latin typeface="+mj-lt"/>
              </a:rPr>
              <a:t>Legitymację procesową do wytoczenia powództwa ma każdy, kto w tym ustaleniu ma interes prawny (art. 189 KPC i art. 1 </a:t>
            </a:r>
            <a:r>
              <a:rPr lang="pl-PL" sz="2400" dirty="0">
                <a:latin typeface="+mj-lt"/>
              </a:rPr>
              <a:t>§ </a:t>
            </a:r>
            <a:r>
              <a:rPr lang="pl-PL" sz="2400" dirty="0" smtClean="0">
                <a:latin typeface="+mj-lt"/>
              </a:rPr>
              <a:t>2 KRO), a także prokurator (art. 2 KRO).</a:t>
            </a: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7633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INNE SPRAWY – USTALENIE ROZDZIELNOSCI MAJĄTKOWEJ POMIEDZY MAŁŻONKAMI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w</a:t>
            </a:r>
            <a:r>
              <a:rPr lang="pl-PL" dirty="0" smtClean="0">
                <a:latin typeface="+mj-lt"/>
              </a:rPr>
              <a:t> sprawach o ustanowienie rozdzielności majątkowej między małżonkami stosuje się odpowiednio przepisy postępowania w sprawach małżeńskich dot.: pełnomocnictwa, uznania powództwa, dowodu z przesłuchania stron, rozszerzonej prawomocności wyroku, zakresu postępowania dowodowego oraz umorzenia postępowania (art. 452 KPC),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s</a:t>
            </a:r>
            <a:r>
              <a:rPr lang="pl-PL" dirty="0" smtClean="0">
                <a:latin typeface="+mj-lt"/>
              </a:rPr>
              <a:t>prawy o podział majątku wspólnego po ustaniu wspólności majątkowej między małżonkami rozpoznawane są w postępowaniu nieprocesowym, ale mogą być także rozpoznawane w trakcie procesu rozwodowego (art. 58 </a:t>
            </a:r>
            <a:r>
              <a:rPr lang="pl-PL" dirty="0">
                <a:latin typeface="+mj-lt"/>
              </a:rPr>
              <a:t>§ </a:t>
            </a:r>
            <a:r>
              <a:rPr lang="pl-PL" dirty="0" smtClean="0">
                <a:latin typeface="+mj-lt"/>
              </a:rPr>
              <a:t>3 KRO). 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9067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POSTĘPOWANIE W SPRAWACH ZE STOSUNKÓW POMIĘDZY RODZICAMI A DZIEĆMI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endParaRPr lang="pl-PL" sz="2400" i="1" dirty="0" smtClean="0">
              <a:latin typeface="+mj-lt"/>
            </a:endParaRPr>
          </a:p>
          <a:p>
            <a:pPr marL="0"/>
            <a:endParaRPr lang="pl-PL" sz="2400" i="1" dirty="0">
              <a:latin typeface="+mj-lt"/>
            </a:endParaRPr>
          </a:p>
          <a:p>
            <a:pPr marL="0"/>
            <a:r>
              <a:rPr lang="pl-PL" sz="2400" i="1" dirty="0" smtClean="0">
                <a:latin typeface="+mj-lt"/>
              </a:rPr>
              <a:t>art. 453-458 KPC</a:t>
            </a:r>
          </a:p>
          <a:p>
            <a:pPr marL="0"/>
            <a:endParaRPr lang="pl-PL" sz="2400" i="1" dirty="0">
              <a:latin typeface="+mj-lt"/>
            </a:endParaRPr>
          </a:p>
          <a:p>
            <a:pPr marL="0"/>
            <a:r>
              <a:rPr lang="pl-PL" sz="2400" dirty="0" smtClean="0">
                <a:latin typeface="+mj-lt"/>
              </a:rPr>
              <a:t>Zakres przedmiotowy: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+mj-lt"/>
              </a:rPr>
              <a:t>ustalenie lub zaprzeczenie pochodzenia dziecka (ojcostwa, macierzyństwa),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+mj-lt"/>
              </a:rPr>
              <a:t>u</a:t>
            </a:r>
            <a:r>
              <a:rPr lang="pl-PL" sz="2400" dirty="0" smtClean="0">
                <a:latin typeface="+mj-lt"/>
              </a:rPr>
              <a:t>stalenie bezskuteczności uznania ojcostwa,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+mj-lt"/>
              </a:rPr>
              <a:t>r</a:t>
            </a:r>
            <a:r>
              <a:rPr lang="pl-PL" sz="2400" dirty="0" smtClean="0">
                <a:latin typeface="+mj-lt"/>
              </a:rPr>
              <a:t>ozwiązanie przysposobienia.</a:t>
            </a:r>
          </a:p>
          <a:p>
            <a:pPr marL="0"/>
            <a:endParaRPr lang="pl-PL" sz="2400" b="1" dirty="0">
              <a:latin typeface="+mj-lt"/>
            </a:endParaRPr>
          </a:p>
          <a:p>
            <a:pPr marL="0"/>
            <a:endParaRPr 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8785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dirty="0" smtClean="0">
                <a:latin typeface="+mj-lt"/>
              </a:rPr>
              <a:t>Właściwość rzeczowa – sądy rejonowe (rodzinne, art. 17 pkt 1 KPC).</a:t>
            </a:r>
          </a:p>
          <a:p>
            <a:pPr marL="0" algn="just"/>
            <a:endParaRPr lang="pl-PL" dirty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Właściwość miejscowa – charakter wyłączny, tzn. właściwy jest jedynie sąd miejsca zamieszkania powoda, jeżeli brak jest podstaw do wytoczenia powództwa wg przepisów o właściwości ogólnej (art. 42 KPC).</a:t>
            </a:r>
            <a:endParaRPr lang="pl-PL" dirty="0">
              <a:latin typeface="+mj-lt"/>
            </a:endParaRPr>
          </a:p>
          <a:p>
            <a:pPr marL="0" algn="just"/>
            <a:endParaRPr lang="pl-PL" dirty="0" smtClean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W I instancji sprawy o ustalenie bezskuteczności </a:t>
            </a:r>
            <a:r>
              <a:rPr lang="pl-PL" b="1" dirty="0" smtClean="0">
                <a:latin typeface="+mj-lt"/>
              </a:rPr>
              <a:t>uznania ojcostwa i rozwiązanie przysposobienia </a:t>
            </a:r>
            <a:r>
              <a:rPr lang="pl-PL" dirty="0" smtClean="0">
                <a:latin typeface="+mj-lt"/>
              </a:rPr>
              <a:t>sąd rozpoznaje w składzie jednego sędziego i dwóch ławników (art. 47 </a:t>
            </a:r>
            <a:r>
              <a:rPr lang="pl-PL" dirty="0">
                <a:latin typeface="+mj-lt"/>
              </a:rPr>
              <a:t>§ </a:t>
            </a:r>
            <a:r>
              <a:rPr lang="pl-PL" dirty="0" smtClean="0">
                <a:latin typeface="+mj-lt"/>
              </a:rPr>
              <a:t>2 pkt 2 lit. c i d KPC).</a:t>
            </a:r>
          </a:p>
        </p:txBody>
      </p:sp>
    </p:spTree>
    <p:extLst>
      <p:ext uri="{BB962C8B-B14F-4D97-AF65-F5344CB8AC3E}">
        <p14:creationId xmlns:p14="http://schemas.microsoft.com/office/powerpoint/2010/main" val="2486143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dirty="0" smtClean="0">
                <a:latin typeface="+mj-lt"/>
              </a:rPr>
              <a:t>Do jurysdykcji krajowej należą sprawy ze stosunków pomiędzy rodzicami a dziećmi, jeżeli: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dziecko lub przysposobiony czy przysposabiający mają miejsce zamieszkania lub miejsce zwykłego pobytu w Polsce,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powód, o ile nie jest nim dziecko zamieszkuje lub przebywa w Polsce co najmniej od roku bezpośrednio przed wszczęciem postępowania,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p</a:t>
            </a:r>
            <a:r>
              <a:rPr lang="pl-PL" dirty="0" smtClean="0">
                <a:latin typeface="+mj-lt"/>
              </a:rPr>
              <a:t>owód, o ile nie jest nim dziecko, posiada obywatelstwo polskie i zamieszkuje lub przebywa w Polsce co najmniej od 6 miesięcy bezpośrednio przed wszczęciem postępowania,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o</a:t>
            </a:r>
            <a:r>
              <a:rPr lang="pl-PL" dirty="0" smtClean="0">
                <a:latin typeface="+mj-lt"/>
              </a:rPr>
              <a:t>bie strony mają obywatelstwo polskie (art. 1103</a:t>
            </a:r>
            <a:r>
              <a:rPr lang="pl-PL" baseline="30000" dirty="0" smtClean="0">
                <a:latin typeface="+mj-lt"/>
                <a:cs typeface="Times New Roman"/>
              </a:rPr>
              <a:t>2 </a:t>
            </a:r>
            <a:r>
              <a:rPr lang="pl-PL" dirty="0">
                <a:latin typeface="+mj-lt"/>
              </a:rPr>
              <a:t>§ </a:t>
            </a:r>
            <a:r>
              <a:rPr lang="pl-PL" dirty="0" smtClean="0">
                <a:latin typeface="+mj-lt"/>
              </a:rPr>
              <a:t>1</a:t>
            </a:r>
            <a:r>
              <a:rPr lang="pl-PL" dirty="0" smtClean="0">
                <a:latin typeface="+mj-lt"/>
                <a:cs typeface="Times New Roman"/>
              </a:rPr>
              <a:t> </a:t>
            </a:r>
            <a:r>
              <a:rPr lang="pl-PL" dirty="0" smtClean="0">
                <a:latin typeface="+mj-lt"/>
              </a:rPr>
              <a:t>KPC).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8705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508875" cy="5253037"/>
          </a:xfrm>
        </p:spPr>
        <p:txBody>
          <a:bodyPr/>
          <a:lstStyle/>
          <a:p>
            <a:pPr algn="just"/>
            <a:r>
              <a:rPr lang="pl-PL" sz="2000" b="1" dirty="0" smtClean="0">
                <a:latin typeface="+mj-lt"/>
              </a:rPr>
              <a:t>LEGITYMACJA PROCESOWA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marL="0" indent="0" algn="just"/>
            <a:r>
              <a:rPr lang="pl-PL" sz="2000" b="1" dirty="0" smtClean="0">
                <a:latin typeface="+mj-lt"/>
              </a:rPr>
              <a:t>Ustalenie ojcostwa</a:t>
            </a:r>
            <a:endParaRPr lang="pl-PL" sz="2000" dirty="0" smtClean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c</a:t>
            </a:r>
            <a:r>
              <a:rPr lang="pl-PL" sz="2000" dirty="0" smtClean="0">
                <a:latin typeface="+mj-lt"/>
              </a:rPr>
              <a:t>zynna: matka i domniemany ojciec (w okresie gdy dziecko jest małoletnie), dziecko (po dojściu do pełnoletności), prokurator (art. 84 i 86 KRO),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bierna: domniemany ojciec, a gdy nie żyje – kurator ustanowiony przez sąd opiekuńczy, dziecko i matka w przypadku gdy z powództwem występuje domniemany ojciec. Jeżeli matka dziecka nie żyje, legitymację bierną posiada wyłącznie dziecko. W razie śmierci dziecka, które było powodem w sprawie o ustalenie ojcostwa, ustalenia mogą dochodzić jego zstępni (art. 84</a:t>
            </a:r>
            <a:r>
              <a:rPr lang="pl-PL" sz="2000" baseline="30000" dirty="0" smtClean="0">
                <a:latin typeface="+mj-lt"/>
                <a:cs typeface="Times New Roman"/>
              </a:rPr>
              <a:t> </a:t>
            </a:r>
            <a:r>
              <a:rPr lang="pl-PL" sz="2000" dirty="0">
                <a:latin typeface="+mj-lt"/>
              </a:rPr>
              <a:t>§ </a:t>
            </a:r>
            <a:r>
              <a:rPr lang="pl-PL" sz="2000" dirty="0" smtClean="0">
                <a:latin typeface="+mj-lt"/>
              </a:rPr>
              <a:t>4</a:t>
            </a:r>
            <a:r>
              <a:rPr lang="pl-PL" sz="2000" dirty="0" smtClean="0">
                <a:latin typeface="+mj-lt"/>
                <a:cs typeface="Times New Roman"/>
              </a:rPr>
              <a:t> </a:t>
            </a:r>
            <a:r>
              <a:rPr lang="pl-PL" sz="2000" dirty="0" smtClean="0">
                <a:latin typeface="+mj-lt"/>
              </a:rPr>
              <a:t>KRO).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2000" dirty="0">
              <a:latin typeface="+mj-lt"/>
            </a:endParaRPr>
          </a:p>
          <a:p>
            <a:pPr marL="0" indent="0" algn="just"/>
            <a:r>
              <a:rPr lang="pl-PL" sz="2000" dirty="0" smtClean="0">
                <a:latin typeface="+mj-lt"/>
              </a:rPr>
              <a:t>Jeżeli z powództwem występuje prokurator, to pozywa od domniemanego ojca, a jeżeli nie żyje – kuratora ustanowionego na jego miejsce. </a:t>
            </a:r>
            <a:endParaRPr lang="pl-PL" sz="2000" dirty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65777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2000" b="1" dirty="0" smtClean="0">
                <a:latin typeface="+mj-lt"/>
              </a:rPr>
              <a:t>Zaprzeczenie ojcostwa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czynna – mąż matki (w ciągu 6 miesięcy od dowiedzenia się o urodzeniu dziecka, nie później jednak niż do osiągnięcia przez dziecko pełnoletności), matka dziecka (w ciągu 6 miesięcy od urodzenia dziecka), dziecko (po dojściu do pełnoletności, nie później jednak niż w ciągu 3 lat od osiągnięcia pełnoletności), prokurator (art. 63, 69, 70, 86 KRO).</a:t>
            </a:r>
          </a:p>
          <a:p>
            <a:pPr marL="0" indent="0" algn="just"/>
            <a:endParaRPr lang="pl-PL" sz="2000" dirty="0" smtClean="0">
              <a:latin typeface="+mj-lt"/>
            </a:endParaRPr>
          </a:p>
          <a:p>
            <a:pPr marL="0" indent="0" algn="just"/>
            <a:r>
              <a:rPr lang="pl-PL" sz="2000" dirty="0" smtClean="0">
                <a:latin typeface="+mj-lt"/>
              </a:rPr>
              <a:t>W procesie muszą wystąpić: dziecko, matka i mąż matki. Jeżeli matka albo mąż matki nie żyje, pozywa się dziecko. Jeżeli dziecko jest powodem, a mąż matki nie żyje, powództwo wytacza się przeciwko kuratorowi ustanowionemu przez sąd opiekuńczy. Jeżeli powództwo wytacza prokurator, to pozywa: męża matki dziecka, a jeżeli mąż nie żyje – kuratora, a także dziecko i matkę dziecka, jeśli ona żyje (art. 454 § 2 KPC).</a:t>
            </a:r>
            <a:endParaRPr lang="pl-P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4414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2000" b="1" dirty="0" smtClean="0">
                <a:latin typeface="+mj-lt"/>
              </a:rPr>
              <a:t>Ustalenie macierzyństwa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czynna – dziecko, matka (do czasu osiągnięcia przez dziecko pełnoletności, prokurator (art. 61</a:t>
            </a:r>
            <a:r>
              <a:rPr lang="pl-PL" sz="2000" baseline="30000" dirty="0" smtClean="0">
                <a:latin typeface="+mj-lt"/>
                <a:cs typeface="Times New Roman"/>
              </a:rPr>
              <a:t>10</a:t>
            </a:r>
            <a:r>
              <a:rPr lang="pl-PL" sz="2000" dirty="0" smtClean="0">
                <a:latin typeface="+mj-lt"/>
                <a:cs typeface="Times New Roman"/>
              </a:rPr>
              <a:t> </a:t>
            </a:r>
            <a:r>
              <a:rPr lang="pl-PL" sz="2000" dirty="0" smtClean="0">
                <a:latin typeface="+mj-lt"/>
              </a:rPr>
              <a:t>§ 2 i 3, art. 61</a:t>
            </a:r>
            <a:r>
              <a:rPr lang="pl-PL" sz="2000" baseline="30000" dirty="0" smtClean="0">
                <a:latin typeface="+mj-lt"/>
                <a:cs typeface="Times New Roman"/>
              </a:rPr>
              <a:t>11</a:t>
            </a:r>
            <a:r>
              <a:rPr lang="pl-PL" sz="2000" dirty="0" smtClean="0">
                <a:latin typeface="+mj-lt"/>
              </a:rPr>
              <a:t>, 61</a:t>
            </a:r>
            <a:r>
              <a:rPr lang="pl-PL" sz="2000" baseline="30000" dirty="0" smtClean="0">
                <a:latin typeface="+mj-lt"/>
                <a:cs typeface="Times New Roman"/>
              </a:rPr>
              <a:t>16</a:t>
            </a:r>
            <a:r>
              <a:rPr lang="pl-PL" sz="2000" dirty="0" smtClean="0">
                <a:latin typeface="+mj-lt"/>
                <a:cs typeface="Times New Roman"/>
              </a:rPr>
              <a:t> KRO)</a:t>
            </a:r>
            <a:r>
              <a:rPr lang="pl-PL" sz="2000" dirty="0" smtClean="0">
                <a:latin typeface="+mj-lt"/>
              </a:rPr>
              <a:t>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bierna – matka, a jeżeli matka nie żyje – kurator ustanowiony przez sąd opiekuńczy (art. </a:t>
            </a:r>
            <a:r>
              <a:rPr lang="pl-PL" sz="2000" dirty="0">
                <a:latin typeface="+mj-lt"/>
              </a:rPr>
              <a:t>61</a:t>
            </a:r>
            <a:r>
              <a:rPr lang="pl-PL" sz="2000" baseline="30000" dirty="0">
                <a:latin typeface="+mj-lt"/>
                <a:cs typeface="Times New Roman"/>
              </a:rPr>
              <a:t>10</a:t>
            </a:r>
            <a:r>
              <a:rPr lang="pl-PL" sz="2000" dirty="0">
                <a:latin typeface="+mj-lt"/>
                <a:cs typeface="Times New Roman"/>
              </a:rPr>
              <a:t> </a:t>
            </a:r>
            <a:r>
              <a:rPr lang="pl-PL" sz="2000" dirty="0" smtClean="0">
                <a:latin typeface="+mj-lt"/>
              </a:rPr>
              <a:t>§ 2 KRO) i dziecko (art. 61</a:t>
            </a:r>
            <a:r>
              <a:rPr lang="pl-PL" sz="2000" baseline="30000" dirty="0" smtClean="0">
                <a:latin typeface="+mj-lt"/>
                <a:cs typeface="Times New Roman"/>
              </a:rPr>
              <a:t>10</a:t>
            </a:r>
            <a:r>
              <a:rPr lang="pl-PL" sz="2000" dirty="0" smtClean="0">
                <a:latin typeface="+mj-lt"/>
                <a:cs typeface="Times New Roman"/>
              </a:rPr>
              <a:t> </a:t>
            </a:r>
            <a:r>
              <a:rPr lang="pl-PL" sz="2000" dirty="0" smtClean="0">
                <a:latin typeface="+mj-lt"/>
              </a:rPr>
              <a:t>§ 3 KRO).</a:t>
            </a:r>
          </a:p>
          <a:p>
            <a:pPr marL="0" algn="just">
              <a:buFont typeface="Arial" panose="020B0604020202020204" pitchFamily="34" charset="0"/>
              <a:buChar char="•"/>
            </a:pPr>
            <a:endParaRPr lang="pl-PL" sz="2000" dirty="0">
              <a:latin typeface="+mj-lt"/>
            </a:endParaRPr>
          </a:p>
          <a:p>
            <a:pPr marL="0" indent="0" algn="just"/>
            <a:r>
              <a:rPr lang="pl-PL" sz="2000" dirty="0" smtClean="0">
                <a:latin typeface="+mj-lt"/>
              </a:rPr>
              <a:t>W razie śmierci dziecka, które wytoczyło powództwo ustalenia macierzyństwa mogą dochodzić jego zstępni (art. 61</a:t>
            </a:r>
            <a:r>
              <a:rPr lang="pl-PL" sz="2000" baseline="30000" dirty="0" smtClean="0">
                <a:latin typeface="+mj-lt"/>
                <a:cs typeface="Times New Roman"/>
              </a:rPr>
              <a:t>15 </a:t>
            </a:r>
            <a:r>
              <a:rPr lang="pl-PL" sz="2000" dirty="0" smtClean="0">
                <a:latin typeface="+mj-lt"/>
              </a:rPr>
              <a:t>KRO). </a:t>
            </a:r>
            <a:endParaRPr lang="pl-PL" sz="2000" dirty="0">
              <a:latin typeface="+mj-lt"/>
            </a:endParaRPr>
          </a:p>
          <a:p>
            <a:pPr marL="0" indent="0" algn="just"/>
            <a:endParaRPr lang="pl-P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79758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000" b="1" dirty="0" smtClean="0">
                <a:latin typeface="+mj-lt"/>
              </a:rPr>
              <a:t>Zaprzeczenie macierzyństwa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czynna – dziecko (w ciągu 3 lat od osiągnięcia pełnoletności), matka (w ciągu 6 miesięcy od dnia sporządzenia aktu urodzenia dziecka), kobieta wpisana w akcie urodzenia dziecka jako jego matka (w ciągu 6 miesięcy od dnia sporządzenia aktu urodzenia), mężczyzna, którego ojcostwo zostało ustalone z uwzględnieniem macierzyństwa kobiety wpisanej w akcie urodzenia dziecka jako matka (w ciągu 6 miesięcy od dnia, w którym dowiedział się, że kobieta wpisana w akcie urodzenia dziecka nie jest matką dziecka, nie później jednak niż do osiągnięcia przez dziecko pełnoletności), prokurator (art. 61</a:t>
            </a:r>
            <a:r>
              <a:rPr lang="pl-PL" sz="2000" baseline="30000" dirty="0" smtClean="0">
                <a:latin typeface="+mj-lt"/>
                <a:cs typeface="Times New Roman"/>
              </a:rPr>
              <a:t>12</a:t>
            </a:r>
            <a:r>
              <a:rPr lang="pl-PL" sz="2000" dirty="0" smtClean="0">
                <a:latin typeface="+mj-lt"/>
                <a:cs typeface="Times New Roman"/>
              </a:rPr>
              <a:t> </a:t>
            </a:r>
            <a:r>
              <a:rPr lang="pl-PL" sz="2000" dirty="0">
                <a:latin typeface="+mj-lt"/>
              </a:rPr>
              <a:t>§ </a:t>
            </a:r>
            <a:r>
              <a:rPr lang="pl-PL" sz="2000" dirty="0" smtClean="0">
                <a:latin typeface="+mj-lt"/>
              </a:rPr>
              <a:t>2, 3, 4 i 5 KRO),</a:t>
            </a:r>
          </a:p>
        </p:txBody>
      </p:sp>
    </p:spTree>
    <p:extLst>
      <p:ext uri="{BB962C8B-B14F-4D97-AF65-F5344CB8AC3E}">
        <p14:creationId xmlns:p14="http://schemas.microsoft.com/office/powerpoint/2010/main" val="10810735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b</a:t>
            </a:r>
            <a:r>
              <a:rPr lang="pl-PL" dirty="0" smtClean="0">
                <a:latin typeface="+mj-lt"/>
              </a:rPr>
              <a:t>ierna – kobieta wpisana w akcie urodzenia dziecka jako jego matka, a jeżeli kobieta ta nie żyje – kurator ustanowiony przez sąd opiekuńczy i dziecko.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dirty="0">
              <a:latin typeface="+mj-lt"/>
            </a:endParaRPr>
          </a:p>
          <a:p>
            <a:pPr marL="0" indent="0" algn="just"/>
            <a:r>
              <a:rPr lang="pl-PL" dirty="0" smtClean="0">
                <a:latin typeface="+mj-lt"/>
              </a:rPr>
              <a:t>Jeżeli kobieta wpisana w akcie urodzenia dziecka jako jego matka nie żyje, legitymację bierną posiada wyłącznie dziecko (art. 61</a:t>
            </a:r>
            <a:r>
              <a:rPr lang="pl-PL" baseline="30000" dirty="0" smtClean="0">
                <a:latin typeface="+mj-lt"/>
                <a:cs typeface="Times New Roman"/>
              </a:rPr>
              <a:t>12 </a:t>
            </a:r>
            <a:r>
              <a:rPr lang="pl-PL" dirty="0" smtClean="0">
                <a:latin typeface="+mj-lt"/>
              </a:rPr>
              <a:t>KRO). </a:t>
            </a:r>
          </a:p>
          <a:p>
            <a:pPr marL="0" indent="0" algn="just"/>
            <a:endParaRPr lang="pl-PL" dirty="0">
              <a:latin typeface="+mj-lt"/>
            </a:endParaRPr>
          </a:p>
          <a:p>
            <a:pPr marL="0" indent="0" algn="just"/>
            <a:r>
              <a:rPr lang="pl-PL" dirty="0" smtClean="0">
                <a:latin typeface="+mj-lt"/>
              </a:rPr>
              <a:t>Prokurator wytaczając powództwo, pozywa kobietę wpisaną jako matka w akcie urodzenia dziecka oraz mężczyznę, którego ojcostwo zostało ustalone z uwzględnieniem jej macierzyństwa, a jeżeli osoby te nie żyją – kuratora ustanowionego na ich miejsce oraz dziecko (art. 454 § 1</a:t>
            </a:r>
            <a:r>
              <a:rPr lang="pl-PL" baseline="30000" dirty="0" smtClean="0">
                <a:latin typeface="+mj-lt"/>
                <a:cs typeface="Times New Roman"/>
              </a:rPr>
              <a:t>1</a:t>
            </a:r>
            <a:r>
              <a:rPr lang="pl-PL" dirty="0" smtClean="0">
                <a:latin typeface="+mj-lt"/>
              </a:rPr>
              <a:t> KPC).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386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pl-PL" dirty="0" smtClean="0"/>
              <a:t>POSTĘPOWANIE W SPRAWACH MAŁŻEŃSKICH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sz="1800" i="1" dirty="0" smtClean="0">
              <a:latin typeface="+mj-lt"/>
            </a:endParaRPr>
          </a:p>
          <a:p>
            <a:pPr algn="just"/>
            <a:endParaRPr lang="pl-PL" sz="1800" i="1" dirty="0" smtClean="0">
              <a:latin typeface="+mj-lt"/>
            </a:endParaRPr>
          </a:p>
          <a:p>
            <a:pPr algn="just"/>
            <a:r>
              <a:rPr lang="pl-PL" sz="2400" i="1" dirty="0" smtClean="0">
                <a:latin typeface="+mj-lt"/>
              </a:rPr>
              <a:t>art. 425-452</a:t>
            </a:r>
            <a:r>
              <a:rPr lang="pl-PL" sz="2400" i="1" baseline="30000" dirty="0" smtClean="0">
                <a:latin typeface="+mj-lt"/>
              </a:rPr>
              <a:t> </a:t>
            </a:r>
            <a:r>
              <a:rPr lang="pl-PL" sz="2400" i="1" dirty="0" smtClean="0">
                <a:latin typeface="+mj-lt"/>
              </a:rPr>
              <a:t>KPC</a:t>
            </a:r>
          </a:p>
          <a:p>
            <a:pPr marL="0" indent="0" algn="just"/>
            <a:endParaRPr lang="pl-PL" sz="2400" i="1" dirty="0" smtClean="0">
              <a:latin typeface="+mj-lt"/>
            </a:endParaRPr>
          </a:p>
          <a:p>
            <a:pPr marL="0" indent="0" algn="just"/>
            <a:r>
              <a:rPr lang="pl-PL" sz="2400" dirty="0" smtClean="0">
                <a:latin typeface="+mj-lt"/>
              </a:rPr>
              <a:t>Zakres przedmiotowy:</a:t>
            </a:r>
          </a:p>
          <a:p>
            <a:pPr marL="285750" lvl="0" indent="-285750" algn="just" defTabSz="91440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l-PL" sz="2400" kern="1200" dirty="0">
                <a:solidFill>
                  <a:prstClr val="black"/>
                </a:solidFill>
                <a:latin typeface="+mj-lt"/>
              </a:rPr>
              <a:t>unieważnienie małżeństwa, </a:t>
            </a:r>
            <a:endParaRPr lang="pl-PL" sz="2400" kern="1200" dirty="0" smtClean="0">
              <a:solidFill>
                <a:prstClr val="black"/>
              </a:solidFill>
              <a:latin typeface="+mj-lt"/>
            </a:endParaRPr>
          </a:p>
          <a:p>
            <a:pPr marL="285750" lvl="0" indent="-285750" algn="just" defTabSz="91440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l-PL" sz="2400" kern="1200" dirty="0" smtClean="0">
                <a:solidFill>
                  <a:prstClr val="black"/>
                </a:solidFill>
                <a:latin typeface="+mj-lt"/>
              </a:rPr>
              <a:t>ustalenie </a:t>
            </a:r>
            <a:r>
              <a:rPr lang="pl-PL" sz="2400" kern="1200" dirty="0">
                <a:solidFill>
                  <a:prstClr val="black"/>
                </a:solidFill>
                <a:latin typeface="+mj-lt"/>
              </a:rPr>
              <a:t>istnienia lub nieistnienia </a:t>
            </a:r>
            <a:r>
              <a:rPr lang="pl-PL" sz="2400" kern="1200" dirty="0" smtClean="0">
                <a:solidFill>
                  <a:prstClr val="black"/>
                </a:solidFill>
                <a:latin typeface="+mj-lt"/>
              </a:rPr>
              <a:t>małżeństwa,</a:t>
            </a:r>
          </a:p>
          <a:p>
            <a:pPr marL="285750" lvl="0" indent="-285750" algn="just" defTabSz="91440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l-PL" sz="2400" kern="1200" dirty="0" smtClean="0">
                <a:solidFill>
                  <a:prstClr val="black"/>
                </a:solidFill>
                <a:latin typeface="+mj-lt"/>
              </a:rPr>
              <a:t>rozwód,</a:t>
            </a:r>
          </a:p>
          <a:p>
            <a:pPr marL="285750" lvl="0" indent="-285750" algn="just" defTabSz="91440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l-PL" sz="2400" kern="1200" dirty="0" smtClean="0">
                <a:solidFill>
                  <a:prstClr val="black"/>
                </a:solidFill>
                <a:latin typeface="+mj-lt"/>
              </a:rPr>
              <a:t>separacja </a:t>
            </a:r>
            <a:r>
              <a:rPr lang="pl-PL" sz="2400" kern="1200" dirty="0">
                <a:solidFill>
                  <a:prstClr val="black"/>
                </a:solidFill>
                <a:latin typeface="+mj-lt"/>
              </a:rPr>
              <a:t>na żądanie jednego z małżonków.</a:t>
            </a:r>
            <a:endParaRPr lang="pl-PL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29676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 smtClean="0">
                <a:latin typeface="+mj-lt"/>
              </a:rPr>
              <a:t>Ustalenie bezskuteczności uznania ojcostwa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czynna – mężczyzna, który uznał ojcostwo (w terminie 6 miesięcy od dnia, w którym dowiedział się, że dziecko od niego nie pochodzi, przy czym w razie uznania ojcostwa przed urodzeniem się dziecka już poczętego, bieg tego terminu nie może rozpocząć się przed urodzeniem dziecka – do osiągnięcia przez dziecko pełnoletności), matka dziecka, która potwierdziła ojcostwo (do osiągnięcia przez dziecko pełnoletności, nie później jednak niż w ciągu 3 lat od jej osiągnięcia), prokurator (art. 78, 79, 80, 81, 86 KRO),</a:t>
            </a:r>
            <a:endParaRPr lang="pl-PL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395582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1900" dirty="0">
                <a:latin typeface="+mj-lt"/>
              </a:rPr>
              <a:t>b</a:t>
            </a:r>
            <a:r>
              <a:rPr lang="pl-PL" sz="1900" dirty="0" smtClean="0">
                <a:latin typeface="+mj-lt"/>
              </a:rPr>
              <a:t>ierna – dziecko, matka, mężczyzna, który uznał ojcostwo i kurator ustanowiony przez sąd opiekuńczy na miejsce dziecka (jeżeli uznanie ojcostwa nastąpiło po śmierci dziecka). </a:t>
            </a:r>
          </a:p>
          <a:p>
            <a:pPr marL="0" indent="0" algn="just"/>
            <a:endParaRPr lang="pl-PL" sz="1900" dirty="0" smtClean="0">
              <a:latin typeface="+mj-lt"/>
            </a:endParaRPr>
          </a:p>
          <a:p>
            <a:pPr marL="0" indent="0" algn="just"/>
            <a:r>
              <a:rPr lang="pl-PL" sz="1900" dirty="0" smtClean="0">
                <a:latin typeface="+mj-lt"/>
              </a:rPr>
              <a:t>Jeżeli matka albo mężczyzna, który uznał ojcostwo nie żyje, pozywa się dziecko (art. 82 </a:t>
            </a:r>
            <a:r>
              <a:rPr lang="pl-PL" sz="1900" dirty="0">
                <a:latin typeface="+mj-lt"/>
              </a:rPr>
              <a:t>§ </a:t>
            </a:r>
            <a:r>
              <a:rPr lang="pl-PL" sz="1900" dirty="0" smtClean="0">
                <a:latin typeface="+mj-lt"/>
              </a:rPr>
              <a:t>1 KPC).</a:t>
            </a:r>
          </a:p>
          <a:p>
            <a:pPr marL="0" indent="0" algn="just"/>
            <a:endParaRPr lang="pl-PL" sz="1900" dirty="0">
              <a:latin typeface="+mj-lt"/>
            </a:endParaRPr>
          </a:p>
          <a:p>
            <a:pPr marL="0" indent="0" algn="just"/>
            <a:r>
              <a:rPr lang="pl-PL" sz="1900" dirty="0" smtClean="0">
                <a:latin typeface="+mj-lt"/>
              </a:rPr>
              <a:t>Jeżeli powodem jest dziecko, a matka nie żyje legitymację bierną posiada wyłącznie mężczyzna, który uznał ojcostwo. Jeżeli mężczyzna ten nie żyje, powództwo powinno być wytoczone przeciwko kuratorowi ustanowionemu przez sąd opiekuńczy (art. 82 § 3 KRO). Prokurator wytaczając powództwo, pozywa dziecko oraz mężczyznę, który uznał ojcostwo, a jeżeli ten nie żyje – kuratora ustanowionego na jego miejsce, a także matkę dziecka, jeżeli ta żyje; w razie uznania ojcostwa po śmierci dziecka, prokurator pozywa ustanowionego na miejsce dziecka kuratora (art. 454 § 3 KPC).</a:t>
            </a:r>
            <a:endParaRPr lang="pl-PL" sz="1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23783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>
              <a:latin typeface="+mj-lt"/>
            </a:endParaRPr>
          </a:p>
          <a:p>
            <a:endParaRPr lang="pl-PL" b="1" dirty="0">
              <a:latin typeface="+mj-lt"/>
            </a:endParaRPr>
          </a:p>
          <a:p>
            <a:endParaRPr lang="pl-PL" b="1" dirty="0" smtClean="0">
              <a:latin typeface="+mj-lt"/>
            </a:endParaRPr>
          </a:p>
          <a:p>
            <a:r>
              <a:rPr lang="pl-PL" b="1" dirty="0" smtClean="0">
                <a:latin typeface="+mj-lt"/>
              </a:rPr>
              <a:t>Rozwiązanie przysposobienia</a:t>
            </a:r>
            <a:endParaRPr lang="pl-PL" dirty="0" smtClean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Legitymacja procesowa przysługuje przysposabiającemu i przysposobionemu (art. 125 § 1 KRO) oraz prokuratorowi (art. 127 KRO), który wytaczając powództwo, musi pozwać przysposobionego i przysposabiającego (art. 454 § 3 KPC).</a:t>
            </a:r>
          </a:p>
        </p:txBody>
      </p:sp>
    </p:spTree>
    <p:extLst>
      <p:ext uri="{BB962C8B-B14F-4D97-AF65-F5344CB8AC3E}">
        <p14:creationId xmlns:p14="http://schemas.microsoft.com/office/powerpoint/2010/main" val="19786459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 smtClean="0">
                <a:latin typeface="+mj-lt"/>
              </a:rPr>
              <a:t>Nie jest dopuszczalne powództwo wzajemne</a:t>
            </a:r>
            <a:r>
              <a:rPr lang="pl-PL" dirty="0" smtClean="0">
                <a:latin typeface="+mj-lt"/>
              </a:rPr>
              <a:t> o ustalenie lub zaprzeczenie macierzyństwa, ustalenie lub zaprzeczenie ojcostwa, a także o ustalenie bezskuteczności uznania ojcostwa. </a:t>
            </a:r>
          </a:p>
          <a:p>
            <a:pPr marL="0" algn="just"/>
            <a:endParaRPr lang="pl-PL" dirty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Strona pozwana może jednak również żądać ustalenia lub zaprzeczenia macierzyństwa, ustalenia lub zaprzeczenia ojcostwa albo ustalenia bezskuteczności uznania ojcostwa (art. 454</a:t>
            </a:r>
            <a:r>
              <a:rPr lang="pl-PL" baseline="30000" dirty="0" smtClean="0">
                <a:latin typeface="+mj-lt"/>
                <a:cs typeface="Times New Roman"/>
              </a:rPr>
              <a:t>1</a:t>
            </a:r>
            <a:r>
              <a:rPr lang="pl-PL" dirty="0">
                <a:latin typeface="+mj-lt"/>
              </a:rPr>
              <a:t> </a:t>
            </a:r>
            <a:r>
              <a:rPr lang="pl-PL" dirty="0" smtClean="0">
                <a:latin typeface="+mj-lt"/>
              </a:rPr>
              <a:t>KPC).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45433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b="1" dirty="0" smtClean="0">
              <a:latin typeface="+mj-lt"/>
            </a:endParaRPr>
          </a:p>
          <a:p>
            <a:pPr algn="just"/>
            <a:endParaRPr lang="pl-PL" b="1" dirty="0">
              <a:latin typeface="+mj-lt"/>
            </a:endParaRPr>
          </a:p>
          <a:p>
            <a:pPr algn="just"/>
            <a:r>
              <a:rPr lang="pl-PL" b="1" dirty="0" smtClean="0">
                <a:latin typeface="+mj-lt"/>
              </a:rPr>
              <a:t>TOK POSTĘPOWANIA – CECHY CHRAKTERYSTYCZNE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z</a:t>
            </a:r>
            <a:r>
              <a:rPr lang="pl-PL" dirty="0" smtClean="0">
                <a:latin typeface="+mj-lt"/>
              </a:rPr>
              <a:t>wolnienie od kosztów sądowych,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niestawiennictwo stron,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udział prokuratora,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r</a:t>
            </a:r>
            <a:r>
              <a:rPr lang="pl-PL" dirty="0" smtClean="0">
                <a:latin typeface="+mj-lt"/>
              </a:rPr>
              <a:t>eprezentowanie strony,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p</a:t>
            </a:r>
            <a:r>
              <a:rPr lang="pl-PL" dirty="0" smtClean="0">
                <a:latin typeface="+mj-lt"/>
              </a:rPr>
              <a:t>ostępowanie dowodowe,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zawieszenie i umorzenie postępowania,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orzeczenia.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 smtClean="0">
              <a:latin typeface="+mj-lt"/>
            </a:endParaRPr>
          </a:p>
          <a:p>
            <a:endParaRPr lang="pl-PL" b="1" dirty="0">
              <a:latin typeface="+mj-lt"/>
            </a:endParaRPr>
          </a:p>
          <a:p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71818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POSTĘPOWANIE W SPRAWACH Z ZAKRESU PRAWA PRACY I UBEZPIECZEŃ SPOŁECZNYCH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pl-PL" i="1" dirty="0" smtClean="0">
                <a:latin typeface="+mj-lt"/>
              </a:rPr>
              <a:t>art. 459-477</a:t>
            </a:r>
            <a:r>
              <a:rPr lang="pl-PL" i="1" baseline="30000" dirty="0" smtClean="0">
                <a:latin typeface="+mj-lt"/>
              </a:rPr>
              <a:t>14a</a:t>
            </a:r>
            <a:endParaRPr lang="pl-PL" i="1" dirty="0" smtClean="0">
              <a:latin typeface="+mj-lt"/>
            </a:endParaRPr>
          </a:p>
          <a:p>
            <a:pPr marL="0" algn="just"/>
            <a:endParaRPr lang="pl-PL" dirty="0" smtClean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Sprawy z zakresu prawa pracy:</a:t>
            </a:r>
          </a:p>
          <a:p>
            <a:pPr marL="114300" indent="-457200" algn="just">
              <a:buFont typeface="+mj-lt"/>
              <a:buAutoNum type="arabicParenR"/>
            </a:pPr>
            <a:r>
              <a:rPr lang="pl-PL" dirty="0" smtClean="0">
                <a:latin typeface="+mj-lt"/>
              </a:rPr>
              <a:t>o </a:t>
            </a:r>
            <a:r>
              <a:rPr lang="pl-PL" dirty="0">
                <a:latin typeface="+mj-lt"/>
              </a:rPr>
              <a:t>roszczenia ze stosunku pracy lub z nim </a:t>
            </a:r>
            <a:r>
              <a:rPr lang="pl-PL" dirty="0" smtClean="0">
                <a:latin typeface="+mj-lt"/>
              </a:rPr>
              <a:t>związane,</a:t>
            </a:r>
          </a:p>
          <a:p>
            <a:pPr marL="114300" indent="-457200" algn="just">
              <a:buFont typeface="+mj-lt"/>
              <a:buAutoNum type="arabicParenR"/>
            </a:pPr>
            <a:r>
              <a:rPr lang="pl-PL" dirty="0" smtClean="0">
                <a:latin typeface="+mj-lt"/>
              </a:rPr>
              <a:t>o </a:t>
            </a:r>
            <a:r>
              <a:rPr lang="pl-PL" dirty="0">
                <a:latin typeface="+mj-lt"/>
              </a:rPr>
              <a:t>ustalenie istnienia stosunku pracy, jeżeli łączący strony stosunek prawny, wbrew zawartej między nimi umowie, ma cechy stosunku </a:t>
            </a:r>
            <a:r>
              <a:rPr lang="pl-PL" dirty="0" smtClean="0">
                <a:latin typeface="+mj-lt"/>
              </a:rPr>
              <a:t>pracy,</a:t>
            </a:r>
          </a:p>
          <a:p>
            <a:pPr marL="114300" indent="-457200" algn="just">
              <a:buFont typeface="+mj-lt"/>
              <a:buAutoNum type="arabicParenR"/>
            </a:pPr>
            <a:r>
              <a:rPr lang="pl-PL" dirty="0" smtClean="0">
                <a:latin typeface="+mj-lt"/>
              </a:rPr>
              <a:t>o </a:t>
            </a:r>
            <a:r>
              <a:rPr lang="pl-PL" dirty="0">
                <a:latin typeface="+mj-lt"/>
              </a:rPr>
              <a:t>roszczenia z innych stosunków prawnych, do których z mocy odrębnych przepisów stosuje się przepisy prawa </a:t>
            </a:r>
            <a:r>
              <a:rPr lang="pl-PL" dirty="0" smtClean="0">
                <a:latin typeface="+mj-lt"/>
              </a:rPr>
              <a:t>pracy,</a:t>
            </a:r>
          </a:p>
          <a:p>
            <a:pPr marL="114300" indent="-457200" algn="just">
              <a:buFont typeface="+mj-lt"/>
              <a:buAutoNum type="arabicParenR"/>
            </a:pPr>
            <a:r>
              <a:rPr lang="pl-PL" dirty="0" smtClean="0">
                <a:latin typeface="+mj-lt"/>
              </a:rPr>
              <a:t>o odszkodowania dochodzone od zakładu pracy na podstawie przepisów o świadczeniach z tytułu wypadków przy pracy i chorób zawodowych (art. 476 § 1 KPC).</a:t>
            </a:r>
          </a:p>
          <a:p>
            <a:pPr marL="114300" indent="-457200">
              <a:buFont typeface="+mj-lt"/>
              <a:buAutoNum type="arabicParenR"/>
            </a:pPr>
            <a:endParaRPr lang="pl-PL" dirty="0" smtClean="0">
              <a:latin typeface="+mj-lt"/>
            </a:endParaRPr>
          </a:p>
          <a:p>
            <a:pPr marL="0"/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17392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2000" dirty="0" smtClean="0">
                <a:latin typeface="+mj-lt"/>
              </a:rPr>
              <a:t>Sprawy z zakresu ubezpieczeń społecznych - sprawy</a:t>
            </a:r>
            <a:r>
              <a:rPr lang="pl-PL" sz="2000" dirty="0">
                <a:latin typeface="+mj-lt"/>
              </a:rPr>
              <a:t>, w których wniesiono odwołanie od decyzji organów rentowych, dotyczących:</a:t>
            </a:r>
            <a:endParaRPr lang="pl-PL" sz="2000" dirty="0" smtClean="0">
              <a:latin typeface="+mj-lt"/>
            </a:endParaRPr>
          </a:p>
          <a:p>
            <a:pPr marL="0" indent="-457200" algn="just">
              <a:buFont typeface="+mj-lt"/>
              <a:buAutoNum type="arabicParenR"/>
            </a:pPr>
            <a:r>
              <a:rPr lang="pl-PL" sz="2000" dirty="0" smtClean="0">
                <a:latin typeface="+mj-lt"/>
              </a:rPr>
              <a:t>ubezpieczeń społecznych,</a:t>
            </a:r>
            <a:endParaRPr lang="pl-PL" sz="2000" dirty="0">
              <a:latin typeface="+mj-lt"/>
            </a:endParaRPr>
          </a:p>
          <a:p>
            <a:pPr marL="0" indent="-457200" algn="just">
              <a:buFont typeface="+mj-lt"/>
              <a:buAutoNum type="arabicParenR"/>
            </a:pPr>
            <a:r>
              <a:rPr lang="pl-PL" sz="2000" dirty="0" smtClean="0">
                <a:latin typeface="+mj-lt"/>
              </a:rPr>
              <a:t>emerytur </a:t>
            </a:r>
            <a:r>
              <a:rPr lang="pl-PL" sz="2000" dirty="0">
                <a:latin typeface="+mj-lt"/>
              </a:rPr>
              <a:t>i </a:t>
            </a:r>
            <a:r>
              <a:rPr lang="pl-PL" sz="2000" dirty="0" smtClean="0">
                <a:latin typeface="+mj-lt"/>
              </a:rPr>
              <a:t>rent,</a:t>
            </a:r>
            <a:endParaRPr lang="pl-PL" sz="2000" dirty="0">
              <a:latin typeface="+mj-lt"/>
            </a:endParaRPr>
          </a:p>
          <a:p>
            <a:pPr marL="0" indent="-457200" algn="just">
              <a:buFont typeface="+mj-lt"/>
              <a:buAutoNum type="arabicParenR"/>
            </a:pPr>
            <a:r>
              <a:rPr lang="pl-PL" sz="2000" dirty="0" smtClean="0">
                <a:latin typeface="+mj-lt"/>
              </a:rPr>
              <a:t>innych </a:t>
            </a:r>
            <a:r>
              <a:rPr lang="pl-PL" sz="2000" dirty="0">
                <a:latin typeface="+mj-lt"/>
              </a:rPr>
              <a:t>świadczeń w sprawach należących do właściwości Zakładu Ubezpieczeń </a:t>
            </a:r>
            <a:r>
              <a:rPr lang="pl-PL" sz="2000" dirty="0" smtClean="0">
                <a:latin typeface="+mj-lt"/>
              </a:rPr>
              <a:t>Społecznych,</a:t>
            </a:r>
            <a:endParaRPr lang="pl-PL" sz="2000" dirty="0">
              <a:latin typeface="+mj-lt"/>
            </a:endParaRPr>
          </a:p>
          <a:p>
            <a:pPr marL="0" indent="-457200" algn="just">
              <a:buFont typeface="+mj-lt"/>
              <a:buAutoNum type="arabicParenR"/>
            </a:pPr>
            <a:r>
              <a:rPr lang="pl-PL" sz="2000" dirty="0">
                <a:latin typeface="+mj-lt"/>
              </a:rPr>
              <a:t>ś</a:t>
            </a:r>
            <a:r>
              <a:rPr lang="pl-PL" sz="2000" dirty="0" smtClean="0">
                <a:latin typeface="+mj-lt"/>
              </a:rPr>
              <a:t>wiadczeń </a:t>
            </a:r>
            <a:r>
              <a:rPr lang="pl-PL" sz="2000" dirty="0">
                <a:latin typeface="+mj-lt"/>
              </a:rPr>
              <a:t>odszkodowawczych przysługujących w razie wypadku lub choroby pozostających w związku ze służbą wojskową albo służbą w Policji, Straży Granicznej, Straży Marszałkowskiej, Służbie Celno-Skarbowej, Państwowej Straży Pożarnej, Biurze Ochrony Rządu, Służbie Ochrony Państwa, Służbie Więziennej, Agencji Bezpieczeństwa Wewnętrznego, Agencji Wywiadu, Służbie Kontrwywiadu Wojskowego, Służbie Wywiadu Wojskowego oraz Centralnym Biurze </a:t>
            </a:r>
            <a:r>
              <a:rPr lang="pl-PL" sz="2000" dirty="0" smtClean="0">
                <a:latin typeface="+mj-lt"/>
              </a:rPr>
              <a:t>Antykorupcyjnym</a:t>
            </a:r>
            <a:r>
              <a:rPr lang="pl-PL" sz="2000" dirty="0">
                <a:latin typeface="+mj-lt"/>
              </a:rPr>
              <a:t> </a:t>
            </a:r>
            <a:r>
              <a:rPr lang="pl-PL" sz="2000" dirty="0" smtClean="0">
                <a:latin typeface="+mj-lt"/>
              </a:rPr>
              <a:t>(art. 476</a:t>
            </a:r>
            <a:r>
              <a:rPr lang="pl-PL" sz="2000" dirty="0">
                <a:latin typeface="+mj-lt"/>
              </a:rPr>
              <a:t> § </a:t>
            </a:r>
            <a:r>
              <a:rPr lang="pl-PL" sz="2000" dirty="0" smtClean="0">
                <a:latin typeface="+mj-lt"/>
              </a:rPr>
              <a:t>2 KPC).</a:t>
            </a:r>
            <a:endParaRPr lang="pl-P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09072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algn="just"/>
            <a:endParaRPr lang="pl-PL" dirty="0" smtClean="0">
              <a:latin typeface="Century Gothic"/>
            </a:endParaRPr>
          </a:p>
          <a:p>
            <a:pPr marL="0" lvl="0" algn="just"/>
            <a:r>
              <a:rPr lang="pl-PL" dirty="0" smtClean="0">
                <a:latin typeface="Century Gothic"/>
              </a:rPr>
              <a:t>Sąd powinien dokonać oceny, czy dana sprawa jest sprawą z zakresu prawa pracy, czy z zakresu ubezpieczeń społecznych na podstawie rodzaju zgłoszonego w pozwie roszczenia oraz przedstawionego stanu faktycznego, jak też podmiotów, które zgłoszą takie roszczenie.</a:t>
            </a:r>
          </a:p>
          <a:p>
            <a:pPr marL="0" lvl="0" algn="just"/>
            <a:endParaRPr lang="pl-PL" dirty="0">
              <a:latin typeface="Century Gothic"/>
            </a:endParaRPr>
          </a:p>
          <a:p>
            <a:pPr marL="0" lvl="0" algn="just"/>
            <a:r>
              <a:rPr lang="pl-PL" dirty="0" smtClean="0">
                <a:latin typeface="Century Gothic"/>
              </a:rPr>
              <a:t>Niedopuszczalne jest łączenie roszczenia rozpoznawanego w zwykłym postępowaniu z roszczeniem podlegającym rozpoznaniu w postepowaniu odrębnym w sprawach pracowników (wyr. SN z 18 lipca 1972 r., I PR 207/72).</a:t>
            </a:r>
          </a:p>
        </p:txBody>
      </p:sp>
    </p:spTree>
    <p:extLst>
      <p:ext uri="{BB962C8B-B14F-4D97-AF65-F5344CB8AC3E}">
        <p14:creationId xmlns:p14="http://schemas.microsoft.com/office/powerpoint/2010/main" val="21928961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55875" y="116632"/>
            <a:ext cx="6588125" cy="792162"/>
          </a:xfrm>
        </p:spPr>
        <p:txBody>
          <a:bodyPr/>
          <a:lstStyle/>
          <a:p>
            <a:pPr marL="0" algn="just"/>
            <a:r>
              <a:rPr lang="pl-PL" dirty="0" smtClean="0"/>
              <a:t>ZAGADNIENIA WSPÓLNE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dirty="0">
              <a:latin typeface="+mj-lt"/>
            </a:endParaRPr>
          </a:p>
          <a:p>
            <a:pPr marL="0" algn="just"/>
            <a:r>
              <a:rPr lang="pl-PL" b="1" dirty="0" smtClean="0">
                <a:latin typeface="+mj-lt"/>
              </a:rPr>
              <a:t>Właściwość rzeczowa spraw z zakresu prawa pracy </a:t>
            </a:r>
            <a:r>
              <a:rPr lang="pl-PL" dirty="0" smtClean="0">
                <a:latin typeface="+mj-lt"/>
              </a:rPr>
              <a:t>– sądy rejonowe (sądy pracy) w sprawach wymienionych w art. 461 </a:t>
            </a:r>
            <a:r>
              <a:rPr lang="pl-PL" dirty="0">
                <a:latin typeface="+mj-lt"/>
              </a:rPr>
              <a:t>§ </a:t>
            </a:r>
            <a:r>
              <a:rPr lang="pl-PL" dirty="0" smtClean="0">
                <a:latin typeface="+mj-lt"/>
              </a:rPr>
              <a:t>1</a:t>
            </a:r>
            <a:r>
              <a:rPr lang="pl-PL" baseline="30000" dirty="0">
                <a:latin typeface="+mj-lt"/>
              </a:rPr>
              <a:t>1</a:t>
            </a:r>
            <a:r>
              <a:rPr lang="pl-PL" dirty="0" smtClean="0">
                <a:latin typeface="+mj-lt"/>
              </a:rPr>
              <a:t> KPC (bez względu na WPS), albo sądów okręgowych (sądów pracy albo sądów pracy i ubezpieczeń społecznych).</a:t>
            </a:r>
          </a:p>
          <a:p>
            <a:pPr marL="0" algn="just"/>
            <a:endParaRPr lang="pl-PL" dirty="0" smtClean="0">
              <a:latin typeface="+mj-lt"/>
            </a:endParaRPr>
          </a:p>
          <a:p>
            <a:pPr marL="0" algn="just"/>
            <a:r>
              <a:rPr lang="pl-PL" b="1" dirty="0" smtClean="0">
                <a:latin typeface="+mj-lt"/>
              </a:rPr>
              <a:t>Właściwość miejscowa spraw z zakresu prawa pracy </a:t>
            </a:r>
            <a:r>
              <a:rPr lang="pl-PL" dirty="0" smtClean="0">
                <a:latin typeface="+mj-lt"/>
              </a:rPr>
              <a:t>– powództwo może zostać wytoczone przez sąd właściwości ogólnej pozwanego, bądź przez sąd, w którym praca jest, była lub miała być wykonywana, bądź przez sąd, w którego okręgu znajduje się zakład pracy.</a:t>
            </a:r>
          </a:p>
          <a:p>
            <a:pPr marL="0" algn="just"/>
            <a:endParaRPr lang="pl-P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78031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algn="just"/>
            <a:endParaRPr lang="pl-PL" dirty="0" smtClean="0">
              <a:latin typeface="Century Gothic"/>
            </a:endParaRPr>
          </a:p>
          <a:p>
            <a:pPr marL="0" lvl="0" algn="just"/>
            <a:endParaRPr lang="pl-PL" dirty="0">
              <a:latin typeface="Century Gothic"/>
            </a:endParaRPr>
          </a:p>
          <a:p>
            <a:pPr marL="0" lvl="0" algn="just"/>
            <a:r>
              <a:rPr lang="pl-PL" b="1" dirty="0" smtClean="0">
                <a:latin typeface="Century Gothic"/>
              </a:rPr>
              <a:t>Właściwość </a:t>
            </a:r>
            <a:r>
              <a:rPr lang="pl-PL" b="1" dirty="0">
                <a:latin typeface="Century Gothic"/>
              </a:rPr>
              <a:t>rzeczowa spraw z zakresu ubezpieczeń społecznych </a:t>
            </a:r>
            <a:r>
              <a:rPr lang="pl-PL" dirty="0">
                <a:latin typeface="Century Gothic"/>
              </a:rPr>
              <a:t>– sądy okręgowe, z wyjątkiem spraw, dla których zastrzeżona jest właściwość sądów rejonowych, wymienionych w art. 477</a:t>
            </a:r>
            <a:r>
              <a:rPr lang="pl-PL" baseline="30000" dirty="0">
                <a:latin typeface="Century Gothic"/>
              </a:rPr>
              <a:t>8 </a:t>
            </a:r>
            <a:r>
              <a:rPr lang="pl-PL" dirty="0">
                <a:latin typeface="Century Gothic"/>
              </a:rPr>
              <a:t>§ 2 KPC (bez względu na WPS</a:t>
            </a:r>
            <a:r>
              <a:rPr lang="pl-PL" dirty="0" smtClean="0">
                <a:latin typeface="Century Gothic"/>
              </a:rPr>
              <a:t>).</a:t>
            </a:r>
          </a:p>
          <a:p>
            <a:pPr marL="0" lvl="0" algn="just"/>
            <a:endParaRPr lang="pl-PL" dirty="0">
              <a:latin typeface="Century Gothic"/>
            </a:endParaRPr>
          </a:p>
          <a:p>
            <a:pPr marL="0" lvl="0" algn="just"/>
            <a:r>
              <a:rPr lang="pl-PL" b="1" dirty="0" smtClean="0">
                <a:latin typeface="Century Gothic"/>
              </a:rPr>
              <a:t>Właściwość miejscowa spraw z zakresu ubezpieczeń społecznych </a:t>
            </a:r>
            <a:r>
              <a:rPr lang="pl-PL" dirty="0" smtClean="0">
                <a:latin typeface="Century Gothic"/>
              </a:rPr>
              <a:t>– sąd, w którego okręgu ma miejsce zamieszkania strona odwołująca się od decyzji wydanej przez organ </a:t>
            </a:r>
            <a:r>
              <a:rPr lang="pl-PL" dirty="0">
                <a:latin typeface="Century Gothic"/>
              </a:rPr>
              <a:t>rentowy.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6252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>
                <a:latin typeface="+mj-lt"/>
              </a:rPr>
              <a:t>Postępowanie nieprocesowe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rozstrzygnięcie </a:t>
            </a:r>
            <a:r>
              <a:rPr lang="pl-PL" dirty="0">
                <a:latin typeface="+mj-lt"/>
              </a:rPr>
              <a:t>o </a:t>
            </a:r>
            <a:r>
              <a:rPr lang="pl-PL" dirty="0" smtClean="0">
                <a:latin typeface="+mj-lt"/>
              </a:rPr>
              <a:t>istotnych sprawach </a:t>
            </a:r>
            <a:r>
              <a:rPr lang="pl-PL" dirty="0">
                <a:latin typeface="+mj-lt"/>
              </a:rPr>
              <a:t>rodziny (art. 24 KRO),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podział </a:t>
            </a:r>
            <a:r>
              <a:rPr lang="pl-PL" dirty="0">
                <a:latin typeface="+mj-lt"/>
              </a:rPr>
              <a:t>majątku wspólnego </a:t>
            </a:r>
            <a:r>
              <a:rPr lang="pl-PL" dirty="0" smtClean="0">
                <a:latin typeface="+mj-lt"/>
              </a:rPr>
              <a:t>po ustaniu wspólności </a:t>
            </a:r>
            <a:r>
              <a:rPr lang="pl-PL" dirty="0">
                <a:latin typeface="+mj-lt"/>
              </a:rPr>
              <a:t>majątkowej,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separacja </a:t>
            </a:r>
            <a:r>
              <a:rPr lang="pl-PL" dirty="0">
                <a:latin typeface="+mj-lt"/>
              </a:rPr>
              <a:t>na zgodny </a:t>
            </a:r>
            <a:r>
              <a:rPr lang="pl-PL" dirty="0" smtClean="0">
                <a:latin typeface="+mj-lt"/>
              </a:rPr>
              <a:t>wniosek małżonków</a:t>
            </a:r>
            <a:r>
              <a:rPr lang="pl-PL" dirty="0">
                <a:latin typeface="+mj-lt"/>
              </a:rPr>
              <a:t>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zezwolenie </a:t>
            </a:r>
            <a:r>
              <a:rPr lang="pl-PL" dirty="0">
                <a:latin typeface="+mj-lt"/>
              </a:rPr>
              <a:t>na </a:t>
            </a:r>
            <a:r>
              <a:rPr lang="pl-PL" dirty="0" smtClean="0">
                <a:latin typeface="+mj-lt"/>
              </a:rPr>
              <a:t>zawarcie małżeństwa </a:t>
            </a:r>
            <a:r>
              <a:rPr lang="pl-PL" dirty="0">
                <a:latin typeface="+mj-lt"/>
              </a:rPr>
              <a:t>kobiecie nie </a:t>
            </a:r>
            <a:r>
              <a:rPr lang="pl-PL" dirty="0" smtClean="0">
                <a:latin typeface="+mj-lt"/>
              </a:rPr>
              <a:t>mającej ukończonych </a:t>
            </a:r>
            <a:r>
              <a:rPr lang="pl-PL" dirty="0">
                <a:latin typeface="+mj-lt"/>
              </a:rPr>
              <a:t>18 lat.</a:t>
            </a:r>
          </a:p>
        </p:txBody>
      </p:sp>
    </p:spTree>
    <p:extLst>
      <p:ext uri="{BB962C8B-B14F-4D97-AF65-F5344CB8AC3E}">
        <p14:creationId xmlns:p14="http://schemas.microsoft.com/office/powerpoint/2010/main" val="17397777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 smtClean="0">
                <a:latin typeface="+mj-lt"/>
              </a:rPr>
              <a:t>PODMIOTY UPRAWNIONE DO WSZCZĘCIA POSTĘPOWANIA </a:t>
            </a:r>
            <a:endParaRPr lang="pl-PL" b="1" dirty="0">
              <a:latin typeface="+mj-lt"/>
            </a:endParaRPr>
          </a:p>
          <a:p>
            <a:pPr marL="0" algn="just"/>
            <a:endParaRPr lang="pl-PL" b="1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r</a:t>
            </a:r>
            <a:r>
              <a:rPr lang="pl-PL" sz="2000" dirty="0" smtClean="0">
                <a:latin typeface="+mj-lt"/>
              </a:rPr>
              <a:t>zeczywiste strony stosunku materialnoprawnego,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zdolność </a:t>
            </a:r>
            <a:r>
              <a:rPr lang="pl-PL" sz="2000" dirty="0">
                <a:latin typeface="+mj-lt"/>
              </a:rPr>
              <a:t>sądową i procesową ma także pracodawca, chociażby nie posiadał osobowości prawnej, a w sprawach z zakresu ubezpieczeń społecznych zdolność tę ma organ rentowy i wojewódzki zespół do spraw orzekania o </a:t>
            </a:r>
            <a:r>
              <a:rPr lang="pl-PL" sz="2000" dirty="0" smtClean="0">
                <a:latin typeface="+mj-lt"/>
              </a:rPr>
              <a:t>niepełnosprawności (art. 460 </a:t>
            </a:r>
            <a:r>
              <a:rPr lang="pl-PL" sz="2000" dirty="0">
                <a:latin typeface="+mj-lt"/>
              </a:rPr>
              <a:t>§ </a:t>
            </a:r>
            <a:r>
              <a:rPr lang="pl-PL" sz="2000" dirty="0" smtClean="0">
                <a:latin typeface="+mj-lt"/>
              </a:rPr>
              <a:t>1 KPC),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p</a:t>
            </a:r>
            <a:r>
              <a:rPr lang="pl-PL" sz="2000" dirty="0" smtClean="0">
                <a:latin typeface="+mj-lt"/>
              </a:rPr>
              <a:t>aństwowi inspektorowie pracy, w sprawach o ustalenie stosunku pracy,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organizacje pozarządowe w zakresie swoich zadań statutowych, za pisemną zgodą pracownika lub ubezpieczonego (także odwołania od decyzji organów rentowych oraz przystępowanie do toczącego się postępowania).</a:t>
            </a:r>
            <a:endParaRPr lang="pl-P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06043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1800" b="1" dirty="0">
                <a:latin typeface="+mj-lt"/>
              </a:rPr>
              <a:t>Art. 476 § 5 KPC </a:t>
            </a:r>
            <a:endParaRPr lang="pl-PL" sz="1800" b="1" dirty="0" smtClean="0">
              <a:latin typeface="+mj-lt"/>
            </a:endParaRPr>
          </a:p>
          <a:p>
            <a:pPr marL="0" algn="just"/>
            <a:r>
              <a:rPr lang="pl-PL" sz="1800" dirty="0" smtClean="0">
                <a:latin typeface="+mj-lt"/>
              </a:rPr>
              <a:t>Przez </a:t>
            </a:r>
            <a:r>
              <a:rPr lang="pl-PL" sz="1800" dirty="0">
                <a:latin typeface="+mj-lt"/>
              </a:rPr>
              <a:t>pojęcie </a:t>
            </a:r>
            <a:r>
              <a:rPr lang="pl-PL" sz="1800" b="1" dirty="0">
                <a:latin typeface="+mj-lt"/>
              </a:rPr>
              <a:t>pracownik</a:t>
            </a:r>
            <a:r>
              <a:rPr lang="pl-PL" sz="1800" dirty="0">
                <a:latin typeface="+mj-lt"/>
              </a:rPr>
              <a:t> - rozumie się również: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+mj-lt"/>
              </a:rPr>
              <a:t>członka </a:t>
            </a:r>
            <a:r>
              <a:rPr lang="pl-PL" sz="1800" dirty="0">
                <a:latin typeface="+mj-lt"/>
              </a:rPr>
              <a:t>rolniczej spółdzielni produkcyjnej, osobę świadczącą pracę na podstawie umowy o pracę </a:t>
            </a:r>
            <a:r>
              <a:rPr lang="pl-PL" sz="1800" dirty="0" smtClean="0">
                <a:latin typeface="+mj-lt"/>
              </a:rPr>
              <a:t>nakładczą oraz </a:t>
            </a:r>
            <a:r>
              <a:rPr lang="pl-PL" sz="1800" dirty="0">
                <a:latin typeface="+mj-lt"/>
              </a:rPr>
              <a:t>członków rodziny i spadkobierców pracownika, członka rolniczej spółdzielni produkcyjnej i </a:t>
            </a:r>
            <a:r>
              <a:rPr lang="pl-PL" sz="1800" dirty="0" smtClean="0">
                <a:latin typeface="+mj-lt"/>
              </a:rPr>
              <a:t>osoby świadczącej </a:t>
            </a:r>
            <a:r>
              <a:rPr lang="pl-PL" sz="1800" dirty="0">
                <a:latin typeface="+mj-lt"/>
              </a:rPr>
              <a:t>pracę na podstawie umowy o pracę nakładczą, a także inne osoby, którym z mocy </a:t>
            </a:r>
            <a:r>
              <a:rPr lang="pl-PL" sz="1800" dirty="0" smtClean="0">
                <a:latin typeface="+mj-lt"/>
              </a:rPr>
              <a:t>odrębnych przepisów </a:t>
            </a:r>
            <a:r>
              <a:rPr lang="pl-PL" sz="1800" dirty="0">
                <a:latin typeface="+mj-lt"/>
              </a:rPr>
              <a:t>przysługują roszczenia z zakresu prawa pracy,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+mj-lt"/>
              </a:rPr>
              <a:t>osobę </a:t>
            </a:r>
            <a:r>
              <a:rPr lang="pl-PL" sz="1800" dirty="0">
                <a:latin typeface="+mj-lt"/>
              </a:rPr>
              <a:t>dochodzącą od zakładu pracy odszkodowania lub ustalenia uprawnień do świadczeń na </a:t>
            </a:r>
            <a:r>
              <a:rPr lang="pl-PL" sz="1800" dirty="0" smtClean="0">
                <a:latin typeface="+mj-lt"/>
              </a:rPr>
              <a:t>podstawie przepisów </a:t>
            </a:r>
            <a:r>
              <a:rPr lang="pl-PL" sz="1800" dirty="0">
                <a:latin typeface="+mj-lt"/>
              </a:rPr>
              <a:t>o świadczeniach z tytułu wypadków przy pracy i chorób </a:t>
            </a:r>
            <a:r>
              <a:rPr lang="pl-PL" sz="1800" dirty="0" smtClean="0">
                <a:latin typeface="+mj-lt"/>
              </a:rPr>
              <a:t>zawodowych.</a:t>
            </a:r>
            <a:endParaRPr lang="pl-PL" sz="1800" dirty="0">
              <a:latin typeface="+mj-lt"/>
            </a:endParaRPr>
          </a:p>
          <a:p>
            <a:pPr marL="0" algn="just"/>
            <a:r>
              <a:rPr lang="pl-PL" sz="1800" b="1" dirty="0">
                <a:latin typeface="+mj-lt"/>
              </a:rPr>
              <a:t>Art. </a:t>
            </a:r>
            <a:r>
              <a:rPr lang="pl-PL" sz="1800" b="1" dirty="0" smtClean="0">
                <a:latin typeface="+mj-lt"/>
              </a:rPr>
              <a:t>2 </a:t>
            </a:r>
            <a:r>
              <a:rPr lang="pl-PL" sz="1800" b="1" dirty="0">
                <a:latin typeface="+mj-lt"/>
              </a:rPr>
              <a:t>KP</a:t>
            </a:r>
          </a:p>
          <a:p>
            <a:pPr marL="0" algn="just"/>
            <a:r>
              <a:rPr lang="pl-PL" sz="1800" dirty="0">
                <a:latin typeface="+mj-lt"/>
              </a:rPr>
              <a:t>Pracownikiem jest osoba zatrudniona na podstawie umowy o pracę, powołania, wyboru, mianowania </a:t>
            </a:r>
            <a:r>
              <a:rPr lang="pl-PL" sz="1800" dirty="0" smtClean="0">
                <a:latin typeface="+mj-lt"/>
              </a:rPr>
              <a:t>lub spółdzielczej </a:t>
            </a:r>
            <a:r>
              <a:rPr lang="pl-PL" sz="1800" dirty="0">
                <a:latin typeface="+mj-lt"/>
              </a:rPr>
              <a:t>umowy o pracę.</a:t>
            </a:r>
          </a:p>
        </p:txBody>
      </p:sp>
    </p:spTree>
    <p:extLst>
      <p:ext uri="{BB962C8B-B14F-4D97-AF65-F5344CB8AC3E}">
        <p14:creationId xmlns:p14="http://schemas.microsoft.com/office/powerpoint/2010/main" val="31100182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>
                <a:latin typeface="+mj-lt"/>
              </a:rPr>
              <a:t>Przez </a:t>
            </a:r>
            <a:r>
              <a:rPr lang="pl-PL" b="1" dirty="0">
                <a:latin typeface="+mj-lt"/>
              </a:rPr>
              <a:t>organy rentowe </a:t>
            </a:r>
            <a:r>
              <a:rPr lang="pl-PL" dirty="0">
                <a:latin typeface="+mj-lt"/>
              </a:rPr>
              <a:t>rozumie </a:t>
            </a:r>
            <a:r>
              <a:rPr lang="pl-PL" dirty="0" smtClean="0">
                <a:latin typeface="+mj-lt"/>
              </a:rPr>
              <a:t>się </a:t>
            </a:r>
            <a:r>
              <a:rPr lang="pl-PL" dirty="0">
                <a:latin typeface="+mj-lt"/>
              </a:rPr>
              <a:t>(art. 476 § 4 KPC</a:t>
            </a:r>
            <a:r>
              <a:rPr lang="pl-PL" dirty="0" smtClean="0">
                <a:latin typeface="+mj-lt"/>
              </a:rPr>
              <a:t>):</a:t>
            </a:r>
            <a:endParaRPr lang="pl-PL" dirty="0">
              <a:latin typeface="+mj-lt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jednostki </a:t>
            </a:r>
            <a:r>
              <a:rPr lang="pl-PL" dirty="0">
                <a:latin typeface="+mj-lt"/>
              </a:rPr>
              <a:t>organizacyjne Zakładu </a:t>
            </a:r>
            <a:r>
              <a:rPr lang="pl-PL" dirty="0" smtClean="0">
                <a:latin typeface="+mj-lt"/>
              </a:rPr>
              <a:t>Ubezpieczeń Społecznych </a:t>
            </a:r>
            <a:r>
              <a:rPr lang="pl-PL" dirty="0">
                <a:latin typeface="+mj-lt"/>
              </a:rPr>
              <a:t>określone w przepisach o </a:t>
            </a:r>
            <a:r>
              <a:rPr lang="pl-PL" dirty="0" smtClean="0">
                <a:latin typeface="+mj-lt"/>
              </a:rPr>
              <a:t>systemie ubezpieczeń </a:t>
            </a:r>
            <a:r>
              <a:rPr lang="pl-PL" dirty="0">
                <a:latin typeface="+mj-lt"/>
              </a:rPr>
              <a:t>społecznych, właściwe do wydawania decyzji w sprawach świadczeń,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wojskowe </a:t>
            </a:r>
            <a:r>
              <a:rPr lang="pl-PL" dirty="0">
                <a:latin typeface="+mj-lt"/>
              </a:rPr>
              <a:t>organy emerytalne oraz </a:t>
            </a:r>
            <a:r>
              <a:rPr lang="pl-PL" dirty="0" smtClean="0">
                <a:latin typeface="+mj-lt"/>
              </a:rPr>
              <a:t>organy emerytalne </a:t>
            </a:r>
            <a:r>
              <a:rPr lang="pl-PL" dirty="0">
                <a:latin typeface="+mj-lt"/>
              </a:rPr>
              <a:t>resortów spraw wewnętrznych </a:t>
            </a:r>
            <a:r>
              <a:rPr lang="pl-PL" dirty="0" smtClean="0">
                <a:latin typeface="+mj-lt"/>
              </a:rPr>
              <a:t>i sprawiedliwości</a:t>
            </a:r>
            <a:r>
              <a:rPr lang="pl-PL" dirty="0">
                <a:latin typeface="+mj-lt"/>
              </a:rPr>
              <a:t>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inne </a:t>
            </a:r>
            <a:r>
              <a:rPr lang="pl-PL" dirty="0">
                <a:latin typeface="+mj-lt"/>
              </a:rPr>
              <a:t>organy wojskowe i organy resortów </a:t>
            </a:r>
            <a:r>
              <a:rPr lang="pl-PL" dirty="0" smtClean="0">
                <a:latin typeface="+mj-lt"/>
              </a:rPr>
              <a:t>spraw wewnętrznych </a:t>
            </a:r>
            <a:r>
              <a:rPr lang="pl-PL" dirty="0">
                <a:latin typeface="+mj-lt"/>
              </a:rPr>
              <a:t>i sprawiedliwości</a:t>
            </a:r>
          </a:p>
          <a:p>
            <a:pPr algn="just"/>
            <a:r>
              <a:rPr lang="pl-PL" dirty="0">
                <a:latin typeface="+mj-lt"/>
              </a:rPr>
              <a:t>- właściwe do wydawania decyzji w sprawach, o których mowa w § 2, a także Prezesa Kasy </a:t>
            </a:r>
            <a:r>
              <a:rPr lang="pl-PL" dirty="0" smtClean="0">
                <a:latin typeface="+mj-lt"/>
              </a:rPr>
              <a:t>Rolniczego Ubezpieczenia Społecznego.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84803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508875" cy="5253037"/>
          </a:xfrm>
        </p:spPr>
        <p:txBody>
          <a:bodyPr/>
          <a:lstStyle/>
          <a:p>
            <a:pPr marL="0" algn="just"/>
            <a:r>
              <a:rPr lang="pl-PL" sz="1900" dirty="0" smtClean="0">
                <a:latin typeface="+mj-lt"/>
              </a:rPr>
              <a:t>Przez pojęcie</a:t>
            </a:r>
            <a:r>
              <a:rPr lang="pl-PL" sz="1900" b="1" dirty="0" smtClean="0">
                <a:latin typeface="+mj-lt"/>
              </a:rPr>
              <a:t> ubezpieczony</a:t>
            </a:r>
            <a:r>
              <a:rPr lang="pl-PL" sz="1900" dirty="0" smtClean="0">
                <a:latin typeface="+mj-lt"/>
              </a:rPr>
              <a:t> </a:t>
            </a:r>
            <a:r>
              <a:rPr lang="pl-PL" sz="1900" dirty="0">
                <a:latin typeface="+mj-lt"/>
              </a:rPr>
              <a:t>rozumie się osobę ubiegającą się o</a:t>
            </a:r>
            <a:r>
              <a:rPr lang="pl-PL" sz="1900" dirty="0" smtClean="0">
                <a:latin typeface="+mj-lt"/>
              </a:rPr>
              <a:t>: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1900" dirty="0" smtClean="0">
                <a:latin typeface="+mj-lt"/>
              </a:rPr>
              <a:t>świadczenie </a:t>
            </a:r>
            <a:r>
              <a:rPr lang="pl-PL" sz="1900" dirty="0">
                <a:latin typeface="+mj-lt"/>
              </a:rPr>
              <a:t>z ubezpieczeń społecznych albo o emeryturę lub rentę,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1900" dirty="0">
                <a:latin typeface="+mj-lt"/>
              </a:rPr>
              <a:t>u</a:t>
            </a:r>
            <a:r>
              <a:rPr lang="pl-PL" sz="1900" dirty="0" smtClean="0">
                <a:latin typeface="+mj-lt"/>
              </a:rPr>
              <a:t>stalenie </a:t>
            </a:r>
            <a:r>
              <a:rPr lang="pl-PL" sz="1900" dirty="0">
                <a:latin typeface="+mj-lt"/>
              </a:rPr>
              <a:t>istnienia bądź nieistnienia obowiązku ubezpieczenia, jego zakresu lub wymiaru składki z tego tytułu,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1900" dirty="0" smtClean="0">
                <a:latin typeface="+mj-lt"/>
              </a:rPr>
              <a:t>świadczenia </a:t>
            </a:r>
            <a:r>
              <a:rPr lang="pl-PL" sz="1900" dirty="0">
                <a:latin typeface="+mj-lt"/>
              </a:rPr>
              <a:t>w sprawach należących do właściwości Zakładu Ubezpieczeń </a:t>
            </a:r>
            <a:r>
              <a:rPr lang="pl-PL" sz="1900" dirty="0" smtClean="0">
                <a:latin typeface="+mj-lt"/>
              </a:rPr>
              <a:t>Społecznych, świadczenie </a:t>
            </a:r>
            <a:r>
              <a:rPr lang="pl-PL" sz="1900" dirty="0">
                <a:latin typeface="+mj-lt"/>
              </a:rPr>
              <a:t>odszkodowawcze przysługujące w razie wypadku lub choroby pozostające w związku ze służbą wojskową albo służbą w Policji, Straży Granicznej, Straży Marszałkowskiej, Służbie Celno-Skarbowej, Państwowej Straży Pożarnej, Biurze Ochrony Rządu, Służbie Ochrony Państwa, Służbie Więziennej, Agencji Bezpieczeństwa Wewnętrznego, Agencji Wywiadu, Służbie Kontrwywiadu Wojskowego, Służbie Wywiadu Wojskowego oraz Centralnym Biurze Antykorupcyjnym.</a:t>
            </a:r>
          </a:p>
        </p:txBody>
      </p:sp>
    </p:spTree>
    <p:extLst>
      <p:ext uri="{BB962C8B-B14F-4D97-AF65-F5344CB8AC3E}">
        <p14:creationId xmlns:p14="http://schemas.microsoft.com/office/powerpoint/2010/main" val="21036742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2000" b="1" dirty="0" smtClean="0">
                <a:latin typeface="+mj-lt"/>
              </a:rPr>
              <a:t>SKŁAD SĄDU</a:t>
            </a:r>
          </a:p>
          <a:p>
            <a:pPr marL="0" algn="just"/>
            <a:endParaRPr lang="pl-PL" sz="2000" b="1" dirty="0">
              <a:latin typeface="+mj-lt"/>
            </a:endParaRPr>
          </a:p>
          <a:p>
            <a:pPr marL="0" algn="just"/>
            <a:r>
              <a:rPr lang="pl-PL" sz="2000" b="1" dirty="0">
                <a:latin typeface="+mj-lt"/>
              </a:rPr>
              <a:t>Art. 47 § </a:t>
            </a:r>
            <a:r>
              <a:rPr lang="pl-PL" sz="2000" b="1" dirty="0" smtClean="0">
                <a:latin typeface="+mj-lt"/>
              </a:rPr>
              <a:t>2 pkt 1 </a:t>
            </a:r>
            <a:r>
              <a:rPr lang="pl-PL" sz="2000" b="1" dirty="0">
                <a:latin typeface="+mj-lt"/>
              </a:rPr>
              <a:t>KPC </a:t>
            </a:r>
            <a:r>
              <a:rPr lang="pl-PL" sz="2000" dirty="0">
                <a:latin typeface="+mj-lt"/>
              </a:rPr>
              <a:t>W pierwszej instancji sąd w składzie jednego sędziego jako przewodniczącego i </a:t>
            </a:r>
            <a:r>
              <a:rPr lang="pl-PL" sz="2000" dirty="0" smtClean="0">
                <a:latin typeface="+mj-lt"/>
              </a:rPr>
              <a:t>dwóch ławników </a:t>
            </a:r>
            <a:r>
              <a:rPr lang="pl-PL" sz="2000" dirty="0">
                <a:latin typeface="+mj-lt"/>
              </a:rPr>
              <a:t>rozpoznaje </a:t>
            </a:r>
            <a:r>
              <a:rPr lang="pl-PL" sz="2000" dirty="0" smtClean="0">
                <a:latin typeface="+mj-lt"/>
              </a:rPr>
              <a:t>sprawy </a:t>
            </a:r>
            <a:r>
              <a:rPr lang="pl-PL" sz="2000" b="1" dirty="0" smtClean="0">
                <a:latin typeface="+mj-lt"/>
              </a:rPr>
              <a:t>z </a:t>
            </a:r>
            <a:r>
              <a:rPr lang="pl-PL" sz="2000" b="1" dirty="0">
                <a:latin typeface="+mj-lt"/>
              </a:rPr>
              <a:t>zakresu prawa pracy </a:t>
            </a:r>
            <a:r>
              <a:rPr lang="pl-PL" sz="2000" dirty="0">
                <a:latin typeface="+mj-lt"/>
              </a:rPr>
              <a:t>o: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ustalenie </a:t>
            </a:r>
            <a:r>
              <a:rPr lang="pl-PL" sz="2000" dirty="0">
                <a:latin typeface="+mj-lt"/>
              </a:rPr>
              <a:t>istnienia, nawiązanie lub wygaśnięcie stosunku pracy, o uznanie </a:t>
            </a:r>
            <a:r>
              <a:rPr lang="pl-PL" sz="2000" dirty="0" smtClean="0">
                <a:latin typeface="+mj-lt"/>
              </a:rPr>
              <a:t>bezskuteczności wypowiedzenia </a:t>
            </a:r>
            <a:r>
              <a:rPr lang="pl-PL" sz="2000" dirty="0">
                <a:latin typeface="+mj-lt"/>
              </a:rPr>
              <a:t>stosunku pracy, o przywrócenie do pracy i przywrócenie poprzednich warunków </a:t>
            </a:r>
            <a:r>
              <a:rPr lang="pl-PL" sz="2000" dirty="0" smtClean="0">
                <a:latin typeface="+mj-lt"/>
              </a:rPr>
              <a:t>pracy lub </a:t>
            </a:r>
            <a:r>
              <a:rPr lang="pl-PL" sz="2000" dirty="0">
                <a:latin typeface="+mj-lt"/>
              </a:rPr>
              <a:t>płacy oraz łącznie z nimi dochodzone roszczenia i o odszkodowanie w przypadku </a:t>
            </a:r>
            <a:r>
              <a:rPr lang="pl-PL" sz="2000" dirty="0" smtClean="0">
                <a:latin typeface="+mj-lt"/>
              </a:rPr>
              <a:t>nieuzasadnionego lub </a:t>
            </a:r>
            <a:r>
              <a:rPr lang="pl-PL" sz="2000" dirty="0">
                <a:latin typeface="+mj-lt"/>
              </a:rPr>
              <a:t>naruszającego przepisy wypowiedzenia oraz rozwiązania stosunku pracy,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naruszenia </a:t>
            </a:r>
            <a:r>
              <a:rPr lang="pl-PL" sz="2000" dirty="0">
                <a:latin typeface="+mj-lt"/>
              </a:rPr>
              <a:t>zasady równego traktowania w zatrudnieniu i o roszczenia z tym związane,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+mj-lt"/>
              </a:rPr>
              <a:t>odszkodowanie </a:t>
            </a:r>
            <a:r>
              <a:rPr lang="pl-PL" sz="2000" dirty="0">
                <a:latin typeface="+mj-lt"/>
              </a:rPr>
              <a:t>lub zadośćuczynienie w wyniku stosowania </a:t>
            </a:r>
            <a:r>
              <a:rPr lang="pl-PL" sz="2000" dirty="0" err="1">
                <a:latin typeface="+mj-lt"/>
              </a:rPr>
              <a:t>mobbingu</a:t>
            </a:r>
            <a:r>
              <a:rPr lang="pl-PL" sz="2000" dirty="0">
                <a:latin typeface="+mj-lt"/>
              </a:rPr>
              <a:t>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73789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CECHY CHARAKTERYSTYCZNE DOT. PRZEBIEGU POSTĘPOWANIA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2000" b="1" dirty="0" smtClean="0">
                <a:solidFill>
                  <a:schemeClr val="tx1"/>
                </a:solidFill>
                <a:latin typeface="+mj-lt"/>
              </a:rPr>
              <a:t>CZYNNOŚCI DYSPOZYTYWNE</a:t>
            </a:r>
          </a:p>
          <a:p>
            <a:pPr marL="0" algn="just"/>
            <a:endParaRPr lang="pl-PL" sz="2000" b="1" dirty="0" smtClean="0">
              <a:solidFill>
                <a:schemeClr val="tx1"/>
              </a:solidFill>
              <a:latin typeface="+mj-lt"/>
            </a:endParaRPr>
          </a:p>
          <a:p>
            <a:pPr marL="0" algn="just"/>
            <a:r>
              <a:rPr lang="pl-PL" sz="2000" b="1" dirty="0" smtClean="0">
                <a:solidFill>
                  <a:schemeClr val="tx1"/>
                </a:solidFill>
                <a:latin typeface="+mj-lt"/>
              </a:rPr>
              <a:t>Art</a:t>
            </a:r>
            <a:r>
              <a:rPr lang="pl-PL" sz="2000" b="1" dirty="0">
                <a:solidFill>
                  <a:schemeClr val="tx1"/>
                </a:solidFill>
                <a:latin typeface="+mj-lt"/>
              </a:rPr>
              <a:t>. 469 KPC </a:t>
            </a:r>
            <a:r>
              <a:rPr lang="pl-PL" sz="2000" dirty="0">
                <a:solidFill>
                  <a:schemeClr val="tx1"/>
                </a:solidFill>
                <a:latin typeface="+mj-lt"/>
              </a:rPr>
              <a:t>Sąd uzna </a:t>
            </a:r>
            <a:r>
              <a:rPr lang="pl-PL" sz="2000" i="1" dirty="0">
                <a:solidFill>
                  <a:schemeClr val="tx1"/>
                </a:solidFill>
                <a:latin typeface="+mj-lt"/>
              </a:rPr>
              <a:t>zawarcie ugody, cofnięcie pozwu, sprzeciwu lub środka odwoławczego oraz </a:t>
            </a:r>
            <a:r>
              <a:rPr lang="pl-PL" sz="2000" i="1" dirty="0" smtClean="0">
                <a:solidFill>
                  <a:schemeClr val="tx1"/>
                </a:solidFill>
                <a:latin typeface="+mj-lt"/>
              </a:rPr>
              <a:t>zrzeczenie się </a:t>
            </a:r>
            <a:r>
              <a:rPr lang="pl-PL" sz="2000" i="1" dirty="0">
                <a:solidFill>
                  <a:schemeClr val="tx1"/>
                </a:solidFill>
                <a:latin typeface="+mj-lt"/>
              </a:rPr>
              <a:t>lub ograniczenie roszczenia </a:t>
            </a:r>
            <a:r>
              <a:rPr lang="pl-PL" sz="2000" dirty="0">
                <a:solidFill>
                  <a:schemeClr val="tx1"/>
                </a:solidFill>
                <a:latin typeface="+mj-lt"/>
              </a:rPr>
              <a:t>za niedopuszczalne także wówczas, gdyby czynność ta naruszała </a:t>
            </a:r>
            <a:r>
              <a:rPr lang="pl-PL" sz="2000" dirty="0" smtClean="0">
                <a:solidFill>
                  <a:schemeClr val="tx1"/>
                </a:solidFill>
                <a:latin typeface="+mj-lt"/>
              </a:rPr>
              <a:t>słuszny interes </a:t>
            </a:r>
            <a:r>
              <a:rPr lang="pl-PL" sz="2000" dirty="0">
                <a:solidFill>
                  <a:schemeClr val="tx1"/>
                </a:solidFill>
                <a:latin typeface="+mj-lt"/>
              </a:rPr>
              <a:t>pracownika lub ubezpieczonego</a:t>
            </a:r>
            <a:r>
              <a:rPr lang="pl-PL" sz="20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0" algn="just"/>
            <a:endParaRPr lang="pl-PL" sz="2000" dirty="0">
              <a:solidFill>
                <a:schemeClr val="tx1"/>
              </a:solidFill>
              <a:latin typeface="+mj-lt"/>
            </a:endParaRPr>
          </a:p>
          <a:p>
            <a:pPr marL="0" algn="just"/>
            <a:r>
              <a:rPr lang="pl-PL" sz="2000" b="1" dirty="0">
                <a:solidFill>
                  <a:schemeClr val="tx1"/>
                </a:solidFill>
                <a:latin typeface="+mj-lt"/>
              </a:rPr>
              <a:t>Art. 203 § 4 KPC </a:t>
            </a:r>
            <a:r>
              <a:rPr lang="pl-PL" sz="2000" dirty="0">
                <a:solidFill>
                  <a:schemeClr val="tx1"/>
                </a:solidFill>
                <a:latin typeface="+mj-lt"/>
              </a:rPr>
              <a:t>Sąd może uznać za niedopuszczalne </a:t>
            </a:r>
            <a:r>
              <a:rPr lang="pl-PL" sz="2000" i="1" dirty="0">
                <a:solidFill>
                  <a:schemeClr val="tx1"/>
                </a:solidFill>
                <a:latin typeface="+mj-lt"/>
              </a:rPr>
              <a:t>cofnięcie pozwu, zrzeczenie się lub </a:t>
            </a:r>
            <a:r>
              <a:rPr lang="pl-PL" sz="2000" i="1" dirty="0" smtClean="0">
                <a:solidFill>
                  <a:schemeClr val="tx1"/>
                </a:solidFill>
                <a:latin typeface="+mj-lt"/>
              </a:rPr>
              <a:t>ograniczenie roszczenia </a:t>
            </a:r>
            <a:r>
              <a:rPr lang="pl-PL" sz="2000" dirty="0">
                <a:solidFill>
                  <a:schemeClr val="tx1"/>
                </a:solidFill>
                <a:latin typeface="+mj-lt"/>
              </a:rPr>
              <a:t>tylko wtedy, gdy okoliczności sprawy wskazują, że wymienione czynności są sprzeczne z </a:t>
            </a:r>
            <a:r>
              <a:rPr lang="pl-PL" sz="2000" dirty="0" smtClean="0">
                <a:solidFill>
                  <a:schemeClr val="tx1"/>
                </a:solidFill>
                <a:latin typeface="+mj-lt"/>
              </a:rPr>
              <a:t>prawem lub </a:t>
            </a:r>
            <a:r>
              <a:rPr lang="pl-PL" sz="2000" dirty="0">
                <a:solidFill>
                  <a:schemeClr val="tx1"/>
                </a:solidFill>
                <a:latin typeface="+mj-lt"/>
              </a:rPr>
              <a:t>zasadami współżycia społecznego albo zmierzają do obejścia prawa.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74585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508875" cy="5253037"/>
          </a:xfrm>
        </p:spPr>
        <p:txBody>
          <a:bodyPr/>
          <a:lstStyle/>
          <a:p>
            <a:pPr marL="0" algn="just"/>
            <a:r>
              <a:rPr lang="pl-PL" sz="1900" b="1" dirty="0" smtClean="0">
                <a:latin typeface="+mj-lt"/>
              </a:rPr>
              <a:t>Art</a:t>
            </a:r>
            <a:r>
              <a:rPr lang="pl-PL" sz="1900" b="1" dirty="0">
                <a:latin typeface="+mj-lt"/>
              </a:rPr>
              <a:t>. 472 KPC</a:t>
            </a:r>
          </a:p>
          <a:p>
            <a:pPr marL="0" algn="just"/>
            <a:r>
              <a:rPr lang="pl-PL" sz="1900" dirty="0">
                <a:latin typeface="+mj-lt"/>
              </a:rPr>
              <a:t>§ </a:t>
            </a:r>
            <a:r>
              <a:rPr lang="pl-PL" sz="1900" dirty="0" smtClean="0">
                <a:latin typeface="+mj-lt"/>
              </a:rPr>
              <a:t>1 Sąd </a:t>
            </a:r>
            <a:r>
              <a:rPr lang="pl-PL" sz="1900" dirty="0">
                <a:latin typeface="+mj-lt"/>
              </a:rPr>
              <a:t>może wzywać strony, </a:t>
            </a:r>
            <a:r>
              <a:rPr lang="pl-PL" sz="1900" dirty="0" smtClean="0">
                <a:latin typeface="+mj-lt"/>
              </a:rPr>
              <a:t>świadków, biegłych </a:t>
            </a:r>
            <a:r>
              <a:rPr lang="pl-PL" sz="1900" dirty="0">
                <a:latin typeface="+mj-lt"/>
              </a:rPr>
              <a:t>lub inne osoby w sposób, który uzna </a:t>
            </a:r>
            <a:r>
              <a:rPr lang="pl-PL" sz="1900" dirty="0" smtClean="0">
                <a:latin typeface="+mj-lt"/>
              </a:rPr>
              <a:t>za najbardziej </a:t>
            </a:r>
            <a:r>
              <a:rPr lang="pl-PL" sz="1900" dirty="0">
                <a:latin typeface="+mj-lt"/>
              </a:rPr>
              <a:t>celowy, </a:t>
            </a:r>
            <a:r>
              <a:rPr lang="pl-PL" sz="1900" b="1" dirty="0">
                <a:latin typeface="+mj-lt"/>
              </a:rPr>
              <a:t>nawet z </a:t>
            </a:r>
            <a:r>
              <a:rPr lang="pl-PL" sz="1900" b="1" dirty="0" smtClean="0">
                <a:latin typeface="+mj-lt"/>
              </a:rPr>
              <a:t>pominięciem sposobów </a:t>
            </a:r>
            <a:r>
              <a:rPr lang="pl-PL" sz="1900" b="1" dirty="0">
                <a:latin typeface="+mj-lt"/>
              </a:rPr>
              <a:t>przewidzianych przez przepisy </a:t>
            </a:r>
            <a:r>
              <a:rPr lang="pl-PL" sz="1900" b="1" dirty="0" smtClean="0">
                <a:latin typeface="+mj-lt"/>
              </a:rPr>
              <a:t>ogólne</a:t>
            </a:r>
            <a:r>
              <a:rPr lang="pl-PL" sz="1900" dirty="0" smtClean="0">
                <a:latin typeface="+mj-lt"/>
              </a:rPr>
              <a:t>, jeżeli </a:t>
            </a:r>
            <a:r>
              <a:rPr lang="pl-PL" sz="1900" dirty="0">
                <a:latin typeface="+mj-lt"/>
              </a:rPr>
              <a:t>uzna to za niezbędne do </a:t>
            </a:r>
            <a:r>
              <a:rPr lang="pl-PL" sz="1900" dirty="0" smtClean="0">
                <a:latin typeface="+mj-lt"/>
              </a:rPr>
              <a:t>przyspieszenia rozpoznania </a:t>
            </a:r>
            <a:r>
              <a:rPr lang="pl-PL" sz="1900" dirty="0">
                <a:latin typeface="+mj-lt"/>
              </a:rPr>
              <a:t>sprawy. Dotyczy to </a:t>
            </a:r>
            <a:r>
              <a:rPr lang="pl-PL" sz="1900" dirty="0" smtClean="0">
                <a:latin typeface="+mj-lt"/>
              </a:rPr>
              <a:t>również doręczeń </a:t>
            </a:r>
            <a:r>
              <a:rPr lang="pl-PL" sz="1900" dirty="0">
                <a:latin typeface="+mj-lt"/>
              </a:rPr>
              <a:t>oraz zarządzeń mających na </a:t>
            </a:r>
            <a:r>
              <a:rPr lang="pl-PL" sz="1900" dirty="0" smtClean="0">
                <a:latin typeface="+mj-lt"/>
              </a:rPr>
              <a:t>celu przygotowanie </a:t>
            </a:r>
            <a:r>
              <a:rPr lang="pl-PL" sz="1900" dirty="0">
                <a:latin typeface="+mj-lt"/>
              </a:rPr>
              <a:t>rozprawy, zwłaszcza zaś </a:t>
            </a:r>
            <a:r>
              <a:rPr lang="pl-PL" sz="1900" dirty="0" smtClean="0">
                <a:latin typeface="+mj-lt"/>
              </a:rPr>
              <a:t>żądania przedstawienia </a:t>
            </a:r>
            <a:r>
              <a:rPr lang="pl-PL" sz="1900" dirty="0">
                <a:latin typeface="+mj-lt"/>
              </a:rPr>
              <a:t>niezbędnych do </a:t>
            </a:r>
            <a:r>
              <a:rPr lang="pl-PL" sz="1900" dirty="0" smtClean="0">
                <a:latin typeface="+mj-lt"/>
              </a:rPr>
              <a:t>rozstrzygnięcia sprawy </a:t>
            </a:r>
            <a:r>
              <a:rPr lang="pl-PL" sz="1900" dirty="0">
                <a:latin typeface="+mj-lt"/>
              </a:rPr>
              <a:t>akt osobowych i innych dokumentów.</a:t>
            </a:r>
          </a:p>
          <a:p>
            <a:pPr marL="0" algn="just"/>
            <a:r>
              <a:rPr lang="pl-PL" sz="1900" dirty="0">
                <a:latin typeface="+mj-lt"/>
              </a:rPr>
              <a:t>§ </a:t>
            </a:r>
            <a:r>
              <a:rPr lang="pl-PL" sz="1900" dirty="0" smtClean="0">
                <a:latin typeface="+mj-lt"/>
              </a:rPr>
              <a:t>2 </a:t>
            </a:r>
            <a:r>
              <a:rPr lang="pl-PL" sz="1900" dirty="0">
                <a:latin typeface="+mj-lt"/>
              </a:rPr>
              <a:t>Wezwanie i doręczenie dokonane </a:t>
            </a:r>
            <a:r>
              <a:rPr lang="pl-PL" sz="1900" dirty="0" smtClean="0">
                <a:latin typeface="+mj-lt"/>
              </a:rPr>
              <a:t>w powyższy </a:t>
            </a:r>
            <a:r>
              <a:rPr lang="pl-PL" sz="1900" dirty="0">
                <a:latin typeface="+mj-lt"/>
              </a:rPr>
              <a:t>sposób wywołuje skutki </a:t>
            </a:r>
            <a:r>
              <a:rPr lang="pl-PL" sz="1900" dirty="0" smtClean="0">
                <a:latin typeface="+mj-lt"/>
              </a:rPr>
              <a:t>przewidziane w </a:t>
            </a:r>
            <a:r>
              <a:rPr lang="pl-PL" sz="1900" dirty="0">
                <a:latin typeface="+mj-lt"/>
              </a:rPr>
              <a:t>Kodeksie, jeżeli jest niewątpliwe, że </a:t>
            </a:r>
            <a:r>
              <a:rPr lang="pl-PL" sz="1900" dirty="0" smtClean="0">
                <a:latin typeface="+mj-lt"/>
              </a:rPr>
              <a:t>doszło ono </a:t>
            </a:r>
            <a:r>
              <a:rPr lang="pl-PL" sz="1900" dirty="0">
                <a:latin typeface="+mj-lt"/>
              </a:rPr>
              <a:t>do wiadomości adresata</a:t>
            </a:r>
            <a:r>
              <a:rPr lang="pl-PL" sz="1900" dirty="0" smtClean="0">
                <a:latin typeface="+mj-lt"/>
              </a:rPr>
              <a:t>.</a:t>
            </a:r>
          </a:p>
          <a:p>
            <a:pPr marL="0" algn="just"/>
            <a:endParaRPr lang="pl-PL" sz="1900" dirty="0" smtClean="0">
              <a:latin typeface="+mj-lt"/>
            </a:endParaRPr>
          </a:p>
          <a:p>
            <a:pPr marL="0" algn="just"/>
            <a:r>
              <a:rPr lang="pl-PL" sz="1900" b="1" dirty="0" smtClean="0">
                <a:latin typeface="+mj-lt"/>
              </a:rPr>
              <a:t>Art</a:t>
            </a:r>
            <a:r>
              <a:rPr lang="pl-PL" sz="1900" b="1" dirty="0">
                <a:latin typeface="+mj-lt"/>
              </a:rPr>
              <a:t>. 472 KPC</a:t>
            </a:r>
          </a:p>
          <a:p>
            <a:pPr marL="0" algn="just"/>
            <a:r>
              <a:rPr lang="pl-PL" sz="1900" dirty="0">
                <a:latin typeface="+mj-lt"/>
              </a:rPr>
              <a:t>Sąd żąda przedstawienia niezbędnych </a:t>
            </a:r>
            <a:r>
              <a:rPr lang="pl-PL" sz="1900" dirty="0" smtClean="0">
                <a:latin typeface="+mj-lt"/>
              </a:rPr>
              <a:t>do rozstrzygnięcia </a:t>
            </a:r>
            <a:r>
              <a:rPr lang="pl-PL" sz="1900" dirty="0">
                <a:latin typeface="+mj-lt"/>
              </a:rPr>
              <a:t>sprawy akt osobowych i </a:t>
            </a:r>
            <a:r>
              <a:rPr lang="pl-PL" sz="1900" dirty="0" smtClean="0">
                <a:latin typeface="+mj-lt"/>
              </a:rPr>
              <a:t>innych dokumentów</a:t>
            </a:r>
            <a:r>
              <a:rPr lang="pl-PL" sz="1900" dirty="0">
                <a:latin typeface="+mj-lt"/>
              </a:rPr>
              <a:t>, stosując </a:t>
            </a:r>
            <a:r>
              <a:rPr lang="pl-PL" sz="1900" dirty="0" smtClean="0">
                <a:latin typeface="+mj-lt"/>
              </a:rPr>
              <a:t>odpowiednio przepis art. </a:t>
            </a:r>
            <a:r>
              <a:rPr lang="pl-PL" sz="1900" dirty="0">
                <a:latin typeface="+mj-lt"/>
              </a:rPr>
              <a:t>149</a:t>
            </a:r>
            <a:r>
              <a:rPr lang="pl-PL" sz="1900" baseline="30000" dirty="0">
                <a:latin typeface="+mj-lt"/>
              </a:rPr>
              <a:t>1</a:t>
            </a:r>
            <a:r>
              <a:rPr lang="pl-PL" sz="1900" dirty="0" smtClean="0">
                <a:latin typeface="+mj-lt"/>
              </a:rPr>
              <a:t>.</a:t>
            </a:r>
            <a:endParaRPr lang="pl-PL" sz="1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79154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b="1" dirty="0" smtClean="0">
              <a:latin typeface="+mj-lt"/>
            </a:endParaRPr>
          </a:p>
          <a:p>
            <a:pPr marL="0" algn="just"/>
            <a:endParaRPr lang="pl-PL" b="1" dirty="0">
              <a:latin typeface="+mj-lt"/>
            </a:endParaRPr>
          </a:p>
          <a:p>
            <a:pPr marL="0" algn="just"/>
            <a:endParaRPr lang="pl-PL" b="1" dirty="0" smtClean="0">
              <a:latin typeface="+mj-lt"/>
            </a:endParaRPr>
          </a:p>
          <a:p>
            <a:pPr marL="0" algn="just"/>
            <a:endParaRPr lang="pl-PL" b="1" dirty="0">
              <a:latin typeface="+mj-lt"/>
            </a:endParaRPr>
          </a:p>
          <a:p>
            <a:pPr marL="0" algn="just"/>
            <a:r>
              <a:rPr lang="pl-PL" b="1" dirty="0" smtClean="0">
                <a:latin typeface="+mj-lt"/>
              </a:rPr>
              <a:t>Art</a:t>
            </a:r>
            <a:r>
              <a:rPr lang="pl-PL" b="1" dirty="0">
                <a:latin typeface="+mj-lt"/>
              </a:rPr>
              <a:t>. 473 § 1 KPC </a:t>
            </a:r>
            <a:r>
              <a:rPr lang="pl-PL" dirty="0">
                <a:latin typeface="+mj-lt"/>
              </a:rPr>
              <a:t>W sprawach przewidzianych w niniejszym dziale </a:t>
            </a:r>
            <a:r>
              <a:rPr lang="pl-PL" b="1" dirty="0">
                <a:latin typeface="+mj-lt"/>
              </a:rPr>
              <a:t>nie stosuje się </a:t>
            </a:r>
            <a:r>
              <a:rPr lang="pl-PL" b="1" dirty="0" smtClean="0">
                <a:latin typeface="+mj-lt"/>
              </a:rPr>
              <a:t>przepisów ograniczających </a:t>
            </a:r>
            <a:r>
              <a:rPr lang="pl-PL" b="1" dirty="0">
                <a:latin typeface="+mj-lt"/>
              </a:rPr>
              <a:t>dopuszczalność dowodu ze </a:t>
            </a:r>
            <a:r>
              <a:rPr lang="pl-PL" b="1" dirty="0" smtClean="0">
                <a:latin typeface="+mj-lt"/>
              </a:rPr>
              <a:t>świadków i </a:t>
            </a:r>
            <a:r>
              <a:rPr lang="pl-PL" b="1" dirty="0">
                <a:latin typeface="+mj-lt"/>
              </a:rPr>
              <a:t>z przesłuchania stron</a:t>
            </a:r>
            <a:r>
              <a:rPr lang="pl-PL" b="1" dirty="0" smtClean="0">
                <a:latin typeface="+mj-lt"/>
              </a:rPr>
              <a:t>.</a:t>
            </a:r>
            <a:endParaRPr lang="pl-PL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07414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POSTĘPOWANIE W SPRAWACH Z ZAKRESU PRAWA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2000" b="1" dirty="0" smtClean="0">
                <a:latin typeface="+mj-lt"/>
              </a:rPr>
              <a:t>Art</a:t>
            </a:r>
            <a:r>
              <a:rPr lang="pl-PL" sz="2000" b="1" dirty="0">
                <a:latin typeface="+mj-lt"/>
              </a:rPr>
              <a:t>. 477 KPC</a:t>
            </a:r>
          </a:p>
          <a:p>
            <a:pPr marL="0" algn="just"/>
            <a:r>
              <a:rPr lang="pl-PL" sz="2000" dirty="0">
                <a:latin typeface="+mj-lt"/>
              </a:rPr>
              <a:t>W postępowaniu wszczętym z powództwa pracownika wezwania do udziału w sprawie, o którym mowa w </a:t>
            </a:r>
            <a:r>
              <a:rPr lang="pl-PL" sz="2000" dirty="0" smtClean="0">
                <a:latin typeface="+mj-lt"/>
              </a:rPr>
              <a:t>art.194 </a:t>
            </a:r>
            <a:r>
              <a:rPr lang="pl-PL" sz="2000" dirty="0">
                <a:latin typeface="+mj-lt"/>
              </a:rPr>
              <a:t>§ 1 i § 3, sąd może dokonać również z urzędu. Przewodniczący poucza pracownika o </a:t>
            </a:r>
            <a:r>
              <a:rPr lang="pl-PL" sz="2000" dirty="0" smtClean="0">
                <a:latin typeface="+mj-lt"/>
              </a:rPr>
              <a:t>roszczeniach wynikających </a:t>
            </a:r>
            <a:r>
              <a:rPr lang="pl-PL" sz="2000" dirty="0">
                <a:latin typeface="+mj-lt"/>
              </a:rPr>
              <a:t>z przytoczonych przez niego faktów</a:t>
            </a:r>
            <a:r>
              <a:rPr lang="pl-PL" sz="2000" dirty="0" smtClean="0">
                <a:latin typeface="+mj-lt"/>
              </a:rPr>
              <a:t>.</a:t>
            </a:r>
          </a:p>
          <a:p>
            <a:pPr marL="0" algn="just"/>
            <a:endParaRPr lang="pl-PL" sz="2000" dirty="0" smtClean="0">
              <a:latin typeface="+mj-lt"/>
            </a:endParaRPr>
          </a:p>
          <a:p>
            <a:pPr marL="0" algn="just"/>
            <a:r>
              <a:rPr lang="pl-PL" sz="2000" b="1" dirty="0" smtClean="0">
                <a:latin typeface="+mj-lt"/>
              </a:rPr>
              <a:t>Uchwała SN z </a:t>
            </a:r>
            <a:r>
              <a:rPr lang="pl-PL" sz="2000" b="1" dirty="0">
                <a:latin typeface="+mj-lt"/>
              </a:rPr>
              <a:t>dnia 25 lutego 1999 </a:t>
            </a:r>
            <a:r>
              <a:rPr lang="pl-PL" sz="2000" b="1" dirty="0" smtClean="0">
                <a:latin typeface="+mj-lt"/>
              </a:rPr>
              <a:t>r., III </a:t>
            </a:r>
            <a:r>
              <a:rPr lang="pl-PL" sz="2000" b="1" dirty="0">
                <a:latin typeface="+mj-lt"/>
              </a:rPr>
              <a:t>ZP 34/98</a:t>
            </a:r>
          </a:p>
          <a:p>
            <a:pPr marL="0" algn="just"/>
            <a:r>
              <a:rPr lang="pl-PL" sz="2000" i="1" dirty="0">
                <a:latin typeface="+mj-lt"/>
              </a:rPr>
              <a:t>Dopuszczalna jest apelacja powoda od wyroku, w którym sąd pierwszej instancji na podstawie art. 477(1) </a:t>
            </a:r>
            <a:r>
              <a:rPr lang="pl-PL" sz="2000" i="1" dirty="0" smtClean="0">
                <a:latin typeface="+mj-lt"/>
              </a:rPr>
              <a:t>par. 2 </a:t>
            </a:r>
            <a:r>
              <a:rPr lang="pl-PL" sz="2000" i="1" dirty="0">
                <a:latin typeface="+mj-lt"/>
              </a:rPr>
              <a:t>KPC w związku z art. 8 KP i art. 56 KP zasądził odszkodowanie w miejsce żądanego przywrócenia do pracy </a:t>
            </a:r>
            <a:r>
              <a:rPr lang="pl-PL" sz="2000" i="1" dirty="0" smtClean="0">
                <a:latin typeface="+mj-lt"/>
              </a:rPr>
              <a:t>i </a:t>
            </a:r>
            <a:r>
              <a:rPr lang="pl-PL" sz="2000" b="1" i="1" dirty="0" smtClean="0">
                <a:latin typeface="+mj-lt"/>
              </a:rPr>
              <a:t>nie </a:t>
            </a:r>
            <a:r>
              <a:rPr lang="pl-PL" sz="2000" b="1" i="1" dirty="0">
                <a:latin typeface="+mj-lt"/>
              </a:rPr>
              <a:t>oddalił powództwa w żadnym zakresie</a:t>
            </a:r>
            <a:r>
              <a:rPr lang="pl-PL" sz="2000" i="1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01704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POSTĘPOWANIE W SPRAWACH Z ZAKRESU UBEZPIECZEŃ SPOŁECZNYCH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2000" b="1" dirty="0" smtClean="0">
                <a:latin typeface="+mj-lt"/>
              </a:rPr>
              <a:t>OSOBA, KTÓREJ PRAW I OBOWIĄZKÓW DOTYCZY ZASKARŻONA DECYZJA</a:t>
            </a:r>
          </a:p>
          <a:p>
            <a:pPr marL="0" algn="just"/>
            <a:endParaRPr lang="pl-PL" sz="2000" b="1" dirty="0" smtClean="0">
              <a:latin typeface="+mj-lt"/>
            </a:endParaRPr>
          </a:p>
          <a:p>
            <a:pPr marL="0" algn="just"/>
            <a:r>
              <a:rPr lang="pl-PL" sz="2000" b="1" dirty="0" smtClean="0">
                <a:latin typeface="+mj-lt"/>
              </a:rPr>
              <a:t> </a:t>
            </a:r>
            <a:r>
              <a:rPr lang="pl-PL" sz="2000" dirty="0">
                <a:latin typeface="+mj-lt"/>
              </a:rPr>
              <a:t>Osoba, której praw i obowiązków </a:t>
            </a:r>
            <a:r>
              <a:rPr lang="pl-PL" sz="2000" dirty="0" smtClean="0">
                <a:latin typeface="+mj-lt"/>
              </a:rPr>
              <a:t>dotyczy zaskarżona </a:t>
            </a:r>
            <a:r>
              <a:rPr lang="pl-PL" sz="2000" dirty="0">
                <a:latin typeface="+mj-lt"/>
              </a:rPr>
              <a:t>decyzja, to osoba, </a:t>
            </a:r>
            <a:r>
              <a:rPr lang="pl-PL" sz="2000" b="1" dirty="0">
                <a:latin typeface="+mj-lt"/>
              </a:rPr>
              <a:t>w stosunku do której organ rentowy wydał decyzję, działając bez jej </a:t>
            </a:r>
            <a:r>
              <a:rPr lang="pl-PL" sz="2000" b="1" dirty="0" smtClean="0">
                <a:latin typeface="+mj-lt"/>
              </a:rPr>
              <a:t>wniosku </a:t>
            </a:r>
            <a:r>
              <a:rPr lang="pl-PL" sz="2000" dirty="0" smtClean="0">
                <a:latin typeface="+mj-lt"/>
              </a:rPr>
              <a:t>(z </a:t>
            </a:r>
            <a:r>
              <a:rPr lang="pl-PL" sz="2000" dirty="0">
                <a:latin typeface="+mj-lt"/>
              </a:rPr>
              <a:t>urzędu, w wyniku kontroli uprawnień). Może tu chodzić o decyzje wydawane w sprawach o ustalenie </a:t>
            </a:r>
            <a:r>
              <a:rPr lang="pl-PL" sz="2000" dirty="0" smtClean="0">
                <a:latin typeface="+mj-lt"/>
              </a:rPr>
              <a:t>istnienia ubezpieczenia </a:t>
            </a:r>
            <a:r>
              <a:rPr lang="pl-PL" sz="2000" dirty="0">
                <a:latin typeface="+mj-lt"/>
              </a:rPr>
              <a:t>i obowiązku uiszczenia składek z tego tytułu, o wymiar składek, o wstrzymanie wypłaty świadczeń, </a:t>
            </a:r>
            <a:r>
              <a:rPr lang="pl-PL" sz="2000" dirty="0" smtClean="0">
                <a:latin typeface="+mj-lt"/>
              </a:rPr>
              <a:t>o ustalenie </a:t>
            </a:r>
            <a:r>
              <a:rPr lang="pl-PL" sz="2000" dirty="0">
                <a:latin typeface="+mj-lt"/>
              </a:rPr>
              <a:t>obowiązku zwrotu nienależnie pobranych świadczeń albo o ponowne ustalenie prawa do świadczeń </a:t>
            </a:r>
            <a:r>
              <a:rPr lang="pl-PL" sz="2000" dirty="0" smtClean="0">
                <a:latin typeface="+mj-lt"/>
              </a:rPr>
              <a:t>lub przyznanie </a:t>
            </a:r>
            <a:r>
              <a:rPr lang="pl-PL" sz="2000" dirty="0">
                <a:latin typeface="+mj-lt"/>
              </a:rPr>
              <a:t>prawa do świadczeń w innym wymiarze po stwierdzeniu błędu organu rentowego lub odwoławczego</a:t>
            </a:r>
            <a:r>
              <a:rPr lang="pl-PL" sz="2000" dirty="0" smtClean="0">
                <a:latin typeface="+mj-lt"/>
              </a:rPr>
              <a:t>.</a:t>
            </a:r>
            <a:endParaRPr lang="pl-P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6412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400" dirty="0" smtClean="0">
                <a:latin typeface="+mj-lt"/>
              </a:rPr>
              <a:t>Właściwość rzeczowa: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+mj-lt"/>
              </a:rPr>
              <a:t>s</a:t>
            </a:r>
            <a:r>
              <a:rPr lang="pl-PL" sz="2400" dirty="0" smtClean="0">
                <a:latin typeface="+mj-lt"/>
              </a:rPr>
              <a:t>ądy okręgowe - sprawy niemajątkowe (art. 17 pkt 1 KPC),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+mj-lt"/>
              </a:rPr>
              <a:t>s</a:t>
            </a:r>
            <a:r>
              <a:rPr lang="pl-PL" sz="2400" dirty="0" smtClean="0">
                <a:latin typeface="+mj-lt"/>
              </a:rPr>
              <a:t>ądy rejonowe (rodzinne, z zastrzeżeniem art. 17 pkt 4 KPC) - spawa o ustanowienie rozdzielności majątkowej pomiędzy małżonkami (art. 452 KPC).</a:t>
            </a:r>
          </a:p>
          <a:p>
            <a:pPr marL="0" indent="0" algn="just"/>
            <a:endParaRPr lang="pl-PL" sz="2400" dirty="0" smtClean="0">
              <a:latin typeface="+mj-lt"/>
            </a:endParaRPr>
          </a:p>
          <a:p>
            <a:pPr marL="0" indent="0" algn="just"/>
            <a:r>
              <a:rPr lang="pl-PL" sz="2400" dirty="0" smtClean="0">
                <a:latin typeface="+mj-lt"/>
              </a:rPr>
              <a:t>Właściwość miejscowa – charakter wyłączony, zależny od miejsca zależny od miejsca zamieszkania obojga lub jednego z małżonków (art. 41 KPC).</a:t>
            </a:r>
          </a:p>
          <a:p>
            <a:pPr marL="0" indent="0" algn="just"/>
            <a:endParaRPr lang="pl-PL" sz="2400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57349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1700" b="1" dirty="0" smtClean="0">
                <a:latin typeface="+mj-lt"/>
              </a:rPr>
              <a:t>ZAINTERESOWANY</a:t>
            </a:r>
          </a:p>
          <a:p>
            <a:pPr marL="0" algn="just"/>
            <a:endParaRPr lang="pl-PL" sz="1700" b="1" dirty="0" smtClean="0">
              <a:latin typeface="+mj-lt"/>
            </a:endParaRPr>
          </a:p>
          <a:p>
            <a:pPr marL="0" algn="just"/>
            <a:r>
              <a:rPr lang="pl-PL" sz="1700" b="1" dirty="0" smtClean="0">
                <a:latin typeface="+mj-lt"/>
              </a:rPr>
              <a:t> </a:t>
            </a:r>
            <a:r>
              <a:rPr lang="pl-PL" sz="1700" dirty="0">
                <a:latin typeface="+mj-lt"/>
              </a:rPr>
              <a:t>Zainteresowany to osoba, która </a:t>
            </a:r>
            <a:r>
              <a:rPr lang="pl-PL" sz="1700" b="1" dirty="0">
                <a:latin typeface="+mj-lt"/>
              </a:rPr>
              <a:t>nie jest adresatem decyzji i w związku z tym nie </a:t>
            </a:r>
            <a:r>
              <a:rPr lang="pl-PL" sz="1700" b="1" dirty="0" smtClean="0">
                <a:latin typeface="+mj-lt"/>
              </a:rPr>
              <a:t>musiała brać </a:t>
            </a:r>
            <a:r>
              <a:rPr lang="pl-PL" sz="1700" b="1" dirty="0">
                <a:latin typeface="+mj-lt"/>
              </a:rPr>
              <a:t>udziału w postępowaniu przed organem rentowym. </a:t>
            </a:r>
            <a:r>
              <a:rPr lang="pl-PL" sz="1700" dirty="0">
                <a:latin typeface="+mj-lt"/>
              </a:rPr>
              <a:t>Osoba ta </a:t>
            </a:r>
            <a:r>
              <a:rPr lang="pl-PL" sz="1700" b="1" dirty="0">
                <a:latin typeface="+mj-lt"/>
              </a:rPr>
              <a:t>nie była w znaczeniu </a:t>
            </a:r>
            <a:r>
              <a:rPr lang="pl-PL" sz="1700" b="1" dirty="0" smtClean="0">
                <a:latin typeface="+mj-lt"/>
              </a:rPr>
              <a:t>materialnym stroną </a:t>
            </a:r>
            <a:r>
              <a:rPr lang="pl-PL" sz="1700" b="1" dirty="0">
                <a:latin typeface="+mj-lt"/>
              </a:rPr>
              <a:t>postępowania administracyjnego przed organem rentowym</a:t>
            </a:r>
            <a:r>
              <a:rPr lang="pl-PL" sz="1700" dirty="0">
                <a:latin typeface="+mj-lt"/>
              </a:rPr>
              <a:t>, choć mogła w tym </a:t>
            </a:r>
            <a:r>
              <a:rPr lang="pl-PL" sz="1700" dirty="0" smtClean="0">
                <a:latin typeface="+mj-lt"/>
              </a:rPr>
              <a:t>postępowaniu uczestniczyć </a:t>
            </a:r>
            <a:r>
              <a:rPr lang="pl-PL" sz="1700" dirty="0">
                <a:latin typeface="+mj-lt"/>
              </a:rPr>
              <a:t>i dlatego wie o wydaniu decyzji. Organ rentowy nie wydaje decyzji w stosunku do </a:t>
            </a:r>
            <a:r>
              <a:rPr lang="pl-PL" sz="1700" dirty="0" smtClean="0">
                <a:latin typeface="+mj-lt"/>
              </a:rPr>
              <a:t>zainteresowanego (nie </a:t>
            </a:r>
            <a:r>
              <a:rPr lang="pl-PL" sz="1700" dirty="0">
                <a:latin typeface="+mj-lt"/>
              </a:rPr>
              <a:t>jest on adresatem tej decyzji), lecz decyzja – chociaż skierowana do innych podmiotów – </a:t>
            </a:r>
            <a:r>
              <a:rPr lang="pl-PL" sz="1700" b="1" dirty="0">
                <a:latin typeface="+mj-lt"/>
              </a:rPr>
              <a:t>swoją </a:t>
            </a:r>
            <a:r>
              <a:rPr lang="pl-PL" sz="1700" b="1" dirty="0" smtClean="0">
                <a:latin typeface="+mj-lt"/>
              </a:rPr>
              <a:t>treścią wpływa </a:t>
            </a:r>
            <a:r>
              <a:rPr lang="pl-PL" sz="1700" b="1" dirty="0">
                <a:latin typeface="+mj-lt"/>
              </a:rPr>
              <a:t>na jego prawa lub obowiązki w taki sposób, że ma on interes prawny w uzyskaniu </a:t>
            </a:r>
            <a:r>
              <a:rPr lang="pl-PL" sz="1700" b="1" dirty="0" smtClean="0">
                <a:latin typeface="+mj-lt"/>
              </a:rPr>
              <a:t>konkretnego orzeczenia </a:t>
            </a:r>
            <a:r>
              <a:rPr lang="pl-PL" sz="1700" b="1" dirty="0">
                <a:latin typeface="+mj-lt"/>
              </a:rPr>
              <a:t>sądowego. </a:t>
            </a:r>
            <a:r>
              <a:rPr lang="pl-PL" sz="1700" dirty="0">
                <a:latin typeface="+mj-lt"/>
              </a:rPr>
              <a:t>Zainteresowany może wnieść odwołanie od decyzji organu rentowego. </a:t>
            </a:r>
            <a:r>
              <a:rPr lang="pl-PL" sz="1700" dirty="0" smtClean="0">
                <a:latin typeface="+mj-lt"/>
              </a:rPr>
              <a:t>Zainteresowany jako </a:t>
            </a:r>
            <a:r>
              <a:rPr lang="pl-PL" sz="1700" dirty="0">
                <a:latin typeface="+mj-lt"/>
              </a:rPr>
              <a:t>osoba, która w postępowaniu przed organem rentowym nie występowała jako strona i wobec której nie </a:t>
            </a:r>
            <a:r>
              <a:rPr lang="pl-PL" sz="1700" dirty="0" smtClean="0">
                <a:latin typeface="+mj-lt"/>
              </a:rPr>
              <a:t>została wydana </a:t>
            </a:r>
            <a:r>
              <a:rPr lang="pl-PL" sz="1700" dirty="0">
                <a:latin typeface="+mj-lt"/>
              </a:rPr>
              <a:t>decyzja, ma nie tylko możliwość wstąpienia do procesu (przed sądem) toczącego się z </a:t>
            </a:r>
            <a:r>
              <a:rPr lang="pl-PL" sz="1700" dirty="0" smtClean="0">
                <a:latin typeface="+mj-lt"/>
              </a:rPr>
              <a:t>inicjatywy (odwołania</a:t>
            </a:r>
            <a:r>
              <a:rPr lang="pl-PL" sz="1700" dirty="0">
                <a:latin typeface="+mj-lt"/>
              </a:rPr>
              <a:t>) innych osób, ale ma również możliwość wniesienia odwołania (</a:t>
            </a:r>
            <a:r>
              <a:rPr lang="pl-PL" sz="1700" i="1" dirty="0">
                <a:latin typeface="+mj-lt"/>
              </a:rPr>
              <a:t>K. Gonera (w:) K. Piasecki (red.), </a:t>
            </a:r>
            <a:r>
              <a:rPr lang="pl-PL" sz="1700" i="1" dirty="0" smtClean="0">
                <a:latin typeface="+mj-lt"/>
              </a:rPr>
              <a:t>Kodeks postępowania </a:t>
            </a:r>
            <a:r>
              <a:rPr lang="pl-PL" sz="1700" i="1" dirty="0">
                <a:latin typeface="+mj-lt"/>
              </a:rPr>
              <a:t>cywilnego. Tom II. Komentarz. Art. 367–729, Wyd. 7. Warszawa 2016</a:t>
            </a:r>
            <a:r>
              <a:rPr lang="pl-PL" sz="1700" dirty="0">
                <a:latin typeface="+mj-lt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15306304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b="1" dirty="0" smtClean="0">
              <a:latin typeface="+mj-lt"/>
            </a:endParaRPr>
          </a:p>
          <a:p>
            <a:pPr marL="0" algn="just"/>
            <a:endParaRPr lang="pl-PL" b="1" dirty="0">
              <a:latin typeface="+mj-lt"/>
            </a:endParaRPr>
          </a:p>
          <a:p>
            <a:pPr marL="0" algn="just"/>
            <a:r>
              <a:rPr lang="pl-PL" b="1" dirty="0" smtClean="0">
                <a:latin typeface="+mj-lt"/>
              </a:rPr>
              <a:t>Art</a:t>
            </a:r>
            <a:r>
              <a:rPr lang="pl-PL" b="1" dirty="0">
                <a:latin typeface="+mj-lt"/>
              </a:rPr>
              <a:t>. </a:t>
            </a:r>
            <a:r>
              <a:rPr lang="pl-PL" b="1" dirty="0" smtClean="0">
                <a:latin typeface="+mj-lt"/>
              </a:rPr>
              <a:t>477</a:t>
            </a:r>
            <a:r>
              <a:rPr lang="pl-PL" b="1" baseline="30000" dirty="0" smtClean="0">
                <a:latin typeface="Century Gothic"/>
              </a:rPr>
              <a:t>12</a:t>
            </a:r>
            <a:r>
              <a:rPr lang="pl-PL" b="1" dirty="0" smtClean="0">
                <a:latin typeface="+mj-lt"/>
              </a:rPr>
              <a:t> KPC </a:t>
            </a:r>
            <a:r>
              <a:rPr lang="pl-PL" dirty="0">
                <a:latin typeface="+mj-lt"/>
              </a:rPr>
              <a:t>Nie jest dopuszczalne </a:t>
            </a:r>
            <a:r>
              <a:rPr lang="pl-PL" dirty="0" smtClean="0">
                <a:latin typeface="+mj-lt"/>
              </a:rPr>
              <a:t>zawarcie ugody.</a:t>
            </a:r>
          </a:p>
          <a:p>
            <a:pPr marL="0" algn="just"/>
            <a:endParaRPr lang="pl-PL" dirty="0">
              <a:latin typeface="+mj-lt"/>
            </a:endParaRPr>
          </a:p>
          <a:p>
            <a:pPr marL="0" algn="just"/>
            <a:r>
              <a:rPr lang="pl-PL" b="1" dirty="0">
                <a:latin typeface="+mj-lt"/>
              </a:rPr>
              <a:t>Art. 917 KC </a:t>
            </a:r>
            <a:r>
              <a:rPr lang="pl-PL" dirty="0">
                <a:latin typeface="+mj-lt"/>
              </a:rPr>
              <a:t>Przez ugodę strony czynią sobie wzajemne ustępstwa w zakresie istniejącego między </a:t>
            </a:r>
            <a:r>
              <a:rPr lang="pl-PL" dirty="0" smtClean="0">
                <a:latin typeface="+mj-lt"/>
              </a:rPr>
              <a:t>nimi stosunku </a:t>
            </a:r>
            <a:r>
              <a:rPr lang="pl-PL" dirty="0">
                <a:latin typeface="+mj-lt"/>
              </a:rPr>
              <a:t>prawnego w tym celu, aby uchylić niepewność co do roszczeń wynikających z tego stosunku </a:t>
            </a:r>
            <a:r>
              <a:rPr lang="pl-PL" dirty="0" smtClean="0">
                <a:latin typeface="+mj-lt"/>
              </a:rPr>
              <a:t>lub zapewnić </a:t>
            </a:r>
            <a:r>
              <a:rPr lang="pl-PL" dirty="0">
                <a:latin typeface="+mj-lt"/>
              </a:rPr>
              <a:t>ich wykonanie albo by uchylić spór istniejący lub mogący powstać.</a:t>
            </a:r>
          </a:p>
        </p:txBody>
      </p:sp>
    </p:spTree>
    <p:extLst>
      <p:ext uri="{BB962C8B-B14F-4D97-AF65-F5344CB8AC3E}">
        <p14:creationId xmlns:p14="http://schemas.microsoft.com/office/powerpoint/2010/main" val="26595381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POSTĘPOWANIE W SPRAWACH O NARUSZENIE POSIADANIA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i="1" dirty="0" smtClean="0">
                <a:latin typeface="+mj-lt"/>
              </a:rPr>
              <a:t>art. 478 – 479 KPC</a:t>
            </a:r>
          </a:p>
          <a:p>
            <a:pPr marL="0" algn="just"/>
            <a:endParaRPr lang="pl-PL" dirty="0" smtClean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Zakres przedmiotowy:</a:t>
            </a:r>
          </a:p>
          <a:p>
            <a:pPr marL="0" algn="just"/>
            <a:r>
              <a:rPr lang="pl-PL" dirty="0">
                <a:latin typeface="+mj-lt"/>
              </a:rPr>
              <a:t>o</a:t>
            </a:r>
            <a:r>
              <a:rPr lang="pl-PL" dirty="0" smtClean="0">
                <a:latin typeface="+mj-lt"/>
              </a:rPr>
              <a:t>drębność postępowania posesoryjnego polega na ograniczonym zakresie rozpoznania i orzekania sądu. Wg KPC, sąd bada jedynie </a:t>
            </a:r>
            <a:r>
              <a:rPr lang="pl-PL" b="1" dirty="0" smtClean="0">
                <a:latin typeface="+mj-lt"/>
              </a:rPr>
              <a:t>ostatni stan posiadania i fakt jego naruszenia, nie rozpoznając samego prawa ani dobrej wiary pozwanego</a:t>
            </a:r>
            <a:r>
              <a:rPr lang="pl-PL" dirty="0" smtClean="0">
                <a:latin typeface="+mj-lt"/>
              </a:rPr>
              <a:t> (art. 478 KPC). Ma to skrócić i usprawnić postępowanie, którego celem jest szybkie usunięcie skutków samowoli i doprowadzenie do stanu istniejącego przed naruszeniem posiadania,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0711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dirty="0" smtClean="0"/>
          </a:p>
          <a:p>
            <a:pPr marL="0" algn="just"/>
            <a:endParaRPr lang="pl-PL" dirty="0"/>
          </a:p>
          <a:p>
            <a:pPr marL="0" algn="just"/>
            <a:endParaRPr lang="pl-PL" dirty="0" smtClean="0"/>
          </a:p>
          <a:p>
            <a:pPr marL="0" algn="just"/>
            <a:r>
              <a:rPr lang="pl-PL" dirty="0" smtClean="0"/>
              <a:t>Właściwość rzeczowa – sądy rejonowe bez względu na wartość przedmiotu sporu (</a:t>
            </a:r>
            <a:r>
              <a:rPr lang="pl-PL" dirty="0" err="1" smtClean="0"/>
              <a:t>uchw</a:t>
            </a:r>
            <a:r>
              <a:rPr lang="pl-PL" dirty="0" smtClean="0"/>
              <a:t>. SN z 23 października 1991 r., III CZP 102/91).</a:t>
            </a:r>
          </a:p>
          <a:p>
            <a:pPr marL="0" algn="just"/>
            <a:endParaRPr lang="pl-PL" dirty="0"/>
          </a:p>
          <a:p>
            <a:pPr marL="0" algn="just"/>
            <a:r>
              <a:rPr lang="pl-PL" dirty="0" smtClean="0"/>
              <a:t>Właściwość miejscowa – sąd miejsca położenia nieruchomości (art</a:t>
            </a:r>
            <a:r>
              <a:rPr lang="pl-PL" dirty="0"/>
              <a:t>. </a:t>
            </a:r>
            <a:r>
              <a:rPr lang="pl-PL" dirty="0" smtClean="0"/>
              <a:t>38 § </a:t>
            </a:r>
            <a:r>
              <a:rPr lang="pl-PL" dirty="0"/>
              <a:t>1 </a:t>
            </a:r>
            <a:r>
              <a:rPr lang="pl-PL" dirty="0" smtClean="0"/>
              <a:t>KPC).</a:t>
            </a:r>
          </a:p>
        </p:txBody>
      </p:sp>
    </p:spTree>
    <p:extLst>
      <p:ext uri="{BB962C8B-B14F-4D97-AF65-F5344CB8AC3E}">
        <p14:creationId xmlns:p14="http://schemas.microsoft.com/office/powerpoint/2010/main" val="36857548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dirty="0" smtClean="0">
              <a:latin typeface="+mj-lt"/>
            </a:endParaRPr>
          </a:p>
          <a:p>
            <a:pPr marL="0" algn="just"/>
            <a:endParaRPr lang="pl-PL" dirty="0">
              <a:latin typeface="+mj-lt"/>
            </a:endParaRPr>
          </a:p>
          <a:p>
            <a:pPr marL="0" algn="just"/>
            <a:endParaRPr lang="pl-PL" dirty="0" smtClean="0">
              <a:latin typeface="+mj-lt"/>
            </a:endParaRPr>
          </a:p>
          <a:p>
            <a:pPr marL="0" algn="just"/>
            <a:r>
              <a:rPr lang="pl-PL" dirty="0" smtClean="0">
                <a:latin typeface="+mj-lt"/>
              </a:rPr>
              <a:t>Legitymacja procesowa: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c</a:t>
            </a:r>
            <a:r>
              <a:rPr lang="pl-PL" dirty="0" smtClean="0">
                <a:latin typeface="+mj-lt"/>
              </a:rPr>
              <a:t>zynna – posiadacz,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bierna – ten, kto dopuścił się naruszenia posiadania oraz osoba, na której korzyść naruszenie nastąpiło (np. na korzyść dzierżawiącego działa dzierżawca, który przedmiot dzierżawy odbiera osobie trzeciej). 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838354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sz="2800" dirty="0" smtClean="0">
              <a:latin typeface="+mj-lt"/>
            </a:endParaRPr>
          </a:p>
          <a:p>
            <a:pPr algn="ctr"/>
            <a:endParaRPr lang="pl-PL" sz="2800" dirty="0">
              <a:latin typeface="+mj-lt"/>
            </a:endParaRPr>
          </a:p>
          <a:p>
            <a:pPr algn="ctr"/>
            <a:endParaRPr lang="pl-PL" sz="2800" dirty="0" smtClean="0">
              <a:latin typeface="+mj-lt"/>
            </a:endParaRPr>
          </a:p>
          <a:p>
            <a:pPr algn="ctr"/>
            <a:endParaRPr lang="pl-PL" sz="2800" dirty="0">
              <a:latin typeface="+mj-lt"/>
            </a:endParaRPr>
          </a:p>
          <a:p>
            <a:pPr algn="ctr"/>
            <a:r>
              <a:rPr lang="pl-PL" sz="2800" dirty="0" smtClean="0">
                <a:latin typeface="+mj-lt"/>
              </a:rPr>
              <a:t>Dziękuję za uwagę</a:t>
            </a:r>
            <a:endParaRPr lang="pl-PL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889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dirty="0" smtClean="0">
                <a:latin typeface="+mj-lt"/>
              </a:rPr>
              <a:t>Sprawy małżeńskie oraz sprawy dotyczące małżeńskich stosunków majątkowych należą do jurysdykcji krajowej, jeżeli: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oboje małżonkowie mieli ostatnie miejsce zamieszkania lub miejsce zwykłego pobytu w Polsce, gdy choć jedno z nich nadal zamieszkuje lub ma miejsce zwykłego pobytu w Polsce,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m</a:t>
            </a:r>
            <a:r>
              <a:rPr lang="pl-PL" dirty="0" smtClean="0">
                <a:latin typeface="+mj-lt"/>
              </a:rPr>
              <a:t>ałżonek, który wytoczył powództwo, zamieszkiwał lub przebywał w Polsce co najmniej od roku bezpośrednio przed wszczęciem postępowania,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m</a:t>
            </a:r>
            <a:r>
              <a:rPr lang="pl-PL" dirty="0" smtClean="0">
                <a:latin typeface="+mj-lt"/>
              </a:rPr>
              <a:t>ałżonek, który wytoczył powództwo, osiada polskie obywatelstwo i zamieszkuje lub przebywa w Polsce co najmniej od 6 miesięcy bezpośrednio przed wszczęciem postępowania,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o</a:t>
            </a:r>
            <a:r>
              <a:rPr lang="pl-PL" dirty="0" smtClean="0">
                <a:latin typeface="+mj-lt"/>
              </a:rPr>
              <a:t>boje małżonkowie są obywatelami polskimi (art. 1103</a:t>
            </a:r>
            <a:r>
              <a:rPr lang="pl-PL" baseline="30000" dirty="0" smtClean="0">
                <a:latin typeface="+mj-lt"/>
                <a:ea typeface="Calibri"/>
                <a:cs typeface="Times New Roman"/>
              </a:rPr>
              <a:t>1 </a:t>
            </a:r>
            <a:r>
              <a:rPr lang="pl-PL" dirty="0" smtClean="0">
                <a:latin typeface="+mj-lt"/>
              </a:rPr>
              <a:t>§ 1</a:t>
            </a:r>
            <a:r>
              <a:rPr lang="pl-PL" baseline="30000" dirty="0" smtClean="0">
                <a:latin typeface="+mj-lt"/>
                <a:ea typeface="Calibri"/>
                <a:cs typeface="Times New Roman"/>
              </a:rPr>
              <a:t> </a:t>
            </a:r>
            <a:r>
              <a:rPr lang="pl-PL" dirty="0" smtClean="0">
                <a:latin typeface="+mj-lt"/>
              </a:rPr>
              <a:t>KPC.</a:t>
            </a:r>
          </a:p>
          <a:p>
            <a:pPr marL="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3802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ZASADY WSPÓLNE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 smtClean="0">
                <a:latin typeface="+mj-lt"/>
              </a:rPr>
              <a:t>SKŁAD SĄDU </a:t>
            </a:r>
          </a:p>
          <a:p>
            <a:pPr marL="0" algn="just"/>
            <a:endParaRPr lang="pl-PL" b="1" dirty="0">
              <a:latin typeface="+mj-lt"/>
            </a:endParaRPr>
          </a:p>
          <a:p>
            <a:pPr marL="0" algn="just"/>
            <a:r>
              <a:rPr lang="pl-PL" b="1" dirty="0">
                <a:latin typeface="+mj-lt"/>
              </a:rPr>
              <a:t>Art. 47 § 2 </a:t>
            </a:r>
            <a:r>
              <a:rPr lang="pl-PL" b="1" dirty="0" smtClean="0">
                <a:latin typeface="+mj-lt"/>
              </a:rPr>
              <a:t>pkt 2 KPC </a:t>
            </a:r>
            <a:r>
              <a:rPr lang="pl-PL" dirty="0">
                <a:latin typeface="+mj-lt"/>
              </a:rPr>
              <a:t>W pierwszej instancji sąd w składzie jednego sędziego jako przewodniczącego i </a:t>
            </a:r>
            <a:r>
              <a:rPr lang="pl-PL" dirty="0" smtClean="0">
                <a:latin typeface="+mj-lt"/>
              </a:rPr>
              <a:t>dwóch ławników </a:t>
            </a:r>
            <a:r>
              <a:rPr lang="pl-PL" dirty="0">
                <a:latin typeface="+mj-lt"/>
              </a:rPr>
              <a:t>rozpoznaje </a:t>
            </a:r>
            <a:r>
              <a:rPr lang="pl-PL" dirty="0" smtClean="0">
                <a:latin typeface="+mj-lt"/>
              </a:rPr>
              <a:t>sprawy ze stosunków rodzinnych 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 dirty="0" smtClean="0">
                <a:latin typeface="+mj-lt"/>
              </a:rPr>
              <a:t>rozwód</a:t>
            </a:r>
            <a:r>
              <a:rPr lang="pl-PL" b="1" dirty="0">
                <a:latin typeface="+mj-lt"/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 dirty="0" smtClean="0">
                <a:latin typeface="+mj-lt"/>
              </a:rPr>
              <a:t>separację</a:t>
            </a:r>
            <a:r>
              <a:rPr lang="pl-PL" b="1" dirty="0">
                <a:latin typeface="+mj-lt"/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ustalenie </a:t>
            </a:r>
            <a:r>
              <a:rPr lang="pl-PL" dirty="0">
                <a:latin typeface="+mj-lt"/>
              </a:rPr>
              <a:t>bezskuteczności uznania ojcostwa,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rozwiązanie </a:t>
            </a:r>
            <a:r>
              <a:rPr lang="pl-PL" dirty="0">
                <a:latin typeface="+mj-lt"/>
              </a:rPr>
              <a:t>przysposobienia.</a:t>
            </a:r>
          </a:p>
          <a:p>
            <a:pPr marL="0" algn="just"/>
            <a:endParaRPr lang="pl-PL" dirty="0">
              <a:latin typeface="+mj-lt"/>
            </a:endParaRPr>
          </a:p>
          <a:p>
            <a:pPr marL="0" algn="just"/>
            <a:endParaRPr lang="pl-PL" dirty="0" smtClean="0">
              <a:latin typeface="+mj-lt"/>
            </a:endParaRPr>
          </a:p>
          <a:p>
            <a:pPr marL="0" algn="just"/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2671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pl-PL" dirty="0" smtClean="0"/>
              <a:t>ZASADY WSPÓLNE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do reprezentowania strony konieczne jest pełnomocnictwo dzielone do prowadzenia danej sprawy (art. 426 KPC),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p</a:t>
            </a:r>
            <a:r>
              <a:rPr lang="pl-PL" dirty="0" smtClean="0">
                <a:latin typeface="+mj-lt"/>
              </a:rPr>
              <a:t>osiedzenia sądowe odbywają się przy zamkniętych drzwiach (ujawnienie w toku postępowania dowodowego intymnych szczegółów życia rodzinnego),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w</a:t>
            </a:r>
            <a:r>
              <a:rPr lang="pl-PL" dirty="0" smtClean="0">
                <a:latin typeface="+mj-lt"/>
              </a:rPr>
              <a:t> razie nieusprawiedliwionego niestawiennictwa </a:t>
            </a:r>
            <a:r>
              <a:rPr lang="pl-PL" b="1" dirty="0" smtClean="0">
                <a:latin typeface="+mj-lt"/>
              </a:rPr>
              <a:t>powoda </a:t>
            </a:r>
            <a:r>
              <a:rPr lang="pl-PL" dirty="0" smtClean="0">
                <a:latin typeface="+mj-lt"/>
              </a:rPr>
              <a:t>na pierwszej rozprawie postępowanie zawiesza się </a:t>
            </a:r>
            <a:r>
              <a:rPr lang="pl-PL" b="1" dirty="0">
                <a:latin typeface="+mj-lt"/>
              </a:rPr>
              <a:t>(</a:t>
            </a:r>
            <a:r>
              <a:rPr lang="pl-PL" b="1" dirty="0" smtClean="0">
                <a:latin typeface="+mj-lt"/>
              </a:rPr>
              <a:t>zawsze w sprawie o rozwód albo o separację)</a:t>
            </a:r>
            <a:r>
              <a:rPr lang="pl-PL" dirty="0" smtClean="0">
                <a:latin typeface="+mj-lt"/>
              </a:rPr>
              <a:t>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p</a:t>
            </a:r>
            <a:r>
              <a:rPr lang="pl-PL" dirty="0" smtClean="0">
                <a:latin typeface="+mj-lt"/>
              </a:rPr>
              <a:t>odjęcie zawieszonego postępowania następuje na wniosek powoda, nie wcześniej niż po upływie 3 miesięcy od zawieszenia,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80128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pl-PL" dirty="0"/>
              <a:t>ZASADY </a:t>
            </a:r>
            <a:r>
              <a:rPr lang="pl-PL" dirty="0" smtClean="0"/>
              <a:t>WSPÓLNE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w</a:t>
            </a:r>
            <a:r>
              <a:rPr lang="pl-PL" dirty="0" smtClean="0">
                <a:latin typeface="+mj-lt"/>
              </a:rPr>
              <a:t> wypadku niezgłoszenia wniosku o podjęcie postępowania w ciągu roku od zawieszenia – sąd wydaje postanowienie o umorzeniu i wniesiony pozew nie wywołuje żadnych skutków prawnych (art. 428 w zw. z art. 182 § 2 KPC),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strona wezwana do osobistego stawiennictwa może zostać skazana za nieusprawiedliwione niestawiennictwo na grzywnę wg przepisów o karach za niestawiennictwo świadka (art. 429 KPC),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b="1" dirty="0">
                <a:latin typeface="+mj-lt"/>
              </a:rPr>
              <a:t>n</a:t>
            </a:r>
            <a:r>
              <a:rPr lang="pl-PL" b="1" dirty="0" smtClean="0">
                <a:latin typeface="+mj-lt"/>
              </a:rPr>
              <a:t>ie można nakazać przymusowego sprowadzenia powoda czy pozwanego do sądu, 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>
                <a:latin typeface="+mj-lt"/>
              </a:rPr>
              <a:t>w charakterze świadków nie mogą być przesłuchiwani małoletni, którzy nie ukończyli lat 13 i zstępni stron, którzy nie ukończyli 17 lat (art. 430 KPC),</a:t>
            </a:r>
          </a:p>
          <a:p>
            <a:pPr marL="0" algn="just">
              <a:buFont typeface="Arial" panose="020B0604020202020204" pitchFamily="34" charset="0"/>
              <a:buChar char="•"/>
            </a:pPr>
            <a:endParaRPr lang="pl-PL" dirty="0" smtClean="0">
              <a:latin typeface="+mj-lt"/>
            </a:endParaRPr>
          </a:p>
          <a:p>
            <a:pPr marL="0" algn="just">
              <a:buFont typeface="Arial" panose="020B0604020202020204" pitchFamily="34" charset="0"/>
              <a:buChar char="•"/>
            </a:pP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189204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tWFA">
  <a:themeElements>
    <a:clrScheme name="tematWF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tWFA">
      <a:majorFont>
        <a:latin typeface="Century Gothic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tWF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tWF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tematWFA</Template>
  <TotalTime>2326</TotalTime>
  <Words>4437</Words>
  <Application>Microsoft Office PowerPoint</Application>
  <PresentationFormat>Pokaz na ekranie (4:3)</PresentationFormat>
  <Paragraphs>336</Paragraphs>
  <Slides>55</Slides>
  <Notes>29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55</vt:i4>
      </vt:variant>
    </vt:vector>
  </HeadingPairs>
  <TitlesOfParts>
    <vt:vector size="56" baseType="lpstr">
      <vt:lpstr>tematWFA</vt:lpstr>
      <vt:lpstr>Prezentacja programu PowerPoint</vt:lpstr>
      <vt:lpstr>ZAKRES ZAJĘĆ</vt:lpstr>
      <vt:lpstr>POSTĘPOWANIE W SPRAWACH MAŁŻEŃSKICH</vt:lpstr>
      <vt:lpstr>Prezentacja programu PowerPoint</vt:lpstr>
      <vt:lpstr>Prezentacja programu PowerPoint</vt:lpstr>
      <vt:lpstr>Prezentacja programu PowerPoint</vt:lpstr>
      <vt:lpstr>ZASADY WSPÓLNE</vt:lpstr>
      <vt:lpstr>ZASADY WSPÓLNE CD.</vt:lpstr>
      <vt:lpstr>ZASADY WSPÓLNE CD.</vt:lpstr>
      <vt:lpstr>ZASADY WSPÓLNE CD.</vt:lpstr>
      <vt:lpstr>Prezentacja programu PowerPoint</vt:lpstr>
      <vt:lpstr>POSTĘPOWANIE W SPRAWACH O ROZWÓD ORAZ O SEPARACJĘ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INNE SPRAWY – UNIEWAŻNIENIE MAŁŻEŃSTWA</vt:lpstr>
      <vt:lpstr>UNIEWAŻNENIE MAŁŻEŃSTWA CD.</vt:lpstr>
      <vt:lpstr>INNE SPRAWY – USTALENIE ISTNIENIA LUB NIEISTNIENIA MAŁŻEŃSTWA</vt:lpstr>
      <vt:lpstr>INNE SPRAWY – USTALENIE ROZDZIELNOSCI MAJĄTKOWEJ POMIEDZY MAŁŻONKAMI</vt:lpstr>
      <vt:lpstr>POSTĘPOWANIE W SPRAWACH ZE STOSUNKÓW POMIĘDZY RODZICAMI A DZIEĆMI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POSTĘPOWANIE W SPRAWACH Z ZAKRESU PRAWA PRACY I UBEZPIECZEŃ SPOŁECZNYCH</vt:lpstr>
      <vt:lpstr>Prezentacja programu PowerPoint</vt:lpstr>
      <vt:lpstr>Prezentacja programu PowerPoint</vt:lpstr>
      <vt:lpstr>ZAGADNIENIA WSPÓLNE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CECHY CHARAKTERYSTYCZNE DOT. PRZEBIEGU POSTĘPOWANIA</vt:lpstr>
      <vt:lpstr>Prezentacja programu PowerPoint</vt:lpstr>
      <vt:lpstr>Prezentacja programu PowerPoint</vt:lpstr>
      <vt:lpstr>POSTĘPOWANIE W SPRAWACH Z ZAKRESU PRAWA PRACY</vt:lpstr>
      <vt:lpstr>POSTĘPOWANIE W SPRAWACH Z ZAKRESU UBEZPIECZEŃ SPOŁECZNYCH</vt:lpstr>
      <vt:lpstr>Prezentacja programu PowerPoint</vt:lpstr>
      <vt:lpstr>Prezentacja programu PowerPoint</vt:lpstr>
      <vt:lpstr>POSTĘPOWANIE W SPRAWACH O NARUSZENIE POSIADANIA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Dział Prawny/Legal Department</dc:creator>
  <cp:lastModifiedBy>Karolina Radkowska</cp:lastModifiedBy>
  <cp:revision>256</cp:revision>
  <cp:lastPrinted>1601-01-01T00:00:00Z</cp:lastPrinted>
  <dcterms:created xsi:type="dcterms:W3CDTF">2019-03-01T08:43:38Z</dcterms:created>
  <dcterms:modified xsi:type="dcterms:W3CDTF">2019-05-08T15:03:28Z</dcterms:modified>
</cp:coreProperties>
</file>