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Lst>
  <p:notesMasterIdLst>
    <p:notesMasterId r:id="rId51"/>
  </p:notesMasterIdLst>
  <p:sldIdLst>
    <p:sldId id="256" r:id="rId2"/>
    <p:sldId id="257" r:id="rId3"/>
    <p:sldId id="261" r:id="rId4"/>
    <p:sldId id="258" r:id="rId5"/>
    <p:sldId id="259" r:id="rId6"/>
    <p:sldId id="260" r:id="rId7"/>
    <p:sldId id="262" r:id="rId8"/>
    <p:sldId id="263" r:id="rId9"/>
    <p:sldId id="264" r:id="rId10"/>
    <p:sldId id="265" r:id="rId11"/>
    <p:sldId id="266" r:id="rId12"/>
    <p:sldId id="268" r:id="rId13"/>
    <p:sldId id="269" r:id="rId14"/>
    <p:sldId id="301" r:id="rId15"/>
    <p:sldId id="270" r:id="rId16"/>
    <p:sldId id="271" r:id="rId17"/>
    <p:sldId id="272" r:id="rId18"/>
    <p:sldId id="273" r:id="rId19"/>
    <p:sldId id="274" r:id="rId20"/>
    <p:sldId id="275" r:id="rId21"/>
    <p:sldId id="276" r:id="rId22"/>
    <p:sldId id="277" r:id="rId23"/>
    <p:sldId id="305" r:id="rId24"/>
    <p:sldId id="278" r:id="rId25"/>
    <p:sldId id="279" r:id="rId26"/>
    <p:sldId id="280" r:id="rId27"/>
    <p:sldId id="302" r:id="rId28"/>
    <p:sldId id="281" r:id="rId29"/>
    <p:sldId id="282" r:id="rId30"/>
    <p:sldId id="283" r:id="rId31"/>
    <p:sldId id="284" r:id="rId32"/>
    <p:sldId id="285" r:id="rId33"/>
    <p:sldId id="286" r:id="rId34"/>
    <p:sldId id="303" r:id="rId35"/>
    <p:sldId id="287" r:id="rId36"/>
    <p:sldId id="304" r:id="rId37"/>
    <p:sldId id="288" r:id="rId38"/>
    <p:sldId id="289" r:id="rId39"/>
    <p:sldId id="290" r:id="rId40"/>
    <p:sldId id="291" r:id="rId41"/>
    <p:sldId id="292" r:id="rId42"/>
    <p:sldId id="299" r:id="rId43"/>
    <p:sldId id="293" r:id="rId44"/>
    <p:sldId id="294" r:id="rId45"/>
    <p:sldId id="295" r:id="rId46"/>
    <p:sldId id="296" r:id="rId47"/>
    <p:sldId id="300" r:id="rId48"/>
    <p:sldId id="297" r:id="rId49"/>
    <p:sldId id="298" r:id="rId50"/>
  </p:sldIdLst>
  <p:sldSz cx="9144000" cy="6858000" type="screen4x3"/>
  <p:notesSz cx="7315200" cy="9601200"/>
  <p:defaultTextStyle>
    <a:defPPr>
      <a:defRPr lang="en-GB"/>
    </a:defPPr>
    <a:lvl1pPr algn="l" defTabSz="449263" rtl="0" eaLnBrk="0" fontAlgn="base" hangingPunct="0">
      <a:spcBef>
        <a:spcPct val="0"/>
      </a:spcBef>
      <a:spcAft>
        <a:spcPct val="0"/>
      </a:spcAft>
      <a:defRPr kern="1200">
        <a:solidFill>
          <a:schemeClr val="tx1"/>
        </a:solidFill>
        <a:latin typeface="Arial" charset="0"/>
        <a:ea typeface="+mn-ea"/>
        <a:cs typeface="+mn-cs"/>
      </a:defRPr>
    </a:lvl1pPr>
    <a:lvl2pPr marL="742950" indent="-285750" algn="l" defTabSz="449263" rtl="0" eaLnBrk="0" fontAlgn="base" hangingPunct="0">
      <a:spcBef>
        <a:spcPct val="0"/>
      </a:spcBef>
      <a:spcAft>
        <a:spcPct val="0"/>
      </a:spcAft>
      <a:defRPr kern="1200">
        <a:solidFill>
          <a:schemeClr val="tx1"/>
        </a:solidFill>
        <a:latin typeface="Arial" charset="0"/>
        <a:ea typeface="+mn-ea"/>
        <a:cs typeface="+mn-cs"/>
      </a:defRPr>
    </a:lvl2pPr>
    <a:lvl3pPr marL="1143000" indent="-228600" algn="l" defTabSz="449263" rtl="0" eaLnBrk="0" fontAlgn="base" hangingPunct="0">
      <a:spcBef>
        <a:spcPct val="0"/>
      </a:spcBef>
      <a:spcAft>
        <a:spcPct val="0"/>
      </a:spcAft>
      <a:defRPr kern="1200">
        <a:solidFill>
          <a:schemeClr val="tx1"/>
        </a:solidFill>
        <a:latin typeface="Arial" charset="0"/>
        <a:ea typeface="+mn-ea"/>
        <a:cs typeface="+mn-cs"/>
      </a:defRPr>
    </a:lvl3pPr>
    <a:lvl4pPr marL="1600200" indent="-228600" algn="l" defTabSz="449263" rtl="0" eaLnBrk="0" fontAlgn="base" hangingPunct="0">
      <a:spcBef>
        <a:spcPct val="0"/>
      </a:spcBef>
      <a:spcAft>
        <a:spcPct val="0"/>
      </a:spcAft>
      <a:defRPr kern="1200">
        <a:solidFill>
          <a:schemeClr val="tx1"/>
        </a:solidFill>
        <a:latin typeface="Arial" charset="0"/>
        <a:ea typeface="+mn-ea"/>
        <a:cs typeface="+mn-cs"/>
      </a:defRPr>
    </a:lvl4pPr>
    <a:lvl5pPr marL="2057400" indent="-228600" algn="l" defTabSz="449263"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 pośredni 2 — Ak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Bez stylu, siatka tabeli">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82782" autoAdjust="0"/>
  </p:normalViewPr>
  <p:slideViewPr>
    <p:cSldViewPr>
      <p:cViewPr>
        <p:scale>
          <a:sx n="58" d="100"/>
          <a:sy n="58" d="100"/>
        </p:scale>
        <p:origin x="-1534" y="-41"/>
      </p:cViewPr>
      <p:guideLst>
        <p:guide orient="horz" pos="2160"/>
        <p:guide pos="2880"/>
      </p:guideLst>
    </p:cSldViewPr>
  </p:slideViewPr>
  <p:outlineViewPr>
    <p:cViewPr>
      <p:scale>
        <a:sx n="33" d="100"/>
        <a:sy n="33" d="100"/>
      </p:scale>
      <p:origin x="48" y="1872"/>
    </p:cViewPr>
  </p:outlin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AutoShape 1"/>
          <p:cNvSpPr>
            <a:spLocks noChangeArrowheads="1"/>
          </p:cNvSpPr>
          <p:nvPr/>
        </p:nvSpPr>
        <p:spPr bwMode="auto">
          <a:xfrm>
            <a:off x="0" y="0"/>
            <a:ext cx="7315200" cy="9601200"/>
          </a:xfrm>
          <a:prstGeom prst="roundRect">
            <a:avLst>
              <a:gd name="adj" fmla="val 19"/>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p>
        </p:txBody>
      </p:sp>
      <p:sp>
        <p:nvSpPr>
          <p:cNvPr id="4098" name="AutoShape 2"/>
          <p:cNvSpPr>
            <a:spLocks noChangeArrowheads="1"/>
          </p:cNvSpPr>
          <p:nvPr/>
        </p:nvSpPr>
        <p:spPr bwMode="auto">
          <a:xfrm>
            <a:off x="0" y="0"/>
            <a:ext cx="7315200" cy="96012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p>
        </p:txBody>
      </p:sp>
      <p:sp>
        <p:nvSpPr>
          <p:cNvPr id="4099" name="AutoShape 3"/>
          <p:cNvSpPr>
            <a:spLocks noChangeArrowheads="1"/>
          </p:cNvSpPr>
          <p:nvPr/>
        </p:nvSpPr>
        <p:spPr bwMode="auto">
          <a:xfrm>
            <a:off x="0" y="0"/>
            <a:ext cx="7315200" cy="96012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p>
        </p:txBody>
      </p:sp>
      <p:sp>
        <p:nvSpPr>
          <p:cNvPr id="4100" name="AutoShape 4"/>
          <p:cNvSpPr>
            <a:spLocks noChangeArrowheads="1"/>
          </p:cNvSpPr>
          <p:nvPr/>
        </p:nvSpPr>
        <p:spPr bwMode="auto">
          <a:xfrm>
            <a:off x="0" y="0"/>
            <a:ext cx="7315200" cy="96012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p>
        </p:txBody>
      </p:sp>
      <p:sp>
        <p:nvSpPr>
          <p:cNvPr id="4101" name="AutoShape 5"/>
          <p:cNvSpPr>
            <a:spLocks noChangeArrowheads="1"/>
          </p:cNvSpPr>
          <p:nvPr/>
        </p:nvSpPr>
        <p:spPr bwMode="auto">
          <a:xfrm>
            <a:off x="0" y="0"/>
            <a:ext cx="7315200" cy="96012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p>
        </p:txBody>
      </p:sp>
      <p:sp>
        <p:nvSpPr>
          <p:cNvPr id="4102" name="AutoShape 6"/>
          <p:cNvSpPr>
            <a:spLocks noChangeArrowheads="1"/>
          </p:cNvSpPr>
          <p:nvPr/>
        </p:nvSpPr>
        <p:spPr bwMode="auto">
          <a:xfrm>
            <a:off x="0" y="0"/>
            <a:ext cx="7315200" cy="96012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p>
        </p:txBody>
      </p:sp>
      <p:sp>
        <p:nvSpPr>
          <p:cNvPr id="4103" name="AutoShape 7"/>
          <p:cNvSpPr>
            <a:spLocks noChangeArrowheads="1"/>
          </p:cNvSpPr>
          <p:nvPr/>
        </p:nvSpPr>
        <p:spPr bwMode="auto">
          <a:xfrm>
            <a:off x="0" y="0"/>
            <a:ext cx="7315200" cy="96012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p>
        </p:txBody>
      </p:sp>
      <p:sp>
        <p:nvSpPr>
          <p:cNvPr id="4104" name="AutoShape 8"/>
          <p:cNvSpPr>
            <a:spLocks noChangeArrowheads="1"/>
          </p:cNvSpPr>
          <p:nvPr/>
        </p:nvSpPr>
        <p:spPr bwMode="auto">
          <a:xfrm>
            <a:off x="0" y="0"/>
            <a:ext cx="7315200" cy="96012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p>
        </p:txBody>
      </p:sp>
      <p:sp>
        <p:nvSpPr>
          <p:cNvPr id="4105" name="AutoShape 9"/>
          <p:cNvSpPr>
            <a:spLocks noChangeArrowheads="1"/>
          </p:cNvSpPr>
          <p:nvPr/>
        </p:nvSpPr>
        <p:spPr bwMode="auto">
          <a:xfrm>
            <a:off x="0" y="0"/>
            <a:ext cx="7315200" cy="96012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p>
        </p:txBody>
      </p:sp>
      <p:sp>
        <p:nvSpPr>
          <p:cNvPr id="4106" name="AutoShape 10"/>
          <p:cNvSpPr>
            <a:spLocks noChangeArrowheads="1"/>
          </p:cNvSpPr>
          <p:nvPr/>
        </p:nvSpPr>
        <p:spPr bwMode="auto">
          <a:xfrm>
            <a:off x="0" y="0"/>
            <a:ext cx="7315200" cy="96012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p>
        </p:txBody>
      </p:sp>
      <p:sp>
        <p:nvSpPr>
          <p:cNvPr id="4107" name="AutoShape 11"/>
          <p:cNvSpPr>
            <a:spLocks noChangeArrowheads="1"/>
          </p:cNvSpPr>
          <p:nvPr/>
        </p:nvSpPr>
        <p:spPr bwMode="auto">
          <a:xfrm>
            <a:off x="0" y="0"/>
            <a:ext cx="7315200" cy="96012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p>
        </p:txBody>
      </p:sp>
      <p:sp>
        <p:nvSpPr>
          <p:cNvPr id="4108" name="AutoShape 12"/>
          <p:cNvSpPr>
            <a:spLocks noChangeArrowheads="1"/>
          </p:cNvSpPr>
          <p:nvPr/>
        </p:nvSpPr>
        <p:spPr bwMode="auto">
          <a:xfrm>
            <a:off x="0" y="0"/>
            <a:ext cx="7315200" cy="96012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p>
        </p:txBody>
      </p:sp>
      <p:sp>
        <p:nvSpPr>
          <p:cNvPr id="4109" name="AutoShape 13"/>
          <p:cNvSpPr>
            <a:spLocks noChangeArrowheads="1"/>
          </p:cNvSpPr>
          <p:nvPr/>
        </p:nvSpPr>
        <p:spPr bwMode="auto">
          <a:xfrm>
            <a:off x="0" y="0"/>
            <a:ext cx="7315200" cy="96012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p>
        </p:txBody>
      </p:sp>
      <p:sp>
        <p:nvSpPr>
          <p:cNvPr id="4110" name="AutoShape 14"/>
          <p:cNvSpPr>
            <a:spLocks noChangeArrowheads="1"/>
          </p:cNvSpPr>
          <p:nvPr/>
        </p:nvSpPr>
        <p:spPr bwMode="auto">
          <a:xfrm>
            <a:off x="0" y="0"/>
            <a:ext cx="7315200" cy="96012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p>
        </p:txBody>
      </p:sp>
      <p:sp>
        <p:nvSpPr>
          <p:cNvPr id="4111" name="AutoShape 15"/>
          <p:cNvSpPr>
            <a:spLocks noChangeArrowheads="1"/>
          </p:cNvSpPr>
          <p:nvPr/>
        </p:nvSpPr>
        <p:spPr bwMode="auto">
          <a:xfrm>
            <a:off x="0" y="0"/>
            <a:ext cx="7315200" cy="96012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p>
        </p:txBody>
      </p:sp>
      <p:sp>
        <p:nvSpPr>
          <p:cNvPr id="4112" name="AutoShape 16"/>
          <p:cNvSpPr>
            <a:spLocks noChangeArrowheads="1"/>
          </p:cNvSpPr>
          <p:nvPr/>
        </p:nvSpPr>
        <p:spPr bwMode="auto">
          <a:xfrm>
            <a:off x="0" y="0"/>
            <a:ext cx="7315200" cy="96012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p>
        </p:txBody>
      </p:sp>
      <p:sp>
        <p:nvSpPr>
          <p:cNvPr id="4113" name="AutoShape 17"/>
          <p:cNvSpPr>
            <a:spLocks noChangeArrowheads="1"/>
          </p:cNvSpPr>
          <p:nvPr/>
        </p:nvSpPr>
        <p:spPr bwMode="auto">
          <a:xfrm>
            <a:off x="0" y="0"/>
            <a:ext cx="7315200" cy="96012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p>
        </p:txBody>
      </p:sp>
      <p:sp>
        <p:nvSpPr>
          <p:cNvPr id="4114" name="AutoShape 18"/>
          <p:cNvSpPr>
            <a:spLocks noChangeArrowheads="1"/>
          </p:cNvSpPr>
          <p:nvPr/>
        </p:nvSpPr>
        <p:spPr bwMode="auto">
          <a:xfrm>
            <a:off x="0" y="0"/>
            <a:ext cx="7315200" cy="96012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p>
        </p:txBody>
      </p:sp>
      <p:sp>
        <p:nvSpPr>
          <p:cNvPr id="4115" name="AutoShape 19"/>
          <p:cNvSpPr>
            <a:spLocks noChangeArrowheads="1"/>
          </p:cNvSpPr>
          <p:nvPr/>
        </p:nvSpPr>
        <p:spPr bwMode="auto">
          <a:xfrm>
            <a:off x="0" y="0"/>
            <a:ext cx="7315200" cy="96012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p>
        </p:txBody>
      </p:sp>
      <p:sp>
        <p:nvSpPr>
          <p:cNvPr id="4116" name="AutoShape 20"/>
          <p:cNvSpPr>
            <a:spLocks noChangeArrowheads="1"/>
          </p:cNvSpPr>
          <p:nvPr/>
        </p:nvSpPr>
        <p:spPr bwMode="auto">
          <a:xfrm>
            <a:off x="0" y="0"/>
            <a:ext cx="7315200" cy="96012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p>
        </p:txBody>
      </p:sp>
      <p:sp>
        <p:nvSpPr>
          <p:cNvPr id="4117" name="AutoShape 21"/>
          <p:cNvSpPr>
            <a:spLocks noChangeArrowheads="1"/>
          </p:cNvSpPr>
          <p:nvPr/>
        </p:nvSpPr>
        <p:spPr bwMode="auto">
          <a:xfrm>
            <a:off x="0" y="0"/>
            <a:ext cx="7315200" cy="96012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p>
        </p:txBody>
      </p:sp>
      <p:sp>
        <p:nvSpPr>
          <p:cNvPr id="4118" name="AutoShape 22"/>
          <p:cNvSpPr>
            <a:spLocks noChangeArrowheads="1"/>
          </p:cNvSpPr>
          <p:nvPr/>
        </p:nvSpPr>
        <p:spPr bwMode="auto">
          <a:xfrm>
            <a:off x="0" y="0"/>
            <a:ext cx="7315200" cy="96012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p>
        </p:txBody>
      </p:sp>
      <p:sp>
        <p:nvSpPr>
          <p:cNvPr id="4119" name="AutoShape 23"/>
          <p:cNvSpPr>
            <a:spLocks noChangeArrowheads="1"/>
          </p:cNvSpPr>
          <p:nvPr/>
        </p:nvSpPr>
        <p:spPr bwMode="auto">
          <a:xfrm>
            <a:off x="0" y="0"/>
            <a:ext cx="7315200" cy="96012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p>
        </p:txBody>
      </p:sp>
      <p:sp>
        <p:nvSpPr>
          <p:cNvPr id="4120" name="AutoShape 24"/>
          <p:cNvSpPr>
            <a:spLocks noChangeArrowheads="1"/>
          </p:cNvSpPr>
          <p:nvPr/>
        </p:nvSpPr>
        <p:spPr bwMode="auto">
          <a:xfrm>
            <a:off x="0" y="0"/>
            <a:ext cx="7315200" cy="96012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p>
        </p:txBody>
      </p:sp>
      <p:sp>
        <p:nvSpPr>
          <p:cNvPr id="4121" name="AutoShape 25"/>
          <p:cNvSpPr>
            <a:spLocks noChangeArrowheads="1"/>
          </p:cNvSpPr>
          <p:nvPr/>
        </p:nvSpPr>
        <p:spPr bwMode="auto">
          <a:xfrm>
            <a:off x="0" y="0"/>
            <a:ext cx="7315200" cy="96012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p>
        </p:txBody>
      </p:sp>
      <p:sp>
        <p:nvSpPr>
          <p:cNvPr id="4122" name="AutoShape 26"/>
          <p:cNvSpPr>
            <a:spLocks noChangeArrowheads="1"/>
          </p:cNvSpPr>
          <p:nvPr/>
        </p:nvSpPr>
        <p:spPr bwMode="auto">
          <a:xfrm>
            <a:off x="0" y="0"/>
            <a:ext cx="7315200" cy="96012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p>
        </p:txBody>
      </p:sp>
      <p:sp>
        <p:nvSpPr>
          <p:cNvPr id="4123" name="AutoShape 27"/>
          <p:cNvSpPr>
            <a:spLocks noChangeArrowheads="1"/>
          </p:cNvSpPr>
          <p:nvPr/>
        </p:nvSpPr>
        <p:spPr bwMode="auto">
          <a:xfrm>
            <a:off x="0" y="0"/>
            <a:ext cx="7315200" cy="96012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p>
        </p:txBody>
      </p:sp>
      <p:sp>
        <p:nvSpPr>
          <p:cNvPr id="4124" name="AutoShape 28"/>
          <p:cNvSpPr>
            <a:spLocks noChangeArrowheads="1"/>
          </p:cNvSpPr>
          <p:nvPr/>
        </p:nvSpPr>
        <p:spPr bwMode="auto">
          <a:xfrm>
            <a:off x="0" y="0"/>
            <a:ext cx="7315200" cy="96012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p>
        </p:txBody>
      </p:sp>
      <p:sp>
        <p:nvSpPr>
          <p:cNvPr id="4125" name="Text Box 29"/>
          <p:cNvSpPr txBox="1">
            <a:spLocks noChangeArrowheads="1"/>
          </p:cNvSpP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p>
        </p:txBody>
      </p:sp>
      <p:sp>
        <p:nvSpPr>
          <p:cNvPr id="4126" name="Text Box 30"/>
          <p:cNvSpPr txBox="1">
            <a:spLocks noChangeArrowheads="1"/>
          </p:cNvSpPr>
          <p:nvPr/>
        </p:nvSpPr>
        <p:spPr bwMode="auto">
          <a:xfrm>
            <a:off x="4143375" y="0"/>
            <a:ext cx="3152775"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p>
        </p:txBody>
      </p:sp>
      <p:sp>
        <p:nvSpPr>
          <p:cNvPr id="4127" name="Rectangle 31"/>
          <p:cNvSpPr>
            <a:spLocks noGrp="1" noRot="1" noChangeAspect="1" noChangeArrowheads="1"/>
          </p:cNvSpPr>
          <p:nvPr>
            <p:ph type="sldImg"/>
          </p:nvPr>
        </p:nvSpPr>
        <p:spPr bwMode="auto">
          <a:xfrm>
            <a:off x="1257300" y="720725"/>
            <a:ext cx="4756150" cy="3556000"/>
          </a:xfrm>
          <a:prstGeom prst="rect">
            <a:avLst/>
          </a:prstGeom>
          <a:noFill/>
          <a:ln w="1260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4128" name="Rectangle 32"/>
          <p:cNvSpPr>
            <a:spLocks noGrp="1" noChangeArrowheads="1"/>
          </p:cNvSpPr>
          <p:nvPr>
            <p:ph type="body"/>
          </p:nvPr>
        </p:nvSpPr>
        <p:spPr bwMode="auto">
          <a:xfrm>
            <a:off x="731838" y="4560888"/>
            <a:ext cx="5807075" cy="4275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endParaRPr lang="pl-PL" altLang="pl-PL" smtClean="0"/>
          </a:p>
        </p:txBody>
      </p:sp>
      <p:sp>
        <p:nvSpPr>
          <p:cNvPr id="4129" name="Text Box 33"/>
          <p:cNvSpPr txBox="1">
            <a:spLocks noChangeArrowheads="1"/>
          </p:cNvSpPr>
          <p:nvPr/>
        </p:nvSpPr>
        <p:spPr bwMode="auto">
          <a:xfrm>
            <a:off x="0" y="9120188"/>
            <a:ext cx="3170238"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p>
        </p:txBody>
      </p:sp>
      <p:sp>
        <p:nvSpPr>
          <p:cNvPr id="4130" name="Rectangle 34"/>
          <p:cNvSpPr>
            <a:spLocks noGrp="1" noChangeArrowheads="1"/>
          </p:cNvSpPr>
          <p:nvPr>
            <p:ph type="sldNum"/>
          </p:nvPr>
        </p:nvSpPr>
        <p:spPr bwMode="auto">
          <a:xfrm>
            <a:off x="4143375" y="9120188"/>
            <a:ext cx="3125788"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stStyle>
          <a:p>
            <a:fld id="{EDD3F9F8-0903-4455-9E98-298411B64417}" type="slidenum">
              <a:rPr lang="pl-PL" altLang="pl-PL"/>
              <a:pPr/>
              <a:t>‹#›</a:t>
            </a:fld>
            <a:endParaRPr lang="pl-PL" altLang="pl-PL"/>
          </a:p>
        </p:txBody>
      </p:sp>
    </p:spTree>
    <p:extLst>
      <p:ext uri="{BB962C8B-B14F-4D97-AF65-F5344CB8AC3E}">
        <p14:creationId xmlns:p14="http://schemas.microsoft.com/office/powerpoint/2010/main" val="435014333"/>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34"/>
          <p:cNvSpPr>
            <a:spLocks noGrp="1" noChangeArrowheads="1"/>
          </p:cNvSpPr>
          <p:nvPr>
            <p:ph type="sldNum"/>
          </p:nvPr>
        </p:nvSpPr>
        <p:spPr>
          <a:ln/>
        </p:spPr>
        <p:txBody>
          <a:bodyPr/>
          <a:lstStyle/>
          <a:p>
            <a:fld id="{3B1DE332-321A-4C81-97F6-F39DFC9F2C0D}" type="slidenum">
              <a:rPr lang="pl-PL" altLang="pl-PL"/>
              <a:pPr/>
              <a:t>1</a:t>
            </a:fld>
            <a:endParaRPr lang="pl-PL" altLang="pl-PL" dirty="0"/>
          </a:p>
        </p:txBody>
      </p:sp>
      <p:sp>
        <p:nvSpPr>
          <p:cNvPr id="16385" name="Text Box 1"/>
          <p:cNvSpPr txBox="1">
            <a:spLocks noChangeArrowheads="1"/>
          </p:cNvSpPr>
          <p:nvPr/>
        </p:nvSpPr>
        <p:spPr bwMode="auto">
          <a:xfrm>
            <a:off x="4143375" y="9120188"/>
            <a:ext cx="31527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itchFamily="34" charset="0"/>
              </a:defRPr>
            </a:lvl1pPr>
            <a:lvl2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itchFamily="34" charset="0"/>
              </a:defRPr>
            </a:lvl2pPr>
            <a:lvl3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itchFamily="34" charset="0"/>
              </a:defRPr>
            </a:lvl3pPr>
            <a:lvl4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itchFamily="34" charset="0"/>
              </a:defRPr>
            </a:lvl4pPr>
            <a:lvl5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itchFamily="34"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itchFamily="34"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itchFamily="34"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itchFamily="34"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itchFamily="34" charset="0"/>
              </a:defRPr>
            </a:lvl9pPr>
          </a:lstStyle>
          <a:p>
            <a:pPr algn="r" eaLnBrk="1" hangingPunct="1">
              <a:buClrTx/>
              <a:buFontTx/>
              <a:buNone/>
            </a:pPr>
            <a:fld id="{3A05B42C-7923-4F8B-84AA-305BE36E5B60}" type="slidenum">
              <a:rPr lang="pl-PL" altLang="pl-PL" sz="1200">
                <a:solidFill>
                  <a:srgbClr val="000000"/>
                </a:solidFill>
              </a:rPr>
              <a:pPr algn="r" eaLnBrk="1" hangingPunct="1">
                <a:buClrTx/>
                <a:buFontTx/>
                <a:buNone/>
              </a:pPr>
              <a:t>1</a:t>
            </a:fld>
            <a:endParaRPr lang="pl-PL" altLang="pl-PL" sz="1200" dirty="0">
              <a:solidFill>
                <a:srgbClr val="000000"/>
              </a:solidFill>
            </a:endParaRPr>
          </a:p>
        </p:txBody>
      </p:sp>
      <p:sp>
        <p:nvSpPr>
          <p:cNvPr id="16386" name="Rectangle 2"/>
          <p:cNvSpPr txBox="1">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7" name="Rectangle 3"/>
          <p:cNvSpPr txBox="1">
            <a:spLocks noGrp="1" noChangeArrowheads="1"/>
          </p:cNvSpPr>
          <p:nvPr>
            <p:ph type="body" idx="1"/>
          </p:nvPr>
        </p:nvSpPr>
        <p:spPr bwMode="auto">
          <a:xfrm>
            <a:off x="731838" y="4560888"/>
            <a:ext cx="5826125" cy="42941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265238" y="720725"/>
            <a:ext cx="4740275" cy="3556000"/>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idx="10"/>
          </p:nvPr>
        </p:nvSpPr>
        <p:spPr/>
        <p:txBody>
          <a:bodyPr/>
          <a:lstStyle/>
          <a:p>
            <a:fld id="{EDD3F9F8-0903-4455-9E98-298411B64417}" type="slidenum">
              <a:rPr lang="pl-PL" altLang="pl-PL" smtClean="0"/>
              <a:pPr/>
              <a:t>10</a:t>
            </a:fld>
            <a:endParaRPr lang="pl-PL" altLang="pl-PL"/>
          </a:p>
        </p:txBody>
      </p:sp>
    </p:spTree>
    <p:extLst>
      <p:ext uri="{BB962C8B-B14F-4D97-AF65-F5344CB8AC3E}">
        <p14:creationId xmlns:p14="http://schemas.microsoft.com/office/powerpoint/2010/main" val="3508049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265238" y="720725"/>
            <a:ext cx="4740275" cy="3556000"/>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idx="10"/>
          </p:nvPr>
        </p:nvSpPr>
        <p:spPr/>
        <p:txBody>
          <a:bodyPr/>
          <a:lstStyle/>
          <a:p>
            <a:fld id="{EDD3F9F8-0903-4455-9E98-298411B64417}" type="slidenum">
              <a:rPr lang="pl-PL" altLang="pl-PL" smtClean="0"/>
              <a:pPr/>
              <a:t>11</a:t>
            </a:fld>
            <a:endParaRPr lang="pl-PL" altLang="pl-PL"/>
          </a:p>
        </p:txBody>
      </p:sp>
    </p:spTree>
    <p:extLst>
      <p:ext uri="{BB962C8B-B14F-4D97-AF65-F5344CB8AC3E}">
        <p14:creationId xmlns:p14="http://schemas.microsoft.com/office/powerpoint/2010/main" val="31804125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265238" y="720725"/>
            <a:ext cx="4740275" cy="3556000"/>
          </a:xfrm>
        </p:spPr>
      </p:sp>
      <p:sp>
        <p:nvSpPr>
          <p:cNvPr id="3" name="Symbol zastępczy notatek 2"/>
          <p:cNvSpPr>
            <a:spLocks noGrp="1"/>
          </p:cNvSpPr>
          <p:nvPr>
            <p:ph type="body" idx="1"/>
          </p:nvPr>
        </p:nvSpPr>
        <p:spPr/>
        <p:txBody>
          <a:bodyPr/>
          <a:lstStyle/>
          <a:p>
            <a:endParaRPr lang="pl-PL" b="1" dirty="0"/>
          </a:p>
        </p:txBody>
      </p:sp>
      <p:sp>
        <p:nvSpPr>
          <p:cNvPr id="4" name="Symbol zastępczy numeru slajdu 3"/>
          <p:cNvSpPr>
            <a:spLocks noGrp="1"/>
          </p:cNvSpPr>
          <p:nvPr>
            <p:ph type="sldNum" idx="10"/>
          </p:nvPr>
        </p:nvSpPr>
        <p:spPr/>
        <p:txBody>
          <a:bodyPr/>
          <a:lstStyle/>
          <a:p>
            <a:fld id="{EDD3F9F8-0903-4455-9E98-298411B64417}" type="slidenum">
              <a:rPr lang="pl-PL" altLang="pl-PL" smtClean="0"/>
              <a:pPr/>
              <a:t>12</a:t>
            </a:fld>
            <a:endParaRPr lang="pl-PL" altLang="pl-PL"/>
          </a:p>
        </p:txBody>
      </p:sp>
    </p:spTree>
    <p:extLst>
      <p:ext uri="{BB962C8B-B14F-4D97-AF65-F5344CB8AC3E}">
        <p14:creationId xmlns:p14="http://schemas.microsoft.com/office/powerpoint/2010/main" val="2611295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265238" y="720725"/>
            <a:ext cx="4740275" cy="3556000"/>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idx="10"/>
          </p:nvPr>
        </p:nvSpPr>
        <p:spPr/>
        <p:txBody>
          <a:bodyPr/>
          <a:lstStyle/>
          <a:p>
            <a:fld id="{EDD3F9F8-0903-4455-9E98-298411B64417}" type="slidenum">
              <a:rPr lang="pl-PL" altLang="pl-PL" smtClean="0"/>
              <a:pPr/>
              <a:t>15</a:t>
            </a:fld>
            <a:endParaRPr lang="pl-PL" altLang="pl-PL"/>
          </a:p>
        </p:txBody>
      </p:sp>
    </p:spTree>
    <p:extLst>
      <p:ext uri="{BB962C8B-B14F-4D97-AF65-F5344CB8AC3E}">
        <p14:creationId xmlns:p14="http://schemas.microsoft.com/office/powerpoint/2010/main" val="2722767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265238" y="720725"/>
            <a:ext cx="4740275" cy="3556000"/>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idx="10"/>
          </p:nvPr>
        </p:nvSpPr>
        <p:spPr/>
        <p:txBody>
          <a:bodyPr/>
          <a:lstStyle/>
          <a:p>
            <a:fld id="{EDD3F9F8-0903-4455-9E98-298411B64417}" type="slidenum">
              <a:rPr lang="pl-PL" altLang="pl-PL" smtClean="0"/>
              <a:pPr/>
              <a:t>18</a:t>
            </a:fld>
            <a:endParaRPr lang="pl-PL" altLang="pl-PL"/>
          </a:p>
        </p:txBody>
      </p:sp>
    </p:spTree>
    <p:extLst>
      <p:ext uri="{BB962C8B-B14F-4D97-AF65-F5344CB8AC3E}">
        <p14:creationId xmlns:p14="http://schemas.microsoft.com/office/powerpoint/2010/main" val="21373455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265238" y="720725"/>
            <a:ext cx="4740275" cy="3556000"/>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idx="10"/>
          </p:nvPr>
        </p:nvSpPr>
        <p:spPr/>
        <p:txBody>
          <a:bodyPr/>
          <a:lstStyle/>
          <a:p>
            <a:fld id="{EDD3F9F8-0903-4455-9E98-298411B64417}" type="slidenum">
              <a:rPr lang="pl-PL" altLang="pl-PL" smtClean="0"/>
              <a:pPr/>
              <a:t>19</a:t>
            </a:fld>
            <a:endParaRPr lang="pl-PL" altLang="pl-PL"/>
          </a:p>
        </p:txBody>
      </p:sp>
    </p:spTree>
    <p:extLst>
      <p:ext uri="{BB962C8B-B14F-4D97-AF65-F5344CB8AC3E}">
        <p14:creationId xmlns:p14="http://schemas.microsoft.com/office/powerpoint/2010/main" val="25514359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265238" y="720725"/>
            <a:ext cx="4740275" cy="3556000"/>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idx="10"/>
          </p:nvPr>
        </p:nvSpPr>
        <p:spPr/>
        <p:txBody>
          <a:bodyPr/>
          <a:lstStyle/>
          <a:p>
            <a:fld id="{EDD3F9F8-0903-4455-9E98-298411B64417}" type="slidenum">
              <a:rPr lang="pl-PL" altLang="pl-PL" smtClean="0"/>
              <a:pPr/>
              <a:t>20</a:t>
            </a:fld>
            <a:endParaRPr lang="pl-PL" altLang="pl-PL"/>
          </a:p>
        </p:txBody>
      </p:sp>
    </p:spTree>
    <p:extLst>
      <p:ext uri="{BB962C8B-B14F-4D97-AF65-F5344CB8AC3E}">
        <p14:creationId xmlns:p14="http://schemas.microsoft.com/office/powerpoint/2010/main" val="13488330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265238" y="720725"/>
            <a:ext cx="4740275" cy="3556000"/>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idx="10"/>
          </p:nvPr>
        </p:nvSpPr>
        <p:spPr/>
        <p:txBody>
          <a:bodyPr/>
          <a:lstStyle/>
          <a:p>
            <a:fld id="{EDD3F9F8-0903-4455-9E98-298411B64417}" type="slidenum">
              <a:rPr lang="pl-PL" altLang="pl-PL" smtClean="0"/>
              <a:pPr/>
              <a:t>21</a:t>
            </a:fld>
            <a:endParaRPr lang="pl-PL" altLang="pl-PL"/>
          </a:p>
        </p:txBody>
      </p:sp>
    </p:spTree>
    <p:extLst>
      <p:ext uri="{BB962C8B-B14F-4D97-AF65-F5344CB8AC3E}">
        <p14:creationId xmlns:p14="http://schemas.microsoft.com/office/powerpoint/2010/main" val="25794812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265238" y="720725"/>
            <a:ext cx="4740275" cy="3556000"/>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idx="10"/>
          </p:nvPr>
        </p:nvSpPr>
        <p:spPr/>
        <p:txBody>
          <a:bodyPr/>
          <a:lstStyle/>
          <a:p>
            <a:fld id="{EDD3F9F8-0903-4455-9E98-298411B64417}" type="slidenum">
              <a:rPr lang="pl-PL" altLang="pl-PL" smtClean="0"/>
              <a:pPr/>
              <a:t>22</a:t>
            </a:fld>
            <a:endParaRPr lang="pl-PL" altLang="pl-PL"/>
          </a:p>
        </p:txBody>
      </p:sp>
    </p:spTree>
    <p:extLst>
      <p:ext uri="{BB962C8B-B14F-4D97-AF65-F5344CB8AC3E}">
        <p14:creationId xmlns:p14="http://schemas.microsoft.com/office/powerpoint/2010/main" val="27904184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265238" y="720725"/>
            <a:ext cx="4740275" cy="3556000"/>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idx="10"/>
          </p:nvPr>
        </p:nvSpPr>
        <p:spPr/>
        <p:txBody>
          <a:bodyPr/>
          <a:lstStyle/>
          <a:p>
            <a:fld id="{EDD3F9F8-0903-4455-9E98-298411B64417}" type="slidenum">
              <a:rPr lang="pl-PL" altLang="pl-PL" smtClean="0"/>
              <a:pPr/>
              <a:t>24</a:t>
            </a:fld>
            <a:endParaRPr lang="pl-PL" altLang="pl-PL"/>
          </a:p>
        </p:txBody>
      </p:sp>
    </p:spTree>
    <p:extLst>
      <p:ext uri="{BB962C8B-B14F-4D97-AF65-F5344CB8AC3E}">
        <p14:creationId xmlns:p14="http://schemas.microsoft.com/office/powerpoint/2010/main" val="4276790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34"/>
          <p:cNvSpPr>
            <a:spLocks noGrp="1" noChangeArrowheads="1"/>
          </p:cNvSpPr>
          <p:nvPr>
            <p:ph type="sldNum"/>
          </p:nvPr>
        </p:nvSpPr>
        <p:spPr>
          <a:ln/>
        </p:spPr>
        <p:txBody>
          <a:bodyPr/>
          <a:lstStyle/>
          <a:p>
            <a:fld id="{BC07FEB3-A8E0-4DC7-9FB9-69EE65D87F92}" type="slidenum">
              <a:rPr lang="pl-PL" altLang="pl-PL"/>
              <a:pPr/>
              <a:t>2</a:t>
            </a:fld>
            <a:endParaRPr lang="pl-PL" altLang="pl-PL" dirty="0"/>
          </a:p>
        </p:txBody>
      </p:sp>
      <p:sp>
        <p:nvSpPr>
          <p:cNvPr id="17409" name="Rectangle 1"/>
          <p:cNvSpPr txBox="1">
            <a:spLocks noGrp="1" noRot="1" noChangeAspect="1" noChangeArrowheads="1"/>
          </p:cNvSpPr>
          <p:nvPr>
            <p:ph type="sldImg"/>
          </p:nvPr>
        </p:nvSpPr>
        <p:spPr bwMode="auto">
          <a:xfrm>
            <a:off x="1262063" y="720725"/>
            <a:ext cx="4757737" cy="35671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0" name="Rectangle 2"/>
          <p:cNvSpPr txBox="1">
            <a:spLocks noGrp="1" noChangeArrowheads="1"/>
          </p:cNvSpPr>
          <p:nvPr>
            <p:ph type="body" idx="1"/>
          </p:nvPr>
        </p:nvSpPr>
        <p:spPr bwMode="auto">
          <a:xfrm>
            <a:off x="731838" y="4560888"/>
            <a:ext cx="5818187" cy="428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ltLang="pl-PL"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265238" y="720725"/>
            <a:ext cx="4740275" cy="3556000"/>
          </a:xfrm>
        </p:spPr>
      </p:sp>
      <p:sp>
        <p:nvSpPr>
          <p:cNvPr id="3" name="Symbol zastępczy notatek 2"/>
          <p:cNvSpPr>
            <a:spLocks noGrp="1"/>
          </p:cNvSpPr>
          <p:nvPr>
            <p:ph type="body" idx="1"/>
          </p:nvPr>
        </p:nvSpPr>
        <p:spPr/>
        <p:txBody>
          <a:bodyPr/>
          <a:lstStyle/>
          <a:p>
            <a:endParaRPr lang="pl-PL" sz="1200" b="0" i="0" u="none" strike="noStrike" kern="1200" baseline="0" dirty="0" smtClean="0">
              <a:solidFill>
                <a:srgbClr val="000000"/>
              </a:solidFill>
              <a:latin typeface="Times New Roman" pitchFamily="18" charset="0"/>
              <a:ea typeface="+mn-ea"/>
              <a:cs typeface="+mn-cs"/>
            </a:endParaRPr>
          </a:p>
        </p:txBody>
      </p:sp>
      <p:sp>
        <p:nvSpPr>
          <p:cNvPr id="4" name="Symbol zastępczy numeru slajdu 3"/>
          <p:cNvSpPr>
            <a:spLocks noGrp="1"/>
          </p:cNvSpPr>
          <p:nvPr>
            <p:ph type="sldNum" idx="10"/>
          </p:nvPr>
        </p:nvSpPr>
        <p:spPr/>
        <p:txBody>
          <a:bodyPr/>
          <a:lstStyle/>
          <a:p>
            <a:fld id="{EDD3F9F8-0903-4455-9E98-298411B64417}" type="slidenum">
              <a:rPr lang="pl-PL" altLang="pl-PL" smtClean="0"/>
              <a:pPr/>
              <a:t>25</a:t>
            </a:fld>
            <a:endParaRPr lang="pl-PL" altLang="pl-PL"/>
          </a:p>
        </p:txBody>
      </p:sp>
    </p:spTree>
    <p:extLst>
      <p:ext uri="{BB962C8B-B14F-4D97-AF65-F5344CB8AC3E}">
        <p14:creationId xmlns:p14="http://schemas.microsoft.com/office/powerpoint/2010/main" val="29381022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265238" y="720725"/>
            <a:ext cx="4740275" cy="3556000"/>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idx="10"/>
          </p:nvPr>
        </p:nvSpPr>
        <p:spPr/>
        <p:txBody>
          <a:bodyPr/>
          <a:lstStyle/>
          <a:p>
            <a:fld id="{EDD3F9F8-0903-4455-9E98-298411B64417}" type="slidenum">
              <a:rPr lang="pl-PL" altLang="pl-PL" smtClean="0"/>
              <a:pPr/>
              <a:t>26</a:t>
            </a:fld>
            <a:endParaRPr lang="pl-PL" altLang="pl-PL"/>
          </a:p>
        </p:txBody>
      </p:sp>
    </p:spTree>
    <p:extLst>
      <p:ext uri="{BB962C8B-B14F-4D97-AF65-F5344CB8AC3E}">
        <p14:creationId xmlns:p14="http://schemas.microsoft.com/office/powerpoint/2010/main" val="18150503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265238" y="720725"/>
            <a:ext cx="4740275" cy="3556000"/>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idx="10"/>
          </p:nvPr>
        </p:nvSpPr>
        <p:spPr/>
        <p:txBody>
          <a:bodyPr/>
          <a:lstStyle/>
          <a:p>
            <a:fld id="{EDD3F9F8-0903-4455-9E98-298411B64417}" type="slidenum">
              <a:rPr lang="pl-PL" altLang="pl-PL" smtClean="0"/>
              <a:pPr/>
              <a:t>29</a:t>
            </a:fld>
            <a:endParaRPr lang="pl-PL" altLang="pl-PL"/>
          </a:p>
        </p:txBody>
      </p:sp>
    </p:spTree>
    <p:extLst>
      <p:ext uri="{BB962C8B-B14F-4D97-AF65-F5344CB8AC3E}">
        <p14:creationId xmlns:p14="http://schemas.microsoft.com/office/powerpoint/2010/main" val="1961482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265238" y="720725"/>
            <a:ext cx="4740275" cy="3556000"/>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idx="10"/>
          </p:nvPr>
        </p:nvSpPr>
        <p:spPr/>
        <p:txBody>
          <a:bodyPr/>
          <a:lstStyle/>
          <a:p>
            <a:fld id="{EDD3F9F8-0903-4455-9E98-298411B64417}" type="slidenum">
              <a:rPr lang="pl-PL" altLang="pl-PL" smtClean="0"/>
              <a:pPr/>
              <a:t>33</a:t>
            </a:fld>
            <a:endParaRPr lang="pl-PL" altLang="pl-PL"/>
          </a:p>
        </p:txBody>
      </p:sp>
    </p:spTree>
    <p:extLst>
      <p:ext uri="{BB962C8B-B14F-4D97-AF65-F5344CB8AC3E}">
        <p14:creationId xmlns:p14="http://schemas.microsoft.com/office/powerpoint/2010/main" val="14452810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265238" y="720725"/>
            <a:ext cx="4740275" cy="3556000"/>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idx="10"/>
          </p:nvPr>
        </p:nvSpPr>
        <p:spPr/>
        <p:txBody>
          <a:bodyPr/>
          <a:lstStyle/>
          <a:p>
            <a:fld id="{EDD3F9F8-0903-4455-9E98-298411B64417}" type="slidenum">
              <a:rPr lang="pl-PL" altLang="pl-PL" smtClean="0"/>
              <a:pPr/>
              <a:t>42</a:t>
            </a:fld>
            <a:endParaRPr lang="pl-PL" altLang="pl-PL"/>
          </a:p>
        </p:txBody>
      </p:sp>
    </p:spTree>
    <p:extLst>
      <p:ext uri="{BB962C8B-B14F-4D97-AF65-F5344CB8AC3E}">
        <p14:creationId xmlns:p14="http://schemas.microsoft.com/office/powerpoint/2010/main" val="31505892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265238" y="720725"/>
            <a:ext cx="4740275" cy="3556000"/>
          </a:xfrm>
        </p:spPr>
      </p:sp>
      <p:sp>
        <p:nvSpPr>
          <p:cNvPr id="3" name="Symbol zastępczy notatek 2"/>
          <p:cNvSpPr>
            <a:spLocks noGrp="1"/>
          </p:cNvSpPr>
          <p:nvPr>
            <p:ph type="body" idx="1"/>
          </p:nvPr>
        </p:nvSpPr>
        <p:spPr/>
        <p:txBody>
          <a:bodyPr/>
          <a:lstStyle/>
          <a:p>
            <a:endParaRPr lang="pl-PL" sz="1600" b="0" i="0" u="none" strike="noStrike" baseline="0" dirty="0" smtClean="0">
              <a:solidFill>
                <a:srgbClr val="000000"/>
              </a:solidFill>
              <a:latin typeface="Times New Roman"/>
            </a:endParaRPr>
          </a:p>
        </p:txBody>
      </p:sp>
      <p:sp>
        <p:nvSpPr>
          <p:cNvPr id="4" name="Symbol zastępczy numeru slajdu 3"/>
          <p:cNvSpPr>
            <a:spLocks noGrp="1"/>
          </p:cNvSpPr>
          <p:nvPr>
            <p:ph type="sldNum" idx="10"/>
          </p:nvPr>
        </p:nvSpPr>
        <p:spPr/>
        <p:txBody>
          <a:bodyPr/>
          <a:lstStyle/>
          <a:p>
            <a:fld id="{EDD3F9F8-0903-4455-9E98-298411B64417}" type="slidenum">
              <a:rPr lang="pl-PL" altLang="pl-PL" smtClean="0"/>
              <a:pPr/>
              <a:t>43</a:t>
            </a:fld>
            <a:endParaRPr lang="pl-PL" altLang="pl-PL"/>
          </a:p>
        </p:txBody>
      </p:sp>
    </p:spTree>
    <p:extLst>
      <p:ext uri="{BB962C8B-B14F-4D97-AF65-F5344CB8AC3E}">
        <p14:creationId xmlns:p14="http://schemas.microsoft.com/office/powerpoint/2010/main" val="29192273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265238" y="720725"/>
            <a:ext cx="4740275" cy="3556000"/>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idx="10"/>
          </p:nvPr>
        </p:nvSpPr>
        <p:spPr/>
        <p:txBody>
          <a:bodyPr/>
          <a:lstStyle/>
          <a:p>
            <a:fld id="{EDD3F9F8-0903-4455-9E98-298411B64417}" type="slidenum">
              <a:rPr lang="pl-PL" altLang="pl-PL" smtClean="0"/>
              <a:pPr/>
              <a:t>46</a:t>
            </a:fld>
            <a:endParaRPr lang="pl-PL" altLang="pl-PL"/>
          </a:p>
        </p:txBody>
      </p:sp>
    </p:spTree>
    <p:extLst>
      <p:ext uri="{BB962C8B-B14F-4D97-AF65-F5344CB8AC3E}">
        <p14:creationId xmlns:p14="http://schemas.microsoft.com/office/powerpoint/2010/main" val="3983294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265238" y="720725"/>
            <a:ext cx="4740275" cy="3556000"/>
          </a:xfrm>
        </p:spPr>
      </p:sp>
      <p:sp>
        <p:nvSpPr>
          <p:cNvPr id="3" name="Symbol zastępczy notatek 2"/>
          <p:cNvSpPr>
            <a:spLocks noGrp="1"/>
          </p:cNvSpPr>
          <p:nvPr>
            <p:ph type="body" idx="1"/>
          </p:nvPr>
        </p:nvSpPr>
        <p:spPr/>
        <p:txBody>
          <a:bodyPr/>
          <a:lstStyle/>
          <a:p>
            <a:pPr algn="just"/>
            <a:endParaRPr lang="pl-PL" dirty="0"/>
          </a:p>
        </p:txBody>
      </p:sp>
      <p:sp>
        <p:nvSpPr>
          <p:cNvPr id="4" name="Symbol zastępczy numeru slajdu 3"/>
          <p:cNvSpPr>
            <a:spLocks noGrp="1"/>
          </p:cNvSpPr>
          <p:nvPr>
            <p:ph type="sldNum" idx="10"/>
          </p:nvPr>
        </p:nvSpPr>
        <p:spPr/>
        <p:txBody>
          <a:bodyPr/>
          <a:lstStyle/>
          <a:p>
            <a:fld id="{EDD3F9F8-0903-4455-9E98-298411B64417}" type="slidenum">
              <a:rPr lang="pl-PL" altLang="pl-PL" smtClean="0"/>
              <a:pPr/>
              <a:t>3</a:t>
            </a:fld>
            <a:endParaRPr lang="pl-PL" altLang="pl-PL"/>
          </a:p>
        </p:txBody>
      </p:sp>
    </p:spTree>
    <p:extLst>
      <p:ext uri="{BB962C8B-B14F-4D97-AF65-F5344CB8AC3E}">
        <p14:creationId xmlns:p14="http://schemas.microsoft.com/office/powerpoint/2010/main" val="1178713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265238" y="720725"/>
            <a:ext cx="4740275" cy="3556000"/>
          </a:xfrm>
        </p:spPr>
      </p:sp>
      <p:sp>
        <p:nvSpPr>
          <p:cNvPr id="3" name="Symbol zastępczy notatek 2"/>
          <p:cNvSpPr>
            <a:spLocks noGrp="1"/>
          </p:cNvSpPr>
          <p:nvPr>
            <p:ph type="body" idx="1"/>
          </p:nvPr>
        </p:nvSpPr>
        <p:spPr/>
        <p:txBody>
          <a:bodyP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endParaRPr lang="pl-PL" dirty="0" smtClean="0"/>
          </a:p>
        </p:txBody>
      </p:sp>
      <p:sp>
        <p:nvSpPr>
          <p:cNvPr id="4" name="Symbol zastępczy numeru slajdu 3"/>
          <p:cNvSpPr>
            <a:spLocks noGrp="1"/>
          </p:cNvSpPr>
          <p:nvPr>
            <p:ph type="sldNum" idx="10"/>
          </p:nvPr>
        </p:nvSpPr>
        <p:spPr/>
        <p:txBody>
          <a:bodyPr/>
          <a:lstStyle/>
          <a:p>
            <a:fld id="{EDD3F9F8-0903-4455-9E98-298411B64417}" type="slidenum">
              <a:rPr lang="pl-PL" altLang="pl-PL" smtClean="0"/>
              <a:pPr/>
              <a:t>4</a:t>
            </a:fld>
            <a:endParaRPr lang="pl-PL" altLang="pl-PL"/>
          </a:p>
        </p:txBody>
      </p:sp>
    </p:spTree>
    <p:extLst>
      <p:ext uri="{BB962C8B-B14F-4D97-AF65-F5344CB8AC3E}">
        <p14:creationId xmlns:p14="http://schemas.microsoft.com/office/powerpoint/2010/main" val="230012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265238" y="720725"/>
            <a:ext cx="4740275" cy="3556000"/>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idx="10"/>
          </p:nvPr>
        </p:nvSpPr>
        <p:spPr/>
        <p:txBody>
          <a:bodyPr/>
          <a:lstStyle/>
          <a:p>
            <a:fld id="{EDD3F9F8-0903-4455-9E98-298411B64417}" type="slidenum">
              <a:rPr lang="pl-PL" altLang="pl-PL" smtClean="0"/>
              <a:pPr/>
              <a:t>5</a:t>
            </a:fld>
            <a:endParaRPr lang="pl-PL" altLang="pl-PL"/>
          </a:p>
        </p:txBody>
      </p:sp>
    </p:spTree>
    <p:extLst>
      <p:ext uri="{BB962C8B-B14F-4D97-AF65-F5344CB8AC3E}">
        <p14:creationId xmlns:p14="http://schemas.microsoft.com/office/powerpoint/2010/main" val="1068023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265238" y="720725"/>
            <a:ext cx="4740275" cy="3556000"/>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idx="10"/>
          </p:nvPr>
        </p:nvSpPr>
        <p:spPr/>
        <p:txBody>
          <a:bodyPr/>
          <a:lstStyle/>
          <a:p>
            <a:fld id="{EDD3F9F8-0903-4455-9E98-298411B64417}" type="slidenum">
              <a:rPr lang="pl-PL" altLang="pl-PL" smtClean="0"/>
              <a:pPr/>
              <a:t>6</a:t>
            </a:fld>
            <a:endParaRPr lang="pl-PL" altLang="pl-PL"/>
          </a:p>
        </p:txBody>
      </p:sp>
    </p:spTree>
    <p:extLst>
      <p:ext uri="{BB962C8B-B14F-4D97-AF65-F5344CB8AC3E}">
        <p14:creationId xmlns:p14="http://schemas.microsoft.com/office/powerpoint/2010/main" val="1697344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265238" y="720725"/>
            <a:ext cx="4740275" cy="3556000"/>
          </a:xfrm>
        </p:spPr>
      </p:sp>
      <p:sp>
        <p:nvSpPr>
          <p:cNvPr id="3" name="Symbol zastępczy notatek 2"/>
          <p:cNvSpPr>
            <a:spLocks noGrp="1"/>
          </p:cNvSpPr>
          <p:nvPr>
            <p:ph type="body" idx="1"/>
          </p:nvPr>
        </p:nvSpPr>
        <p:spPr/>
        <p:txBody>
          <a:bodyPr/>
          <a:lstStyle/>
          <a:p>
            <a:pPr marL="0" lvl="0" indent="0" algn="just" defTabSz="914400">
              <a:spcBef>
                <a:spcPct val="0"/>
              </a:spcBef>
              <a:buClrTx/>
              <a:buSzTx/>
            </a:pPr>
            <a:endParaRPr lang="pl-PL" sz="1200" kern="1200" dirty="0" smtClean="0">
              <a:solidFill>
                <a:prstClr val="black"/>
              </a:solidFill>
              <a:latin typeface="Times New Roman" pitchFamily="18" charset="0"/>
              <a:ea typeface="+mn-ea"/>
              <a:cs typeface="+mn-cs"/>
            </a:endParaRPr>
          </a:p>
        </p:txBody>
      </p:sp>
      <p:sp>
        <p:nvSpPr>
          <p:cNvPr id="4" name="Symbol zastępczy numeru slajdu 3"/>
          <p:cNvSpPr>
            <a:spLocks noGrp="1"/>
          </p:cNvSpPr>
          <p:nvPr>
            <p:ph type="sldNum" idx="10"/>
          </p:nvPr>
        </p:nvSpPr>
        <p:spPr/>
        <p:txBody>
          <a:bodyPr/>
          <a:lstStyle/>
          <a:p>
            <a:fld id="{EDD3F9F8-0903-4455-9E98-298411B64417}" type="slidenum">
              <a:rPr lang="pl-PL" altLang="pl-PL" smtClean="0"/>
              <a:pPr/>
              <a:t>7</a:t>
            </a:fld>
            <a:endParaRPr lang="pl-PL" altLang="pl-PL"/>
          </a:p>
        </p:txBody>
      </p:sp>
    </p:spTree>
    <p:extLst>
      <p:ext uri="{BB962C8B-B14F-4D97-AF65-F5344CB8AC3E}">
        <p14:creationId xmlns:p14="http://schemas.microsoft.com/office/powerpoint/2010/main" val="3730279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265238" y="720725"/>
            <a:ext cx="4740275" cy="3556000"/>
          </a:xfrm>
        </p:spPr>
      </p:sp>
      <p:sp>
        <p:nvSpPr>
          <p:cNvPr id="3" name="Symbol zastępczy notatek 2"/>
          <p:cNvSpPr>
            <a:spLocks noGrp="1"/>
          </p:cNvSpPr>
          <p:nvPr>
            <p:ph type="body" idx="1"/>
          </p:nvPr>
        </p:nvSpPr>
        <p:spPr/>
        <p:txBody>
          <a:bodyP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endParaRPr lang="pl-PL" dirty="0"/>
          </a:p>
        </p:txBody>
      </p:sp>
      <p:sp>
        <p:nvSpPr>
          <p:cNvPr id="4" name="Symbol zastępczy numeru slajdu 3"/>
          <p:cNvSpPr>
            <a:spLocks noGrp="1"/>
          </p:cNvSpPr>
          <p:nvPr>
            <p:ph type="sldNum" idx="10"/>
          </p:nvPr>
        </p:nvSpPr>
        <p:spPr/>
        <p:txBody>
          <a:bodyPr/>
          <a:lstStyle/>
          <a:p>
            <a:fld id="{EDD3F9F8-0903-4455-9E98-298411B64417}" type="slidenum">
              <a:rPr lang="pl-PL" altLang="pl-PL" smtClean="0"/>
              <a:pPr/>
              <a:t>8</a:t>
            </a:fld>
            <a:endParaRPr lang="pl-PL" altLang="pl-PL"/>
          </a:p>
        </p:txBody>
      </p:sp>
    </p:spTree>
    <p:extLst>
      <p:ext uri="{BB962C8B-B14F-4D97-AF65-F5344CB8AC3E}">
        <p14:creationId xmlns:p14="http://schemas.microsoft.com/office/powerpoint/2010/main" val="1138736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265238" y="720725"/>
            <a:ext cx="4740275" cy="3556000"/>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idx="10"/>
          </p:nvPr>
        </p:nvSpPr>
        <p:spPr/>
        <p:txBody>
          <a:bodyPr/>
          <a:lstStyle/>
          <a:p>
            <a:fld id="{EDD3F9F8-0903-4455-9E98-298411B64417}" type="slidenum">
              <a:rPr lang="pl-PL" altLang="pl-PL" smtClean="0"/>
              <a:pPr/>
              <a:t>9</a:t>
            </a:fld>
            <a:endParaRPr lang="pl-PL" altLang="pl-PL"/>
          </a:p>
        </p:txBody>
      </p:sp>
    </p:spTree>
    <p:extLst>
      <p:ext uri="{BB962C8B-B14F-4D97-AF65-F5344CB8AC3E}">
        <p14:creationId xmlns:p14="http://schemas.microsoft.com/office/powerpoint/2010/main" val="14794958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9939" name="Rectangle 3"/>
          <p:cNvSpPr>
            <a:spLocks noGrp="1" noChangeArrowheads="1"/>
          </p:cNvSpPr>
          <p:nvPr>
            <p:ph type="subTitle" idx="1"/>
          </p:nvPr>
        </p:nvSpPr>
        <p:spPr>
          <a:xfrm>
            <a:off x="1763713" y="4076700"/>
            <a:ext cx="6769100" cy="1152525"/>
          </a:xfrm>
        </p:spPr>
        <p:txBody>
          <a:bodyPr/>
          <a:lstStyle>
            <a:lvl1pPr marL="0" indent="0" algn="ctr">
              <a:defRPr sz="2000">
                <a:solidFill>
                  <a:schemeClr val="bg1"/>
                </a:solidFill>
                <a:latin typeface="Century Gothic" pitchFamily="34" charset="0"/>
              </a:defRPr>
            </a:lvl1pPr>
          </a:lstStyle>
          <a:p>
            <a:pPr lvl="0"/>
            <a:r>
              <a:rPr lang="pl-PL" altLang="pl-PL" noProof="0" smtClean="0"/>
              <a:t>Kliknij, aby edytować styl wzorca podtytułu</a:t>
            </a:r>
          </a:p>
        </p:txBody>
      </p:sp>
      <p:sp>
        <p:nvSpPr>
          <p:cNvPr id="39940" name="Text Box 4"/>
          <p:cNvSpPr txBox="1">
            <a:spLocks noChangeArrowheads="1"/>
          </p:cNvSpPr>
          <p:nvPr/>
        </p:nvSpPr>
        <p:spPr bwMode="auto">
          <a:xfrm>
            <a:off x="457200" y="6351588"/>
            <a:ext cx="2116138" cy="369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p>
        </p:txBody>
      </p:sp>
      <p:sp>
        <p:nvSpPr>
          <p:cNvPr id="39941" name="Text Box 5"/>
          <p:cNvSpPr txBox="1">
            <a:spLocks noChangeArrowheads="1"/>
          </p:cNvSpPr>
          <p:nvPr/>
        </p:nvSpPr>
        <p:spPr bwMode="auto">
          <a:xfrm>
            <a:off x="3124200" y="6354763"/>
            <a:ext cx="28956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p>
        </p:txBody>
      </p:sp>
      <p:sp>
        <p:nvSpPr>
          <p:cNvPr id="39942" name="Rectangle 6"/>
          <p:cNvSpPr>
            <a:spLocks noGrp="1" noChangeArrowheads="1"/>
          </p:cNvSpPr>
          <p:nvPr>
            <p:ph type="ctrTitle"/>
          </p:nvPr>
        </p:nvSpPr>
        <p:spPr>
          <a:xfrm>
            <a:off x="1692275" y="1196975"/>
            <a:ext cx="6840538" cy="2663825"/>
          </a:xfrm>
        </p:spPr>
        <p:txBody>
          <a:bodyPr/>
          <a:lstStyle>
            <a:lvl1pPr marL="1828800" indent="0">
              <a:defRPr sz="3600"/>
            </a:lvl1pPr>
          </a:lstStyle>
          <a:p>
            <a:pPr lvl="0"/>
            <a:r>
              <a:rPr lang="pl-PL" altLang="pl-PL" noProof="0" smtClean="0"/>
              <a:t>Kliknij, aby edytować styl</a:t>
            </a:r>
          </a:p>
        </p:txBody>
      </p:sp>
      <p:sp>
        <p:nvSpPr>
          <p:cNvPr id="39944" name="Text Box 8"/>
          <p:cNvSpPr txBox="1">
            <a:spLocks noChangeArrowheads="1"/>
          </p:cNvSpPr>
          <p:nvPr/>
        </p:nvSpPr>
        <p:spPr bwMode="auto">
          <a:xfrm>
            <a:off x="1763713" y="5445125"/>
            <a:ext cx="6840537"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buClr>
                <a:srgbClr val="000000"/>
              </a:buClr>
              <a:buSzPct val="100000"/>
              <a:buFont typeface="Times New Roman" pitchFamily="18" charset="0"/>
              <a:defRPr>
                <a:solidFill>
                  <a:srgbClr val="FFFFFF"/>
                </a:solidFill>
                <a:latin typeface="Verdana" pitchFamily="34" charset="0"/>
              </a:defRPr>
            </a:lvl1pPr>
            <a:lvl2pPr>
              <a:buClr>
                <a:srgbClr val="000000"/>
              </a:buClr>
              <a:buSzPct val="100000"/>
              <a:buFont typeface="Times New Roman" pitchFamily="18" charset="0"/>
              <a:defRPr>
                <a:solidFill>
                  <a:srgbClr val="FFFFFF"/>
                </a:solidFill>
                <a:latin typeface="Verdana" pitchFamily="34" charset="0"/>
              </a:defRPr>
            </a:lvl2pPr>
            <a:lvl3pPr>
              <a:buClr>
                <a:srgbClr val="000000"/>
              </a:buClr>
              <a:buSzPct val="100000"/>
              <a:buFont typeface="Times New Roman" pitchFamily="18" charset="0"/>
              <a:defRPr>
                <a:solidFill>
                  <a:srgbClr val="FFFFFF"/>
                </a:solidFill>
                <a:latin typeface="Verdana" pitchFamily="34" charset="0"/>
              </a:defRPr>
            </a:lvl3pPr>
            <a:lvl4pPr>
              <a:buClr>
                <a:srgbClr val="000000"/>
              </a:buClr>
              <a:buSzPct val="100000"/>
              <a:buFont typeface="Times New Roman" pitchFamily="18" charset="0"/>
              <a:defRPr>
                <a:solidFill>
                  <a:srgbClr val="FFFFFF"/>
                </a:solidFill>
                <a:latin typeface="Verdana" pitchFamily="34" charset="0"/>
              </a:defRPr>
            </a:lvl4pPr>
            <a:lvl5pPr>
              <a:buClr>
                <a:srgbClr val="000000"/>
              </a:buClr>
              <a:buSzPct val="100000"/>
              <a:buFont typeface="Times New Roman" pitchFamily="18" charset="0"/>
              <a:defRPr>
                <a:solidFill>
                  <a:srgbClr val="FFFFFF"/>
                </a:solidFill>
                <a:latin typeface="Verdana" pitchFamily="34" charset="0"/>
              </a:defRPr>
            </a:lvl5pPr>
            <a:lvl6pPr marL="2514600" indent="-228600" fontAlgn="base">
              <a:spcBef>
                <a:spcPct val="0"/>
              </a:spcBef>
              <a:spcAft>
                <a:spcPct val="0"/>
              </a:spcAft>
              <a:buClr>
                <a:srgbClr val="000000"/>
              </a:buClr>
              <a:buSzPct val="100000"/>
              <a:buFont typeface="Times New Roman" pitchFamily="18" charset="0"/>
              <a:defRPr>
                <a:solidFill>
                  <a:srgbClr val="FFFFFF"/>
                </a:solidFill>
                <a:latin typeface="Verdana" pitchFamily="34" charset="0"/>
              </a:defRPr>
            </a:lvl6pPr>
            <a:lvl7pPr marL="2971800" indent="-228600" fontAlgn="base">
              <a:spcBef>
                <a:spcPct val="0"/>
              </a:spcBef>
              <a:spcAft>
                <a:spcPct val="0"/>
              </a:spcAft>
              <a:buClr>
                <a:srgbClr val="000000"/>
              </a:buClr>
              <a:buSzPct val="100000"/>
              <a:buFont typeface="Times New Roman" pitchFamily="18" charset="0"/>
              <a:defRPr>
                <a:solidFill>
                  <a:srgbClr val="FFFFFF"/>
                </a:solidFill>
                <a:latin typeface="Verdana" pitchFamily="34" charset="0"/>
              </a:defRPr>
            </a:lvl7pPr>
            <a:lvl8pPr marL="3429000" indent="-228600" fontAlgn="base">
              <a:spcBef>
                <a:spcPct val="0"/>
              </a:spcBef>
              <a:spcAft>
                <a:spcPct val="0"/>
              </a:spcAft>
              <a:buClr>
                <a:srgbClr val="000000"/>
              </a:buClr>
              <a:buSzPct val="100000"/>
              <a:buFont typeface="Times New Roman" pitchFamily="18" charset="0"/>
              <a:defRPr>
                <a:solidFill>
                  <a:srgbClr val="FFFFFF"/>
                </a:solidFill>
                <a:latin typeface="Verdana" pitchFamily="34" charset="0"/>
              </a:defRPr>
            </a:lvl8pPr>
            <a:lvl9pPr marL="3886200" indent="-228600" fontAlgn="base">
              <a:spcBef>
                <a:spcPct val="0"/>
              </a:spcBef>
              <a:spcAft>
                <a:spcPct val="0"/>
              </a:spcAft>
              <a:buClr>
                <a:srgbClr val="000000"/>
              </a:buClr>
              <a:buSzPct val="100000"/>
              <a:buFont typeface="Times New Roman" pitchFamily="18" charset="0"/>
              <a:defRPr>
                <a:solidFill>
                  <a:srgbClr val="FFFFFF"/>
                </a:solidFill>
                <a:latin typeface="Verdana" pitchFamily="34" charset="0"/>
              </a:defRPr>
            </a:lvl9pPr>
          </a:lstStyle>
          <a:p>
            <a:pPr algn="ctr" defTabSz="914400">
              <a:spcBef>
                <a:spcPts val="550"/>
              </a:spcBef>
            </a:pPr>
            <a:r>
              <a:rPr lang="pl-PL" altLang="pl-PL" sz="2000">
                <a:solidFill>
                  <a:schemeClr val="bg1"/>
                </a:solidFill>
                <a:latin typeface="Century Gothic" pitchFamily="34" charset="0"/>
              </a:rPr>
              <a:t>Instytut Fizyki Teoretycznej</a:t>
            </a:r>
          </a:p>
          <a:p>
            <a:pPr defTabSz="914400">
              <a:spcBef>
                <a:spcPct val="50000"/>
              </a:spcBef>
              <a:buClrTx/>
              <a:buSzTx/>
              <a:buFontTx/>
              <a:buNone/>
            </a:pPr>
            <a:endParaRPr lang="pl-PL" altLang="pl-PL" sz="2000">
              <a:solidFill>
                <a:schemeClr val="bg1"/>
              </a:solidFill>
              <a:latin typeface="Century Gothic"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numeru slajdu 3"/>
          <p:cNvSpPr>
            <a:spLocks noGrp="1"/>
          </p:cNvSpPr>
          <p:nvPr>
            <p:ph type="sldNum" idx="10"/>
          </p:nvPr>
        </p:nvSpPr>
        <p:spPr/>
        <p:txBody>
          <a:bodyPr/>
          <a:lstStyle>
            <a:lvl1pPr>
              <a:defRPr/>
            </a:lvl1pPr>
          </a:lstStyle>
          <a:p>
            <a:fld id="{D2C7E08C-1FA8-4BF5-B44B-3C63638BB1E9}" type="slidenum">
              <a:rPr lang="pl-PL" altLang="pl-PL"/>
              <a:pPr/>
              <a:t>‹#›</a:t>
            </a:fld>
            <a:endParaRPr lang="pl-PL" altLang="pl-PL"/>
          </a:p>
        </p:txBody>
      </p:sp>
    </p:spTree>
    <p:extLst>
      <p:ext uri="{BB962C8B-B14F-4D97-AF65-F5344CB8AC3E}">
        <p14:creationId xmlns:p14="http://schemas.microsoft.com/office/powerpoint/2010/main" val="1390647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7154863" y="115888"/>
            <a:ext cx="1989137" cy="6262687"/>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1187450" y="115888"/>
            <a:ext cx="5815013" cy="6262687"/>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numeru slajdu 3"/>
          <p:cNvSpPr>
            <a:spLocks noGrp="1"/>
          </p:cNvSpPr>
          <p:nvPr>
            <p:ph type="sldNum" idx="10"/>
          </p:nvPr>
        </p:nvSpPr>
        <p:spPr/>
        <p:txBody>
          <a:bodyPr/>
          <a:lstStyle>
            <a:lvl1pPr>
              <a:defRPr/>
            </a:lvl1pPr>
          </a:lstStyle>
          <a:p>
            <a:fld id="{8CFD9958-821B-4067-8E2B-0627694C1E63}" type="slidenum">
              <a:rPr lang="pl-PL" altLang="pl-PL"/>
              <a:pPr/>
              <a:t>‹#›</a:t>
            </a:fld>
            <a:endParaRPr lang="pl-PL" altLang="pl-PL"/>
          </a:p>
        </p:txBody>
      </p:sp>
    </p:spTree>
    <p:extLst>
      <p:ext uri="{BB962C8B-B14F-4D97-AF65-F5344CB8AC3E}">
        <p14:creationId xmlns:p14="http://schemas.microsoft.com/office/powerpoint/2010/main" val="1633599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numeru slajdu 3"/>
          <p:cNvSpPr>
            <a:spLocks noGrp="1"/>
          </p:cNvSpPr>
          <p:nvPr>
            <p:ph type="sldNum" idx="10"/>
          </p:nvPr>
        </p:nvSpPr>
        <p:spPr/>
        <p:txBody>
          <a:bodyPr/>
          <a:lstStyle>
            <a:lvl1pPr>
              <a:defRPr/>
            </a:lvl1pPr>
          </a:lstStyle>
          <a:p>
            <a:fld id="{6367DDEB-1F30-43CD-836D-5C32B6616B07}" type="slidenum">
              <a:rPr lang="pl-PL" altLang="pl-PL"/>
              <a:pPr/>
              <a:t>‹#›</a:t>
            </a:fld>
            <a:endParaRPr lang="pl-PL" altLang="pl-PL"/>
          </a:p>
        </p:txBody>
      </p:sp>
    </p:spTree>
    <p:extLst>
      <p:ext uri="{BB962C8B-B14F-4D97-AF65-F5344CB8AC3E}">
        <p14:creationId xmlns:p14="http://schemas.microsoft.com/office/powerpoint/2010/main" val="2485595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Symbol zastępczy numeru slajdu 3"/>
          <p:cNvSpPr>
            <a:spLocks noGrp="1"/>
          </p:cNvSpPr>
          <p:nvPr>
            <p:ph type="sldNum" idx="10"/>
          </p:nvPr>
        </p:nvSpPr>
        <p:spPr/>
        <p:txBody>
          <a:bodyPr/>
          <a:lstStyle>
            <a:lvl1pPr>
              <a:defRPr/>
            </a:lvl1pPr>
          </a:lstStyle>
          <a:p>
            <a:fld id="{D5A7A101-702F-4029-A096-8EACEF662A68}" type="slidenum">
              <a:rPr lang="pl-PL" altLang="pl-PL"/>
              <a:pPr/>
              <a:t>‹#›</a:t>
            </a:fld>
            <a:endParaRPr lang="pl-PL" altLang="pl-PL"/>
          </a:p>
        </p:txBody>
      </p:sp>
    </p:spTree>
    <p:extLst>
      <p:ext uri="{BB962C8B-B14F-4D97-AF65-F5344CB8AC3E}">
        <p14:creationId xmlns:p14="http://schemas.microsoft.com/office/powerpoint/2010/main" val="952921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1187450" y="1125538"/>
            <a:ext cx="3678238" cy="52530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5018088" y="1125538"/>
            <a:ext cx="3678237" cy="52530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numeru slajdu 4"/>
          <p:cNvSpPr>
            <a:spLocks noGrp="1"/>
          </p:cNvSpPr>
          <p:nvPr>
            <p:ph type="sldNum" idx="10"/>
          </p:nvPr>
        </p:nvSpPr>
        <p:spPr/>
        <p:txBody>
          <a:bodyPr/>
          <a:lstStyle>
            <a:lvl1pPr>
              <a:defRPr/>
            </a:lvl1pPr>
          </a:lstStyle>
          <a:p>
            <a:fld id="{E485C35E-7D51-4992-9A6D-742F1E5962E4}" type="slidenum">
              <a:rPr lang="pl-PL" altLang="pl-PL"/>
              <a:pPr/>
              <a:t>‹#›</a:t>
            </a:fld>
            <a:endParaRPr lang="pl-PL" altLang="pl-PL"/>
          </a:p>
        </p:txBody>
      </p:sp>
    </p:spTree>
    <p:extLst>
      <p:ext uri="{BB962C8B-B14F-4D97-AF65-F5344CB8AC3E}">
        <p14:creationId xmlns:p14="http://schemas.microsoft.com/office/powerpoint/2010/main" val="2807607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numeru slajdu 6"/>
          <p:cNvSpPr>
            <a:spLocks noGrp="1"/>
          </p:cNvSpPr>
          <p:nvPr>
            <p:ph type="sldNum" idx="10"/>
          </p:nvPr>
        </p:nvSpPr>
        <p:spPr/>
        <p:txBody>
          <a:bodyPr/>
          <a:lstStyle>
            <a:lvl1pPr>
              <a:defRPr/>
            </a:lvl1pPr>
          </a:lstStyle>
          <a:p>
            <a:fld id="{774EA34F-70A5-4D77-BF3C-71DB8253E4C7}" type="slidenum">
              <a:rPr lang="pl-PL" altLang="pl-PL"/>
              <a:pPr/>
              <a:t>‹#›</a:t>
            </a:fld>
            <a:endParaRPr lang="pl-PL" altLang="pl-PL"/>
          </a:p>
        </p:txBody>
      </p:sp>
    </p:spTree>
    <p:extLst>
      <p:ext uri="{BB962C8B-B14F-4D97-AF65-F5344CB8AC3E}">
        <p14:creationId xmlns:p14="http://schemas.microsoft.com/office/powerpoint/2010/main" val="2000119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numeru slajdu 2"/>
          <p:cNvSpPr>
            <a:spLocks noGrp="1"/>
          </p:cNvSpPr>
          <p:nvPr>
            <p:ph type="sldNum" idx="10"/>
          </p:nvPr>
        </p:nvSpPr>
        <p:spPr/>
        <p:txBody>
          <a:bodyPr/>
          <a:lstStyle>
            <a:lvl1pPr>
              <a:defRPr/>
            </a:lvl1pPr>
          </a:lstStyle>
          <a:p>
            <a:fld id="{3B2C1907-C50B-4C58-90D4-D1ED1C831F59}" type="slidenum">
              <a:rPr lang="pl-PL" altLang="pl-PL"/>
              <a:pPr/>
              <a:t>‹#›</a:t>
            </a:fld>
            <a:endParaRPr lang="pl-PL" altLang="pl-PL"/>
          </a:p>
        </p:txBody>
      </p:sp>
    </p:spTree>
    <p:extLst>
      <p:ext uri="{BB962C8B-B14F-4D97-AF65-F5344CB8AC3E}">
        <p14:creationId xmlns:p14="http://schemas.microsoft.com/office/powerpoint/2010/main" val="1752300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numeru slajdu 1"/>
          <p:cNvSpPr>
            <a:spLocks noGrp="1"/>
          </p:cNvSpPr>
          <p:nvPr>
            <p:ph type="sldNum" idx="10"/>
          </p:nvPr>
        </p:nvSpPr>
        <p:spPr/>
        <p:txBody>
          <a:bodyPr/>
          <a:lstStyle>
            <a:lvl1pPr>
              <a:defRPr/>
            </a:lvl1pPr>
          </a:lstStyle>
          <a:p>
            <a:fld id="{580D300E-30DE-40ED-8408-DA71E62CD3BB}" type="slidenum">
              <a:rPr lang="pl-PL" altLang="pl-PL"/>
              <a:pPr/>
              <a:t>‹#›</a:t>
            </a:fld>
            <a:endParaRPr lang="pl-PL" altLang="pl-PL"/>
          </a:p>
        </p:txBody>
      </p:sp>
    </p:spTree>
    <p:extLst>
      <p:ext uri="{BB962C8B-B14F-4D97-AF65-F5344CB8AC3E}">
        <p14:creationId xmlns:p14="http://schemas.microsoft.com/office/powerpoint/2010/main" val="782137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numeru slajdu 4"/>
          <p:cNvSpPr>
            <a:spLocks noGrp="1"/>
          </p:cNvSpPr>
          <p:nvPr>
            <p:ph type="sldNum" idx="10"/>
          </p:nvPr>
        </p:nvSpPr>
        <p:spPr/>
        <p:txBody>
          <a:bodyPr/>
          <a:lstStyle>
            <a:lvl1pPr>
              <a:defRPr/>
            </a:lvl1pPr>
          </a:lstStyle>
          <a:p>
            <a:fld id="{5C5A4F4D-312A-4038-B94F-EE0A73197F1C}" type="slidenum">
              <a:rPr lang="pl-PL" altLang="pl-PL"/>
              <a:pPr/>
              <a:t>‹#›</a:t>
            </a:fld>
            <a:endParaRPr lang="pl-PL" altLang="pl-PL"/>
          </a:p>
        </p:txBody>
      </p:sp>
    </p:spTree>
    <p:extLst>
      <p:ext uri="{BB962C8B-B14F-4D97-AF65-F5344CB8AC3E}">
        <p14:creationId xmlns:p14="http://schemas.microsoft.com/office/powerpoint/2010/main" val="1749291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numeru slajdu 4"/>
          <p:cNvSpPr>
            <a:spLocks noGrp="1"/>
          </p:cNvSpPr>
          <p:nvPr>
            <p:ph type="sldNum" idx="10"/>
          </p:nvPr>
        </p:nvSpPr>
        <p:spPr/>
        <p:txBody>
          <a:bodyPr/>
          <a:lstStyle>
            <a:lvl1pPr>
              <a:defRPr/>
            </a:lvl1pPr>
          </a:lstStyle>
          <a:p>
            <a:fld id="{242CF8B4-5930-4698-8082-05371FD73909}" type="slidenum">
              <a:rPr lang="pl-PL" altLang="pl-PL"/>
              <a:pPr/>
              <a:t>‹#›</a:t>
            </a:fld>
            <a:endParaRPr lang="pl-PL" altLang="pl-PL"/>
          </a:p>
        </p:txBody>
      </p:sp>
    </p:spTree>
    <p:extLst>
      <p:ext uri="{BB962C8B-B14F-4D97-AF65-F5344CB8AC3E}">
        <p14:creationId xmlns:p14="http://schemas.microsoft.com/office/powerpoint/2010/main" val="4068344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2555875" y="115888"/>
            <a:ext cx="6588125" cy="792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pl-PL" smtClean="0"/>
              <a:t>Kliknij, aby edytować format tekstu tytułu</a:t>
            </a:r>
          </a:p>
        </p:txBody>
      </p:sp>
      <p:sp>
        <p:nvSpPr>
          <p:cNvPr id="37891" name="Rectangle 3"/>
          <p:cNvSpPr>
            <a:spLocks noGrp="1" noChangeArrowheads="1"/>
          </p:cNvSpPr>
          <p:nvPr>
            <p:ph type="body" idx="1"/>
          </p:nvPr>
        </p:nvSpPr>
        <p:spPr bwMode="auto">
          <a:xfrm>
            <a:off x="1187450" y="1125538"/>
            <a:ext cx="7508875" cy="5253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pl-PL" smtClean="0"/>
              <a:t>Kliknij, aby edytować format tekstu konspektu</a:t>
            </a:r>
          </a:p>
          <a:p>
            <a:pPr lvl="1"/>
            <a:r>
              <a:rPr lang="en-GB" altLang="pl-PL" smtClean="0"/>
              <a:t>Drugi poziom konspektu</a:t>
            </a:r>
          </a:p>
          <a:p>
            <a:pPr lvl="2"/>
            <a:r>
              <a:rPr lang="en-GB" altLang="pl-PL" smtClean="0"/>
              <a:t>Trzeci poziom konspektu</a:t>
            </a:r>
          </a:p>
          <a:p>
            <a:pPr lvl="3"/>
            <a:r>
              <a:rPr lang="en-GB" altLang="pl-PL" smtClean="0"/>
              <a:t>Czwarty poziom konspektu</a:t>
            </a:r>
          </a:p>
          <a:p>
            <a:pPr lvl="4"/>
            <a:r>
              <a:rPr lang="en-GB" altLang="pl-PL" smtClean="0"/>
              <a:t>Piąty poziom konspektu</a:t>
            </a:r>
          </a:p>
          <a:p>
            <a:pPr lvl="4"/>
            <a:r>
              <a:rPr lang="en-GB" altLang="pl-PL" smtClean="0"/>
              <a:t>Szósty poziom konspektu</a:t>
            </a:r>
          </a:p>
          <a:p>
            <a:pPr lvl="4"/>
            <a:r>
              <a:rPr lang="en-GB" altLang="pl-PL" smtClean="0"/>
              <a:t>Siódmy poziom konspektu</a:t>
            </a:r>
          </a:p>
          <a:p>
            <a:pPr lvl="4"/>
            <a:r>
              <a:rPr lang="en-GB" altLang="pl-PL" smtClean="0"/>
              <a:t>Ósmy poziom konspektu</a:t>
            </a:r>
          </a:p>
          <a:p>
            <a:pPr lvl="4"/>
            <a:r>
              <a:rPr lang="en-GB" altLang="pl-PL" smtClean="0"/>
              <a:t>Dziewiąty poziom konspektu</a:t>
            </a:r>
          </a:p>
        </p:txBody>
      </p:sp>
      <p:sp>
        <p:nvSpPr>
          <p:cNvPr id="37892" name="Text Box 4"/>
          <p:cNvSpPr txBox="1">
            <a:spLocks noChangeArrowheads="1"/>
          </p:cNvSpPr>
          <p:nvPr/>
        </p:nvSpPr>
        <p:spPr bwMode="auto">
          <a:xfrm>
            <a:off x="457200" y="6351588"/>
            <a:ext cx="2116138" cy="369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p>
        </p:txBody>
      </p:sp>
      <p:sp>
        <p:nvSpPr>
          <p:cNvPr id="37893" name="Text Box 5"/>
          <p:cNvSpPr txBox="1">
            <a:spLocks noChangeArrowheads="1"/>
          </p:cNvSpPr>
          <p:nvPr/>
        </p:nvSpPr>
        <p:spPr bwMode="auto">
          <a:xfrm>
            <a:off x="3124200" y="6354763"/>
            <a:ext cx="28956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l-PL"/>
          </a:p>
        </p:txBody>
      </p:sp>
      <p:sp>
        <p:nvSpPr>
          <p:cNvPr id="37894" name="Rectangle 6"/>
          <p:cNvSpPr>
            <a:spLocks noGrp="1" noChangeArrowheads="1"/>
          </p:cNvSpPr>
          <p:nvPr>
            <p:ph type="sldNum"/>
          </p:nvPr>
        </p:nvSpPr>
        <p:spPr bwMode="auto">
          <a:xfrm>
            <a:off x="6553200" y="6348413"/>
            <a:ext cx="208915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mn-lt"/>
              </a:defRPr>
            </a:lvl1pPr>
          </a:lstStyle>
          <a:p>
            <a:fld id="{0B48BF09-BC60-45B0-8D95-32BFA1503F9C}" type="slidenum">
              <a:rPr lang="pl-PL" altLang="pl-PL"/>
              <a:pPr/>
              <a:t>‹#›</a:t>
            </a:fld>
            <a:endParaRPr lang="pl-PL" altLang="pl-PL"/>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marL="2057400" indent="-228600" algn="l" defTabSz="449263" rtl="0" eaLnBrk="1" fontAlgn="base" hangingPunct="1">
        <a:spcBef>
          <a:spcPct val="0"/>
        </a:spcBef>
        <a:spcAft>
          <a:spcPct val="0"/>
        </a:spcAft>
        <a:buClr>
          <a:srgbClr val="000000"/>
        </a:buClr>
        <a:buSzPct val="100000"/>
        <a:buFont typeface="Times New Roman" pitchFamily="18" charset="0"/>
        <a:defRPr sz="2000" b="1">
          <a:solidFill>
            <a:srgbClr val="FFFFFF"/>
          </a:solidFill>
          <a:latin typeface="+mj-lt"/>
          <a:ea typeface="+mj-ea"/>
          <a:cs typeface="+mj-cs"/>
        </a:defRPr>
      </a:lvl1pPr>
      <a:lvl2pPr marL="2057400" indent="-228600" algn="l" defTabSz="449263" rtl="0" eaLnBrk="1" fontAlgn="base" hangingPunct="1">
        <a:spcBef>
          <a:spcPct val="0"/>
        </a:spcBef>
        <a:spcAft>
          <a:spcPct val="0"/>
        </a:spcAft>
        <a:buClr>
          <a:srgbClr val="000000"/>
        </a:buClr>
        <a:buSzPct val="100000"/>
        <a:buFont typeface="Times New Roman" pitchFamily="18" charset="0"/>
        <a:defRPr sz="2000" b="1">
          <a:solidFill>
            <a:srgbClr val="FFFFFF"/>
          </a:solidFill>
          <a:latin typeface="Century Gothic" pitchFamily="34" charset="0"/>
        </a:defRPr>
      </a:lvl2pPr>
      <a:lvl3pPr marL="2057400" indent="-228600" algn="l" defTabSz="449263" rtl="0" eaLnBrk="1" fontAlgn="base" hangingPunct="1">
        <a:spcBef>
          <a:spcPct val="0"/>
        </a:spcBef>
        <a:spcAft>
          <a:spcPct val="0"/>
        </a:spcAft>
        <a:buClr>
          <a:srgbClr val="000000"/>
        </a:buClr>
        <a:buSzPct val="100000"/>
        <a:buFont typeface="Times New Roman" pitchFamily="18" charset="0"/>
        <a:defRPr sz="2000" b="1">
          <a:solidFill>
            <a:srgbClr val="FFFFFF"/>
          </a:solidFill>
          <a:latin typeface="Century Gothic" pitchFamily="34" charset="0"/>
        </a:defRPr>
      </a:lvl3pPr>
      <a:lvl4pPr marL="2057400" indent="-228600" algn="l" defTabSz="449263" rtl="0" eaLnBrk="1" fontAlgn="base" hangingPunct="1">
        <a:spcBef>
          <a:spcPct val="0"/>
        </a:spcBef>
        <a:spcAft>
          <a:spcPct val="0"/>
        </a:spcAft>
        <a:buClr>
          <a:srgbClr val="000000"/>
        </a:buClr>
        <a:buSzPct val="100000"/>
        <a:buFont typeface="Times New Roman" pitchFamily="18" charset="0"/>
        <a:defRPr sz="2000" b="1">
          <a:solidFill>
            <a:srgbClr val="FFFFFF"/>
          </a:solidFill>
          <a:latin typeface="Century Gothic" pitchFamily="34" charset="0"/>
        </a:defRPr>
      </a:lvl4pPr>
      <a:lvl5pPr marL="2057400" indent="-228600" algn="l" defTabSz="449263" rtl="0" eaLnBrk="1" fontAlgn="base" hangingPunct="1">
        <a:spcBef>
          <a:spcPct val="0"/>
        </a:spcBef>
        <a:spcAft>
          <a:spcPct val="0"/>
        </a:spcAft>
        <a:buClr>
          <a:srgbClr val="000000"/>
        </a:buClr>
        <a:buSzPct val="100000"/>
        <a:buFont typeface="Times New Roman" pitchFamily="18" charset="0"/>
        <a:defRPr sz="2000" b="1">
          <a:solidFill>
            <a:srgbClr val="FFFFFF"/>
          </a:solidFill>
          <a:latin typeface="Century Gothic" pitchFamily="34" charset="0"/>
        </a:defRPr>
      </a:lvl5pPr>
      <a:lvl6pPr marL="2514600" indent="-228600" algn="l" defTabSz="449263" rtl="0" eaLnBrk="1" fontAlgn="base" hangingPunct="1">
        <a:spcBef>
          <a:spcPct val="0"/>
        </a:spcBef>
        <a:spcAft>
          <a:spcPct val="0"/>
        </a:spcAft>
        <a:buClr>
          <a:srgbClr val="000000"/>
        </a:buClr>
        <a:buSzPct val="100000"/>
        <a:buFont typeface="Times New Roman" pitchFamily="18" charset="0"/>
        <a:defRPr sz="2000" b="1">
          <a:solidFill>
            <a:srgbClr val="FFFFFF"/>
          </a:solidFill>
          <a:latin typeface="Century Gothic" pitchFamily="34" charset="0"/>
        </a:defRPr>
      </a:lvl6pPr>
      <a:lvl7pPr marL="2971800" indent="-228600" algn="l" defTabSz="449263" rtl="0" eaLnBrk="1" fontAlgn="base" hangingPunct="1">
        <a:spcBef>
          <a:spcPct val="0"/>
        </a:spcBef>
        <a:spcAft>
          <a:spcPct val="0"/>
        </a:spcAft>
        <a:buClr>
          <a:srgbClr val="000000"/>
        </a:buClr>
        <a:buSzPct val="100000"/>
        <a:buFont typeface="Times New Roman" pitchFamily="18" charset="0"/>
        <a:defRPr sz="2000" b="1">
          <a:solidFill>
            <a:srgbClr val="FFFFFF"/>
          </a:solidFill>
          <a:latin typeface="Century Gothic" pitchFamily="34" charset="0"/>
        </a:defRPr>
      </a:lvl7pPr>
      <a:lvl8pPr marL="3429000" indent="-228600" algn="l" defTabSz="449263" rtl="0" eaLnBrk="1" fontAlgn="base" hangingPunct="1">
        <a:spcBef>
          <a:spcPct val="0"/>
        </a:spcBef>
        <a:spcAft>
          <a:spcPct val="0"/>
        </a:spcAft>
        <a:buClr>
          <a:srgbClr val="000000"/>
        </a:buClr>
        <a:buSzPct val="100000"/>
        <a:buFont typeface="Times New Roman" pitchFamily="18" charset="0"/>
        <a:defRPr sz="2000" b="1">
          <a:solidFill>
            <a:srgbClr val="FFFFFF"/>
          </a:solidFill>
          <a:latin typeface="Century Gothic" pitchFamily="34" charset="0"/>
        </a:defRPr>
      </a:lvl8pPr>
      <a:lvl9pPr marL="3886200" indent="-228600" algn="l" defTabSz="449263" rtl="0" eaLnBrk="1" fontAlgn="base" hangingPunct="1">
        <a:spcBef>
          <a:spcPct val="0"/>
        </a:spcBef>
        <a:spcAft>
          <a:spcPct val="0"/>
        </a:spcAft>
        <a:buClr>
          <a:srgbClr val="000000"/>
        </a:buClr>
        <a:buSzPct val="100000"/>
        <a:buFont typeface="Times New Roman" pitchFamily="18" charset="0"/>
        <a:defRPr sz="2000" b="1">
          <a:solidFill>
            <a:srgbClr val="FFFFFF"/>
          </a:solidFill>
          <a:latin typeface="Century Gothic" pitchFamily="34" charset="0"/>
        </a:defRPr>
      </a:lvl9pPr>
    </p:titleStyle>
    <p:bodyStyle>
      <a:lvl1pPr marL="342900" indent="-342900" algn="l" defTabSz="449263" rtl="0" eaLnBrk="1" fontAlgn="base" hangingPunct="1">
        <a:spcBef>
          <a:spcPts val="550"/>
        </a:spcBef>
        <a:spcAft>
          <a:spcPct val="0"/>
        </a:spcAft>
        <a:buClr>
          <a:srgbClr val="000000"/>
        </a:buClr>
        <a:buSzPct val="100000"/>
        <a:buFont typeface="Times New Roman" pitchFamily="18" charset="0"/>
        <a:defRPr sz="2200">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defRPr>
      </a:lvl3pPr>
      <a:lvl4pPr marL="16002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defRPr>
      </a:lvl4pPr>
      <a:lvl5pPr marL="20574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defRPr>
      </a:lvl5pPr>
      <a:lvl6pPr marL="25146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defRPr>
      </a:lvl6pPr>
      <a:lvl7pPr marL="29718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defRPr>
      </a:lvl7pPr>
      <a:lvl8pPr marL="3429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defRPr>
      </a:lvl8pPr>
      <a:lvl9pPr marL="38862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3060700" y="1857375"/>
            <a:ext cx="6083300" cy="3138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itchFamily="34" charset="0"/>
              </a:defRPr>
            </a:lvl1pPr>
            <a:lvl2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itchFamily="34" charset="0"/>
              </a:defRPr>
            </a:lvl2pPr>
            <a:lvl3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itchFamily="34" charset="0"/>
              </a:defRPr>
            </a:lvl3pPr>
            <a:lvl4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itchFamily="34" charset="0"/>
              </a:defRPr>
            </a:lvl4pPr>
            <a:lvl5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itchFamily="34"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itchFamily="34"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itchFamily="34"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itchFamily="34"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itchFamily="34" charset="0"/>
              </a:defRPr>
            </a:lvl9pPr>
          </a:lstStyle>
          <a:p>
            <a:pPr algn="ctr" eaLnBrk="1" hangingPunct="1">
              <a:buClrTx/>
              <a:buFontTx/>
              <a:buNone/>
            </a:pPr>
            <a:endParaRPr lang="pl-PL" altLang="pl-PL" sz="2500" dirty="0">
              <a:latin typeface="Century Gothic" pitchFamily="34" charset="0"/>
            </a:endParaRPr>
          </a:p>
        </p:txBody>
      </p:sp>
      <p:sp>
        <p:nvSpPr>
          <p:cNvPr id="5122" name="Text Box 2"/>
          <p:cNvSpPr txBox="1">
            <a:spLocks noChangeArrowheads="1"/>
          </p:cNvSpPr>
          <p:nvPr/>
        </p:nvSpPr>
        <p:spPr bwMode="auto">
          <a:xfrm>
            <a:off x="2771775" y="5400675"/>
            <a:ext cx="6624638" cy="1825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itchFamily="34" charset="0"/>
              </a:defRPr>
            </a:lvl1pPr>
            <a:lvl2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itchFamily="34" charset="0"/>
              </a:defRPr>
            </a:lvl2pPr>
            <a:lvl3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itchFamily="34" charset="0"/>
              </a:defRPr>
            </a:lvl3pPr>
            <a:lvl4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itchFamily="34" charset="0"/>
              </a:defRPr>
            </a:lvl4pPr>
            <a:lvl5pPr>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itchFamily="34"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itchFamily="34"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itchFamily="34"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itchFamily="34"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Verdana" pitchFamily="34" charset="0"/>
              </a:defRPr>
            </a:lvl9pPr>
          </a:lstStyle>
          <a:p>
            <a:pPr algn="ctr" eaLnBrk="1" hangingPunct="1">
              <a:spcBef>
                <a:spcPts val="500"/>
              </a:spcBef>
              <a:buClrTx/>
              <a:buFontTx/>
              <a:buNone/>
            </a:pPr>
            <a:r>
              <a:rPr lang="pl-PL" altLang="pl-PL" sz="2000" dirty="0" smtClean="0">
                <a:latin typeface="Century Gothic" pitchFamily="34" charset="0"/>
              </a:rPr>
              <a:t>Karolina Radkowska</a:t>
            </a:r>
          </a:p>
          <a:p>
            <a:pPr algn="ctr" eaLnBrk="1" hangingPunct="1">
              <a:spcBef>
                <a:spcPts val="500"/>
              </a:spcBef>
              <a:buClrTx/>
              <a:buFontTx/>
              <a:buNone/>
            </a:pPr>
            <a:r>
              <a:rPr lang="pl-PL" altLang="pl-PL" sz="2000" dirty="0" smtClean="0">
                <a:latin typeface="Century Gothic" pitchFamily="34" charset="0"/>
              </a:rPr>
              <a:t>Instytut Prawa Cywilnego</a:t>
            </a:r>
            <a:endParaRPr lang="pl-PL" altLang="pl-PL" sz="2000" dirty="0">
              <a:latin typeface="Century Gothic" pitchFamily="34" charset="0"/>
            </a:endParaRPr>
          </a:p>
          <a:p>
            <a:pPr algn="ctr" eaLnBrk="1" hangingPunct="1">
              <a:spcBef>
                <a:spcPts val="500"/>
              </a:spcBef>
              <a:buClrTx/>
              <a:buFontTx/>
              <a:buNone/>
            </a:pPr>
            <a:r>
              <a:rPr lang="pl-PL" altLang="pl-PL" sz="2000" dirty="0" smtClean="0">
                <a:latin typeface="Century Gothic" pitchFamily="34" charset="0"/>
              </a:rPr>
              <a:t>Zakład Postępowania Cywilnego</a:t>
            </a:r>
            <a:endParaRPr lang="pl-PL" altLang="pl-PL" sz="2000" dirty="0">
              <a:latin typeface="Century Gothic" pitchFamily="34" charset="0"/>
            </a:endParaRPr>
          </a:p>
          <a:p>
            <a:pPr algn="ctr" eaLnBrk="1" hangingPunct="1">
              <a:spcBef>
                <a:spcPts val="500"/>
              </a:spcBef>
              <a:buClrTx/>
              <a:buFontTx/>
              <a:buNone/>
            </a:pPr>
            <a:endParaRPr lang="pl-PL" altLang="pl-PL" sz="2000" dirty="0">
              <a:latin typeface="Century Gothic" pitchFamily="34" charset="0"/>
            </a:endParaRPr>
          </a:p>
          <a:p>
            <a:pPr eaLnBrk="1" hangingPunct="1">
              <a:buClrTx/>
              <a:buFontTx/>
              <a:buNone/>
            </a:pPr>
            <a:endParaRPr lang="pl-PL" altLang="pl-PL" sz="2000" dirty="0">
              <a:latin typeface="Century Gothic" pitchFamily="34" charset="0"/>
            </a:endParaRPr>
          </a:p>
        </p:txBody>
      </p:sp>
      <p:sp>
        <p:nvSpPr>
          <p:cNvPr id="5125" name="Text Box 5"/>
          <p:cNvSpPr txBox="1">
            <a:spLocks noChangeArrowheads="1"/>
          </p:cNvSpPr>
          <p:nvPr/>
        </p:nvSpPr>
        <p:spPr bwMode="auto">
          <a:xfrm>
            <a:off x="3203575" y="1484313"/>
            <a:ext cx="5940425" cy="372409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buClr>
                <a:srgbClr val="000000"/>
              </a:buClr>
              <a:buSzPct val="100000"/>
              <a:buFont typeface="Times New Roman" pitchFamily="18" charset="0"/>
              <a:buNone/>
            </a:pPr>
            <a:r>
              <a:rPr lang="pl-PL" altLang="pl-PL" sz="2000" dirty="0" smtClean="0">
                <a:solidFill>
                  <a:schemeClr val="bg1"/>
                </a:solidFill>
                <a:latin typeface="+mj-lt"/>
              </a:rPr>
              <a:t>POSTĘPOWANIE CYWILNE</a:t>
            </a:r>
            <a:endParaRPr lang="pl-PL" altLang="pl-PL" sz="2000" dirty="0">
              <a:solidFill>
                <a:schemeClr val="bg1"/>
              </a:solidFill>
              <a:latin typeface="+mj-lt"/>
            </a:endParaRPr>
          </a:p>
          <a:p>
            <a:pPr algn="ctr" eaLnBrk="1" hangingPunct="1">
              <a:spcBef>
                <a:spcPct val="50000"/>
              </a:spcBef>
              <a:buClr>
                <a:srgbClr val="000000"/>
              </a:buClr>
              <a:buSzPct val="100000"/>
              <a:buFont typeface="Times New Roman" pitchFamily="18" charset="0"/>
              <a:buNone/>
            </a:pPr>
            <a:endParaRPr lang="pl-PL" altLang="pl-PL" dirty="0">
              <a:solidFill>
                <a:schemeClr val="bg1"/>
              </a:solidFill>
              <a:latin typeface="Verdana" pitchFamily="34" charset="0"/>
            </a:endParaRPr>
          </a:p>
          <a:p>
            <a:pPr algn="ctr" eaLnBrk="1" hangingPunct="1">
              <a:spcBef>
                <a:spcPct val="50000"/>
              </a:spcBef>
              <a:buClr>
                <a:srgbClr val="000000"/>
              </a:buClr>
              <a:buSzPct val="100000"/>
              <a:buFont typeface="Times New Roman" pitchFamily="18" charset="0"/>
              <a:buNone/>
            </a:pPr>
            <a:endParaRPr lang="pl-PL" altLang="pl-PL" dirty="0">
              <a:solidFill>
                <a:schemeClr val="bg1"/>
              </a:solidFill>
              <a:latin typeface="Verdana" pitchFamily="34" charset="0"/>
            </a:endParaRPr>
          </a:p>
          <a:p>
            <a:pPr algn="ctr" eaLnBrk="1" hangingPunct="1">
              <a:spcBef>
                <a:spcPct val="50000"/>
              </a:spcBef>
              <a:buClr>
                <a:srgbClr val="000000"/>
              </a:buClr>
              <a:buSzPct val="100000"/>
              <a:buFont typeface="Times New Roman" pitchFamily="18" charset="0"/>
              <a:buNone/>
            </a:pPr>
            <a:r>
              <a:rPr lang="pl-PL" altLang="pl-PL" dirty="0" smtClean="0">
                <a:solidFill>
                  <a:schemeClr val="bg1"/>
                </a:solidFill>
                <a:latin typeface="+mj-lt"/>
              </a:rPr>
              <a:t>Postępowanie odrębne cz. I</a:t>
            </a:r>
            <a:endParaRPr lang="pl-PL" altLang="pl-PL" dirty="0">
              <a:solidFill>
                <a:schemeClr val="bg1"/>
              </a:solidFill>
              <a:latin typeface="+mj-lt"/>
            </a:endParaRPr>
          </a:p>
          <a:p>
            <a:pPr algn="ctr" eaLnBrk="1" hangingPunct="1">
              <a:spcBef>
                <a:spcPct val="50000"/>
              </a:spcBef>
              <a:buClr>
                <a:srgbClr val="000000"/>
              </a:buClr>
              <a:buSzPct val="100000"/>
              <a:buFont typeface="Times New Roman" pitchFamily="18" charset="0"/>
              <a:buNone/>
            </a:pPr>
            <a:endParaRPr lang="pl-PL" altLang="pl-PL" dirty="0">
              <a:solidFill>
                <a:schemeClr val="bg1"/>
              </a:solidFill>
              <a:latin typeface="Verdana" pitchFamily="34" charset="0"/>
            </a:endParaRPr>
          </a:p>
          <a:p>
            <a:pPr algn="ctr" eaLnBrk="1" hangingPunct="1">
              <a:spcBef>
                <a:spcPct val="50000"/>
              </a:spcBef>
              <a:buClr>
                <a:srgbClr val="000000"/>
              </a:buClr>
              <a:buSzPct val="100000"/>
              <a:buFont typeface="Times New Roman" pitchFamily="18" charset="0"/>
              <a:buNone/>
            </a:pPr>
            <a:endParaRPr lang="pl-PL" altLang="pl-PL" dirty="0">
              <a:solidFill>
                <a:schemeClr val="bg1"/>
              </a:solidFill>
              <a:latin typeface="Verdana" pitchFamily="34" charset="0"/>
            </a:endParaRPr>
          </a:p>
          <a:p>
            <a:pPr algn="ctr" eaLnBrk="1" hangingPunct="1">
              <a:spcBef>
                <a:spcPct val="50000"/>
              </a:spcBef>
              <a:buClr>
                <a:srgbClr val="000000"/>
              </a:buClr>
              <a:buSzPct val="100000"/>
              <a:buFont typeface="Times New Roman" pitchFamily="18" charset="0"/>
              <a:buNone/>
            </a:pPr>
            <a:endParaRPr lang="pl-PL" altLang="pl-PL" dirty="0">
              <a:solidFill>
                <a:schemeClr val="bg1"/>
              </a:solidFill>
              <a:latin typeface="Verdana" pitchFamily="34" charset="0"/>
            </a:endParaRPr>
          </a:p>
          <a:p>
            <a:pPr algn="ctr" eaLnBrk="1" hangingPunct="1">
              <a:spcBef>
                <a:spcPct val="50000"/>
              </a:spcBef>
              <a:buClr>
                <a:srgbClr val="000000"/>
              </a:buClr>
              <a:buSzPct val="100000"/>
              <a:buFont typeface="Times New Roman" pitchFamily="18" charset="0"/>
              <a:buNone/>
            </a:pPr>
            <a:endParaRPr lang="pl-PL" altLang="pl-PL" dirty="0">
              <a:solidFill>
                <a:schemeClr val="bg1"/>
              </a:solidFill>
              <a:latin typeface="Verdana" pitchFamily="34" charset="0"/>
            </a:endParaRPr>
          </a:p>
          <a:p>
            <a:pPr algn="ctr" eaLnBrk="1" hangingPunct="1">
              <a:spcBef>
                <a:spcPct val="50000"/>
              </a:spcBef>
              <a:buClr>
                <a:srgbClr val="000000"/>
              </a:buClr>
              <a:buSzPct val="100000"/>
              <a:buFont typeface="Times New Roman" pitchFamily="18" charset="0"/>
              <a:buNone/>
            </a:pPr>
            <a:endParaRPr lang="pl-PL" altLang="pl-PL" dirty="0">
              <a:solidFill>
                <a:schemeClr val="bg1"/>
              </a:solidFill>
              <a:latin typeface="Verdana"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pPr marL="0" indent="0"/>
            <a:endParaRPr lang="pl-PL" sz="2000" i="1" dirty="0" smtClean="0">
              <a:latin typeface="+mj-lt"/>
            </a:endParaRPr>
          </a:p>
          <a:p>
            <a:pPr marL="0" indent="0"/>
            <a:endParaRPr lang="pl-PL" sz="2000" i="1" dirty="0">
              <a:latin typeface="+mj-lt"/>
            </a:endParaRPr>
          </a:p>
          <a:p>
            <a:pPr marL="0" indent="0"/>
            <a:endParaRPr lang="pl-PL" sz="2000" i="1" dirty="0" smtClean="0">
              <a:latin typeface="+mj-lt"/>
            </a:endParaRPr>
          </a:p>
          <a:p>
            <a:pPr marL="0" indent="0"/>
            <a:endParaRPr lang="pl-PL" sz="2000" i="1" dirty="0" smtClean="0">
              <a:latin typeface="+mj-lt"/>
            </a:endParaRPr>
          </a:p>
          <a:p>
            <a:pPr marL="0" indent="0"/>
            <a:endParaRPr lang="pl-PL" sz="2000" i="1" dirty="0">
              <a:latin typeface="+mj-lt"/>
            </a:endParaRPr>
          </a:p>
          <a:p>
            <a:pPr marL="0" indent="0" algn="just"/>
            <a:r>
              <a:rPr lang="pl-PL" sz="2000" i="1" dirty="0" smtClean="0">
                <a:latin typeface="+mj-lt"/>
              </a:rPr>
              <a:t>Art</a:t>
            </a:r>
            <a:r>
              <a:rPr lang="pl-PL" sz="2000" i="1" dirty="0">
                <a:latin typeface="+mj-lt"/>
              </a:rPr>
              <a:t>. </a:t>
            </a:r>
            <a:r>
              <a:rPr lang="pl-PL" sz="2000" i="1" dirty="0" smtClean="0">
                <a:latin typeface="+mj-lt"/>
              </a:rPr>
              <a:t>505</a:t>
            </a:r>
            <a:r>
              <a:rPr lang="pl-PL" sz="2000" i="1" baseline="30000" dirty="0"/>
              <a:t>1</a:t>
            </a:r>
            <a:r>
              <a:rPr lang="pl-PL" sz="2000" i="1" dirty="0" smtClean="0">
                <a:latin typeface="+mj-lt"/>
              </a:rPr>
              <a:t> KPC </a:t>
            </a:r>
            <a:r>
              <a:rPr lang="pl-PL" sz="2000" b="1" dirty="0" smtClean="0">
                <a:latin typeface="+mj-lt"/>
              </a:rPr>
              <a:t>Pozew</a:t>
            </a:r>
            <a:r>
              <a:rPr lang="pl-PL" sz="2000" b="1" dirty="0">
                <a:latin typeface="+mj-lt"/>
              </a:rPr>
              <a:t>, odpowiedź na pozew, sprzeciw od wyroku zaocznego i </a:t>
            </a:r>
            <a:r>
              <a:rPr lang="pl-PL" sz="2000" b="1" dirty="0" smtClean="0">
                <a:latin typeface="+mj-lt"/>
              </a:rPr>
              <a:t>pismo zawierające </a:t>
            </a:r>
            <a:r>
              <a:rPr lang="pl-PL" sz="2000" b="1" dirty="0">
                <a:latin typeface="+mj-lt"/>
              </a:rPr>
              <a:t>wnioski dowodowe </a:t>
            </a:r>
            <a:r>
              <a:rPr lang="pl-PL" sz="2000" dirty="0">
                <a:latin typeface="+mj-lt"/>
              </a:rPr>
              <a:t>wnoszone w postępowaniu </a:t>
            </a:r>
            <a:r>
              <a:rPr lang="pl-PL" sz="2000" dirty="0" smtClean="0">
                <a:latin typeface="+mj-lt"/>
              </a:rPr>
              <a:t>uproszczonym powinny </a:t>
            </a:r>
            <a:r>
              <a:rPr lang="pl-PL" sz="2000" dirty="0">
                <a:latin typeface="+mj-lt"/>
              </a:rPr>
              <a:t>być </a:t>
            </a:r>
            <a:r>
              <a:rPr lang="pl-PL" sz="2000" dirty="0" smtClean="0">
                <a:latin typeface="+mj-lt"/>
              </a:rPr>
              <a:t>sporządzone </a:t>
            </a:r>
            <a:r>
              <a:rPr lang="pl-PL" sz="2000" dirty="0">
                <a:latin typeface="+mj-lt"/>
              </a:rPr>
              <a:t>na urzędowych formularzach.</a:t>
            </a:r>
          </a:p>
        </p:txBody>
      </p:sp>
    </p:spTree>
    <p:extLst>
      <p:ext uri="{BB962C8B-B14F-4D97-AF65-F5344CB8AC3E}">
        <p14:creationId xmlns:p14="http://schemas.microsoft.com/office/powerpoint/2010/main" val="1853246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pPr marL="0" indent="0" algn="just"/>
            <a:r>
              <a:rPr lang="pl-PL" sz="1800" i="1" dirty="0">
                <a:latin typeface="+mj-lt"/>
              </a:rPr>
              <a:t>Art. </a:t>
            </a:r>
            <a:r>
              <a:rPr lang="pl-PL" sz="1800" i="1" dirty="0" smtClean="0">
                <a:latin typeface="+mj-lt"/>
              </a:rPr>
              <a:t>505</a:t>
            </a:r>
            <a:r>
              <a:rPr lang="pl-PL" sz="1800" i="1" baseline="30000" dirty="0" smtClean="0">
                <a:latin typeface="+mj-lt"/>
              </a:rPr>
              <a:t>3 </a:t>
            </a:r>
            <a:r>
              <a:rPr lang="pl-PL" sz="1800" i="1" dirty="0" smtClean="0">
                <a:latin typeface="+mj-lt"/>
              </a:rPr>
              <a:t>§ 1 KPC </a:t>
            </a:r>
            <a:r>
              <a:rPr lang="pl-PL" sz="1800" i="1" dirty="0">
                <a:latin typeface="+mj-lt"/>
              </a:rPr>
              <a:t>Jednym pozwem można dochodzić tylko jednego roszczenia. </a:t>
            </a:r>
            <a:endParaRPr lang="pl-PL" sz="1800" i="1" dirty="0" smtClean="0">
              <a:latin typeface="+mj-lt"/>
            </a:endParaRPr>
          </a:p>
          <a:p>
            <a:pPr marL="0" indent="0" algn="just"/>
            <a:r>
              <a:rPr lang="pl-PL" sz="1800" i="1" dirty="0" smtClean="0">
                <a:latin typeface="+mj-lt"/>
              </a:rPr>
              <a:t>§ 2 </a:t>
            </a:r>
            <a:r>
              <a:rPr lang="pl-PL" sz="1800" i="1" dirty="0">
                <a:latin typeface="+mj-lt"/>
              </a:rPr>
              <a:t>Połączenie kilku roszczeń w jednym pozwie jest dopuszczalne tylko wtedy, gdy wynikają z tej samej umowy lub umów tego samego rodzaju. W wypadku niedopuszczalnego połączenia w jednym pozwie kilku roszczeń przewodniczący zarządza zwrot pozwu, stosując art. </a:t>
            </a:r>
            <a:r>
              <a:rPr lang="pl-PL" sz="1800" i="1" dirty="0" smtClean="0">
                <a:latin typeface="+mj-lt"/>
              </a:rPr>
              <a:t>130</a:t>
            </a:r>
            <a:r>
              <a:rPr lang="pl-PL" sz="1800" i="1" baseline="30000" dirty="0"/>
              <a:t>1</a:t>
            </a:r>
            <a:r>
              <a:rPr lang="pl-PL" sz="1800" i="1" dirty="0" smtClean="0">
                <a:latin typeface="+mj-lt"/>
              </a:rPr>
              <a:t>. </a:t>
            </a:r>
          </a:p>
          <a:p>
            <a:pPr marL="0" indent="0" algn="just"/>
            <a:r>
              <a:rPr lang="pl-PL" sz="1800" i="1" dirty="0" smtClean="0">
                <a:latin typeface="+mj-lt"/>
              </a:rPr>
              <a:t>§ </a:t>
            </a:r>
            <a:r>
              <a:rPr lang="pl-PL" sz="1800" i="1" dirty="0">
                <a:latin typeface="+mj-lt"/>
              </a:rPr>
              <a:t>3. Jeżeli powód dochodzi części roszczenia, sprawa podlega rozpoznaniu w postępowaniu przewidzianym w niniejszym rozdziale tylko wtedy, gdy postępowanie to byłoby właściwe dla całego roszczenia wynikającego z faktów przytoczonych przez powoda. W przeciwnym wypadku sprawa rozpoznawana jest z pominięciem przepisów niniejszego rozdziału. </a:t>
            </a:r>
          </a:p>
          <a:p>
            <a:pPr marL="0" indent="0" algn="just"/>
            <a:r>
              <a:rPr lang="pl-PL" sz="1800" i="1" dirty="0">
                <a:latin typeface="+mj-lt"/>
              </a:rPr>
              <a:t>Art. </a:t>
            </a:r>
            <a:r>
              <a:rPr lang="pl-PL" sz="1800" i="1" dirty="0" smtClean="0">
                <a:latin typeface="+mj-lt"/>
              </a:rPr>
              <a:t>505</a:t>
            </a:r>
            <a:r>
              <a:rPr lang="pl-PL" sz="1800" i="1" baseline="30000" dirty="0" smtClean="0">
                <a:latin typeface="+mj-lt"/>
              </a:rPr>
              <a:t>4</a:t>
            </a:r>
            <a:r>
              <a:rPr lang="pl-PL" sz="1800" i="1" dirty="0" smtClean="0">
                <a:latin typeface="+mj-lt"/>
              </a:rPr>
              <a:t> </a:t>
            </a:r>
            <a:r>
              <a:rPr lang="pl-PL" sz="1800" i="1" dirty="0">
                <a:latin typeface="+mj-lt"/>
              </a:rPr>
              <a:t>§ </a:t>
            </a:r>
            <a:r>
              <a:rPr lang="pl-PL" sz="1800" i="1" dirty="0" smtClean="0">
                <a:latin typeface="+mj-lt"/>
              </a:rPr>
              <a:t>1 KPC </a:t>
            </a:r>
            <a:r>
              <a:rPr lang="pl-PL" sz="1800" i="1" dirty="0">
                <a:latin typeface="+mj-lt"/>
              </a:rPr>
              <a:t>Zmiana powództwa jest niedopuszczalna. Przepisów art. 75–85 oraz art. 194–196 i art. 198 nie stosuje się. </a:t>
            </a:r>
            <a:endParaRPr lang="pl-PL" sz="1800" i="1" dirty="0" smtClean="0">
              <a:latin typeface="+mj-lt"/>
            </a:endParaRPr>
          </a:p>
          <a:p>
            <a:pPr marL="0" indent="0" algn="just"/>
            <a:r>
              <a:rPr lang="pl-PL" sz="1800" i="1" dirty="0" smtClean="0">
                <a:latin typeface="+mj-lt"/>
              </a:rPr>
              <a:t>§ 2 Powództwo </a:t>
            </a:r>
            <a:r>
              <a:rPr lang="pl-PL" sz="1800" i="1" dirty="0">
                <a:latin typeface="+mj-lt"/>
              </a:rPr>
              <a:t>wzajemne oraz zarzut potrącenia są dopuszczalne, jeżeli roszczenia nadają się do rozpoznania w postępowaniu uproszczonym. </a:t>
            </a:r>
          </a:p>
        </p:txBody>
      </p:sp>
    </p:spTree>
    <p:extLst>
      <p:ext uri="{BB962C8B-B14F-4D97-AF65-F5344CB8AC3E}">
        <p14:creationId xmlns:p14="http://schemas.microsoft.com/office/powerpoint/2010/main" val="3773799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marL="0" indent="0"/>
            <a:r>
              <a:rPr lang="pl-PL" dirty="0" smtClean="0"/>
              <a:t>POSTĘPOWANIE UPROSZCZONE  - POSTĘPOWANIE ODWOŁAWCZE</a:t>
            </a:r>
            <a:endParaRPr lang="pl-PL" dirty="0"/>
          </a:p>
        </p:txBody>
      </p:sp>
      <p:sp>
        <p:nvSpPr>
          <p:cNvPr id="3" name="Symbol zastępczy zawartości 2"/>
          <p:cNvSpPr>
            <a:spLocks noGrp="1"/>
          </p:cNvSpPr>
          <p:nvPr>
            <p:ph idx="1"/>
          </p:nvPr>
        </p:nvSpPr>
        <p:spPr/>
        <p:txBody>
          <a:bodyPr/>
          <a:lstStyle/>
          <a:p>
            <a:pPr marL="0" lvl="0" indent="0" algn="just" defTabSz="914400">
              <a:spcBef>
                <a:spcPct val="0"/>
              </a:spcBef>
              <a:buClrTx/>
              <a:buSzTx/>
            </a:pPr>
            <a:r>
              <a:rPr lang="pl-PL" sz="1600" kern="1200" dirty="0">
                <a:solidFill>
                  <a:prstClr val="black"/>
                </a:solidFill>
                <a:latin typeface="+mj-lt"/>
              </a:rPr>
              <a:t>Apelacja - zgodnie z art. 505</a:t>
            </a:r>
            <a:r>
              <a:rPr lang="pl-PL" sz="1600" kern="1200" baseline="30000" dirty="0">
                <a:solidFill>
                  <a:prstClr val="black"/>
                </a:solidFill>
                <a:latin typeface="+mj-lt"/>
              </a:rPr>
              <a:t>9</a:t>
            </a:r>
            <a:r>
              <a:rPr lang="pl-PL" sz="1600" kern="1200" dirty="0">
                <a:solidFill>
                  <a:prstClr val="black"/>
                </a:solidFill>
                <a:latin typeface="+mj-lt"/>
              </a:rPr>
              <a:t> - może być oparta na zarzutach: </a:t>
            </a:r>
            <a:endParaRPr lang="pl-PL" sz="1600" kern="1200" dirty="0" smtClean="0">
              <a:solidFill>
                <a:prstClr val="black"/>
              </a:solidFill>
              <a:latin typeface="+mj-lt"/>
            </a:endParaRPr>
          </a:p>
          <a:p>
            <a:pPr lvl="0" algn="just" defTabSz="914400">
              <a:spcBef>
                <a:spcPct val="0"/>
              </a:spcBef>
              <a:buClrTx/>
              <a:buSzTx/>
              <a:buAutoNum type="arabicParenR"/>
            </a:pPr>
            <a:r>
              <a:rPr lang="pl-PL" sz="1600" kern="1200" dirty="0" smtClean="0">
                <a:solidFill>
                  <a:prstClr val="black"/>
                </a:solidFill>
                <a:latin typeface="+mj-lt"/>
              </a:rPr>
              <a:t>naruszenia </a:t>
            </a:r>
            <a:r>
              <a:rPr lang="pl-PL" sz="1600" kern="1200" dirty="0">
                <a:solidFill>
                  <a:prstClr val="black"/>
                </a:solidFill>
                <a:latin typeface="+mj-lt"/>
              </a:rPr>
              <a:t>prawa </a:t>
            </a:r>
            <a:r>
              <a:rPr lang="pl-PL" sz="1600" kern="1200" dirty="0" smtClean="0">
                <a:solidFill>
                  <a:prstClr val="black"/>
                </a:solidFill>
                <a:latin typeface="+mj-lt"/>
              </a:rPr>
              <a:t>materialnego</a:t>
            </a:r>
            <a:r>
              <a:rPr lang="pl-PL" sz="1600" kern="1200" dirty="0">
                <a:solidFill>
                  <a:prstClr val="black"/>
                </a:solidFill>
                <a:latin typeface="+mj-lt"/>
              </a:rPr>
              <a:t>;</a:t>
            </a:r>
            <a:endParaRPr lang="pl-PL" sz="1600" kern="1200" dirty="0" smtClean="0">
              <a:solidFill>
                <a:prstClr val="black"/>
              </a:solidFill>
              <a:latin typeface="+mj-lt"/>
            </a:endParaRPr>
          </a:p>
          <a:p>
            <a:pPr lvl="0" algn="just" defTabSz="914400">
              <a:spcBef>
                <a:spcPct val="0"/>
              </a:spcBef>
              <a:buClrTx/>
              <a:buSzTx/>
              <a:buAutoNum type="arabicParenR"/>
            </a:pPr>
            <a:r>
              <a:rPr lang="pl-PL" sz="1600" kern="1200" dirty="0" smtClean="0">
                <a:solidFill>
                  <a:prstClr val="black"/>
                </a:solidFill>
                <a:latin typeface="+mj-lt"/>
              </a:rPr>
              <a:t>naruszenia </a:t>
            </a:r>
            <a:r>
              <a:rPr lang="pl-PL" sz="1600" kern="1200" dirty="0">
                <a:solidFill>
                  <a:prstClr val="black"/>
                </a:solidFill>
                <a:latin typeface="+mj-lt"/>
              </a:rPr>
              <a:t>przepisów postępowania, jeżeli mogło mieć wpływ na wynik sprawy. </a:t>
            </a:r>
            <a:endParaRPr lang="pl-PL" sz="1600" kern="1200" dirty="0" smtClean="0">
              <a:solidFill>
                <a:prstClr val="black"/>
              </a:solidFill>
              <a:latin typeface="+mj-lt"/>
            </a:endParaRPr>
          </a:p>
          <a:p>
            <a:pPr marL="0" lvl="0" indent="0" algn="just" defTabSz="914400">
              <a:spcBef>
                <a:spcPct val="0"/>
              </a:spcBef>
              <a:buClrTx/>
              <a:buSzTx/>
            </a:pPr>
            <a:r>
              <a:rPr lang="pl-PL" sz="1600" kern="1200" dirty="0" smtClean="0">
                <a:solidFill>
                  <a:prstClr val="black"/>
                </a:solidFill>
                <a:latin typeface="+mj-lt"/>
              </a:rPr>
              <a:t>Apelację </a:t>
            </a:r>
            <a:r>
              <a:rPr lang="pl-PL" sz="1600" kern="1200" dirty="0">
                <a:solidFill>
                  <a:prstClr val="black"/>
                </a:solidFill>
                <a:latin typeface="+mj-lt"/>
              </a:rPr>
              <a:t>można także oprzeć na podstawie późniejszego wykrycia okoliczności faktycznych lub środków dowodowych, z których strona nie mogła skorzystać przed sądem pierwszej instancji.</a:t>
            </a:r>
          </a:p>
          <a:p>
            <a:pPr marL="0" lvl="0" indent="0" algn="just" defTabSz="914400">
              <a:spcBef>
                <a:spcPct val="0"/>
              </a:spcBef>
              <a:buClrTx/>
              <a:buSzTx/>
            </a:pPr>
            <a:endParaRPr lang="pl-PL" sz="1600" kern="1200" dirty="0">
              <a:solidFill>
                <a:prstClr val="black"/>
              </a:solidFill>
              <a:latin typeface="+mj-lt"/>
            </a:endParaRPr>
          </a:p>
          <a:p>
            <a:pPr marL="0" lvl="0" indent="0" algn="just" defTabSz="914400">
              <a:spcBef>
                <a:spcPct val="0"/>
              </a:spcBef>
              <a:buClrTx/>
              <a:buSzTx/>
            </a:pPr>
            <a:r>
              <a:rPr lang="pl-PL" sz="1600" kern="1200" dirty="0">
                <a:solidFill>
                  <a:prstClr val="black"/>
                </a:solidFill>
                <a:latin typeface="+mj-lt"/>
              </a:rPr>
              <a:t>Po upływie terminu do wniesienia apelacji niedopuszczalne jest - odmiennie niż w wypadku apelacji zwykłej - przytaczanie dalszych zarzutów (art. 505</a:t>
            </a:r>
            <a:r>
              <a:rPr lang="pl-PL" sz="1600" kern="1200" baseline="30000" dirty="0">
                <a:solidFill>
                  <a:prstClr val="black"/>
                </a:solidFill>
                <a:latin typeface="+mj-lt"/>
              </a:rPr>
              <a:t>9</a:t>
            </a:r>
            <a:r>
              <a:rPr lang="pl-PL" sz="1600" kern="1200" dirty="0">
                <a:solidFill>
                  <a:prstClr val="black"/>
                </a:solidFill>
                <a:latin typeface="+mj-lt"/>
              </a:rPr>
              <a:t> § 2). </a:t>
            </a:r>
          </a:p>
          <a:p>
            <a:pPr marL="0" lvl="0" indent="0" algn="just" defTabSz="914400">
              <a:spcBef>
                <a:spcPct val="0"/>
              </a:spcBef>
              <a:buClrTx/>
              <a:buSzTx/>
            </a:pPr>
            <a:endParaRPr lang="pl-PL" sz="1600" kern="1200" dirty="0">
              <a:solidFill>
                <a:prstClr val="black"/>
              </a:solidFill>
              <a:latin typeface="+mj-lt"/>
            </a:endParaRPr>
          </a:p>
          <a:p>
            <a:pPr marL="0" lvl="0" indent="0" algn="just" defTabSz="914400">
              <a:spcBef>
                <a:spcPct val="0"/>
              </a:spcBef>
              <a:buClrTx/>
              <a:buSzTx/>
            </a:pPr>
            <a:r>
              <a:rPr lang="pl-PL" sz="1600" kern="1200" dirty="0">
                <a:solidFill>
                  <a:prstClr val="black"/>
                </a:solidFill>
                <a:latin typeface="+mj-lt"/>
              </a:rPr>
              <a:t>Sprawę rozpoznaje sąd w składzie </a:t>
            </a:r>
            <a:r>
              <a:rPr lang="pl-PL" sz="1600" b="1" kern="1200" dirty="0">
                <a:solidFill>
                  <a:prstClr val="black"/>
                </a:solidFill>
                <a:latin typeface="+mj-lt"/>
              </a:rPr>
              <a:t>jednego</a:t>
            </a:r>
            <a:r>
              <a:rPr lang="pl-PL" sz="1600" kern="1200" dirty="0">
                <a:solidFill>
                  <a:prstClr val="black"/>
                </a:solidFill>
                <a:latin typeface="+mj-lt"/>
              </a:rPr>
              <a:t> sędziego. </a:t>
            </a:r>
          </a:p>
          <a:p>
            <a:pPr marL="0" lvl="0" indent="0" algn="just" defTabSz="914400">
              <a:spcBef>
                <a:spcPct val="0"/>
              </a:spcBef>
              <a:buClrTx/>
              <a:buSzTx/>
            </a:pPr>
            <a:endParaRPr lang="pl-PL" sz="1600" kern="1200" dirty="0">
              <a:solidFill>
                <a:prstClr val="black"/>
              </a:solidFill>
              <a:latin typeface="+mj-lt"/>
            </a:endParaRPr>
          </a:p>
          <a:p>
            <a:pPr marL="0" lvl="0" indent="0" algn="just" defTabSz="914400">
              <a:spcBef>
                <a:spcPct val="0"/>
              </a:spcBef>
              <a:buClrTx/>
              <a:buSzTx/>
            </a:pPr>
            <a:r>
              <a:rPr lang="pl-PL" sz="1600" kern="1200" dirty="0">
                <a:solidFill>
                  <a:prstClr val="black"/>
                </a:solidFill>
                <a:latin typeface="+mj-lt"/>
              </a:rPr>
              <a:t>Od uznania sądu zależy, czy zostanie wyznaczona </a:t>
            </a:r>
            <a:r>
              <a:rPr lang="pl-PL" sz="1600" b="1" kern="1200" dirty="0">
                <a:solidFill>
                  <a:prstClr val="black"/>
                </a:solidFill>
                <a:latin typeface="+mj-lt"/>
              </a:rPr>
              <a:t>rozprawa</a:t>
            </a:r>
            <a:r>
              <a:rPr lang="pl-PL" sz="1600" kern="1200" dirty="0">
                <a:solidFill>
                  <a:prstClr val="black"/>
                </a:solidFill>
                <a:latin typeface="+mj-lt"/>
              </a:rPr>
              <a:t> </a:t>
            </a:r>
            <a:r>
              <a:rPr lang="pl-PL" sz="1600" b="1" kern="1200" dirty="0">
                <a:solidFill>
                  <a:prstClr val="black"/>
                </a:solidFill>
                <a:latin typeface="+mj-lt"/>
              </a:rPr>
              <a:t>apelacyjna</a:t>
            </a:r>
            <a:r>
              <a:rPr lang="pl-PL" sz="1600" kern="1200" dirty="0">
                <a:solidFill>
                  <a:prstClr val="black"/>
                </a:solidFill>
                <a:latin typeface="+mj-lt"/>
              </a:rPr>
              <a:t>, czy sprawa będzie rozpoznana na </a:t>
            </a:r>
            <a:r>
              <a:rPr lang="pl-PL" sz="1600" b="1" kern="1200" dirty="0">
                <a:solidFill>
                  <a:prstClr val="black"/>
                </a:solidFill>
                <a:latin typeface="+mj-lt"/>
              </a:rPr>
              <a:t>posiedzeniu </a:t>
            </a:r>
            <a:r>
              <a:rPr lang="pl-PL" sz="1600" b="1" kern="1200" dirty="0" smtClean="0">
                <a:solidFill>
                  <a:prstClr val="black"/>
                </a:solidFill>
                <a:latin typeface="+mj-lt"/>
              </a:rPr>
              <a:t>niejawnym</a:t>
            </a:r>
            <a:r>
              <a:rPr lang="pl-PL" sz="1600" kern="1200" dirty="0" smtClean="0">
                <a:solidFill>
                  <a:prstClr val="black"/>
                </a:solidFill>
                <a:latin typeface="+mj-lt"/>
              </a:rPr>
              <a:t>. </a:t>
            </a:r>
            <a:r>
              <a:rPr lang="pl-PL" sz="1600" b="1" kern="1200" dirty="0">
                <a:solidFill>
                  <a:prstClr val="black"/>
                </a:solidFill>
                <a:latin typeface="+mj-lt"/>
              </a:rPr>
              <a:t>Posiedzenie niejawne wyłączone jest w przypadku, gdy w apelacji lub w odpowiedzi na apelację strona zażądała przeprowadzenia rozprawy.</a:t>
            </a:r>
          </a:p>
          <a:p>
            <a:pPr marL="0" lvl="0" indent="0" algn="just" defTabSz="914400">
              <a:spcBef>
                <a:spcPct val="0"/>
              </a:spcBef>
              <a:buClrTx/>
              <a:buSzTx/>
            </a:pPr>
            <a:endParaRPr lang="pl-PL" sz="1600" kern="1200" dirty="0">
              <a:solidFill>
                <a:prstClr val="black"/>
              </a:solidFill>
              <a:latin typeface="+mj-lt"/>
            </a:endParaRPr>
          </a:p>
          <a:p>
            <a:pPr marL="0" lvl="0" indent="0" algn="just" defTabSz="914400">
              <a:spcBef>
                <a:spcPct val="0"/>
              </a:spcBef>
              <a:buClrTx/>
              <a:buSzTx/>
            </a:pPr>
            <a:r>
              <a:rPr lang="pl-PL" sz="1600" kern="1200" dirty="0">
                <a:solidFill>
                  <a:prstClr val="black"/>
                </a:solidFill>
                <a:latin typeface="+mj-lt"/>
              </a:rPr>
              <a:t>Postępowanie dowodowe jest ograniczone do </a:t>
            </a:r>
            <a:r>
              <a:rPr lang="pl-PL" sz="1600" b="1" kern="1200" dirty="0">
                <a:solidFill>
                  <a:prstClr val="black"/>
                </a:solidFill>
                <a:latin typeface="+mj-lt"/>
              </a:rPr>
              <a:t>dowodu z dokumentów</a:t>
            </a:r>
            <a:r>
              <a:rPr lang="pl-PL" sz="1600" kern="1200" dirty="0">
                <a:solidFill>
                  <a:prstClr val="black"/>
                </a:solidFill>
                <a:latin typeface="+mj-lt"/>
              </a:rPr>
              <a:t>, chyba że apelacja zostanie oparta na podstawie późniejszego wykrycia okoliczności faktycznych lub środków dowodowych, z których strona nie mogła skorzystać przed sądem pierwszej instancji.</a:t>
            </a:r>
          </a:p>
        </p:txBody>
      </p:sp>
    </p:spTree>
    <p:extLst>
      <p:ext uri="{BB962C8B-B14F-4D97-AF65-F5344CB8AC3E}">
        <p14:creationId xmlns:p14="http://schemas.microsoft.com/office/powerpoint/2010/main" val="542171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pPr marL="0" lvl="0" indent="0" algn="just" defTabSz="914400">
              <a:spcBef>
                <a:spcPct val="0"/>
              </a:spcBef>
              <a:buClrTx/>
              <a:buSzTx/>
            </a:pPr>
            <a:r>
              <a:rPr lang="pl-PL" sz="1600" b="1" kern="1200" dirty="0" smtClean="0">
                <a:solidFill>
                  <a:prstClr val="black"/>
                </a:solidFill>
                <a:latin typeface="+mj-lt"/>
              </a:rPr>
              <a:t>Odrębności w zakresie wyrokowania </a:t>
            </a:r>
            <a:r>
              <a:rPr lang="pl-PL" sz="1600" b="1" kern="1200" dirty="0">
                <a:solidFill>
                  <a:prstClr val="black"/>
                </a:solidFill>
                <a:latin typeface="+mj-lt"/>
              </a:rPr>
              <a:t>przez sąd drugiej </a:t>
            </a:r>
            <a:r>
              <a:rPr lang="pl-PL" sz="1600" b="1" kern="1200" dirty="0" smtClean="0">
                <a:solidFill>
                  <a:prstClr val="black"/>
                </a:solidFill>
                <a:latin typeface="+mj-lt"/>
              </a:rPr>
              <a:t>instancji. </a:t>
            </a:r>
            <a:r>
              <a:rPr lang="pl-PL" sz="1600" kern="1200" dirty="0" smtClean="0">
                <a:solidFill>
                  <a:prstClr val="black"/>
                </a:solidFill>
                <a:latin typeface="+mj-lt"/>
              </a:rPr>
              <a:t>W </a:t>
            </a:r>
            <a:r>
              <a:rPr lang="pl-PL" sz="1600" kern="1200" dirty="0">
                <a:solidFill>
                  <a:prstClr val="black"/>
                </a:solidFill>
                <a:latin typeface="+mj-lt"/>
              </a:rPr>
              <a:t>przypadku naruszenia prawa materialnego bowiem - przy jednoczesnym stwierdzeniu, że zgromadzone dowody nie dają wystarczających podstaw do zmiany wyroku - sąd drugiej instancji uchyli wyrok i przekaże sprawę do ponownego rozpoznania.</a:t>
            </a:r>
          </a:p>
          <a:p>
            <a:pPr marL="0" lvl="0" indent="0" algn="just" defTabSz="914400">
              <a:spcBef>
                <a:spcPct val="0"/>
              </a:spcBef>
              <a:buClrTx/>
              <a:buSzTx/>
            </a:pPr>
            <a:endParaRPr lang="pl-PL" sz="1600" kern="1200" dirty="0">
              <a:solidFill>
                <a:prstClr val="black"/>
              </a:solidFill>
              <a:latin typeface="+mj-lt"/>
            </a:endParaRPr>
          </a:p>
          <a:p>
            <a:pPr marL="0" lvl="0" indent="0" algn="just" defTabSz="914400">
              <a:spcBef>
                <a:spcPct val="0"/>
              </a:spcBef>
              <a:buClrTx/>
              <a:buSzTx/>
            </a:pPr>
            <a:r>
              <a:rPr lang="pl-PL" sz="1600" kern="1200" dirty="0">
                <a:solidFill>
                  <a:prstClr val="black"/>
                </a:solidFill>
                <a:latin typeface="+mj-lt"/>
              </a:rPr>
              <a:t>Uchylając zaskarżony wyrok sąd drugiej instancji może przekazać sprawę do rozpoznania</a:t>
            </a:r>
            <a:r>
              <a:rPr lang="pl-PL" sz="1600" b="1" kern="1200" dirty="0">
                <a:solidFill>
                  <a:prstClr val="black"/>
                </a:solidFill>
                <a:latin typeface="+mj-lt"/>
              </a:rPr>
              <a:t> z wyłączeniem </a:t>
            </a:r>
            <a:r>
              <a:rPr lang="pl-PL" sz="1600" kern="1200" dirty="0">
                <a:solidFill>
                  <a:prstClr val="black"/>
                </a:solidFill>
                <a:latin typeface="+mj-lt"/>
              </a:rPr>
              <a:t>przepisów o postępowaniu uproszczonym także wówczas, gdy sprawa stosownie do art. 505</a:t>
            </a:r>
            <a:r>
              <a:rPr lang="pl-PL" sz="1600" kern="1200" baseline="30000" dirty="0">
                <a:solidFill>
                  <a:prstClr val="black"/>
                </a:solidFill>
                <a:latin typeface="+mj-lt"/>
              </a:rPr>
              <a:t>1</a:t>
            </a:r>
            <a:r>
              <a:rPr lang="pl-PL" sz="1600" kern="1200" dirty="0">
                <a:solidFill>
                  <a:prstClr val="black"/>
                </a:solidFill>
                <a:latin typeface="+mj-lt"/>
              </a:rPr>
              <a:t> </a:t>
            </a:r>
            <a:r>
              <a:rPr lang="pl-PL" sz="1600" kern="1200" dirty="0" smtClean="0">
                <a:solidFill>
                  <a:prstClr val="black"/>
                </a:solidFill>
                <a:latin typeface="+mj-lt"/>
              </a:rPr>
              <a:t>KPC podlega </a:t>
            </a:r>
            <a:r>
              <a:rPr lang="pl-PL" sz="1600" kern="1200" dirty="0">
                <a:solidFill>
                  <a:prstClr val="black"/>
                </a:solidFill>
                <a:latin typeface="+mj-lt"/>
              </a:rPr>
              <a:t>rozpoznaniu w tym postępowaniu.</a:t>
            </a:r>
          </a:p>
          <a:p>
            <a:pPr marL="0" lvl="0" indent="0" algn="just" defTabSz="914400">
              <a:spcBef>
                <a:spcPct val="0"/>
              </a:spcBef>
              <a:buClrTx/>
              <a:buSzTx/>
            </a:pPr>
            <a:endParaRPr lang="pl-PL" sz="1600" kern="1200" dirty="0">
              <a:solidFill>
                <a:prstClr val="black"/>
              </a:solidFill>
              <a:latin typeface="+mj-lt"/>
            </a:endParaRPr>
          </a:p>
          <a:p>
            <a:pPr marL="0" lvl="0" indent="0" algn="just" defTabSz="914400">
              <a:spcBef>
                <a:spcPct val="0"/>
              </a:spcBef>
              <a:buClrTx/>
              <a:buSzTx/>
            </a:pPr>
            <a:r>
              <a:rPr lang="pl-PL" sz="1600" kern="1200" dirty="0">
                <a:solidFill>
                  <a:prstClr val="black"/>
                </a:solidFill>
                <a:latin typeface="+mj-lt"/>
              </a:rPr>
              <a:t>Sąd drugiej instancji oddala apelację również wtedy, gdy </a:t>
            </a:r>
            <a:r>
              <a:rPr lang="pl-PL" sz="1600" b="1" kern="1200" dirty="0">
                <a:solidFill>
                  <a:prstClr val="black"/>
                </a:solidFill>
                <a:latin typeface="+mj-lt"/>
              </a:rPr>
              <a:t>mimo naruszenia prawa </a:t>
            </a:r>
            <a:r>
              <a:rPr lang="pl-PL" sz="1600" kern="1200" dirty="0">
                <a:solidFill>
                  <a:prstClr val="black"/>
                </a:solidFill>
                <a:latin typeface="+mj-lt"/>
              </a:rPr>
              <a:t>materialnego lub przepisów postępowania albo błędnego uzasadnienia zaskarżony wyrok odpowiada prawu.</a:t>
            </a:r>
          </a:p>
          <a:p>
            <a:pPr marL="0" lvl="0" indent="0" algn="just" defTabSz="914400">
              <a:spcBef>
                <a:spcPct val="0"/>
              </a:spcBef>
              <a:buClrTx/>
              <a:buSzTx/>
            </a:pPr>
            <a:endParaRPr lang="pl-PL" sz="1600" kern="1200" dirty="0">
              <a:solidFill>
                <a:prstClr val="black"/>
              </a:solidFill>
              <a:latin typeface="+mj-lt"/>
            </a:endParaRPr>
          </a:p>
          <a:p>
            <a:pPr marL="0" lvl="0" indent="0" algn="just" defTabSz="914400">
              <a:spcBef>
                <a:spcPct val="0"/>
              </a:spcBef>
              <a:buClrTx/>
              <a:buSzTx/>
            </a:pPr>
            <a:r>
              <a:rPr lang="pl-PL" sz="1600" kern="1200" dirty="0">
                <a:solidFill>
                  <a:prstClr val="black"/>
                </a:solidFill>
                <a:latin typeface="+mj-lt"/>
              </a:rPr>
              <a:t>Odrębność uzasadnienia wyroku sądu drugiej instancji polega na tym, że jeśli sąd ten nie przeprowadzał postępowania dowodowego, uzasadnienie powinno zawierać jedynie wyjaśnienie podstawy prawnej wyroku z przytoczeniem przepisów prawa.</a:t>
            </a:r>
          </a:p>
          <a:p>
            <a:pPr marL="0" lvl="0" indent="0" algn="just" defTabSz="914400">
              <a:spcBef>
                <a:spcPct val="0"/>
              </a:spcBef>
              <a:buClrTx/>
              <a:buSzTx/>
            </a:pPr>
            <a:endParaRPr lang="pl-PL" sz="1600" kern="1200" dirty="0">
              <a:solidFill>
                <a:prstClr val="black"/>
              </a:solidFill>
              <a:latin typeface="+mj-lt"/>
            </a:endParaRPr>
          </a:p>
          <a:p>
            <a:pPr marL="0" lvl="0" indent="0" algn="just" defTabSz="914400">
              <a:spcBef>
                <a:spcPct val="0"/>
              </a:spcBef>
              <a:buClrTx/>
              <a:buSzTx/>
            </a:pPr>
            <a:r>
              <a:rPr lang="pl-PL" sz="1600" b="1" kern="1200" dirty="0">
                <a:solidFill>
                  <a:prstClr val="black"/>
                </a:solidFill>
                <a:latin typeface="+mj-lt"/>
              </a:rPr>
              <a:t>Skarga kasacyjna jest niedopuszczalna </a:t>
            </a:r>
            <a:r>
              <a:rPr lang="pl-PL" sz="1600" kern="1200" dirty="0">
                <a:solidFill>
                  <a:prstClr val="black"/>
                </a:solidFill>
                <a:latin typeface="+mj-lt"/>
              </a:rPr>
              <a:t>w postępowaniu uproszczonym (art. 398</a:t>
            </a:r>
            <a:r>
              <a:rPr lang="pl-PL" sz="1600" kern="1200" baseline="30000" dirty="0">
                <a:solidFill>
                  <a:prstClr val="black"/>
                </a:solidFill>
                <a:latin typeface="+mj-lt"/>
              </a:rPr>
              <a:t>2</a:t>
            </a:r>
            <a:r>
              <a:rPr lang="pl-PL" sz="1600" kern="1200" dirty="0">
                <a:solidFill>
                  <a:prstClr val="black"/>
                </a:solidFill>
                <a:latin typeface="+mj-lt"/>
              </a:rPr>
              <a:t> § </a:t>
            </a:r>
            <a:r>
              <a:rPr lang="pl-PL" sz="1600" kern="1200" dirty="0" smtClean="0">
                <a:solidFill>
                  <a:prstClr val="black"/>
                </a:solidFill>
                <a:latin typeface="+mj-lt"/>
              </a:rPr>
              <a:t>2 pkt 3).</a:t>
            </a:r>
            <a:endParaRPr lang="pl-PL" sz="1600" kern="1200" dirty="0">
              <a:solidFill>
                <a:prstClr val="black"/>
              </a:solidFill>
              <a:latin typeface="+mj-lt"/>
            </a:endParaRPr>
          </a:p>
          <a:p>
            <a:endParaRPr lang="pl-PL" dirty="0"/>
          </a:p>
        </p:txBody>
      </p:sp>
    </p:spTree>
    <p:extLst>
      <p:ext uri="{BB962C8B-B14F-4D97-AF65-F5344CB8AC3E}">
        <p14:creationId xmlns:p14="http://schemas.microsoft.com/office/powerpoint/2010/main" val="423462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pPr marL="0" indent="0"/>
            <a:endParaRPr lang="pl-PL" sz="1600" b="1" dirty="0" smtClean="0">
              <a:solidFill>
                <a:schemeClr val="tx1"/>
              </a:solidFill>
              <a:latin typeface="+mj-lt"/>
            </a:endParaRPr>
          </a:p>
          <a:p>
            <a:pPr marL="0" indent="0"/>
            <a:endParaRPr lang="pl-PL" sz="1600" b="1" dirty="0">
              <a:solidFill>
                <a:schemeClr val="tx1"/>
              </a:solidFill>
              <a:latin typeface="+mj-lt"/>
            </a:endParaRPr>
          </a:p>
          <a:p>
            <a:pPr marL="0" indent="0"/>
            <a:endParaRPr lang="pl-PL" sz="1600" b="1" dirty="0" smtClean="0">
              <a:solidFill>
                <a:schemeClr val="tx1"/>
              </a:solidFill>
              <a:latin typeface="+mj-lt"/>
            </a:endParaRPr>
          </a:p>
          <a:p>
            <a:pPr marL="0" indent="0"/>
            <a:r>
              <a:rPr lang="pl-PL" sz="1600" b="1" dirty="0" smtClean="0">
                <a:solidFill>
                  <a:schemeClr val="tx1"/>
                </a:solidFill>
                <a:latin typeface="+mj-lt"/>
              </a:rPr>
              <a:t>POSTĘPOWANIE UPROSZCZONE</a:t>
            </a:r>
            <a:endParaRPr lang="pl-PL" sz="1600" b="1" dirty="0">
              <a:solidFill>
                <a:schemeClr val="tx1"/>
              </a:solidFill>
              <a:latin typeface="+mj-lt"/>
            </a:endParaRPr>
          </a:p>
          <a:p>
            <a:pPr marL="0" indent="0"/>
            <a:r>
              <a:rPr lang="pl-PL" sz="1600" dirty="0">
                <a:solidFill>
                  <a:schemeClr val="tx1"/>
                </a:solidFill>
                <a:latin typeface="+mj-lt"/>
              </a:rPr>
              <a:t>● rozpoznanie apelacji w składzie </a:t>
            </a:r>
            <a:r>
              <a:rPr lang="pl-PL" sz="1600" dirty="0" smtClean="0">
                <a:solidFill>
                  <a:schemeClr val="tx1"/>
                </a:solidFill>
                <a:latin typeface="+mj-lt"/>
              </a:rPr>
              <a:t>jednego sędziego</a:t>
            </a:r>
            <a:r>
              <a:rPr lang="pl-PL" sz="1600" dirty="0">
                <a:solidFill>
                  <a:schemeClr val="tx1"/>
                </a:solidFill>
                <a:latin typeface="+mj-lt"/>
              </a:rPr>
              <a:t>,</a:t>
            </a:r>
          </a:p>
          <a:p>
            <a:pPr marL="0" indent="0"/>
            <a:r>
              <a:rPr lang="pl-PL" sz="1600" dirty="0">
                <a:solidFill>
                  <a:schemeClr val="tx1"/>
                </a:solidFill>
                <a:latin typeface="+mj-lt"/>
              </a:rPr>
              <a:t>● rozpoznanie apelacji zasadniczo </a:t>
            </a:r>
            <a:r>
              <a:rPr lang="pl-PL" sz="1600" dirty="0" smtClean="0">
                <a:solidFill>
                  <a:schemeClr val="tx1"/>
                </a:solidFill>
                <a:latin typeface="+mj-lt"/>
              </a:rPr>
              <a:t>na posiedzeniu </a:t>
            </a:r>
            <a:r>
              <a:rPr lang="pl-PL" sz="1600" dirty="0">
                <a:solidFill>
                  <a:schemeClr val="tx1"/>
                </a:solidFill>
                <a:latin typeface="+mj-lt"/>
              </a:rPr>
              <a:t>niejawnym (wymagany</a:t>
            </a:r>
          </a:p>
          <a:p>
            <a:pPr marL="0" indent="0"/>
            <a:r>
              <a:rPr lang="pl-PL" sz="1600" dirty="0">
                <a:solidFill>
                  <a:schemeClr val="tx1"/>
                </a:solidFill>
                <a:latin typeface="+mj-lt"/>
              </a:rPr>
              <a:t>stosowny wniosek w pierwszym </a:t>
            </a:r>
            <a:r>
              <a:rPr lang="pl-PL" sz="1600" dirty="0" smtClean="0">
                <a:solidFill>
                  <a:schemeClr val="tx1"/>
                </a:solidFill>
                <a:latin typeface="+mj-lt"/>
              </a:rPr>
              <a:t>piśmie procesowym</a:t>
            </a:r>
            <a:r>
              <a:rPr lang="pl-PL" sz="1600" dirty="0">
                <a:solidFill>
                  <a:schemeClr val="tx1"/>
                </a:solidFill>
                <a:latin typeface="+mj-lt"/>
              </a:rPr>
              <a:t>),</a:t>
            </a:r>
          </a:p>
          <a:p>
            <a:pPr marL="0" indent="0"/>
            <a:r>
              <a:rPr lang="pl-PL" sz="1600" dirty="0">
                <a:solidFill>
                  <a:schemeClr val="tx1"/>
                </a:solidFill>
                <a:latin typeface="+mj-lt"/>
              </a:rPr>
              <a:t>● ograniczenie środków dowodowych </a:t>
            </a:r>
            <a:r>
              <a:rPr lang="pl-PL" sz="1600" dirty="0" smtClean="0">
                <a:solidFill>
                  <a:schemeClr val="tx1"/>
                </a:solidFill>
                <a:latin typeface="+mj-lt"/>
              </a:rPr>
              <a:t>do dowodu </a:t>
            </a:r>
            <a:r>
              <a:rPr lang="pl-PL" sz="1600" dirty="0">
                <a:solidFill>
                  <a:schemeClr val="tx1"/>
                </a:solidFill>
                <a:latin typeface="+mj-lt"/>
              </a:rPr>
              <a:t>z </a:t>
            </a:r>
            <a:r>
              <a:rPr lang="pl-PL" sz="1600" dirty="0" smtClean="0">
                <a:solidFill>
                  <a:schemeClr val="tx1"/>
                </a:solidFill>
                <a:latin typeface="+mj-lt"/>
              </a:rPr>
              <a:t>dokumentu.</a:t>
            </a:r>
          </a:p>
          <a:p>
            <a:pPr marL="0" indent="0"/>
            <a:endParaRPr lang="pl-PL" sz="1600" dirty="0">
              <a:solidFill>
                <a:schemeClr val="tx1"/>
              </a:solidFill>
              <a:latin typeface="+mj-lt"/>
            </a:endParaRPr>
          </a:p>
          <a:p>
            <a:pPr marL="0" indent="0"/>
            <a:r>
              <a:rPr lang="pl-PL" sz="1600" b="1" dirty="0" smtClean="0">
                <a:solidFill>
                  <a:schemeClr val="tx1"/>
                </a:solidFill>
                <a:latin typeface="+mj-lt"/>
              </a:rPr>
              <a:t>TRYB </a:t>
            </a:r>
            <a:r>
              <a:rPr lang="pl-PL" sz="1600" b="1" dirty="0">
                <a:solidFill>
                  <a:schemeClr val="tx1"/>
                </a:solidFill>
                <a:latin typeface="+mj-lt"/>
              </a:rPr>
              <a:t>PROCESOWY ZWYKŁY</a:t>
            </a:r>
          </a:p>
          <a:p>
            <a:pPr marL="0" indent="0"/>
            <a:r>
              <a:rPr lang="pl-PL" sz="1600" dirty="0">
                <a:solidFill>
                  <a:schemeClr val="tx1"/>
                </a:solidFill>
                <a:latin typeface="+mj-lt"/>
              </a:rPr>
              <a:t>● rozpoznanie apelacji w składzie </a:t>
            </a:r>
            <a:r>
              <a:rPr lang="pl-PL" sz="1600" dirty="0" smtClean="0">
                <a:solidFill>
                  <a:schemeClr val="tx1"/>
                </a:solidFill>
                <a:latin typeface="+mj-lt"/>
              </a:rPr>
              <a:t>trzech sędziów</a:t>
            </a:r>
            <a:r>
              <a:rPr lang="pl-PL" sz="1600" dirty="0">
                <a:solidFill>
                  <a:schemeClr val="tx1"/>
                </a:solidFill>
                <a:latin typeface="+mj-lt"/>
              </a:rPr>
              <a:t>,</a:t>
            </a:r>
          </a:p>
          <a:p>
            <a:pPr marL="0" indent="0"/>
            <a:r>
              <a:rPr lang="pl-PL" sz="1600" dirty="0">
                <a:solidFill>
                  <a:schemeClr val="tx1"/>
                </a:solidFill>
                <a:latin typeface="+mj-lt"/>
              </a:rPr>
              <a:t>● rozpoznanie apelacji na </a:t>
            </a:r>
            <a:r>
              <a:rPr lang="pl-PL" sz="1600" dirty="0" smtClean="0">
                <a:solidFill>
                  <a:schemeClr val="tx1"/>
                </a:solidFill>
                <a:latin typeface="+mj-lt"/>
              </a:rPr>
              <a:t>posiedzeniu jawnym</a:t>
            </a:r>
            <a:r>
              <a:rPr lang="pl-PL" sz="1600" dirty="0">
                <a:solidFill>
                  <a:schemeClr val="tx1"/>
                </a:solidFill>
                <a:latin typeface="+mj-lt"/>
              </a:rPr>
              <a:t>,</a:t>
            </a:r>
          </a:p>
          <a:p>
            <a:pPr marL="0" indent="0"/>
            <a:r>
              <a:rPr lang="pl-PL" sz="1600" dirty="0">
                <a:solidFill>
                  <a:schemeClr val="tx1"/>
                </a:solidFill>
                <a:latin typeface="+mj-lt"/>
              </a:rPr>
              <a:t>● brak ograniczeń w </a:t>
            </a:r>
            <a:r>
              <a:rPr lang="pl-PL" sz="1600" dirty="0" smtClean="0">
                <a:solidFill>
                  <a:schemeClr val="tx1"/>
                </a:solidFill>
                <a:latin typeface="+mj-lt"/>
              </a:rPr>
              <a:t>wykorzystaniu środków </a:t>
            </a:r>
            <a:r>
              <a:rPr lang="pl-PL" sz="1600" dirty="0">
                <a:solidFill>
                  <a:schemeClr val="tx1"/>
                </a:solidFill>
                <a:latin typeface="+mj-lt"/>
              </a:rPr>
              <a:t>dowodowych.</a:t>
            </a:r>
          </a:p>
        </p:txBody>
      </p:sp>
    </p:spTree>
    <p:extLst>
      <p:ext uri="{BB962C8B-B14F-4D97-AF65-F5344CB8AC3E}">
        <p14:creationId xmlns:p14="http://schemas.microsoft.com/office/powerpoint/2010/main" val="1275054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marL="0" indent="0"/>
            <a:r>
              <a:rPr lang="pl-PL" dirty="0" smtClean="0"/>
              <a:t>POSTĘPOWANIE NAKAZOWE</a:t>
            </a:r>
            <a:endParaRPr lang="pl-PL" dirty="0"/>
          </a:p>
        </p:txBody>
      </p:sp>
      <p:sp>
        <p:nvSpPr>
          <p:cNvPr id="3" name="Symbol zastępczy zawartości 2"/>
          <p:cNvSpPr>
            <a:spLocks noGrp="1"/>
          </p:cNvSpPr>
          <p:nvPr>
            <p:ph idx="1"/>
          </p:nvPr>
        </p:nvSpPr>
        <p:spPr/>
        <p:txBody>
          <a:bodyPr/>
          <a:lstStyle/>
          <a:p>
            <a:r>
              <a:rPr lang="pl-PL" sz="1600" i="1" dirty="0">
                <a:latin typeface="+mj-lt"/>
              </a:rPr>
              <a:t>(</a:t>
            </a:r>
            <a:r>
              <a:rPr lang="pl-PL" sz="1600" i="1" dirty="0" smtClean="0">
                <a:latin typeface="+mj-lt"/>
              </a:rPr>
              <a:t>art.484</a:t>
            </a:r>
            <a:r>
              <a:rPr lang="pl-PL" sz="1600" i="1" baseline="30000" dirty="0" smtClean="0">
                <a:latin typeface="+mj-lt"/>
              </a:rPr>
              <a:t>1</a:t>
            </a:r>
            <a:r>
              <a:rPr lang="pl-PL" sz="1600" i="1" dirty="0" smtClean="0">
                <a:latin typeface="+mj-lt"/>
              </a:rPr>
              <a:t>-497 KPC) </a:t>
            </a:r>
          </a:p>
          <a:p>
            <a:pPr marL="0" indent="0" algn="just"/>
            <a:endParaRPr lang="pl-PL" sz="1600" i="1" dirty="0">
              <a:latin typeface="+mj-lt"/>
            </a:endParaRPr>
          </a:p>
          <a:p>
            <a:pPr marL="0" indent="0" algn="just"/>
            <a:r>
              <a:rPr lang="pl-PL" sz="1600" dirty="0">
                <a:latin typeface="+mj-lt"/>
              </a:rPr>
              <a:t>Postępowanie nakazowe należy do </a:t>
            </a:r>
            <a:r>
              <a:rPr lang="pl-PL" sz="1600" b="1" dirty="0">
                <a:latin typeface="+mj-lt"/>
              </a:rPr>
              <a:t>właściwości rzeczowej sądów rejonowych i okręgowych</a:t>
            </a:r>
            <a:r>
              <a:rPr lang="pl-PL" sz="1600" dirty="0">
                <a:latin typeface="+mj-lt"/>
              </a:rPr>
              <a:t> (art. 484</a:t>
            </a:r>
            <a:r>
              <a:rPr lang="pl-PL" sz="1600" baseline="30000" dirty="0">
                <a:latin typeface="+mj-lt"/>
              </a:rPr>
              <a:t>1</a:t>
            </a:r>
            <a:r>
              <a:rPr lang="pl-PL" sz="1600" dirty="0">
                <a:latin typeface="+mj-lt"/>
              </a:rPr>
              <a:t> w zw. z art. 16 i 17 </a:t>
            </a:r>
            <a:r>
              <a:rPr lang="pl-PL" sz="1600">
                <a:latin typeface="+mj-lt"/>
              </a:rPr>
              <a:t>pkt </a:t>
            </a:r>
            <a:r>
              <a:rPr lang="pl-PL" sz="1600" smtClean="0">
                <a:latin typeface="+mj-lt"/>
              </a:rPr>
              <a:t>4 KPC). </a:t>
            </a:r>
            <a:r>
              <a:rPr lang="pl-PL" sz="1600" dirty="0">
                <a:latin typeface="+mj-lt"/>
              </a:rPr>
              <a:t>O tym, który z nich jest właściwy, decyduje wartość przedmiotu sporu. Rozpoznanie sprawy następuje na posiedzeniu niejawnym.</a:t>
            </a:r>
          </a:p>
          <a:p>
            <a:pPr marL="0" indent="0" algn="just"/>
            <a:endParaRPr lang="pl-PL" sz="1600" dirty="0">
              <a:latin typeface="+mj-lt"/>
            </a:endParaRPr>
          </a:p>
          <a:p>
            <a:pPr marL="0" indent="0" algn="just"/>
            <a:r>
              <a:rPr lang="pl-PL" sz="1600" dirty="0">
                <a:latin typeface="+mj-lt"/>
              </a:rPr>
              <a:t>Postępowanie nakazowe jest </a:t>
            </a:r>
            <a:r>
              <a:rPr lang="pl-PL" sz="1600" b="1" dirty="0">
                <a:latin typeface="+mj-lt"/>
              </a:rPr>
              <a:t>postępowaniem fakultatywnym</a:t>
            </a:r>
            <a:r>
              <a:rPr lang="pl-PL" sz="1600" dirty="0">
                <a:latin typeface="+mj-lt"/>
              </a:rPr>
              <a:t>, co oznacza, że może być wszczęte </a:t>
            </a:r>
            <a:r>
              <a:rPr lang="pl-PL" sz="1600" b="1" dirty="0">
                <a:latin typeface="+mj-lt"/>
              </a:rPr>
              <a:t>tylko</a:t>
            </a:r>
            <a:r>
              <a:rPr lang="pl-PL" sz="1600" dirty="0">
                <a:latin typeface="+mj-lt"/>
              </a:rPr>
              <a:t> wskutek wniesienia pozwu zawierającego żądanie wydania nakazu zapłaty (tzw. </a:t>
            </a:r>
            <a:r>
              <a:rPr lang="pl-PL" sz="1600" b="1" dirty="0">
                <a:latin typeface="+mj-lt"/>
              </a:rPr>
              <a:t>pozwu nakazowego</a:t>
            </a:r>
            <a:r>
              <a:rPr lang="pl-PL" sz="1600" dirty="0">
                <a:latin typeface="+mj-lt"/>
              </a:rPr>
              <a:t>).</a:t>
            </a:r>
          </a:p>
          <a:p>
            <a:pPr marL="0" indent="0" algn="just"/>
            <a:endParaRPr lang="pl-PL" sz="1600" dirty="0">
              <a:latin typeface="+mj-lt"/>
            </a:endParaRPr>
          </a:p>
          <a:p>
            <a:pPr marL="0" indent="0" algn="just"/>
            <a:r>
              <a:rPr lang="pl-PL" sz="1600" dirty="0">
                <a:latin typeface="+mj-lt"/>
              </a:rPr>
              <a:t>Sąd w pierwszej fazie postępowania </a:t>
            </a:r>
            <a:r>
              <a:rPr lang="pl-PL" sz="1600" b="1" dirty="0">
                <a:latin typeface="+mj-lt"/>
              </a:rPr>
              <a:t>nie bada materialnoprawnej podstawy żądania </a:t>
            </a:r>
            <a:r>
              <a:rPr lang="pl-PL" sz="1600" dirty="0">
                <a:latin typeface="+mj-lt"/>
              </a:rPr>
              <a:t>w takim zakresie i na takich zasadach, jak będzie to czynił sąd po wniesieniu zarzutów; np. jeśli powód żąda zasądzenia ceny z umowy dostawy, powód nie musi dołączać do pozwu nakazowego umowy, wystarczy, gdy przedstawi rachunek zaakceptowany przez odbiorcę towaru bądź oświadczenie pisemne dłużnika o uznaniu długu oraz wezwanie dłużnika do zapłaty. </a:t>
            </a:r>
            <a:endParaRPr lang="pl-PL" sz="2000" i="1" dirty="0">
              <a:latin typeface="+mj-lt"/>
            </a:endParaRPr>
          </a:p>
        </p:txBody>
      </p:sp>
    </p:spTree>
    <p:extLst>
      <p:ext uri="{BB962C8B-B14F-4D97-AF65-F5344CB8AC3E}">
        <p14:creationId xmlns:p14="http://schemas.microsoft.com/office/powerpoint/2010/main" val="522824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a:xfrm>
            <a:off x="1187624" y="1124744"/>
            <a:ext cx="7508875" cy="5253037"/>
          </a:xfrm>
        </p:spPr>
        <p:txBody>
          <a:bodyPr/>
          <a:lstStyle/>
          <a:p>
            <a:r>
              <a:rPr lang="pl-PL" sz="1800" dirty="0" smtClean="0">
                <a:latin typeface="+mj-lt"/>
              </a:rPr>
              <a:t>Ograniczenie katalogu środków dowodowych</a:t>
            </a:r>
          </a:p>
          <a:p>
            <a:pPr marL="0" indent="0" algn="just"/>
            <a:endParaRPr lang="pl-PL" sz="1600" dirty="0">
              <a:latin typeface="+mj-lt"/>
            </a:endParaRPr>
          </a:p>
          <a:p>
            <a:pPr marL="0" indent="0" algn="just"/>
            <a:r>
              <a:rPr lang="pl-PL" sz="1600" i="1" dirty="0">
                <a:latin typeface="+mj-lt"/>
              </a:rPr>
              <a:t>Art. </a:t>
            </a:r>
            <a:r>
              <a:rPr lang="pl-PL" sz="1600" i="1" dirty="0" smtClean="0">
                <a:latin typeface="+mj-lt"/>
              </a:rPr>
              <a:t>485 </a:t>
            </a:r>
            <a:r>
              <a:rPr lang="pl-PL" sz="1600" i="1" dirty="0">
                <a:latin typeface="+mj-lt"/>
              </a:rPr>
              <a:t>§ </a:t>
            </a:r>
            <a:r>
              <a:rPr lang="pl-PL" sz="1600" i="1" dirty="0" smtClean="0">
                <a:latin typeface="+mj-lt"/>
              </a:rPr>
              <a:t>1 KPC </a:t>
            </a:r>
            <a:r>
              <a:rPr lang="pl-PL" sz="1600" i="1" dirty="0">
                <a:latin typeface="+mj-lt"/>
              </a:rPr>
              <a:t>Sąd </a:t>
            </a:r>
            <a:r>
              <a:rPr lang="pl-PL" sz="1600" b="1" i="1" dirty="0">
                <a:latin typeface="+mj-lt"/>
              </a:rPr>
              <a:t>wydaje </a:t>
            </a:r>
            <a:r>
              <a:rPr lang="pl-PL" sz="1600" i="1" dirty="0">
                <a:latin typeface="+mj-lt"/>
              </a:rPr>
              <a:t>nakaz zapłaty, jeżeli powód dochodzi roszczenia </a:t>
            </a:r>
            <a:r>
              <a:rPr lang="pl-PL" sz="1600" b="1" i="1" dirty="0">
                <a:latin typeface="+mj-lt"/>
              </a:rPr>
              <a:t>pieniężnego </a:t>
            </a:r>
            <a:r>
              <a:rPr lang="pl-PL" sz="1600" i="1" dirty="0">
                <a:latin typeface="+mj-lt"/>
              </a:rPr>
              <a:t>albo świadczenia innych rzeczy zamiennych, a </a:t>
            </a:r>
            <a:r>
              <a:rPr lang="pl-PL" sz="1600" b="1" i="1" dirty="0">
                <a:latin typeface="+mj-lt"/>
              </a:rPr>
              <a:t>okoliczności uzasadniające </a:t>
            </a:r>
            <a:r>
              <a:rPr lang="pl-PL" sz="1600" i="1" dirty="0">
                <a:latin typeface="+mj-lt"/>
              </a:rPr>
              <a:t>dochodzone żądanie są </a:t>
            </a:r>
            <a:r>
              <a:rPr lang="pl-PL" sz="1600" b="1" i="1" dirty="0">
                <a:latin typeface="+mj-lt"/>
              </a:rPr>
              <a:t>udowodnione dołączonym </a:t>
            </a:r>
            <a:r>
              <a:rPr lang="pl-PL" sz="1600" i="1" dirty="0">
                <a:latin typeface="+mj-lt"/>
              </a:rPr>
              <a:t>do pozwu: </a:t>
            </a:r>
          </a:p>
          <a:p>
            <a:pPr algn="just">
              <a:buAutoNum type="arabicParenR"/>
            </a:pPr>
            <a:r>
              <a:rPr lang="pl-PL" sz="1600" i="1" dirty="0" smtClean="0">
                <a:latin typeface="+mj-lt"/>
              </a:rPr>
              <a:t>dokumentem </a:t>
            </a:r>
            <a:r>
              <a:rPr lang="pl-PL" sz="1600" i="1" dirty="0">
                <a:latin typeface="+mj-lt"/>
              </a:rPr>
              <a:t>urzędowym; </a:t>
            </a:r>
            <a:endParaRPr lang="pl-PL" sz="1600" i="1" dirty="0" smtClean="0">
              <a:latin typeface="+mj-lt"/>
            </a:endParaRPr>
          </a:p>
          <a:p>
            <a:pPr algn="just">
              <a:buAutoNum type="arabicParenR"/>
            </a:pPr>
            <a:r>
              <a:rPr lang="pl-PL" sz="1600" i="1" dirty="0" smtClean="0">
                <a:latin typeface="+mj-lt"/>
              </a:rPr>
              <a:t>zaakceptowanym </a:t>
            </a:r>
            <a:r>
              <a:rPr lang="pl-PL" sz="1600" i="1" dirty="0">
                <a:latin typeface="+mj-lt"/>
              </a:rPr>
              <a:t>przez dłużnika rachunkiem; </a:t>
            </a:r>
          </a:p>
          <a:p>
            <a:pPr algn="just">
              <a:buAutoNum type="arabicParenR"/>
            </a:pPr>
            <a:r>
              <a:rPr lang="pl-PL" sz="1600" i="1" dirty="0" smtClean="0">
                <a:latin typeface="+mj-lt"/>
              </a:rPr>
              <a:t>wezwaniem </a:t>
            </a:r>
            <a:r>
              <a:rPr lang="pl-PL" sz="1600" i="1" dirty="0">
                <a:latin typeface="+mj-lt"/>
              </a:rPr>
              <a:t>dłużnika do zapłaty i pisemnym oświadczeniem dłużnika o uznaniu długu; </a:t>
            </a:r>
          </a:p>
          <a:p>
            <a:pPr algn="just">
              <a:buAutoNum type="arabicParenR"/>
            </a:pPr>
            <a:r>
              <a:rPr lang="pl-PL" sz="1600" i="1" dirty="0" smtClean="0">
                <a:latin typeface="+mj-lt"/>
              </a:rPr>
              <a:t>zaakceptowanym </a:t>
            </a:r>
            <a:r>
              <a:rPr lang="pl-PL" sz="1600" i="1" dirty="0">
                <a:latin typeface="+mj-lt"/>
              </a:rPr>
              <a:t>przez dłużnika żądaniem zapłaty, zwróconym przez bank i niezapłaconym z powodu braku środków na rachunku bankowym. </a:t>
            </a:r>
          </a:p>
          <a:p>
            <a:pPr marL="0" indent="0" algn="just"/>
            <a:r>
              <a:rPr lang="pl-PL" sz="1600" i="1" dirty="0">
                <a:latin typeface="+mj-lt"/>
              </a:rPr>
              <a:t>§ </a:t>
            </a:r>
            <a:r>
              <a:rPr lang="pl-PL" sz="1600" i="1" dirty="0" smtClean="0">
                <a:latin typeface="+mj-lt"/>
              </a:rPr>
              <a:t>2 </a:t>
            </a:r>
            <a:r>
              <a:rPr lang="pl-PL" sz="1600" i="1" dirty="0">
                <a:latin typeface="+mj-lt"/>
              </a:rPr>
              <a:t>Sąd </a:t>
            </a:r>
            <a:r>
              <a:rPr lang="pl-PL" sz="1600" b="1" i="1" dirty="0">
                <a:latin typeface="+mj-lt"/>
              </a:rPr>
              <a:t>wydaje </a:t>
            </a:r>
            <a:r>
              <a:rPr lang="pl-PL" sz="1600" i="1" dirty="0">
                <a:latin typeface="+mj-lt"/>
              </a:rPr>
              <a:t>również nakaz zapłaty przeciwko zobowiązanemu z </a:t>
            </a:r>
            <a:r>
              <a:rPr lang="pl-PL" sz="1600" b="1" i="1" dirty="0">
                <a:latin typeface="+mj-lt"/>
              </a:rPr>
              <a:t>weksla, czeku, warrantu </a:t>
            </a:r>
            <a:r>
              <a:rPr lang="pl-PL" sz="1600" i="1" dirty="0">
                <a:latin typeface="+mj-lt"/>
              </a:rPr>
              <a:t>lub </a:t>
            </a:r>
            <a:r>
              <a:rPr lang="pl-PL" sz="1600" b="1" i="1" dirty="0">
                <a:latin typeface="+mj-lt"/>
              </a:rPr>
              <a:t>rewersu</a:t>
            </a:r>
            <a:r>
              <a:rPr lang="pl-PL" sz="1600" i="1" dirty="0">
                <a:latin typeface="+mj-lt"/>
              </a:rPr>
              <a:t> należycie wypełnionego, których prawdziwość i treść nie nasuwają wątpliwości. W razie przejścia na powoda praw z weksla, z czeku, z warrantu lub z rewersu, do wydania nakazu niezbędne jest przedstawienie dokumentów do uzasadnienia roszczenia, o ile przejście tych praw na powoda nie wynika bezpośrednio z weksla, z czeku, z warrantu lub z rewersu. </a:t>
            </a:r>
          </a:p>
          <a:p>
            <a:pPr marL="0" indent="0" algn="just"/>
            <a:endParaRPr lang="pl-PL" sz="1600" i="1" dirty="0">
              <a:latin typeface="+mj-lt"/>
            </a:endParaRPr>
          </a:p>
        </p:txBody>
      </p:sp>
    </p:spTree>
    <p:extLst>
      <p:ext uri="{BB962C8B-B14F-4D97-AF65-F5344CB8AC3E}">
        <p14:creationId xmlns:p14="http://schemas.microsoft.com/office/powerpoint/2010/main" val="4170002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pPr marL="0" lvl="0" indent="0" algn="just"/>
            <a:r>
              <a:rPr lang="pl-PL" sz="1600" i="1" dirty="0">
                <a:latin typeface="Century Gothic"/>
              </a:rPr>
              <a:t>§ </a:t>
            </a:r>
            <a:r>
              <a:rPr lang="pl-PL" sz="1600" i="1" dirty="0" smtClean="0">
                <a:latin typeface="Century Gothic"/>
              </a:rPr>
              <a:t>2a </a:t>
            </a:r>
            <a:r>
              <a:rPr lang="pl-PL" sz="1600" i="1" dirty="0">
                <a:latin typeface="Century Gothic"/>
              </a:rPr>
              <a:t>Sąd </a:t>
            </a:r>
            <a:r>
              <a:rPr lang="pl-PL" sz="1600" b="1" i="1" dirty="0">
                <a:latin typeface="Century Gothic"/>
              </a:rPr>
              <a:t>wydaje</a:t>
            </a:r>
            <a:r>
              <a:rPr lang="pl-PL" sz="1600" i="1" dirty="0">
                <a:latin typeface="Century Gothic"/>
              </a:rPr>
              <a:t> nakaz zapłaty na podstawie dołączonej do pozwu </a:t>
            </a:r>
            <a:r>
              <a:rPr lang="pl-PL" sz="1600" b="1" i="1" dirty="0">
                <a:latin typeface="Century Gothic"/>
              </a:rPr>
              <a:t>umowy, dowodu spełnienia wzajemnego świadczenia niepieniężnego, dowodu doręczenia dłużnikowi faktury lub rachunku, jeżeli powód dochodzi należności zapłaty świadczenia pieniężnego, odsetek w transakcjach handlowych lub kwoty, o której mowa w art. 10 ust. 1 tej ustawy, oraz na podstawie dokumentów potwierdzających poniesienie kosztów odzyskiwania należności, jeżeli powód dochodzi również zwrotu </a:t>
            </a:r>
            <a:r>
              <a:rPr lang="pl-PL" sz="1600" b="1" i="1" dirty="0" smtClean="0">
                <a:latin typeface="Century Gothic"/>
              </a:rPr>
              <a:t>kosztów.</a:t>
            </a:r>
            <a:endParaRPr lang="pl-PL" sz="1600" b="1" i="1" dirty="0">
              <a:latin typeface="Century Gothic"/>
            </a:endParaRPr>
          </a:p>
          <a:p>
            <a:pPr marL="0" lvl="0" indent="0" algn="just"/>
            <a:r>
              <a:rPr lang="pl-PL" sz="1600" i="1" dirty="0">
                <a:latin typeface="Century Gothic"/>
              </a:rPr>
              <a:t>§ </a:t>
            </a:r>
            <a:r>
              <a:rPr lang="pl-PL" sz="1600" i="1" dirty="0" smtClean="0">
                <a:latin typeface="Century Gothic"/>
              </a:rPr>
              <a:t>3 </a:t>
            </a:r>
            <a:r>
              <a:rPr lang="pl-PL" sz="1600" i="1" dirty="0">
                <a:latin typeface="Century Gothic"/>
              </a:rPr>
              <a:t>Sąd </a:t>
            </a:r>
            <a:r>
              <a:rPr lang="pl-PL" sz="1600" b="1" i="1" dirty="0">
                <a:latin typeface="Century Gothic"/>
              </a:rPr>
              <a:t>może wydać </a:t>
            </a:r>
            <a:r>
              <a:rPr lang="pl-PL" sz="1600" i="1" dirty="0">
                <a:latin typeface="Century Gothic"/>
              </a:rPr>
              <a:t>nakaz zapłaty, jeżeli bank dochodzi roszczenia na podstawie wyciągu z ksiąg bankowych podpisanego przez osoby upoważnione do składania oświadczeń w zakresie praw i obowiązków majątkowych banku i opatrzonego pieczęcią banku oraz dowodu doręczenia dłużnikowi pisemnego wezwania do zapłaty. </a:t>
            </a:r>
            <a:endParaRPr lang="pl-PL" sz="1600" i="1" dirty="0" smtClean="0">
              <a:latin typeface="Century Gothic"/>
            </a:endParaRPr>
          </a:p>
          <a:p>
            <a:pPr marL="0" lvl="0" indent="0" algn="just"/>
            <a:r>
              <a:rPr lang="pl-PL" sz="1600" i="1" dirty="0" smtClean="0">
                <a:latin typeface="Century Gothic"/>
              </a:rPr>
              <a:t>§ 4 </a:t>
            </a:r>
            <a:r>
              <a:rPr lang="pl-PL" sz="1600" i="1" dirty="0">
                <a:latin typeface="Century Gothic"/>
              </a:rPr>
              <a:t>Jeżeli nie dołączono oryginału weksla, czeku, warrantu lub rewersu albo dokumentów określonych w § 3, przewodniczący wzywa powoda do ich złożenia pod rygorem zwrotu pozwu na podstawie art. 130. </a:t>
            </a:r>
            <a:endParaRPr lang="pl-PL" sz="1600" i="1" dirty="0" smtClean="0">
              <a:latin typeface="Century Gothic"/>
            </a:endParaRPr>
          </a:p>
          <a:p>
            <a:pPr marL="0" lvl="0" indent="0" algn="just"/>
            <a:endParaRPr lang="pl-PL" sz="1600" i="1" dirty="0">
              <a:latin typeface="Century Gothic"/>
            </a:endParaRPr>
          </a:p>
          <a:p>
            <a:pPr marL="0" lvl="0" indent="0" algn="just"/>
            <a:r>
              <a:rPr lang="pl-PL" sz="1800" dirty="0">
                <a:latin typeface="Century Gothic"/>
              </a:rPr>
              <a:t>Sąd jest związany żądaniem powoda i nie może wyjść ponad żądanie zaś przedłożone dokumenty stanowią podstawę faktyczną </a:t>
            </a:r>
            <a:r>
              <a:rPr lang="pl-PL" sz="1800" dirty="0" smtClean="0">
                <a:latin typeface="Century Gothic"/>
              </a:rPr>
              <a:t>roszczeń.</a:t>
            </a:r>
            <a:endParaRPr lang="pl-PL" sz="1800" dirty="0"/>
          </a:p>
        </p:txBody>
      </p:sp>
    </p:spTree>
    <p:extLst>
      <p:ext uri="{BB962C8B-B14F-4D97-AF65-F5344CB8AC3E}">
        <p14:creationId xmlns:p14="http://schemas.microsoft.com/office/powerpoint/2010/main" val="16329523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pPr marL="0" indent="0" algn="just"/>
            <a:endParaRPr lang="pl-PL" i="1" dirty="0">
              <a:latin typeface="+mj-lt"/>
            </a:endParaRPr>
          </a:p>
          <a:p>
            <a:pPr marL="0" indent="0" algn="just"/>
            <a:endParaRPr lang="pl-PL" i="1" dirty="0" smtClean="0">
              <a:latin typeface="+mj-lt"/>
            </a:endParaRPr>
          </a:p>
          <a:p>
            <a:pPr marL="0" indent="0" algn="just"/>
            <a:r>
              <a:rPr lang="pl-PL" i="1" dirty="0" smtClean="0">
                <a:latin typeface="+mj-lt"/>
              </a:rPr>
              <a:t>Art</a:t>
            </a:r>
            <a:r>
              <a:rPr lang="pl-PL" i="1" dirty="0">
                <a:latin typeface="+mj-lt"/>
              </a:rPr>
              <a:t>. </a:t>
            </a:r>
            <a:r>
              <a:rPr lang="pl-PL" i="1" dirty="0" smtClean="0">
                <a:latin typeface="+mj-lt"/>
              </a:rPr>
              <a:t>486 </a:t>
            </a:r>
            <a:r>
              <a:rPr lang="pl-PL" i="1" dirty="0">
                <a:latin typeface="+mj-lt"/>
              </a:rPr>
              <a:t>§ </a:t>
            </a:r>
            <a:r>
              <a:rPr lang="pl-PL" i="1" dirty="0" smtClean="0">
                <a:latin typeface="+mj-lt"/>
              </a:rPr>
              <a:t>1 KPC </a:t>
            </a:r>
            <a:r>
              <a:rPr lang="pl-PL" i="1" dirty="0">
                <a:latin typeface="+mj-lt"/>
              </a:rPr>
              <a:t>W razie </a:t>
            </a:r>
            <a:r>
              <a:rPr lang="pl-PL" b="1" i="1" dirty="0">
                <a:latin typeface="+mj-lt"/>
              </a:rPr>
              <a:t>braku podstaw </a:t>
            </a:r>
            <a:r>
              <a:rPr lang="pl-PL" i="1" dirty="0">
                <a:latin typeface="+mj-lt"/>
              </a:rPr>
              <a:t>do wydania nakazu zapłaty, przewodniczący </a:t>
            </a:r>
            <a:r>
              <a:rPr lang="pl-PL" b="1" i="1" dirty="0">
                <a:latin typeface="+mj-lt"/>
              </a:rPr>
              <a:t>wyznacza rozprawę</a:t>
            </a:r>
            <a:r>
              <a:rPr lang="pl-PL" i="1" dirty="0">
                <a:latin typeface="+mj-lt"/>
              </a:rPr>
              <a:t>, chyba że sprawa może być rozpoznana na posiedzeniu niejawnym. </a:t>
            </a:r>
            <a:endParaRPr lang="pl-PL" i="1" dirty="0" smtClean="0">
              <a:latin typeface="+mj-lt"/>
            </a:endParaRPr>
          </a:p>
          <a:p>
            <a:pPr marL="0" indent="0" algn="just"/>
            <a:r>
              <a:rPr lang="pl-PL" i="1" dirty="0" smtClean="0">
                <a:latin typeface="+mj-lt"/>
              </a:rPr>
              <a:t>§ 2 </a:t>
            </a:r>
            <a:r>
              <a:rPr lang="pl-PL" i="1" dirty="0">
                <a:latin typeface="+mj-lt"/>
              </a:rPr>
              <a:t>W sprawach, o których mowa w art. 485 § 2a, sąd </a:t>
            </a:r>
            <a:r>
              <a:rPr lang="pl-PL" b="1" i="1" dirty="0">
                <a:latin typeface="+mj-lt"/>
              </a:rPr>
              <a:t>wydaje nakaz zapłaty</a:t>
            </a:r>
            <a:r>
              <a:rPr lang="pl-PL" i="1" dirty="0">
                <a:latin typeface="+mj-lt"/>
              </a:rPr>
              <a:t>, a w razie </a:t>
            </a:r>
            <a:r>
              <a:rPr lang="pl-PL" b="1" i="1" dirty="0">
                <a:latin typeface="+mj-lt"/>
              </a:rPr>
              <a:t>braku podstaw </a:t>
            </a:r>
            <a:r>
              <a:rPr lang="pl-PL" i="1" dirty="0">
                <a:latin typeface="+mj-lt"/>
              </a:rPr>
              <a:t>do jego wydania przewodniczący </a:t>
            </a:r>
            <a:r>
              <a:rPr lang="pl-PL" b="1" i="1" dirty="0">
                <a:latin typeface="+mj-lt"/>
              </a:rPr>
              <a:t>wyznacza rozprawę </a:t>
            </a:r>
            <a:r>
              <a:rPr lang="pl-PL" i="1" dirty="0">
                <a:latin typeface="+mj-lt"/>
              </a:rPr>
              <a:t>albo posiedzenie </a:t>
            </a:r>
            <a:r>
              <a:rPr lang="pl-PL" b="1" i="1" dirty="0">
                <a:latin typeface="+mj-lt"/>
              </a:rPr>
              <a:t>niejawne nie później </a:t>
            </a:r>
            <a:r>
              <a:rPr lang="pl-PL" i="1" dirty="0" smtClean="0">
                <a:latin typeface="+mj-lt"/>
              </a:rPr>
              <a:t>niż </a:t>
            </a:r>
            <a:r>
              <a:rPr lang="pl-PL" i="1" dirty="0">
                <a:latin typeface="+mj-lt"/>
              </a:rPr>
              <a:t>przed upływem </a:t>
            </a:r>
            <a:r>
              <a:rPr lang="pl-PL" b="1" i="1" dirty="0">
                <a:latin typeface="+mj-lt"/>
              </a:rPr>
              <a:t>2 miesięcy </a:t>
            </a:r>
            <a:r>
              <a:rPr lang="pl-PL" i="1" dirty="0">
                <a:latin typeface="+mj-lt"/>
              </a:rPr>
              <a:t>od dnia wniesienia pozwu albo od dnia uzupełnienia braków pozwu.</a:t>
            </a:r>
          </a:p>
        </p:txBody>
      </p:sp>
    </p:spTree>
    <p:extLst>
      <p:ext uri="{BB962C8B-B14F-4D97-AF65-F5344CB8AC3E}">
        <p14:creationId xmlns:p14="http://schemas.microsoft.com/office/powerpoint/2010/main" val="4055280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pPr marL="0" indent="0" algn="just"/>
            <a:endParaRPr lang="pl-PL" sz="1800" i="1" dirty="0" smtClean="0">
              <a:latin typeface="+mj-lt"/>
            </a:endParaRPr>
          </a:p>
          <a:p>
            <a:pPr marL="0" indent="0" algn="just"/>
            <a:endParaRPr lang="pl-PL" sz="1800" i="1" dirty="0">
              <a:latin typeface="+mj-lt"/>
            </a:endParaRPr>
          </a:p>
          <a:p>
            <a:pPr marL="0" indent="0" algn="just"/>
            <a:r>
              <a:rPr lang="pl-PL" sz="1800" i="1" dirty="0" smtClean="0">
                <a:latin typeface="+mj-lt"/>
              </a:rPr>
              <a:t>Art</a:t>
            </a:r>
            <a:r>
              <a:rPr lang="pl-PL" sz="1800" i="1" dirty="0">
                <a:latin typeface="+mj-lt"/>
              </a:rPr>
              <a:t>. </a:t>
            </a:r>
            <a:r>
              <a:rPr lang="pl-PL" sz="1800" i="1" dirty="0" smtClean="0">
                <a:latin typeface="+mj-lt"/>
              </a:rPr>
              <a:t>491 </a:t>
            </a:r>
            <a:r>
              <a:rPr lang="pl-PL" sz="1800" i="1" dirty="0">
                <a:latin typeface="+mj-lt"/>
              </a:rPr>
              <a:t>§ </a:t>
            </a:r>
            <a:r>
              <a:rPr lang="pl-PL" sz="1800" i="1" dirty="0" smtClean="0">
                <a:latin typeface="+mj-lt"/>
              </a:rPr>
              <a:t>1 KPC </a:t>
            </a:r>
            <a:r>
              <a:rPr lang="pl-PL" sz="1800" i="1" dirty="0">
                <a:latin typeface="+mj-lt"/>
              </a:rPr>
              <a:t>Wydając nakaz zapłaty sąd orzeka, że </a:t>
            </a:r>
            <a:r>
              <a:rPr lang="pl-PL" sz="1800" b="1" i="1" dirty="0">
                <a:latin typeface="+mj-lt"/>
              </a:rPr>
              <a:t>pozwany ma w ciągu dwóch tygodni od dnia doręczenia nakazu zaspokoić roszczenie w całości wraz z kosztami </a:t>
            </a:r>
            <a:r>
              <a:rPr lang="pl-PL" sz="1800" i="1" dirty="0">
                <a:latin typeface="+mj-lt"/>
              </a:rPr>
              <a:t>albo wnieść w tym terminie </a:t>
            </a:r>
            <a:r>
              <a:rPr lang="pl-PL" sz="1800" b="1" i="1" dirty="0">
                <a:latin typeface="+mj-lt"/>
              </a:rPr>
              <a:t>zarzuty</a:t>
            </a:r>
            <a:r>
              <a:rPr lang="pl-PL" sz="1800" i="1" dirty="0">
                <a:latin typeface="+mj-lt"/>
              </a:rPr>
              <a:t>. </a:t>
            </a:r>
            <a:endParaRPr lang="pl-PL" sz="1800" i="1" dirty="0" smtClean="0">
              <a:latin typeface="+mj-lt"/>
            </a:endParaRPr>
          </a:p>
          <a:p>
            <a:pPr marL="0" indent="0" algn="just"/>
            <a:r>
              <a:rPr lang="pl-PL" sz="1800" i="1" dirty="0" smtClean="0">
                <a:latin typeface="+mj-lt"/>
              </a:rPr>
              <a:t>§ 2 </a:t>
            </a:r>
            <a:r>
              <a:rPr lang="pl-PL" sz="1800" i="1" dirty="0">
                <a:latin typeface="+mj-lt"/>
              </a:rPr>
              <a:t>Nakaz zapłaty wydany na podstawie weksla, warrantu, rewersu lub czeku może być w formie skróconej umieszczony na ich odpisie. </a:t>
            </a:r>
            <a:endParaRPr lang="pl-PL" sz="1800" i="1" dirty="0" smtClean="0">
              <a:latin typeface="+mj-lt"/>
            </a:endParaRPr>
          </a:p>
          <a:p>
            <a:pPr marL="0" indent="0" algn="just"/>
            <a:r>
              <a:rPr lang="pl-PL" sz="1800" i="1" dirty="0" smtClean="0">
                <a:latin typeface="+mj-lt"/>
              </a:rPr>
              <a:t>§ 3 </a:t>
            </a:r>
            <a:r>
              <a:rPr lang="pl-PL" sz="1800" b="1" i="1" dirty="0" smtClean="0">
                <a:latin typeface="+mj-lt"/>
              </a:rPr>
              <a:t>Nakaz </a:t>
            </a:r>
            <a:r>
              <a:rPr lang="pl-PL" sz="1800" b="1" i="1" dirty="0">
                <a:latin typeface="+mj-lt"/>
              </a:rPr>
              <a:t>zapłaty doręcza się stronom</a:t>
            </a:r>
            <a:r>
              <a:rPr lang="pl-PL" sz="1800" i="1" dirty="0">
                <a:latin typeface="+mj-lt"/>
              </a:rPr>
              <a:t>; pozwanemu wraz z pozwem, załącznikami i pouczeniem o treści art. 493 § 1 zdanie trzecie. </a:t>
            </a:r>
            <a:r>
              <a:rPr lang="pl-PL" sz="1600" dirty="0">
                <a:latin typeface="+mj-lt"/>
              </a:rPr>
              <a:t>(Sąd pomija </a:t>
            </a:r>
            <a:r>
              <a:rPr lang="pl-PL" sz="1600" dirty="0" smtClean="0">
                <a:latin typeface="+mj-lt"/>
              </a:rPr>
              <a:t>spóźnione </a:t>
            </a:r>
            <a:r>
              <a:rPr lang="pl-PL" sz="1600" dirty="0">
                <a:latin typeface="+mj-lt"/>
              </a:rPr>
              <a:t>twierdzenia i dowody, chyba że strona uprawdopodobni, że nie zgłosiła ich w zarzutach bez swojej winy lub że uwzględnienie </a:t>
            </a:r>
            <a:r>
              <a:rPr lang="pl-PL" sz="1600" dirty="0" smtClean="0">
                <a:latin typeface="+mj-lt"/>
              </a:rPr>
              <a:t>spóźnionych </a:t>
            </a:r>
            <a:r>
              <a:rPr lang="pl-PL" sz="1600" dirty="0">
                <a:latin typeface="+mj-lt"/>
              </a:rPr>
              <a:t>twierdzeń i dowodów nie spowoduje zwłoki w rozpoznaniu sprawy albo że występują inne wyjątkowe okoliczności.)</a:t>
            </a:r>
          </a:p>
        </p:txBody>
      </p:sp>
    </p:spTree>
    <p:extLst>
      <p:ext uri="{BB962C8B-B14F-4D97-AF65-F5344CB8AC3E}">
        <p14:creationId xmlns:p14="http://schemas.microsoft.com/office/powerpoint/2010/main" val="2599936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2555875" y="0"/>
            <a:ext cx="6588125" cy="1068388"/>
          </a:xfrm>
          <a:noFill/>
          <a:ln/>
          <a:extLst>
            <a:ext uri="{91240B29-F687-4F45-9708-019B960494DF}">
              <a14:hiddenLine xmlns:a14="http://schemas.microsoft.com/office/drawing/2010/main" w="9525" cap="flat">
                <a:solidFill>
                  <a:srgbClr val="808080"/>
                </a:solidFill>
                <a:round/>
                <a:headEnd/>
                <a:tailEnd/>
              </a14:hiddenLine>
            </a:ext>
          </a:extLst>
        </p:spPr>
        <p:txBody>
          <a:bodyPr/>
          <a:lstStyle/>
          <a:p>
            <a:pPr marL="0" indent="0">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altLang="pl-PL" dirty="0" smtClean="0"/>
              <a:t>ZAKRES ZAJĘĆ</a:t>
            </a:r>
            <a:endParaRPr lang="pl-PL" altLang="pl-PL" dirty="0"/>
          </a:p>
        </p:txBody>
      </p:sp>
      <p:sp>
        <p:nvSpPr>
          <p:cNvPr id="6158" name="Rectangle 14"/>
          <p:cNvSpPr>
            <a:spLocks noGrp="1" noChangeArrowheads="1"/>
          </p:cNvSpPr>
          <p:nvPr>
            <p:ph type="body" idx="1"/>
          </p:nvPr>
        </p:nvSpPr>
        <p:spPr/>
        <p:txBody>
          <a:bodyPr/>
          <a:lstStyle/>
          <a:p>
            <a:pPr>
              <a:buFont typeface="Arial" panose="020B0604020202020204" pitchFamily="34" charset="0"/>
              <a:buChar char="•"/>
            </a:pPr>
            <a:endParaRPr lang="pl-PL" dirty="0" smtClean="0">
              <a:latin typeface="+mj-lt"/>
            </a:endParaRPr>
          </a:p>
          <a:p>
            <a:pPr>
              <a:buFont typeface="Arial" panose="020B0604020202020204" pitchFamily="34" charset="0"/>
              <a:buChar char="•"/>
            </a:pPr>
            <a:endParaRPr lang="pl-PL" dirty="0">
              <a:latin typeface="+mj-lt"/>
            </a:endParaRPr>
          </a:p>
          <a:p>
            <a:pPr marL="0" indent="0"/>
            <a:endParaRPr lang="pl-PL" dirty="0">
              <a:latin typeface="+mj-lt"/>
            </a:endParaRPr>
          </a:p>
          <a:p>
            <a:pPr algn="just">
              <a:buFont typeface="Arial" panose="020B0604020202020204" pitchFamily="34" charset="0"/>
              <a:buChar char="•"/>
            </a:pPr>
            <a:r>
              <a:rPr lang="pl-PL" dirty="0" smtClean="0">
                <a:latin typeface="+mj-lt"/>
              </a:rPr>
              <a:t>Postępowania odrębne – zagadnienia ogólne;</a:t>
            </a:r>
          </a:p>
          <a:p>
            <a:pPr algn="just">
              <a:buFont typeface="Arial" panose="020B0604020202020204" pitchFamily="34" charset="0"/>
              <a:buChar char="•"/>
            </a:pPr>
            <a:r>
              <a:rPr lang="pl-PL" dirty="0" smtClean="0">
                <a:latin typeface="+mj-lt"/>
              </a:rPr>
              <a:t>Postępowanie uproszczone;</a:t>
            </a:r>
            <a:endParaRPr lang="pl-PL" dirty="0">
              <a:latin typeface="+mj-lt"/>
            </a:endParaRPr>
          </a:p>
          <a:p>
            <a:pPr algn="just">
              <a:buFont typeface="Arial" panose="020B0604020202020204" pitchFamily="34" charset="0"/>
              <a:buChar char="•"/>
            </a:pPr>
            <a:r>
              <a:rPr lang="pl-PL" dirty="0">
                <a:latin typeface="+mj-lt"/>
              </a:rPr>
              <a:t>Postępowanie </a:t>
            </a:r>
            <a:r>
              <a:rPr lang="pl-PL" dirty="0" smtClean="0">
                <a:latin typeface="+mj-lt"/>
              </a:rPr>
              <a:t>nakazowe;</a:t>
            </a:r>
            <a:endParaRPr lang="pl-PL" dirty="0">
              <a:latin typeface="+mj-lt"/>
            </a:endParaRPr>
          </a:p>
          <a:p>
            <a:pPr algn="just">
              <a:buFont typeface="Arial" panose="020B0604020202020204" pitchFamily="34" charset="0"/>
              <a:buChar char="•"/>
            </a:pPr>
            <a:r>
              <a:rPr lang="pl-PL" dirty="0">
                <a:latin typeface="+mj-lt"/>
              </a:rPr>
              <a:t>Postępowanie </a:t>
            </a:r>
            <a:r>
              <a:rPr lang="pl-PL" dirty="0" smtClean="0">
                <a:latin typeface="+mj-lt"/>
              </a:rPr>
              <a:t>upominawcze;</a:t>
            </a:r>
            <a:endParaRPr lang="pl-PL" dirty="0">
              <a:latin typeface="+mj-lt"/>
            </a:endParaRPr>
          </a:p>
          <a:p>
            <a:pPr algn="just">
              <a:buFont typeface="Arial" panose="020B0604020202020204" pitchFamily="34" charset="0"/>
              <a:buChar char="•"/>
            </a:pPr>
            <a:r>
              <a:rPr lang="pl-PL" dirty="0">
                <a:latin typeface="+mj-lt"/>
              </a:rPr>
              <a:t>Elektroniczne postępowanie </a:t>
            </a:r>
            <a:r>
              <a:rPr lang="pl-PL" dirty="0" smtClean="0">
                <a:latin typeface="+mj-lt"/>
              </a:rPr>
              <a:t>upominawcze;</a:t>
            </a:r>
            <a:endParaRPr lang="pl-PL" dirty="0">
              <a:latin typeface="+mj-lt"/>
            </a:endParaRPr>
          </a:p>
          <a:p>
            <a:pPr algn="just">
              <a:buFont typeface="Arial" panose="020B0604020202020204" pitchFamily="34" charset="0"/>
              <a:buChar char="•"/>
            </a:pPr>
            <a:r>
              <a:rPr lang="pl-PL" dirty="0">
                <a:latin typeface="+mj-lt"/>
              </a:rPr>
              <a:t>Europejskie postępowania w sprawach </a:t>
            </a:r>
            <a:r>
              <a:rPr lang="pl-PL" dirty="0" smtClean="0">
                <a:latin typeface="+mj-lt"/>
              </a:rPr>
              <a:t>transgranicznych.</a:t>
            </a:r>
            <a:endParaRPr lang="pl-PL" dirty="0">
              <a:latin typeface="+mj-lt"/>
            </a:endParaRPr>
          </a:p>
          <a:p>
            <a:pPr>
              <a:buFont typeface="Arial" panose="020B0604020202020204" pitchFamily="34" charset="0"/>
              <a:buChar char="•"/>
            </a:pPr>
            <a:endParaRPr lang="pl-PL" altLang="pl-PL"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a:xfrm>
            <a:off x="1259632" y="1196752"/>
            <a:ext cx="7508875" cy="5253037"/>
          </a:xfrm>
        </p:spPr>
        <p:txBody>
          <a:bodyPr/>
          <a:lstStyle/>
          <a:p>
            <a:pPr marL="0" indent="0" algn="just"/>
            <a:endParaRPr lang="pl-PL" sz="1800" i="1" dirty="0" smtClean="0">
              <a:latin typeface="+mj-lt"/>
            </a:endParaRPr>
          </a:p>
          <a:p>
            <a:pPr marL="0" indent="0" algn="just"/>
            <a:r>
              <a:rPr lang="pl-PL" sz="1800" i="1" dirty="0" smtClean="0">
                <a:latin typeface="+mj-lt"/>
              </a:rPr>
              <a:t>Art</a:t>
            </a:r>
            <a:r>
              <a:rPr lang="pl-PL" sz="1800" i="1" dirty="0">
                <a:latin typeface="+mj-lt"/>
              </a:rPr>
              <a:t>. </a:t>
            </a:r>
            <a:r>
              <a:rPr lang="pl-PL" sz="1800" i="1" dirty="0" smtClean="0">
                <a:latin typeface="+mj-lt"/>
              </a:rPr>
              <a:t>492 </a:t>
            </a:r>
            <a:r>
              <a:rPr lang="pl-PL" sz="1800" i="1" dirty="0">
                <a:latin typeface="+mj-lt"/>
              </a:rPr>
              <a:t>§ </a:t>
            </a:r>
            <a:r>
              <a:rPr lang="pl-PL" sz="1800" i="1" dirty="0" smtClean="0">
                <a:latin typeface="+mj-lt"/>
              </a:rPr>
              <a:t>1 KPC </a:t>
            </a:r>
            <a:r>
              <a:rPr lang="pl-PL" sz="1800" i="1" dirty="0">
                <a:latin typeface="+mj-lt"/>
              </a:rPr>
              <a:t>Nakaz zapłaty z chwilą wydania stanowi </a:t>
            </a:r>
            <a:r>
              <a:rPr lang="pl-PL" sz="1800" b="1" i="1" dirty="0">
                <a:latin typeface="+mj-lt"/>
              </a:rPr>
              <a:t>tytuł zabezpieczenia</a:t>
            </a:r>
            <a:r>
              <a:rPr lang="pl-PL" sz="1800" i="1" dirty="0">
                <a:latin typeface="+mj-lt"/>
              </a:rPr>
              <a:t>, wykonalny </a:t>
            </a:r>
            <a:r>
              <a:rPr lang="pl-PL" sz="1800" b="1" i="1" dirty="0">
                <a:latin typeface="+mj-lt"/>
              </a:rPr>
              <a:t>bez nadawania mu klauzuli </a:t>
            </a:r>
            <a:r>
              <a:rPr lang="pl-PL" sz="1800" i="1" dirty="0">
                <a:latin typeface="+mj-lt"/>
              </a:rPr>
              <a:t>wykonalności. Kwota zasądzona nakazem wraz z wymagalnymi odsetkami stanowi sumę, której złożenie przez dłużnika na rachunek depozytowy Ministra Finansów wystarczy do </a:t>
            </a:r>
            <a:r>
              <a:rPr lang="pl-PL" sz="1800" i="1" dirty="0" smtClean="0">
                <a:latin typeface="+mj-lt"/>
              </a:rPr>
              <a:t>zabezpieczenia</a:t>
            </a:r>
            <a:r>
              <a:rPr lang="pl-PL" sz="1800" i="1" dirty="0">
                <a:latin typeface="+mj-lt"/>
              </a:rPr>
              <a:t>. Jeżeli nakaz zobowiązuje do wydania rzeczy zamiennych, do zabezpieczenia wystarczy złożenie sumy równej wartości przedmiotu sporu. </a:t>
            </a:r>
            <a:endParaRPr lang="pl-PL" sz="1800" i="1" dirty="0" smtClean="0">
              <a:latin typeface="+mj-lt"/>
            </a:endParaRPr>
          </a:p>
          <a:p>
            <a:pPr marL="0" indent="0" algn="just"/>
            <a:r>
              <a:rPr lang="pl-PL" sz="1800" i="1" dirty="0" smtClean="0">
                <a:latin typeface="+mj-lt"/>
              </a:rPr>
              <a:t>§ 2 </a:t>
            </a:r>
            <a:r>
              <a:rPr lang="pl-PL" sz="1800" i="1" dirty="0">
                <a:latin typeface="+mj-lt"/>
              </a:rPr>
              <a:t>Powód wnosząc o dokonanie zabezpieczenia jest obowiązany </a:t>
            </a:r>
            <a:r>
              <a:rPr lang="pl-PL" sz="1800" b="1" i="1" dirty="0">
                <a:latin typeface="+mj-lt"/>
              </a:rPr>
              <a:t>wskazać sposób zabezpieczenia</a:t>
            </a:r>
            <a:r>
              <a:rPr lang="pl-PL" sz="1800" i="1" dirty="0">
                <a:latin typeface="+mj-lt"/>
              </a:rPr>
              <a:t>. Sąd na wniosek pozwanego może ograniczyć zabezpieczenie według swego uznania. § 3. Nakaz zapłaty wydany na podstawie </a:t>
            </a:r>
            <a:r>
              <a:rPr lang="pl-PL" sz="1800" b="1" i="1" dirty="0">
                <a:latin typeface="+mj-lt"/>
              </a:rPr>
              <a:t>weksla</a:t>
            </a:r>
            <a:r>
              <a:rPr lang="pl-PL" sz="1800" i="1" dirty="0">
                <a:latin typeface="+mj-lt"/>
              </a:rPr>
              <a:t>, warrantu, rewersu lub czeku staje się </a:t>
            </a:r>
            <a:r>
              <a:rPr lang="pl-PL" sz="1800" b="1" i="1" dirty="0">
                <a:latin typeface="+mj-lt"/>
              </a:rPr>
              <a:t>natychmiast wykonalny </a:t>
            </a:r>
            <a:r>
              <a:rPr lang="pl-PL" sz="1800" i="1" dirty="0">
                <a:latin typeface="+mj-lt"/>
              </a:rPr>
              <a:t>po upływie terminu do </a:t>
            </a:r>
            <a:r>
              <a:rPr lang="pl-PL" sz="1800" b="1" i="1" dirty="0">
                <a:latin typeface="+mj-lt"/>
              </a:rPr>
              <a:t>zaspokojenia roszczenia</a:t>
            </a:r>
            <a:r>
              <a:rPr lang="pl-PL" sz="1800" i="1" dirty="0">
                <a:latin typeface="+mj-lt"/>
              </a:rPr>
              <a:t>. W razie </a:t>
            </a:r>
            <a:r>
              <a:rPr lang="pl-PL" sz="1800" b="1" i="1" dirty="0">
                <a:latin typeface="+mj-lt"/>
              </a:rPr>
              <a:t>wniesienia zarzutów </a:t>
            </a:r>
            <a:r>
              <a:rPr lang="pl-PL" sz="1800" i="1" dirty="0">
                <a:latin typeface="+mj-lt"/>
              </a:rPr>
              <a:t>sąd </a:t>
            </a:r>
            <a:r>
              <a:rPr lang="pl-PL" sz="1800" b="1" i="1" dirty="0">
                <a:latin typeface="+mj-lt"/>
              </a:rPr>
              <a:t>może </a:t>
            </a:r>
            <a:r>
              <a:rPr lang="pl-PL" sz="1800" i="1" dirty="0">
                <a:latin typeface="+mj-lt"/>
              </a:rPr>
              <a:t>na wniosek pozwanego </a:t>
            </a:r>
            <a:r>
              <a:rPr lang="pl-PL" sz="1800" b="1" i="1" dirty="0">
                <a:latin typeface="+mj-lt"/>
              </a:rPr>
              <a:t>wstrzymać </a:t>
            </a:r>
            <a:r>
              <a:rPr lang="pl-PL" sz="1800" i="1" dirty="0">
                <a:latin typeface="+mj-lt"/>
              </a:rPr>
              <a:t>wykonanie nakazu.</a:t>
            </a:r>
          </a:p>
        </p:txBody>
      </p:sp>
    </p:spTree>
    <p:extLst>
      <p:ext uri="{BB962C8B-B14F-4D97-AF65-F5344CB8AC3E}">
        <p14:creationId xmlns:p14="http://schemas.microsoft.com/office/powerpoint/2010/main" val="32723839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pPr marL="0" lvl="0" indent="0" algn="just" defTabSz="914400">
              <a:spcBef>
                <a:spcPct val="0"/>
              </a:spcBef>
              <a:buClrTx/>
              <a:buSzTx/>
            </a:pPr>
            <a:endParaRPr lang="pl-PL" sz="1800" i="1" kern="1200" dirty="0" smtClean="0">
              <a:solidFill>
                <a:prstClr val="black"/>
              </a:solidFill>
              <a:latin typeface="+mj-lt"/>
            </a:endParaRPr>
          </a:p>
          <a:p>
            <a:pPr marL="0" lvl="0" indent="0" algn="just" defTabSz="914400">
              <a:spcBef>
                <a:spcPct val="0"/>
              </a:spcBef>
              <a:buClrTx/>
              <a:buSzTx/>
            </a:pPr>
            <a:endParaRPr lang="pl-PL" sz="1800" i="1" kern="1200" dirty="0" smtClean="0">
              <a:solidFill>
                <a:prstClr val="black"/>
              </a:solidFill>
              <a:latin typeface="+mj-lt"/>
            </a:endParaRPr>
          </a:p>
          <a:p>
            <a:pPr marL="0" lvl="0" indent="0" algn="just" defTabSz="914400">
              <a:spcBef>
                <a:spcPct val="0"/>
              </a:spcBef>
              <a:buClrTx/>
              <a:buSzTx/>
            </a:pPr>
            <a:r>
              <a:rPr lang="pl-PL" sz="1800" i="1" kern="1200" dirty="0" smtClean="0">
                <a:solidFill>
                  <a:prstClr val="black"/>
                </a:solidFill>
                <a:latin typeface="+mj-lt"/>
              </a:rPr>
              <a:t>Art</a:t>
            </a:r>
            <a:r>
              <a:rPr lang="pl-PL" sz="1800" i="1" kern="1200" dirty="0">
                <a:solidFill>
                  <a:prstClr val="black"/>
                </a:solidFill>
                <a:latin typeface="+mj-lt"/>
              </a:rPr>
              <a:t>.  </a:t>
            </a:r>
            <a:r>
              <a:rPr lang="pl-PL" sz="1800" i="1" kern="1200" dirty="0" smtClean="0">
                <a:solidFill>
                  <a:prstClr val="black"/>
                </a:solidFill>
                <a:latin typeface="+mj-lt"/>
              </a:rPr>
              <a:t>493</a:t>
            </a:r>
            <a:r>
              <a:rPr lang="pl-PL" sz="1800" i="1" kern="1200" dirty="0">
                <a:solidFill>
                  <a:prstClr val="black"/>
                </a:solidFill>
                <a:latin typeface="+mj-lt"/>
              </a:rPr>
              <a:t> </a:t>
            </a:r>
            <a:r>
              <a:rPr lang="pl-PL" sz="1800" i="1" kern="1200" dirty="0" smtClean="0">
                <a:solidFill>
                  <a:prstClr val="black"/>
                </a:solidFill>
                <a:latin typeface="+mj-lt"/>
              </a:rPr>
              <a:t>§</a:t>
            </a:r>
            <a:r>
              <a:rPr lang="pl-PL" sz="1800" i="1" kern="1200" dirty="0">
                <a:solidFill>
                  <a:prstClr val="black"/>
                </a:solidFill>
                <a:latin typeface="+mj-lt"/>
              </a:rPr>
              <a:t>  </a:t>
            </a:r>
            <a:r>
              <a:rPr lang="pl-PL" sz="1800" i="1" kern="1200" dirty="0" smtClean="0">
                <a:solidFill>
                  <a:prstClr val="black"/>
                </a:solidFill>
                <a:latin typeface="+mj-lt"/>
              </a:rPr>
              <a:t>1 KPC </a:t>
            </a:r>
            <a:r>
              <a:rPr lang="pl-PL" sz="1800" i="1" kern="1200" dirty="0">
                <a:solidFill>
                  <a:prstClr val="black"/>
                </a:solidFill>
                <a:latin typeface="+mj-lt"/>
              </a:rPr>
              <a:t>Pismo zawierające zarzuty wnosi się do </a:t>
            </a:r>
            <a:r>
              <a:rPr lang="pl-PL" sz="1800" b="1" i="1" kern="1200" dirty="0">
                <a:solidFill>
                  <a:prstClr val="black"/>
                </a:solidFill>
                <a:latin typeface="+mj-lt"/>
              </a:rPr>
              <a:t>sądu, który wydał </a:t>
            </a:r>
            <a:r>
              <a:rPr lang="pl-PL" sz="1800" i="1" kern="1200" dirty="0">
                <a:solidFill>
                  <a:prstClr val="black"/>
                </a:solidFill>
                <a:latin typeface="+mj-lt"/>
              </a:rPr>
              <a:t>nakaz zapłaty. W piśmie pozwany powinien wskazać, czy zaskarża nakaz w całości, czy w części, przedstawić zarzuty, które pod rygorem ich utraty należy zgłosić przed wdaniem się w spór co do istoty sprawy oraz okoliczności faktyczne i dowody. Sąd pomija spóźnione twierdzenia i dowody, chyba że strona uprawdopodobni, że nie zgłosiła ich w zarzutach bez swojej winy lub że uwzględnienie spóźnionych twierdzeń i dowodów nie spowoduje zwłoki w rozpoznaniu sprawy albo że występują inne wyjątkowe okoliczności.</a:t>
            </a:r>
          </a:p>
          <a:p>
            <a:pPr marL="0" lvl="0" indent="0" algn="just" defTabSz="914400">
              <a:spcBef>
                <a:spcPct val="0"/>
              </a:spcBef>
              <a:buClrTx/>
              <a:buSzTx/>
            </a:pPr>
            <a:r>
              <a:rPr lang="pl-PL" sz="1800" i="1" kern="1200" dirty="0">
                <a:solidFill>
                  <a:prstClr val="black"/>
                </a:solidFill>
                <a:latin typeface="+mj-lt"/>
              </a:rPr>
              <a:t>§  </a:t>
            </a:r>
            <a:r>
              <a:rPr lang="pl-PL" sz="1800" i="1" kern="1200" dirty="0" smtClean="0">
                <a:solidFill>
                  <a:prstClr val="black"/>
                </a:solidFill>
                <a:latin typeface="+mj-lt"/>
              </a:rPr>
              <a:t>2 </a:t>
            </a:r>
            <a:r>
              <a:rPr lang="pl-PL" sz="1800" i="1" kern="1200" dirty="0">
                <a:solidFill>
                  <a:prstClr val="black"/>
                </a:solidFill>
                <a:latin typeface="+mj-lt"/>
              </a:rPr>
              <a:t>Jeżeli pozew wniesiono na urzędowym formularzu, wniesienie zarzutów wymaga również zachowania tej formy.</a:t>
            </a:r>
          </a:p>
          <a:p>
            <a:pPr marL="0" lvl="0" indent="0" algn="just" defTabSz="914400">
              <a:spcBef>
                <a:spcPct val="0"/>
              </a:spcBef>
              <a:buClrTx/>
              <a:buSzTx/>
            </a:pPr>
            <a:r>
              <a:rPr lang="pl-PL" sz="1800" i="1" kern="1200" dirty="0">
                <a:solidFill>
                  <a:prstClr val="black"/>
                </a:solidFill>
                <a:latin typeface="+mj-lt"/>
              </a:rPr>
              <a:t>§  </a:t>
            </a:r>
            <a:r>
              <a:rPr lang="pl-PL" sz="1800" i="1" kern="1200" dirty="0" smtClean="0">
                <a:solidFill>
                  <a:prstClr val="black"/>
                </a:solidFill>
                <a:latin typeface="+mj-lt"/>
              </a:rPr>
              <a:t>3 </a:t>
            </a:r>
            <a:r>
              <a:rPr lang="pl-PL" sz="1800" i="1" kern="1200" dirty="0">
                <a:solidFill>
                  <a:prstClr val="black"/>
                </a:solidFill>
                <a:latin typeface="+mj-lt"/>
              </a:rPr>
              <a:t>Do potrącenia mogą być przedstawione tylko wierzytelności udowodnione dokumentami, o których mowa w art. 485.</a:t>
            </a:r>
          </a:p>
          <a:p>
            <a:pPr marL="0" lvl="0" indent="0" algn="just" defTabSz="914400">
              <a:spcBef>
                <a:spcPct val="0"/>
              </a:spcBef>
              <a:buClrTx/>
              <a:buSzTx/>
            </a:pPr>
            <a:r>
              <a:rPr lang="pl-PL" sz="1800" i="1" kern="1200" dirty="0">
                <a:solidFill>
                  <a:prstClr val="black"/>
                </a:solidFill>
                <a:latin typeface="+mj-lt"/>
              </a:rPr>
              <a:t>§  </a:t>
            </a:r>
            <a:r>
              <a:rPr lang="pl-PL" sz="1800" i="1" kern="1200" dirty="0" smtClean="0">
                <a:solidFill>
                  <a:prstClr val="black"/>
                </a:solidFill>
                <a:latin typeface="+mj-lt"/>
              </a:rPr>
              <a:t>4 </a:t>
            </a:r>
            <a:r>
              <a:rPr lang="pl-PL" sz="1800" b="1" i="1" kern="1200" dirty="0">
                <a:solidFill>
                  <a:prstClr val="black"/>
                </a:solidFill>
                <a:latin typeface="+mj-lt"/>
              </a:rPr>
              <a:t>Powództwo wzajemne jest niedopuszczalne.</a:t>
            </a:r>
          </a:p>
          <a:p>
            <a:pPr marL="0" lvl="0" indent="0" defTabSz="914400">
              <a:spcBef>
                <a:spcPct val="0"/>
              </a:spcBef>
              <a:buClrTx/>
              <a:buSzTx/>
            </a:pPr>
            <a:endParaRPr lang="pl-PL" sz="1200" i="1" kern="1200" dirty="0">
              <a:solidFill>
                <a:prstClr val="black"/>
              </a:solidFill>
              <a:latin typeface="+mj-lt"/>
            </a:endParaRPr>
          </a:p>
          <a:p>
            <a:pPr marL="0" lvl="0" indent="0" defTabSz="914400">
              <a:spcBef>
                <a:spcPct val="0"/>
              </a:spcBef>
              <a:buClrTx/>
              <a:buSzTx/>
            </a:pPr>
            <a:endParaRPr lang="pl-PL" sz="1400" kern="1200" dirty="0">
              <a:solidFill>
                <a:prstClr val="black"/>
              </a:solidFill>
              <a:latin typeface="Arial" charset="0"/>
            </a:endParaRPr>
          </a:p>
        </p:txBody>
      </p:sp>
    </p:spTree>
    <p:extLst>
      <p:ext uri="{BB962C8B-B14F-4D97-AF65-F5344CB8AC3E}">
        <p14:creationId xmlns:p14="http://schemas.microsoft.com/office/powerpoint/2010/main" val="3817634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pPr marL="0" lvl="0" indent="0" algn="just" defTabSz="914400">
              <a:spcBef>
                <a:spcPct val="0"/>
              </a:spcBef>
              <a:buClrTx/>
              <a:buSzTx/>
            </a:pPr>
            <a:endParaRPr lang="pl-PL" sz="1800" i="1" kern="1200" dirty="0" smtClean="0">
              <a:solidFill>
                <a:prstClr val="black"/>
              </a:solidFill>
              <a:latin typeface="Century Gothic"/>
            </a:endParaRPr>
          </a:p>
          <a:p>
            <a:pPr marL="0" lvl="0" indent="0" algn="just" defTabSz="914400">
              <a:spcBef>
                <a:spcPct val="0"/>
              </a:spcBef>
              <a:buClrTx/>
              <a:buSzTx/>
            </a:pPr>
            <a:endParaRPr lang="pl-PL" sz="1800" i="1" kern="1200" dirty="0">
              <a:solidFill>
                <a:prstClr val="black"/>
              </a:solidFill>
              <a:latin typeface="Century Gothic"/>
            </a:endParaRPr>
          </a:p>
          <a:p>
            <a:pPr marL="0" lvl="0" indent="0" algn="just" defTabSz="914400">
              <a:spcBef>
                <a:spcPct val="0"/>
              </a:spcBef>
              <a:buClrTx/>
              <a:buSzTx/>
            </a:pPr>
            <a:r>
              <a:rPr lang="pl-PL" sz="1800" i="1" kern="1200" dirty="0" smtClean="0">
                <a:solidFill>
                  <a:prstClr val="black"/>
                </a:solidFill>
                <a:latin typeface="Century Gothic"/>
              </a:rPr>
              <a:t>Art</a:t>
            </a:r>
            <a:r>
              <a:rPr lang="pl-PL" sz="1800" i="1" kern="1200" dirty="0">
                <a:solidFill>
                  <a:prstClr val="black"/>
                </a:solidFill>
                <a:latin typeface="Century Gothic"/>
              </a:rPr>
              <a:t>.  494 § 1 KPC Sąd </a:t>
            </a:r>
            <a:r>
              <a:rPr lang="pl-PL" sz="1800" b="1" i="1" kern="1200" dirty="0">
                <a:solidFill>
                  <a:prstClr val="black"/>
                </a:solidFill>
                <a:latin typeface="Century Gothic"/>
              </a:rPr>
              <a:t>odrzuca </a:t>
            </a:r>
            <a:r>
              <a:rPr lang="pl-PL" sz="1800" i="1" kern="1200" dirty="0">
                <a:solidFill>
                  <a:prstClr val="black"/>
                </a:solidFill>
                <a:latin typeface="Century Gothic"/>
              </a:rPr>
              <a:t>zarzuty wniesione po upływie terminu, nieopłacone lub z innych przyczyn niedopuszczalne, jak również zarzuty, których braków pozwany nie usunął w terminie.</a:t>
            </a:r>
          </a:p>
          <a:p>
            <a:pPr marL="0" lvl="0" indent="0" algn="just" defTabSz="914400">
              <a:spcBef>
                <a:spcPct val="0"/>
              </a:spcBef>
              <a:buClrTx/>
              <a:buSzTx/>
            </a:pPr>
            <a:r>
              <a:rPr lang="pl-PL" sz="1800" i="1" kern="1200" dirty="0">
                <a:solidFill>
                  <a:prstClr val="black"/>
                </a:solidFill>
                <a:latin typeface="Century Gothic"/>
              </a:rPr>
              <a:t>§  2 Nakaz zapłaty, przeciwko któremu w całości lub w części nie wniesiono skutecznie zarzutów, ma skutki prawomocnego wyroku.</a:t>
            </a:r>
          </a:p>
          <a:p>
            <a:pPr marL="0" lvl="0" indent="0" algn="just" defTabSz="914400">
              <a:spcBef>
                <a:spcPct val="0"/>
              </a:spcBef>
              <a:buClrTx/>
              <a:buSzTx/>
            </a:pPr>
            <a:endParaRPr lang="pl-PL" sz="1800" i="1" kern="1200" dirty="0">
              <a:solidFill>
                <a:prstClr val="black"/>
              </a:solidFill>
              <a:latin typeface="Century Gothic"/>
            </a:endParaRPr>
          </a:p>
          <a:p>
            <a:pPr marL="0" lvl="0" indent="0" algn="just" defTabSz="914400">
              <a:spcBef>
                <a:spcPct val="0"/>
              </a:spcBef>
              <a:buClrTx/>
              <a:buSzTx/>
            </a:pPr>
            <a:r>
              <a:rPr lang="pl-PL" sz="1800" i="1" kern="1200" dirty="0">
                <a:solidFill>
                  <a:prstClr val="black"/>
                </a:solidFill>
                <a:latin typeface="Century Gothic"/>
              </a:rPr>
              <a:t>Art.  495 § 1 KPC W razie prawidłowego wniesienia zarzutów przewodniczący wyznacza rozprawę i zarządza doręczenie ich powodowi.</a:t>
            </a:r>
          </a:p>
          <a:p>
            <a:pPr marL="0" lvl="0" indent="0" algn="just" defTabSz="914400">
              <a:spcBef>
                <a:spcPct val="0"/>
              </a:spcBef>
              <a:buClrTx/>
              <a:buSzTx/>
            </a:pPr>
            <a:r>
              <a:rPr lang="pl-PL" sz="1800" i="1" kern="1200" dirty="0">
                <a:solidFill>
                  <a:prstClr val="black"/>
                </a:solidFill>
                <a:latin typeface="Century Gothic"/>
              </a:rPr>
              <a:t>§  2 W toku postępowania nie można występować z nowymi roszczeniami zamiast lub obok dotychczasowych. Jednakże w razie zmiany okoliczności powód może żądać zamiast pierwotnego przedmiotu sporu jego wartości lub innego przedmiotu, a w sprawach o świadczenie powtarzające się może nadto rozszerzyć żądanie pozwu o świadczenia za dalsze okresy.</a:t>
            </a:r>
          </a:p>
          <a:p>
            <a:endParaRPr lang="pl-PL" dirty="0"/>
          </a:p>
        </p:txBody>
      </p:sp>
    </p:spTree>
    <p:extLst>
      <p:ext uri="{BB962C8B-B14F-4D97-AF65-F5344CB8AC3E}">
        <p14:creationId xmlns:p14="http://schemas.microsoft.com/office/powerpoint/2010/main" val="14403815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pPr marL="0" indent="0" algn="just"/>
            <a:r>
              <a:rPr lang="pl-PL" dirty="0" smtClean="0">
                <a:latin typeface="+mj-lt"/>
              </a:rPr>
              <a:t>Po przeprowadzeniu rozprawy sąd może wydać:</a:t>
            </a:r>
          </a:p>
          <a:p>
            <a:pPr marL="0" indent="0" algn="just">
              <a:buAutoNum type="arabicParenR"/>
            </a:pPr>
            <a:r>
              <a:rPr lang="pl-PL" dirty="0" smtClean="0">
                <a:latin typeface="+mj-lt"/>
              </a:rPr>
              <a:t>wyrok, w którym nakaz zapłaty w całości lub części utrzyma – jeśli stwierdzi, że wniesione zarzuty są bezzasadne w całości lub w części;</a:t>
            </a:r>
          </a:p>
          <a:p>
            <a:pPr marL="0" indent="0" algn="just">
              <a:buAutoNum type="arabicParenR"/>
            </a:pPr>
            <a:r>
              <a:rPr lang="pl-PL" dirty="0" smtClean="0">
                <a:latin typeface="+mj-lt"/>
              </a:rPr>
              <a:t>wyrok, w którym nakaz zapłaty uchyli i powództwo oddali – jeśli uzna, że zgłoszone zarzuty zasługują na uwzględnienie;</a:t>
            </a:r>
          </a:p>
          <a:p>
            <a:pPr marL="0" indent="0" algn="just">
              <a:buAutoNum type="arabicParenR"/>
            </a:pPr>
            <a:r>
              <a:rPr lang="pl-PL" dirty="0" smtClean="0">
                <a:latin typeface="+mj-lt"/>
              </a:rPr>
              <a:t>postanowienie, w którym uchyli nakaz zapłaty odrzuci – jeśli stwierdzi brak przesłanek procesowych;</a:t>
            </a:r>
          </a:p>
          <a:p>
            <a:pPr marL="0" indent="0" algn="just">
              <a:buAutoNum type="arabicParenR"/>
            </a:pPr>
            <a:r>
              <a:rPr lang="pl-PL" dirty="0" smtClean="0">
                <a:latin typeface="+mj-lt"/>
              </a:rPr>
              <a:t>Postanowienie o umorzeniu postępowania (w zależności od przyczyny umorzenia) – jeśli dalsze prowadzenie postępowania jest niedopuszczalne. </a:t>
            </a:r>
            <a:endParaRPr lang="pl-PL" dirty="0">
              <a:latin typeface="+mj-lt"/>
            </a:endParaRPr>
          </a:p>
        </p:txBody>
      </p:sp>
    </p:spTree>
    <p:extLst>
      <p:ext uri="{BB962C8B-B14F-4D97-AF65-F5344CB8AC3E}">
        <p14:creationId xmlns:p14="http://schemas.microsoft.com/office/powerpoint/2010/main" val="39717299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marL="0" indent="0"/>
            <a:r>
              <a:rPr lang="pl-PL" dirty="0" smtClean="0"/>
              <a:t>POSTĘPOWANIE UPOMINAWCZE</a:t>
            </a:r>
            <a:endParaRPr lang="pl-PL" dirty="0"/>
          </a:p>
        </p:txBody>
      </p:sp>
      <p:sp>
        <p:nvSpPr>
          <p:cNvPr id="3" name="Symbol zastępczy zawartości 2"/>
          <p:cNvSpPr>
            <a:spLocks noGrp="1"/>
          </p:cNvSpPr>
          <p:nvPr>
            <p:ph idx="1"/>
          </p:nvPr>
        </p:nvSpPr>
        <p:spPr/>
        <p:txBody>
          <a:bodyPr/>
          <a:lstStyle/>
          <a:p>
            <a:pPr marL="0" lvl="0" indent="0" algn="just" defTabSz="914400">
              <a:spcBef>
                <a:spcPct val="0"/>
              </a:spcBef>
              <a:buClrTx/>
              <a:buSzTx/>
            </a:pPr>
            <a:r>
              <a:rPr lang="pl-PL" sz="1800" kern="1200" dirty="0" smtClean="0">
                <a:solidFill>
                  <a:prstClr val="black"/>
                </a:solidFill>
                <a:latin typeface="+mj-lt"/>
              </a:rPr>
              <a:t>W odróżnieniu </a:t>
            </a:r>
            <a:r>
              <a:rPr lang="pl-PL" sz="1800" kern="1200" dirty="0">
                <a:solidFill>
                  <a:prstClr val="black"/>
                </a:solidFill>
                <a:latin typeface="+mj-lt"/>
              </a:rPr>
              <a:t>od postępowania </a:t>
            </a:r>
            <a:r>
              <a:rPr lang="pl-PL" sz="1800" kern="1200" dirty="0" smtClean="0">
                <a:solidFill>
                  <a:prstClr val="black"/>
                </a:solidFill>
                <a:latin typeface="+mj-lt"/>
              </a:rPr>
              <a:t>nakazowego </a:t>
            </a:r>
            <a:r>
              <a:rPr lang="pl-PL" sz="1800" b="1" kern="1200" dirty="0">
                <a:solidFill>
                  <a:prstClr val="black"/>
                </a:solidFill>
                <a:latin typeface="+mj-lt"/>
              </a:rPr>
              <a:t>nie ma charakteru fakultatywnego</a:t>
            </a:r>
            <a:r>
              <a:rPr lang="pl-PL" sz="1800" kern="1200" dirty="0">
                <a:solidFill>
                  <a:prstClr val="black"/>
                </a:solidFill>
                <a:latin typeface="+mj-lt"/>
              </a:rPr>
              <a:t>, wydanie nakazu zapłaty nie jest bowiem uzależnione od zgłoszenia w pozwie żądania jego wydania.</a:t>
            </a:r>
          </a:p>
          <a:p>
            <a:pPr marL="0" lvl="0" indent="0" algn="just" defTabSz="914400">
              <a:spcBef>
                <a:spcPct val="0"/>
              </a:spcBef>
              <a:buClrTx/>
              <a:buSzTx/>
            </a:pPr>
            <a:endParaRPr lang="pl-PL" sz="1800" kern="1200" dirty="0">
              <a:solidFill>
                <a:prstClr val="black"/>
              </a:solidFill>
              <a:latin typeface="+mj-lt"/>
            </a:endParaRPr>
          </a:p>
          <a:p>
            <a:pPr marL="0" lvl="0" indent="0" algn="just" defTabSz="914400">
              <a:spcBef>
                <a:spcPct val="0"/>
              </a:spcBef>
              <a:buClrTx/>
              <a:buSzTx/>
            </a:pPr>
            <a:r>
              <a:rPr lang="pl-PL" sz="1800" kern="1200" dirty="0">
                <a:solidFill>
                  <a:prstClr val="black"/>
                </a:solidFill>
                <a:latin typeface="+mj-lt"/>
              </a:rPr>
              <a:t>Wniosek o wydanie nakazu może zostać sformułowany w ramach fakultatywnych elementów pozwu. Nie ma to jednak wpływu na aktywność sądu w zakresie rozpoznania sprawy pod kątem możliwości wydania nakazu zapłaty w postępowaniu upominawczym.</a:t>
            </a:r>
          </a:p>
          <a:p>
            <a:pPr marL="0" lvl="0" indent="0" algn="just" defTabSz="914400">
              <a:spcBef>
                <a:spcPct val="0"/>
              </a:spcBef>
              <a:buClrTx/>
              <a:buSzTx/>
            </a:pPr>
            <a:endParaRPr lang="pl-PL" sz="1800" kern="1200" dirty="0">
              <a:solidFill>
                <a:prstClr val="black"/>
              </a:solidFill>
              <a:latin typeface="+mj-lt"/>
            </a:endParaRPr>
          </a:p>
          <a:p>
            <a:pPr marL="0" lvl="0" indent="0" algn="just" defTabSz="914400">
              <a:spcBef>
                <a:spcPct val="0"/>
              </a:spcBef>
              <a:buClrTx/>
              <a:buSzTx/>
            </a:pPr>
            <a:r>
              <a:rPr lang="pl-PL" sz="1800" kern="1200" dirty="0">
                <a:solidFill>
                  <a:prstClr val="black"/>
                </a:solidFill>
                <a:latin typeface="+mj-lt"/>
              </a:rPr>
              <a:t>Nakaz zapłaty może być wydany zarówno przez </a:t>
            </a:r>
            <a:r>
              <a:rPr lang="pl-PL" sz="1800" b="1" kern="1200" dirty="0">
                <a:solidFill>
                  <a:prstClr val="black"/>
                </a:solidFill>
                <a:latin typeface="+mj-lt"/>
              </a:rPr>
              <a:t>sąd rejonowy</a:t>
            </a:r>
            <a:r>
              <a:rPr lang="pl-PL" sz="1800" kern="1200" dirty="0">
                <a:solidFill>
                  <a:prstClr val="black"/>
                </a:solidFill>
                <a:latin typeface="+mj-lt"/>
              </a:rPr>
              <a:t>, jak i przez </a:t>
            </a:r>
            <a:r>
              <a:rPr lang="pl-PL" sz="1800" b="1" kern="1200" dirty="0">
                <a:solidFill>
                  <a:prstClr val="black"/>
                </a:solidFill>
                <a:latin typeface="+mj-lt"/>
              </a:rPr>
              <a:t>sąd okręgowy</a:t>
            </a:r>
            <a:r>
              <a:rPr lang="pl-PL" sz="1800" kern="1200" dirty="0">
                <a:solidFill>
                  <a:prstClr val="black"/>
                </a:solidFill>
                <a:latin typeface="+mj-lt"/>
              </a:rPr>
              <a:t> - w sprawach dotyczących roszczeń pieniężnych, a w innych sprawach, jeżeli przepis szczególny tak stanowi (art. </a:t>
            </a:r>
            <a:r>
              <a:rPr lang="pl-PL" sz="1800" kern="1200" dirty="0" smtClean="0">
                <a:solidFill>
                  <a:prstClr val="black"/>
                </a:solidFill>
                <a:latin typeface="+mj-lt"/>
              </a:rPr>
              <a:t>498 KPC).</a:t>
            </a:r>
            <a:endParaRPr lang="pl-PL" sz="1800" kern="1200" dirty="0">
              <a:solidFill>
                <a:prstClr val="black"/>
              </a:solidFill>
              <a:latin typeface="+mj-lt"/>
            </a:endParaRPr>
          </a:p>
          <a:p>
            <a:pPr marL="0" lvl="0" indent="0" algn="just" defTabSz="914400">
              <a:spcBef>
                <a:spcPct val="0"/>
              </a:spcBef>
              <a:buClrTx/>
              <a:buSzTx/>
            </a:pPr>
            <a:endParaRPr lang="pl-PL" sz="1800" kern="1200" dirty="0">
              <a:solidFill>
                <a:prstClr val="black"/>
              </a:solidFill>
              <a:latin typeface="+mj-lt"/>
            </a:endParaRPr>
          </a:p>
          <a:p>
            <a:pPr marL="0" lvl="0" indent="0" algn="just" defTabSz="914400">
              <a:spcBef>
                <a:spcPct val="0"/>
              </a:spcBef>
              <a:buClrTx/>
              <a:buSzTx/>
            </a:pPr>
            <a:r>
              <a:rPr lang="pl-PL" sz="1800" kern="1200" dirty="0">
                <a:solidFill>
                  <a:prstClr val="black"/>
                </a:solidFill>
                <a:latin typeface="+mj-lt"/>
              </a:rPr>
              <a:t>Rozpoznanie sprawy następuje na posiedzeniu niejawnym (art. 497</a:t>
            </a:r>
            <a:r>
              <a:rPr lang="pl-PL" sz="1800" kern="1200" baseline="30000" dirty="0">
                <a:solidFill>
                  <a:prstClr val="black"/>
                </a:solidFill>
                <a:latin typeface="+mj-lt"/>
              </a:rPr>
              <a:t>1</a:t>
            </a:r>
            <a:r>
              <a:rPr lang="pl-PL" sz="1800" kern="1200" dirty="0">
                <a:solidFill>
                  <a:prstClr val="black"/>
                </a:solidFill>
                <a:latin typeface="+mj-lt"/>
              </a:rPr>
              <a:t> § </a:t>
            </a:r>
            <a:r>
              <a:rPr lang="pl-PL" sz="1800" kern="1200" dirty="0" smtClean="0">
                <a:solidFill>
                  <a:prstClr val="black"/>
                </a:solidFill>
                <a:latin typeface="+mj-lt"/>
              </a:rPr>
              <a:t>2 KPC). </a:t>
            </a:r>
            <a:r>
              <a:rPr lang="pl-PL" sz="1800" kern="1200" dirty="0">
                <a:solidFill>
                  <a:prstClr val="black"/>
                </a:solidFill>
                <a:latin typeface="+mj-lt"/>
              </a:rPr>
              <a:t>Czynności w postępowaniu upominawczym może </a:t>
            </a:r>
            <a:r>
              <a:rPr lang="pl-PL" sz="1800" kern="1200" dirty="0" smtClean="0">
                <a:solidFill>
                  <a:prstClr val="black"/>
                </a:solidFill>
                <a:latin typeface="+mj-lt"/>
              </a:rPr>
              <a:t>wykonywać referendarz </a:t>
            </a:r>
            <a:r>
              <a:rPr lang="pl-PL" sz="1800" kern="1200" dirty="0">
                <a:solidFill>
                  <a:prstClr val="black"/>
                </a:solidFill>
                <a:latin typeface="+mj-lt"/>
              </a:rPr>
              <a:t>sądowy.</a:t>
            </a:r>
          </a:p>
        </p:txBody>
      </p:sp>
    </p:spTree>
    <p:extLst>
      <p:ext uri="{BB962C8B-B14F-4D97-AF65-F5344CB8AC3E}">
        <p14:creationId xmlns:p14="http://schemas.microsoft.com/office/powerpoint/2010/main" val="4317546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pPr marL="0" indent="0" algn="just"/>
            <a:endParaRPr lang="pl-PL" i="1" dirty="0" smtClean="0">
              <a:latin typeface="+mj-lt"/>
            </a:endParaRPr>
          </a:p>
          <a:p>
            <a:pPr marL="0" indent="0" algn="just"/>
            <a:endParaRPr lang="pl-PL" i="1" dirty="0">
              <a:latin typeface="+mj-lt"/>
            </a:endParaRPr>
          </a:p>
          <a:p>
            <a:pPr marL="0" indent="0" algn="just"/>
            <a:endParaRPr lang="pl-PL" i="1" dirty="0" smtClean="0">
              <a:latin typeface="+mj-lt"/>
            </a:endParaRPr>
          </a:p>
          <a:p>
            <a:pPr marL="0" indent="0" algn="just"/>
            <a:r>
              <a:rPr lang="pl-PL" i="1" dirty="0" smtClean="0">
                <a:latin typeface="+mj-lt"/>
              </a:rPr>
              <a:t>Art</a:t>
            </a:r>
            <a:r>
              <a:rPr lang="pl-PL" i="1" dirty="0">
                <a:latin typeface="+mj-lt"/>
              </a:rPr>
              <a:t>. </a:t>
            </a:r>
            <a:r>
              <a:rPr lang="pl-PL" i="1" dirty="0" smtClean="0">
                <a:latin typeface="+mj-lt"/>
              </a:rPr>
              <a:t>498 </a:t>
            </a:r>
            <a:r>
              <a:rPr lang="pl-PL" i="1" dirty="0">
                <a:latin typeface="+mj-lt"/>
              </a:rPr>
              <a:t>§ </a:t>
            </a:r>
            <a:r>
              <a:rPr lang="pl-PL" i="1" dirty="0" smtClean="0">
                <a:latin typeface="+mj-lt"/>
              </a:rPr>
              <a:t>1 KPC </a:t>
            </a:r>
            <a:r>
              <a:rPr lang="pl-PL" i="1" dirty="0">
                <a:latin typeface="+mj-lt"/>
              </a:rPr>
              <a:t>Nakaz zapłaty </a:t>
            </a:r>
            <a:r>
              <a:rPr lang="pl-PL" b="1" i="1" dirty="0">
                <a:latin typeface="+mj-lt"/>
              </a:rPr>
              <a:t>wydaje się</a:t>
            </a:r>
            <a:r>
              <a:rPr lang="pl-PL" i="1" dirty="0">
                <a:latin typeface="+mj-lt"/>
              </a:rPr>
              <a:t>, jeżeli powód dochodzi roszczenia </a:t>
            </a:r>
            <a:r>
              <a:rPr lang="pl-PL" b="1" i="1" dirty="0">
                <a:latin typeface="+mj-lt"/>
              </a:rPr>
              <a:t>pieniężnego</a:t>
            </a:r>
            <a:r>
              <a:rPr lang="pl-PL" i="1" dirty="0">
                <a:latin typeface="+mj-lt"/>
              </a:rPr>
              <a:t>, a w innych sprawach, jeżeli </a:t>
            </a:r>
            <a:r>
              <a:rPr lang="pl-PL" b="1" i="1" dirty="0">
                <a:latin typeface="+mj-lt"/>
              </a:rPr>
              <a:t>przepis szczególny </a:t>
            </a:r>
            <a:r>
              <a:rPr lang="pl-PL" i="1" dirty="0">
                <a:latin typeface="+mj-lt"/>
              </a:rPr>
              <a:t>tak stanowi. </a:t>
            </a:r>
            <a:endParaRPr lang="pl-PL" i="1" dirty="0" smtClean="0">
              <a:latin typeface="+mj-lt"/>
            </a:endParaRPr>
          </a:p>
          <a:p>
            <a:pPr marL="0" indent="0" algn="just"/>
            <a:r>
              <a:rPr lang="pl-PL" i="1" dirty="0" smtClean="0">
                <a:latin typeface="+mj-lt"/>
              </a:rPr>
              <a:t>§ 2 </a:t>
            </a:r>
            <a:r>
              <a:rPr lang="pl-PL" i="1" dirty="0">
                <a:latin typeface="+mj-lt"/>
              </a:rPr>
              <a:t>W razie braku podstaw do wydania nakazu zapłaty przewodniczący wyznacza rozprawę, chyba że sprawa może być rozpoznana na posiedzeniu niejawnym.</a:t>
            </a:r>
          </a:p>
        </p:txBody>
      </p:sp>
    </p:spTree>
    <p:extLst>
      <p:ext uri="{BB962C8B-B14F-4D97-AF65-F5344CB8AC3E}">
        <p14:creationId xmlns:p14="http://schemas.microsoft.com/office/powerpoint/2010/main" val="686992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pPr marL="0" indent="0" algn="just"/>
            <a:endParaRPr lang="pl-PL" sz="1800" dirty="0">
              <a:latin typeface="+mj-lt"/>
            </a:endParaRPr>
          </a:p>
          <a:p>
            <a:pPr marL="0" indent="0" algn="just"/>
            <a:endParaRPr lang="pl-PL" sz="1800" dirty="0" smtClean="0">
              <a:latin typeface="+mj-lt"/>
            </a:endParaRPr>
          </a:p>
          <a:p>
            <a:pPr marL="0" indent="0" algn="just"/>
            <a:r>
              <a:rPr lang="pl-PL" sz="1800" dirty="0" smtClean="0">
                <a:latin typeface="+mj-lt"/>
              </a:rPr>
              <a:t>Art</a:t>
            </a:r>
            <a:r>
              <a:rPr lang="pl-PL" sz="1800" dirty="0">
                <a:latin typeface="+mj-lt"/>
              </a:rPr>
              <a:t>. </a:t>
            </a:r>
            <a:r>
              <a:rPr lang="pl-PL" sz="1800" dirty="0" smtClean="0">
                <a:latin typeface="+mj-lt"/>
              </a:rPr>
              <a:t>499 KPC </a:t>
            </a:r>
            <a:r>
              <a:rPr lang="pl-PL" sz="1800" dirty="0">
                <a:latin typeface="+mj-lt"/>
              </a:rPr>
              <a:t>Nakaz zapłaty nie może być wydany, jeżeli według treści pozwu: </a:t>
            </a:r>
          </a:p>
          <a:p>
            <a:pPr marL="0" indent="0" algn="just"/>
            <a:r>
              <a:rPr lang="pl-PL" sz="1800" dirty="0">
                <a:latin typeface="+mj-lt"/>
              </a:rPr>
              <a:t>1) roszczenie jest oczywiście </a:t>
            </a:r>
            <a:r>
              <a:rPr lang="pl-PL" sz="1800" b="1" dirty="0">
                <a:latin typeface="+mj-lt"/>
              </a:rPr>
              <a:t>bezzasadne</a:t>
            </a:r>
            <a:r>
              <a:rPr lang="pl-PL" sz="1800" dirty="0">
                <a:latin typeface="+mj-lt"/>
              </a:rPr>
              <a:t>; </a:t>
            </a:r>
          </a:p>
          <a:p>
            <a:pPr marL="0" indent="0" algn="just"/>
            <a:r>
              <a:rPr lang="pl-PL" sz="1800" dirty="0">
                <a:latin typeface="+mj-lt"/>
              </a:rPr>
              <a:t>2) przytoczone okoliczności budzą </a:t>
            </a:r>
            <a:r>
              <a:rPr lang="pl-PL" sz="1800" b="1" dirty="0">
                <a:latin typeface="+mj-lt"/>
              </a:rPr>
              <a:t>wątpliwość</a:t>
            </a:r>
            <a:r>
              <a:rPr lang="pl-PL" sz="1800" dirty="0">
                <a:latin typeface="+mj-lt"/>
              </a:rPr>
              <a:t>; </a:t>
            </a:r>
          </a:p>
          <a:p>
            <a:pPr marL="0" indent="0" algn="just"/>
            <a:r>
              <a:rPr lang="pl-PL" sz="1800" dirty="0">
                <a:latin typeface="+mj-lt"/>
              </a:rPr>
              <a:t>3) zaspokojenie roszczenia zależy od świadczenia </a:t>
            </a:r>
            <a:r>
              <a:rPr lang="pl-PL" sz="1800" b="1" dirty="0">
                <a:latin typeface="+mj-lt"/>
              </a:rPr>
              <a:t>wzajemnego</a:t>
            </a:r>
            <a:r>
              <a:rPr lang="pl-PL" sz="1800" dirty="0">
                <a:latin typeface="+mj-lt"/>
              </a:rPr>
              <a:t>; </a:t>
            </a:r>
          </a:p>
          <a:p>
            <a:pPr marL="0" indent="0" algn="just"/>
            <a:r>
              <a:rPr lang="pl-PL" sz="1800" dirty="0">
                <a:latin typeface="+mj-lt"/>
              </a:rPr>
              <a:t>4) </a:t>
            </a:r>
            <a:r>
              <a:rPr lang="pl-PL" sz="1800" b="1" dirty="0">
                <a:latin typeface="+mj-lt"/>
              </a:rPr>
              <a:t>miejsce pobytu </a:t>
            </a:r>
            <a:r>
              <a:rPr lang="pl-PL" sz="1800" dirty="0">
                <a:latin typeface="+mj-lt"/>
              </a:rPr>
              <a:t>pozwanego </a:t>
            </a:r>
            <a:r>
              <a:rPr lang="pl-PL" sz="1800" b="1" dirty="0">
                <a:latin typeface="+mj-lt"/>
              </a:rPr>
              <a:t>nie jest znane </a:t>
            </a:r>
            <a:r>
              <a:rPr lang="pl-PL" sz="1800" dirty="0">
                <a:latin typeface="+mj-lt"/>
              </a:rPr>
              <a:t>albo gdyby doręczenie mu nakazu nie mogło nastąpić w </a:t>
            </a:r>
            <a:r>
              <a:rPr lang="pl-PL" sz="1800" b="1" dirty="0">
                <a:latin typeface="+mj-lt"/>
              </a:rPr>
              <a:t>kraju</a:t>
            </a:r>
            <a:r>
              <a:rPr lang="pl-PL" sz="1800" dirty="0">
                <a:latin typeface="+mj-lt"/>
              </a:rPr>
              <a:t>. </a:t>
            </a:r>
          </a:p>
          <a:p>
            <a:pPr marL="0" indent="0" algn="just"/>
            <a:endParaRPr lang="pl-PL" sz="1800" dirty="0" smtClean="0">
              <a:latin typeface="+mj-lt"/>
            </a:endParaRPr>
          </a:p>
          <a:p>
            <a:pPr marL="0" indent="0" algn="just"/>
            <a:r>
              <a:rPr lang="pl-PL" sz="1800" dirty="0" smtClean="0">
                <a:latin typeface="+mj-lt"/>
              </a:rPr>
              <a:t>Ostatnia </a:t>
            </a:r>
            <a:r>
              <a:rPr lang="pl-PL" sz="1800" dirty="0">
                <a:latin typeface="+mj-lt"/>
              </a:rPr>
              <a:t>przesłanka ma charakter formalny - odnosi się do miejsca pobytu, stąd dotyczy wyłącznie do osób fizycznych. W przypadku osób prawnych i osób fizycznych podlegających wpisowi do ewidencji stosuje się doręczenie z art. </a:t>
            </a:r>
            <a:r>
              <a:rPr lang="pl-PL" sz="1800" dirty="0" smtClean="0">
                <a:latin typeface="+mj-lt"/>
              </a:rPr>
              <a:t>139 § 3  KPC.</a:t>
            </a:r>
            <a:endParaRPr lang="pl-PL" sz="1800" dirty="0">
              <a:latin typeface="+mj-lt"/>
            </a:endParaRPr>
          </a:p>
        </p:txBody>
      </p:sp>
    </p:spTree>
    <p:extLst>
      <p:ext uri="{BB962C8B-B14F-4D97-AF65-F5344CB8AC3E}">
        <p14:creationId xmlns:p14="http://schemas.microsoft.com/office/powerpoint/2010/main" val="23256795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pPr marL="0" indent="0" algn="just"/>
            <a:endParaRPr lang="pl-PL" sz="2000" dirty="0" smtClean="0">
              <a:latin typeface="+mj-lt"/>
            </a:endParaRPr>
          </a:p>
          <a:p>
            <a:pPr marL="0" indent="0" algn="just"/>
            <a:endParaRPr lang="pl-PL" sz="2000" dirty="0">
              <a:latin typeface="+mj-lt"/>
            </a:endParaRPr>
          </a:p>
          <a:p>
            <a:pPr marL="0" indent="0" algn="just"/>
            <a:r>
              <a:rPr lang="pl-PL" sz="2000" dirty="0" smtClean="0">
                <a:latin typeface="+mj-lt"/>
              </a:rPr>
              <a:t>Pozwany </a:t>
            </a:r>
            <a:r>
              <a:rPr lang="pl-PL" sz="2000" dirty="0">
                <a:latin typeface="+mj-lt"/>
              </a:rPr>
              <a:t>ma obowiązek przedstawienia w </a:t>
            </a:r>
            <a:r>
              <a:rPr lang="pl-PL" sz="2000" dirty="0" smtClean="0">
                <a:latin typeface="+mj-lt"/>
              </a:rPr>
              <a:t>sprzeciwie zarzutów</a:t>
            </a:r>
            <a:r>
              <a:rPr lang="pl-PL" sz="2000" dirty="0">
                <a:latin typeface="+mj-lt"/>
              </a:rPr>
              <a:t>, które pod rygorem utraty </a:t>
            </a:r>
            <a:r>
              <a:rPr lang="pl-PL" sz="2000" dirty="0" smtClean="0">
                <a:latin typeface="+mj-lt"/>
              </a:rPr>
              <a:t>należy zgłosić </a:t>
            </a:r>
            <a:r>
              <a:rPr lang="pl-PL" sz="2000" dirty="0">
                <a:latin typeface="+mj-lt"/>
              </a:rPr>
              <a:t>przed wdaniem się w spór. Chodzić tu może o zarzut</a:t>
            </a:r>
            <a:r>
              <a:rPr lang="pl-PL" sz="2000" dirty="0" smtClean="0">
                <a:latin typeface="+mj-lt"/>
              </a:rPr>
              <a:t>: </a:t>
            </a:r>
          </a:p>
          <a:p>
            <a:pPr marL="0" indent="0" algn="just"/>
            <a:endParaRPr lang="pl-PL" sz="2000" dirty="0">
              <a:latin typeface="+mj-lt"/>
            </a:endParaRPr>
          </a:p>
          <a:p>
            <a:pPr marL="0" indent="0" algn="just"/>
            <a:r>
              <a:rPr lang="pl-PL" sz="2000" dirty="0">
                <a:latin typeface="+mj-lt"/>
              </a:rPr>
              <a:t>● nieprawidłowego wskazania wartości przedmiotu sporu (art. 25 § 2 KPC),</a:t>
            </a:r>
          </a:p>
          <a:p>
            <a:pPr marL="0" indent="0" algn="just"/>
            <a:r>
              <a:rPr lang="pl-PL" sz="2000" dirty="0">
                <a:latin typeface="+mj-lt"/>
              </a:rPr>
              <a:t>● niewłaściwości miejscowej sądu (art. 202 </a:t>
            </a:r>
            <a:r>
              <a:rPr lang="pl-PL" sz="2000" dirty="0" err="1">
                <a:latin typeface="+mj-lt"/>
              </a:rPr>
              <a:t>zd</a:t>
            </a:r>
            <a:r>
              <a:rPr lang="pl-PL" sz="2000" dirty="0">
                <a:latin typeface="+mj-lt"/>
              </a:rPr>
              <a:t>. 1 KPC),</a:t>
            </a:r>
          </a:p>
          <a:p>
            <a:pPr marL="0" indent="0" algn="just"/>
            <a:r>
              <a:rPr lang="pl-PL" sz="2000" dirty="0">
                <a:latin typeface="+mj-lt"/>
              </a:rPr>
              <a:t>● braku jurysdykcji krajowej (art. 1105 § 2 i § 3 KPC),</a:t>
            </a:r>
          </a:p>
          <a:p>
            <a:pPr marL="0" indent="0" algn="just"/>
            <a:r>
              <a:rPr lang="pl-PL" sz="2000" dirty="0">
                <a:latin typeface="+mj-lt"/>
              </a:rPr>
              <a:t>● zapisu na sąd polubowny (art. 1165 § 1 KPC),</a:t>
            </a:r>
          </a:p>
          <a:p>
            <a:pPr marL="0" indent="0" algn="just"/>
            <a:r>
              <a:rPr lang="pl-PL" sz="2000" dirty="0">
                <a:latin typeface="+mj-lt"/>
              </a:rPr>
              <a:t>● zawarcia umowy o mediację (art. 202(1) KPC),</a:t>
            </a:r>
          </a:p>
          <a:p>
            <a:pPr marL="0" indent="0" algn="just"/>
            <a:r>
              <a:rPr lang="pl-PL" sz="2000" dirty="0">
                <a:latin typeface="+mj-lt"/>
              </a:rPr>
              <a:t>● żądań związanych z obowiązkiem złożenia kaucji.</a:t>
            </a:r>
          </a:p>
        </p:txBody>
      </p:sp>
    </p:spTree>
    <p:extLst>
      <p:ext uri="{BB962C8B-B14F-4D97-AF65-F5344CB8AC3E}">
        <p14:creationId xmlns:p14="http://schemas.microsoft.com/office/powerpoint/2010/main" val="6917867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pPr marL="0" lvl="0" indent="0" algn="just" defTabSz="914400">
              <a:spcBef>
                <a:spcPct val="0"/>
              </a:spcBef>
              <a:buClrTx/>
              <a:buSzTx/>
            </a:pPr>
            <a:endParaRPr lang="pl-PL" sz="1400" b="1" kern="1200" dirty="0" smtClean="0">
              <a:solidFill>
                <a:prstClr val="black"/>
              </a:solidFill>
              <a:latin typeface="+mj-lt"/>
            </a:endParaRPr>
          </a:p>
          <a:p>
            <a:pPr marL="0" lvl="0" indent="0" algn="just" defTabSz="914400">
              <a:spcBef>
                <a:spcPct val="0"/>
              </a:spcBef>
              <a:buClrTx/>
              <a:buSzTx/>
            </a:pPr>
            <a:r>
              <a:rPr lang="pl-PL" sz="1400" b="1" kern="1200" dirty="0" smtClean="0">
                <a:solidFill>
                  <a:prstClr val="black"/>
                </a:solidFill>
                <a:latin typeface="+mj-lt"/>
              </a:rPr>
              <a:t>Treść </a:t>
            </a:r>
            <a:r>
              <a:rPr lang="pl-PL" sz="1400" b="1" kern="1200" dirty="0">
                <a:solidFill>
                  <a:prstClr val="black"/>
                </a:solidFill>
                <a:latin typeface="+mj-lt"/>
              </a:rPr>
              <a:t>upominawczego nakazu zapłaty </a:t>
            </a:r>
            <a:r>
              <a:rPr lang="pl-PL" sz="1400" kern="1200" dirty="0">
                <a:solidFill>
                  <a:prstClr val="black"/>
                </a:solidFill>
                <a:latin typeface="+mj-lt"/>
              </a:rPr>
              <a:t>w zasadzie jest zbieżna z treścią nakazu zapłaty w postępowaniu nakazowym. </a:t>
            </a:r>
          </a:p>
          <a:p>
            <a:pPr marL="0" lvl="0" indent="0" algn="just" defTabSz="914400">
              <a:spcBef>
                <a:spcPct val="0"/>
              </a:spcBef>
              <a:buClrTx/>
              <a:buSzTx/>
            </a:pPr>
            <a:endParaRPr lang="pl-PL" sz="1400" kern="1200" dirty="0">
              <a:solidFill>
                <a:prstClr val="black"/>
              </a:solidFill>
              <a:latin typeface="+mj-lt"/>
            </a:endParaRPr>
          </a:p>
          <a:p>
            <a:pPr marL="0" lvl="0" indent="0" algn="just" defTabSz="914400">
              <a:spcBef>
                <a:spcPct val="0"/>
              </a:spcBef>
              <a:buClrTx/>
              <a:buSzTx/>
            </a:pPr>
            <a:r>
              <a:rPr lang="pl-PL" sz="1400" kern="1200" dirty="0">
                <a:solidFill>
                  <a:prstClr val="black"/>
                </a:solidFill>
                <a:latin typeface="+mj-lt"/>
              </a:rPr>
              <a:t>Nakaz zapłaty wydany w postępowaniu upominawczym </a:t>
            </a:r>
            <a:r>
              <a:rPr lang="pl-PL" sz="1400" b="1" kern="1200" dirty="0">
                <a:solidFill>
                  <a:prstClr val="black"/>
                </a:solidFill>
                <a:latin typeface="+mj-lt"/>
              </a:rPr>
              <a:t>nie stanowi </a:t>
            </a:r>
            <a:r>
              <a:rPr lang="pl-PL" sz="1400" kern="1200" dirty="0">
                <a:solidFill>
                  <a:prstClr val="black"/>
                </a:solidFill>
                <a:latin typeface="+mj-lt"/>
              </a:rPr>
              <a:t>- w odróżnieniu od nakazu zapłaty wydanego w postępowaniu nakazowym - </a:t>
            </a:r>
            <a:r>
              <a:rPr lang="pl-PL" sz="1400" b="1" kern="1200" dirty="0">
                <a:solidFill>
                  <a:prstClr val="black"/>
                </a:solidFill>
                <a:latin typeface="+mj-lt"/>
              </a:rPr>
              <a:t>tytułu zabezpieczenia</a:t>
            </a:r>
            <a:r>
              <a:rPr lang="pl-PL" sz="1400" kern="1200" dirty="0">
                <a:solidFill>
                  <a:prstClr val="black"/>
                </a:solidFill>
                <a:latin typeface="+mj-lt"/>
              </a:rPr>
              <a:t>.</a:t>
            </a:r>
          </a:p>
          <a:p>
            <a:pPr marL="0" lvl="0" indent="0" algn="just" defTabSz="914400">
              <a:spcBef>
                <a:spcPct val="0"/>
              </a:spcBef>
              <a:buClrTx/>
              <a:buSzTx/>
            </a:pPr>
            <a:endParaRPr lang="pl-PL" sz="1400" kern="1200" dirty="0">
              <a:solidFill>
                <a:prstClr val="black"/>
              </a:solidFill>
              <a:latin typeface="+mj-lt"/>
            </a:endParaRPr>
          </a:p>
          <a:p>
            <a:pPr marL="0" lvl="0" indent="0" algn="just" defTabSz="914400">
              <a:spcBef>
                <a:spcPct val="0"/>
              </a:spcBef>
              <a:buClrTx/>
              <a:buSzTx/>
            </a:pPr>
            <a:r>
              <a:rPr lang="pl-PL" sz="1400" kern="1200" dirty="0" smtClean="0">
                <a:solidFill>
                  <a:prstClr val="black"/>
                </a:solidFill>
                <a:latin typeface="+mj-lt"/>
              </a:rPr>
              <a:t>Na </a:t>
            </a:r>
            <a:r>
              <a:rPr lang="pl-PL" sz="1400" kern="1200" dirty="0">
                <a:solidFill>
                  <a:prstClr val="black"/>
                </a:solidFill>
                <a:latin typeface="+mj-lt"/>
              </a:rPr>
              <a:t>etapie postępowania upominawczego, ze względu na jego istotę oraz charakter dochodzonych roszczeń, nie jest możliwe nadanie nakazowi rygoru natychmiastowej wykonalności na podstawie art. 333 § 1 i 2. Sąd może natomiast, na wniosek powoda, nadać nakazowi upominawczemu ten rygor w razie spełnienia przesłanek z art. 333 § 3.</a:t>
            </a:r>
          </a:p>
          <a:p>
            <a:pPr marL="0" lvl="0" indent="0" algn="just" defTabSz="914400">
              <a:spcBef>
                <a:spcPct val="0"/>
              </a:spcBef>
              <a:buClrTx/>
              <a:buSzTx/>
            </a:pPr>
            <a:endParaRPr lang="pl-PL" sz="1400" kern="1200" dirty="0">
              <a:solidFill>
                <a:prstClr val="black"/>
              </a:solidFill>
              <a:latin typeface="+mj-lt"/>
            </a:endParaRPr>
          </a:p>
          <a:p>
            <a:pPr marL="0" lvl="0" indent="0" algn="just" defTabSz="914400">
              <a:spcBef>
                <a:spcPct val="0"/>
              </a:spcBef>
              <a:buClrTx/>
              <a:buSzTx/>
            </a:pPr>
            <a:r>
              <a:rPr lang="pl-PL" sz="1400" b="1" kern="1200" dirty="0">
                <a:solidFill>
                  <a:prstClr val="black"/>
                </a:solidFill>
                <a:latin typeface="+mj-lt"/>
              </a:rPr>
              <a:t>Kwestia możliwości wydawania częściowych nakazów zapłaty </a:t>
            </a:r>
            <a:r>
              <a:rPr lang="pl-PL" sz="1400" kern="1200" dirty="0">
                <a:solidFill>
                  <a:prstClr val="black"/>
                </a:solidFill>
                <a:latin typeface="+mj-lt"/>
              </a:rPr>
              <a:t>w postępowaniu upominawczym nie jest w doktrynie jednolicie ujmowana. </a:t>
            </a:r>
          </a:p>
          <a:p>
            <a:pPr marL="0" lvl="0" indent="0" algn="just" defTabSz="914400">
              <a:spcBef>
                <a:spcPct val="0"/>
              </a:spcBef>
              <a:buClrTx/>
              <a:buSzTx/>
            </a:pPr>
            <a:endParaRPr lang="pl-PL" sz="1400" kern="1200" dirty="0">
              <a:solidFill>
                <a:prstClr val="black"/>
              </a:solidFill>
              <a:latin typeface="+mj-lt"/>
            </a:endParaRPr>
          </a:p>
          <a:p>
            <a:pPr marL="0" lvl="0" indent="0" algn="just" defTabSz="914400">
              <a:spcBef>
                <a:spcPct val="0"/>
              </a:spcBef>
              <a:buClrTx/>
              <a:buSzTx/>
            </a:pPr>
            <a:r>
              <a:rPr lang="pl-PL" sz="1400" kern="1200" dirty="0">
                <a:solidFill>
                  <a:prstClr val="black"/>
                </a:solidFill>
                <a:latin typeface="+mj-lt"/>
              </a:rPr>
              <a:t>Nakaz doręcza się obu stronom, przy czym pozwanemu wraz z pozwem oraz pouczeniem o sposobie wniesienia sprzeciwu oraz o skutkach niezaskarżenia nakazu. Pouczeniem powinna być objęta także treść art. 503 § 1 </a:t>
            </a:r>
            <a:r>
              <a:rPr lang="pl-PL" sz="1400" kern="1200" dirty="0" err="1">
                <a:solidFill>
                  <a:prstClr val="black"/>
                </a:solidFill>
                <a:latin typeface="+mj-lt"/>
              </a:rPr>
              <a:t>zd</a:t>
            </a:r>
            <a:r>
              <a:rPr lang="pl-PL" sz="1400" kern="1200" dirty="0">
                <a:solidFill>
                  <a:prstClr val="black"/>
                </a:solidFill>
                <a:latin typeface="+mj-lt"/>
              </a:rPr>
              <a:t>. trzecie. </a:t>
            </a:r>
          </a:p>
          <a:p>
            <a:pPr marL="0" lvl="0" indent="0" algn="just" defTabSz="914400">
              <a:spcBef>
                <a:spcPct val="0"/>
              </a:spcBef>
              <a:buClrTx/>
              <a:buSzTx/>
            </a:pPr>
            <a:endParaRPr lang="pl-PL" sz="1400" kern="1200" dirty="0">
              <a:solidFill>
                <a:prstClr val="black"/>
              </a:solidFill>
              <a:latin typeface="+mj-lt"/>
            </a:endParaRPr>
          </a:p>
          <a:p>
            <a:pPr marL="0" lvl="0" indent="0" algn="just" defTabSz="914400">
              <a:spcBef>
                <a:spcPct val="0"/>
              </a:spcBef>
              <a:buClrTx/>
              <a:buSzTx/>
            </a:pPr>
            <a:r>
              <a:rPr lang="pl-PL" sz="1400" kern="1200" dirty="0">
                <a:solidFill>
                  <a:prstClr val="black"/>
                </a:solidFill>
                <a:latin typeface="+mj-lt"/>
              </a:rPr>
              <a:t>O ile po wniesieniu zarzutów od nakazu zapłaty wydanego w postępowaniu nakazowym nakaz nadal pozostaje w mocy i sąd w później wydanym orzeczeniu decyduje o jego losie, o tyle </a:t>
            </a:r>
            <a:r>
              <a:rPr lang="pl-PL" sz="1400" b="1" kern="1200" dirty="0">
                <a:solidFill>
                  <a:prstClr val="black"/>
                </a:solidFill>
                <a:latin typeface="+mj-lt"/>
              </a:rPr>
              <a:t>nakaz upominawczy w razie jego zaskarżenia sprzeciwem traci moc</a:t>
            </a:r>
            <a:r>
              <a:rPr lang="pl-PL" sz="1400" kern="1200" dirty="0">
                <a:solidFill>
                  <a:prstClr val="black"/>
                </a:solidFill>
                <a:latin typeface="+mj-lt"/>
              </a:rPr>
              <a:t>.</a:t>
            </a:r>
          </a:p>
          <a:p>
            <a:endParaRPr lang="pl-PL" dirty="0"/>
          </a:p>
        </p:txBody>
      </p:sp>
    </p:spTree>
    <p:extLst>
      <p:ext uri="{BB962C8B-B14F-4D97-AF65-F5344CB8AC3E}">
        <p14:creationId xmlns:p14="http://schemas.microsoft.com/office/powerpoint/2010/main" val="20617485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pPr marL="0" lvl="0" indent="0" algn="just" defTabSz="914400">
              <a:spcBef>
                <a:spcPct val="0"/>
              </a:spcBef>
              <a:buClrTx/>
              <a:buSzTx/>
            </a:pPr>
            <a:r>
              <a:rPr lang="pl-PL" sz="1600" kern="1200" dirty="0">
                <a:solidFill>
                  <a:prstClr val="black"/>
                </a:solidFill>
                <a:latin typeface="+mj-lt"/>
              </a:rPr>
              <a:t>Sprzeciw jest </a:t>
            </a:r>
            <a:r>
              <a:rPr lang="pl-PL" sz="1600" b="1" kern="1200" dirty="0">
                <a:solidFill>
                  <a:prstClr val="black"/>
                </a:solidFill>
                <a:latin typeface="+mj-lt"/>
              </a:rPr>
              <a:t>szczególnym </a:t>
            </a:r>
            <a:r>
              <a:rPr lang="pl-PL" sz="1600" kern="1200" dirty="0" smtClean="0">
                <a:solidFill>
                  <a:prstClr val="black"/>
                </a:solidFill>
                <a:latin typeface="+mj-lt"/>
              </a:rPr>
              <a:t>(art</a:t>
            </a:r>
            <a:r>
              <a:rPr lang="pl-PL" sz="1600" kern="1200" dirty="0">
                <a:solidFill>
                  <a:prstClr val="black"/>
                </a:solidFill>
                <a:latin typeface="+mj-lt"/>
              </a:rPr>
              <a:t>. 363 </a:t>
            </a:r>
            <a:r>
              <a:rPr lang="pl-PL" sz="1600" kern="1200" dirty="0" smtClean="0">
                <a:solidFill>
                  <a:prstClr val="black"/>
                </a:solidFill>
                <a:latin typeface="+mj-lt"/>
              </a:rPr>
              <a:t>KPC - </a:t>
            </a:r>
            <a:r>
              <a:rPr lang="pl-PL" sz="1600" kern="1200" dirty="0">
                <a:solidFill>
                  <a:prstClr val="black"/>
                </a:solidFill>
                <a:latin typeface="+mj-lt"/>
              </a:rPr>
              <a:t>sprzeciw nie jest środkiem odwoławczym, nie zmierza bowiem do wydania orzeczenia przez sąd drugiej instancji) </a:t>
            </a:r>
            <a:r>
              <a:rPr lang="pl-PL" sz="1600" b="1" kern="1200" dirty="0">
                <a:solidFill>
                  <a:prstClr val="black"/>
                </a:solidFill>
                <a:latin typeface="+mj-lt"/>
              </a:rPr>
              <a:t>środkiem zaskarżenia</a:t>
            </a:r>
            <a:r>
              <a:rPr lang="pl-PL" sz="1600" kern="1200" dirty="0">
                <a:solidFill>
                  <a:prstClr val="black"/>
                </a:solidFill>
                <a:latin typeface="+mj-lt"/>
              </a:rPr>
              <a:t>. Mając na względzie kryteria, według których dokonywany jest podział środków zaskarżenia, należy sprzeciw od nakazu zapłaty zaliczyć do zwyczajnych środków zaskarżenia, jako że przysługuje od nieprawomocnego orzeczenia, jakim jest nakaz zapłaty wydany przez sąd bądź referendarza sądowego.</a:t>
            </a:r>
          </a:p>
          <a:p>
            <a:pPr marL="0" lvl="0" indent="0" algn="just" defTabSz="914400">
              <a:spcBef>
                <a:spcPct val="0"/>
              </a:spcBef>
              <a:buClrTx/>
              <a:buSzTx/>
            </a:pPr>
            <a:endParaRPr lang="pl-PL" sz="1600" kern="1200" dirty="0">
              <a:solidFill>
                <a:prstClr val="black"/>
              </a:solidFill>
              <a:latin typeface="+mj-lt"/>
            </a:endParaRPr>
          </a:p>
          <a:p>
            <a:pPr marL="0" lvl="0" indent="0" algn="just" defTabSz="914400">
              <a:spcBef>
                <a:spcPct val="0"/>
              </a:spcBef>
              <a:buClrTx/>
              <a:buSzTx/>
            </a:pPr>
            <a:r>
              <a:rPr lang="pl-PL" sz="1600" kern="1200" dirty="0">
                <a:solidFill>
                  <a:prstClr val="black"/>
                </a:solidFill>
                <a:latin typeface="+mj-lt"/>
              </a:rPr>
              <a:t>Sprzeciw rozpoznaje ten sąd, który wydał zaskarżony nakaz zapłaty lub sąd, w którym wydany został nakaz zapłaty przez referendarza sądowego, </a:t>
            </a:r>
            <a:r>
              <a:rPr lang="pl-PL" sz="1600" b="1" kern="1200" dirty="0">
                <a:solidFill>
                  <a:prstClr val="black"/>
                </a:solidFill>
                <a:latin typeface="+mj-lt"/>
              </a:rPr>
              <a:t>nie jest więc środkiem </a:t>
            </a:r>
            <a:r>
              <a:rPr lang="pl-PL" sz="1600" b="1" kern="1200" dirty="0" err="1">
                <a:solidFill>
                  <a:prstClr val="black"/>
                </a:solidFill>
                <a:latin typeface="+mj-lt"/>
              </a:rPr>
              <a:t>dewolutywnym</a:t>
            </a:r>
            <a:r>
              <a:rPr lang="pl-PL" sz="1600" kern="1200" dirty="0" smtClean="0">
                <a:solidFill>
                  <a:prstClr val="black"/>
                </a:solidFill>
                <a:latin typeface="+mj-lt"/>
              </a:rPr>
              <a:t>.</a:t>
            </a:r>
          </a:p>
          <a:p>
            <a:pPr marL="0" lvl="0" indent="0" algn="just" defTabSz="914400">
              <a:spcBef>
                <a:spcPct val="0"/>
              </a:spcBef>
              <a:buClrTx/>
              <a:buSzTx/>
            </a:pPr>
            <a:endParaRPr lang="pl-PL" sz="1600" kern="1200" dirty="0">
              <a:solidFill>
                <a:prstClr val="black"/>
              </a:solidFill>
              <a:latin typeface="+mj-lt"/>
            </a:endParaRPr>
          </a:p>
          <a:p>
            <a:pPr marL="0" lvl="0" indent="0" algn="just" defTabSz="914400">
              <a:spcBef>
                <a:spcPct val="0"/>
              </a:spcBef>
              <a:buClrTx/>
              <a:buSzTx/>
            </a:pPr>
            <a:r>
              <a:rPr lang="pl-PL" sz="1600" kern="1200" dirty="0">
                <a:solidFill>
                  <a:prstClr val="black"/>
                </a:solidFill>
                <a:latin typeface="+mj-lt"/>
              </a:rPr>
              <a:t>Wobec tego, że wniesienie sprzeciwu powoduje utratę mocy zaskarżonego nakazu, należy go kwalifikować jako </a:t>
            </a:r>
            <a:r>
              <a:rPr lang="pl-PL" sz="1600" b="1" kern="1200" dirty="0">
                <a:solidFill>
                  <a:prstClr val="black"/>
                </a:solidFill>
                <a:latin typeface="+mj-lt"/>
              </a:rPr>
              <a:t>środek anulacyjny</a:t>
            </a:r>
            <a:r>
              <a:rPr lang="pl-PL" sz="1600" kern="1200" dirty="0" smtClean="0">
                <a:solidFill>
                  <a:prstClr val="black"/>
                </a:solidFill>
                <a:latin typeface="+mj-lt"/>
              </a:rPr>
              <a:t>.</a:t>
            </a:r>
          </a:p>
          <a:p>
            <a:pPr marL="0" lvl="0" indent="0" algn="just" defTabSz="914400">
              <a:spcBef>
                <a:spcPct val="0"/>
              </a:spcBef>
              <a:buClrTx/>
              <a:buSzTx/>
            </a:pPr>
            <a:endParaRPr lang="pl-PL" sz="1600" kern="1200" dirty="0">
              <a:solidFill>
                <a:prstClr val="black"/>
              </a:solidFill>
              <a:latin typeface="+mj-lt"/>
            </a:endParaRPr>
          </a:p>
          <a:p>
            <a:pPr marL="0" lvl="0" indent="0" algn="just" defTabSz="914400">
              <a:spcBef>
                <a:spcPct val="0"/>
              </a:spcBef>
              <a:buClrTx/>
              <a:buSzTx/>
            </a:pPr>
            <a:r>
              <a:rPr lang="pl-PL" sz="1600" kern="1200" dirty="0">
                <a:solidFill>
                  <a:prstClr val="black"/>
                </a:solidFill>
                <a:latin typeface="+mj-lt"/>
              </a:rPr>
              <a:t>Jest typowym </a:t>
            </a:r>
            <a:r>
              <a:rPr lang="pl-PL" sz="1600" b="1" kern="1200" dirty="0">
                <a:solidFill>
                  <a:prstClr val="black"/>
                </a:solidFill>
                <a:latin typeface="+mj-lt"/>
              </a:rPr>
              <a:t>środkiem opozycyjnym o charakterze restytucyjnym</a:t>
            </a:r>
            <a:r>
              <a:rPr lang="pl-PL" sz="1600" kern="1200" dirty="0">
                <a:solidFill>
                  <a:prstClr val="black"/>
                </a:solidFill>
                <a:latin typeface="+mj-lt"/>
              </a:rPr>
              <a:t>, jego celem jest zakwestionowanie zarówno wydanego nakazu zapłaty, jak i żądania powoda. Cel ten jest realizowany przez ponowne przeprowadzenie postępowania w sprawie przez sąd, który wydał zaskarżony nakaz zapłaty, a w przypadku, gdy wydał go referendarz sądowy - przez sąd, przed którym wytoczono powództwo. Przeprowadzenie takiego postępowania nie różni się od postępowania zwyczajnego, jakie przeprowadza sąd pierwszej instancji.</a:t>
            </a:r>
          </a:p>
          <a:p>
            <a:endParaRPr lang="pl-PL" dirty="0"/>
          </a:p>
        </p:txBody>
      </p:sp>
    </p:spTree>
    <p:extLst>
      <p:ext uri="{BB962C8B-B14F-4D97-AF65-F5344CB8AC3E}">
        <p14:creationId xmlns:p14="http://schemas.microsoft.com/office/powerpoint/2010/main" val="3364539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marL="0" indent="0"/>
            <a:r>
              <a:rPr lang="pl-PL" dirty="0" smtClean="0"/>
              <a:t>RODZAJE POSTĘPOWAŃ</a:t>
            </a:r>
            <a:endParaRPr lang="pl-PL" dirty="0"/>
          </a:p>
        </p:txBody>
      </p:sp>
      <p:sp>
        <p:nvSpPr>
          <p:cNvPr id="3" name="Symbol zastępczy zawartości 2"/>
          <p:cNvSpPr>
            <a:spLocks noGrp="1"/>
          </p:cNvSpPr>
          <p:nvPr>
            <p:ph idx="1"/>
          </p:nvPr>
        </p:nvSpPr>
        <p:spPr/>
        <p:txBody>
          <a:bodyPr/>
          <a:lstStyle/>
          <a:p>
            <a:pPr algn="just"/>
            <a:endParaRPr lang="pl-PL" dirty="0" smtClean="0">
              <a:latin typeface="+mj-lt"/>
            </a:endParaRPr>
          </a:p>
          <a:p>
            <a:pPr algn="just"/>
            <a:endParaRPr lang="pl-PL" dirty="0">
              <a:latin typeface="+mj-lt"/>
            </a:endParaRPr>
          </a:p>
          <a:p>
            <a:pPr algn="just"/>
            <a:endParaRPr lang="pl-PL" dirty="0" smtClean="0">
              <a:latin typeface="+mj-lt"/>
            </a:endParaRPr>
          </a:p>
          <a:p>
            <a:pPr algn="just"/>
            <a:r>
              <a:rPr lang="pl-PL" dirty="0" smtClean="0">
                <a:latin typeface="+mj-lt"/>
              </a:rPr>
              <a:t>Systematyka kodeksowa:</a:t>
            </a:r>
          </a:p>
          <a:p>
            <a:pPr algn="just">
              <a:buFont typeface="Arial" panose="020B0604020202020204" pitchFamily="34" charset="0"/>
              <a:buChar char="•"/>
            </a:pPr>
            <a:r>
              <a:rPr lang="pl-PL" dirty="0">
                <a:latin typeface="+mj-lt"/>
              </a:rPr>
              <a:t>r</a:t>
            </a:r>
            <a:r>
              <a:rPr lang="pl-PL" dirty="0" smtClean="0">
                <a:latin typeface="+mj-lt"/>
              </a:rPr>
              <a:t>ozpoznawcze;</a:t>
            </a:r>
          </a:p>
          <a:p>
            <a:pPr algn="just">
              <a:buFont typeface="Arial" panose="020B0604020202020204" pitchFamily="34" charset="0"/>
              <a:buChar char="•"/>
            </a:pPr>
            <a:r>
              <a:rPr lang="pl-PL" dirty="0">
                <a:latin typeface="+mj-lt"/>
              </a:rPr>
              <a:t>z</a:t>
            </a:r>
            <a:r>
              <a:rPr lang="pl-PL" dirty="0" smtClean="0">
                <a:latin typeface="+mj-lt"/>
              </a:rPr>
              <a:t>abezpieczające;</a:t>
            </a:r>
          </a:p>
          <a:p>
            <a:pPr algn="just">
              <a:buFont typeface="Arial" panose="020B0604020202020204" pitchFamily="34" charset="0"/>
              <a:buChar char="•"/>
            </a:pPr>
            <a:r>
              <a:rPr lang="pl-PL" dirty="0" smtClean="0">
                <a:latin typeface="+mj-lt"/>
              </a:rPr>
              <a:t>wykonawcze </a:t>
            </a:r>
            <a:r>
              <a:rPr lang="pl-PL" dirty="0">
                <a:latin typeface="+mj-lt"/>
              </a:rPr>
              <a:t>(</a:t>
            </a:r>
            <a:r>
              <a:rPr lang="pl-PL" dirty="0" smtClean="0">
                <a:latin typeface="+mj-lt"/>
              </a:rPr>
              <a:t>egzekucyjne)</a:t>
            </a:r>
          </a:p>
          <a:p>
            <a:pPr algn="just">
              <a:buFont typeface="Arial" panose="020B0604020202020204" pitchFamily="34" charset="0"/>
              <a:buChar char="•"/>
            </a:pPr>
            <a:r>
              <a:rPr lang="pl-PL" dirty="0" smtClean="0">
                <a:latin typeface="+mj-lt"/>
              </a:rPr>
              <a:t>międzynarodowe; </a:t>
            </a:r>
            <a:endParaRPr lang="pl-PL" dirty="0">
              <a:latin typeface="+mj-lt"/>
            </a:endParaRPr>
          </a:p>
          <a:p>
            <a:pPr algn="just">
              <a:buFont typeface="Arial" panose="020B0604020202020204" pitchFamily="34" charset="0"/>
              <a:buChar char="•"/>
            </a:pPr>
            <a:r>
              <a:rPr lang="pl-PL" dirty="0">
                <a:latin typeface="+mj-lt"/>
              </a:rPr>
              <a:t>a</a:t>
            </a:r>
            <a:r>
              <a:rPr lang="pl-PL" dirty="0" smtClean="0">
                <a:latin typeface="+mj-lt"/>
              </a:rPr>
              <a:t>rbitrażowe.</a:t>
            </a:r>
            <a:endParaRPr lang="pl-PL" dirty="0">
              <a:latin typeface="+mj-lt"/>
            </a:endParaRPr>
          </a:p>
          <a:p>
            <a:endParaRPr lang="pl-PL" dirty="0"/>
          </a:p>
        </p:txBody>
      </p:sp>
    </p:spTree>
    <p:extLst>
      <p:ext uri="{BB962C8B-B14F-4D97-AF65-F5344CB8AC3E}">
        <p14:creationId xmlns:p14="http://schemas.microsoft.com/office/powerpoint/2010/main" val="8129691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pPr marL="0" lvl="0" indent="0" algn="just" defTabSz="914400">
              <a:spcBef>
                <a:spcPct val="0"/>
              </a:spcBef>
              <a:buClrTx/>
              <a:buSzTx/>
            </a:pPr>
            <a:r>
              <a:rPr lang="pl-PL" sz="1800" b="1" kern="1200" dirty="0">
                <a:solidFill>
                  <a:prstClr val="black"/>
                </a:solidFill>
                <a:latin typeface="+mj-lt"/>
              </a:rPr>
              <a:t>Podmiotem legitymowanym do wniesienia sprzeciwu </a:t>
            </a:r>
            <a:r>
              <a:rPr lang="pl-PL" sz="1800" kern="1200" dirty="0">
                <a:solidFill>
                  <a:prstClr val="black"/>
                </a:solidFill>
                <a:latin typeface="+mj-lt"/>
              </a:rPr>
              <a:t>od nakazu zapłaty jest pozwany. </a:t>
            </a:r>
          </a:p>
          <a:p>
            <a:pPr marL="0" lvl="0" indent="0" algn="just" defTabSz="914400">
              <a:spcBef>
                <a:spcPct val="0"/>
              </a:spcBef>
              <a:buClrTx/>
              <a:buSzTx/>
            </a:pPr>
            <a:endParaRPr lang="pl-PL" sz="1800" kern="1200" dirty="0">
              <a:solidFill>
                <a:prstClr val="black"/>
              </a:solidFill>
              <a:latin typeface="+mj-lt"/>
            </a:endParaRPr>
          </a:p>
          <a:p>
            <a:pPr marL="0" lvl="0" indent="0" algn="just" defTabSz="914400">
              <a:spcBef>
                <a:spcPct val="0"/>
              </a:spcBef>
              <a:buClrTx/>
              <a:buSzTx/>
            </a:pPr>
            <a:r>
              <a:rPr lang="pl-PL" sz="1800" kern="1200" dirty="0">
                <a:solidFill>
                  <a:prstClr val="black"/>
                </a:solidFill>
                <a:latin typeface="+mj-lt"/>
              </a:rPr>
              <a:t>W przypadku, gdy stronę pozwaną tworzy grupa podmiotów (współuczestnictwo procesowe), rozważenia wymaga kwestia skutków, jakie wywołuje sprzeciw wniesiony tylko przez jednego z pozwanych. Z zasady samodzielności działania współuczestników, wyrażonej w art. 73 § </a:t>
            </a:r>
            <a:r>
              <a:rPr lang="pl-PL" sz="1800" kern="1200" dirty="0" smtClean="0">
                <a:solidFill>
                  <a:prstClr val="black"/>
                </a:solidFill>
                <a:latin typeface="+mj-lt"/>
              </a:rPr>
              <a:t>1 KPC, </a:t>
            </a:r>
            <a:r>
              <a:rPr lang="pl-PL" sz="1800" kern="1200" dirty="0">
                <a:solidFill>
                  <a:prstClr val="black"/>
                </a:solidFill>
                <a:latin typeface="+mj-lt"/>
              </a:rPr>
              <a:t>wynika, że wniesienie (zaniechanie wniesienia) sprzeciwu przez poszczególnych współuczestników wywiera skutek tylko w stosunku do tych, którzy zaskarżyli nakaz zapłaty. Współuczestnicy mogą zaskarżyć nakaz zapłaty razem lub osobno, a treść sprzeciwu może być taka sama lub różna.</a:t>
            </a:r>
          </a:p>
          <a:p>
            <a:pPr marL="0" lvl="0" indent="0" algn="just" defTabSz="914400">
              <a:spcBef>
                <a:spcPct val="0"/>
              </a:spcBef>
              <a:buClrTx/>
              <a:buSzTx/>
            </a:pPr>
            <a:endParaRPr lang="pl-PL" sz="1800" kern="1200" dirty="0">
              <a:solidFill>
                <a:prstClr val="black"/>
              </a:solidFill>
              <a:latin typeface="+mj-lt"/>
            </a:endParaRPr>
          </a:p>
          <a:p>
            <a:pPr marL="0" lvl="0" indent="0" algn="just" defTabSz="914400">
              <a:spcBef>
                <a:spcPct val="0"/>
              </a:spcBef>
              <a:buClrTx/>
              <a:buSzTx/>
            </a:pPr>
            <a:r>
              <a:rPr lang="pl-PL" sz="1800" kern="1200" dirty="0" smtClean="0">
                <a:solidFill>
                  <a:prstClr val="black"/>
                </a:solidFill>
                <a:latin typeface="+mj-lt"/>
              </a:rPr>
              <a:t>Zasada </a:t>
            </a:r>
            <a:r>
              <a:rPr lang="pl-PL" sz="1800" kern="1200" dirty="0">
                <a:solidFill>
                  <a:prstClr val="black"/>
                </a:solidFill>
                <a:latin typeface="+mj-lt"/>
              </a:rPr>
              <a:t>samodzielności działania współuczestników nie działa w stosunku do współuczestników jednolitych, konieczność jednolitego rozstrzygnięcia ogranicza bowiem ich samodzielność. Oznacza to, że sprzeciw wniesiony przez współuczestnika jednolitego odnosi skutek w stosunku do pozostałych współuczestników i stają się oni uczestnikami drugiej fazy postępowania wywołanej wniesionym sprzeciwem. </a:t>
            </a:r>
          </a:p>
          <a:p>
            <a:endParaRPr lang="pl-PL" dirty="0"/>
          </a:p>
        </p:txBody>
      </p:sp>
    </p:spTree>
    <p:extLst>
      <p:ext uri="{BB962C8B-B14F-4D97-AF65-F5344CB8AC3E}">
        <p14:creationId xmlns:p14="http://schemas.microsoft.com/office/powerpoint/2010/main" val="2223538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pPr marL="0" lvl="0" indent="0" algn="just" defTabSz="914400">
              <a:spcBef>
                <a:spcPct val="0"/>
              </a:spcBef>
              <a:buClrTx/>
              <a:buSzTx/>
            </a:pPr>
            <a:r>
              <a:rPr lang="pl-PL" sz="1600" b="1" kern="1200" dirty="0">
                <a:solidFill>
                  <a:prstClr val="black"/>
                </a:solidFill>
                <a:latin typeface="+mj-lt"/>
              </a:rPr>
              <a:t>Termin do wniesienia sprzeciwu wynosi dwa tygodnie </a:t>
            </a:r>
            <a:r>
              <a:rPr lang="pl-PL" sz="1600" kern="1200" dirty="0">
                <a:solidFill>
                  <a:prstClr val="black"/>
                </a:solidFill>
                <a:latin typeface="+mj-lt"/>
              </a:rPr>
              <a:t>od doręczenia pozwanemu odpisu nakazu zapłaty (art. 502 § </a:t>
            </a:r>
            <a:r>
              <a:rPr lang="pl-PL" sz="1600" kern="1200" dirty="0" smtClean="0">
                <a:solidFill>
                  <a:prstClr val="black"/>
                </a:solidFill>
                <a:latin typeface="+mj-lt"/>
              </a:rPr>
              <a:t>1 KPC). </a:t>
            </a:r>
            <a:r>
              <a:rPr lang="pl-PL" sz="1600" kern="1200" dirty="0">
                <a:solidFill>
                  <a:prstClr val="black"/>
                </a:solidFill>
                <a:latin typeface="+mj-lt"/>
              </a:rPr>
              <a:t>Jest to termin ustawowy, a zatem nie podlega skróceniu ani przedłużeniu, może być natomiast przywrócony (art. </a:t>
            </a:r>
            <a:r>
              <a:rPr lang="pl-PL" sz="1600" kern="1200" dirty="0" smtClean="0">
                <a:solidFill>
                  <a:prstClr val="black"/>
                </a:solidFill>
                <a:latin typeface="+mj-lt"/>
              </a:rPr>
              <a:t>168 KPC).</a:t>
            </a:r>
            <a:endParaRPr lang="pl-PL" sz="1600" kern="1200" dirty="0">
              <a:solidFill>
                <a:prstClr val="black"/>
              </a:solidFill>
              <a:latin typeface="+mj-lt"/>
            </a:endParaRPr>
          </a:p>
          <a:p>
            <a:pPr marL="0" lvl="0" indent="0" algn="just" defTabSz="914400">
              <a:spcBef>
                <a:spcPct val="0"/>
              </a:spcBef>
              <a:buClrTx/>
              <a:buSzTx/>
            </a:pPr>
            <a:endParaRPr lang="pl-PL" sz="1600" kern="1200" dirty="0">
              <a:solidFill>
                <a:prstClr val="black"/>
              </a:solidFill>
              <a:latin typeface="+mj-lt"/>
            </a:endParaRPr>
          </a:p>
          <a:p>
            <a:pPr marL="0" lvl="0" indent="0" algn="just" defTabSz="914400">
              <a:spcBef>
                <a:spcPct val="0"/>
              </a:spcBef>
              <a:buClrTx/>
              <a:buSzTx/>
            </a:pPr>
            <a:r>
              <a:rPr lang="pl-PL" sz="1600" kern="1200" dirty="0">
                <a:solidFill>
                  <a:prstClr val="black"/>
                </a:solidFill>
                <a:latin typeface="+mj-lt"/>
              </a:rPr>
              <a:t>Pismo zawierające </a:t>
            </a:r>
            <a:r>
              <a:rPr lang="pl-PL" sz="1600" b="1" kern="1200" dirty="0">
                <a:solidFill>
                  <a:prstClr val="black"/>
                </a:solidFill>
                <a:latin typeface="+mj-lt"/>
              </a:rPr>
              <a:t>sprzeciw wnosi się do sądu</a:t>
            </a:r>
            <a:r>
              <a:rPr lang="pl-PL" sz="1600" kern="1200" dirty="0">
                <a:solidFill>
                  <a:prstClr val="black"/>
                </a:solidFill>
                <a:latin typeface="+mj-lt"/>
              </a:rPr>
              <a:t>, który wydał nakaz zapłaty, a w przypadku nakazu wydanego przez ref. sądowego - do sądu, przed którym wytoczono powództwo, i sąd ten jest właściwy do rozpoznania sprawy.</a:t>
            </a:r>
          </a:p>
          <a:p>
            <a:pPr marL="0" lvl="0" indent="0" algn="just" defTabSz="914400">
              <a:spcBef>
                <a:spcPct val="0"/>
              </a:spcBef>
              <a:buClrTx/>
              <a:buSzTx/>
            </a:pPr>
            <a:endParaRPr lang="pl-PL" sz="1600" kern="1200" dirty="0">
              <a:solidFill>
                <a:prstClr val="black"/>
              </a:solidFill>
              <a:latin typeface="+mj-lt"/>
            </a:endParaRPr>
          </a:p>
          <a:p>
            <a:pPr marL="0" lvl="0" indent="0" algn="just" defTabSz="914400">
              <a:spcBef>
                <a:spcPct val="0"/>
              </a:spcBef>
              <a:buClrTx/>
              <a:buSzTx/>
            </a:pPr>
            <a:r>
              <a:rPr lang="pl-PL" sz="1600" b="1" kern="1200" dirty="0">
                <a:solidFill>
                  <a:prstClr val="black"/>
                </a:solidFill>
                <a:latin typeface="+mj-lt"/>
              </a:rPr>
              <a:t>Sprzeciw</a:t>
            </a:r>
            <a:r>
              <a:rPr lang="pl-PL" sz="1600" kern="1200" dirty="0">
                <a:solidFill>
                  <a:prstClr val="black"/>
                </a:solidFill>
                <a:latin typeface="+mj-lt"/>
              </a:rPr>
              <a:t> powinien spełniać </a:t>
            </a:r>
            <a:r>
              <a:rPr lang="pl-PL" sz="1600" b="1" kern="1200" dirty="0">
                <a:solidFill>
                  <a:prstClr val="black"/>
                </a:solidFill>
                <a:latin typeface="+mj-lt"/>
              </a:rPr>
              <a:t>warunki zwykłego pisma procesowego </a:t>
            </a:r>
            <a:r>
              <a:rPr lang="pl-PL" sz="1600" kern="1200" dirty="0">
                <a:solidFill>
                  <a:prstClr val="black"/>
                </a:solidFill>
                <a:latin typeface="+mj-lt"/>
              </a:rPr>
              <a:t>(art. </a:t>
            </a:r>
            <a:r>
              <a:rPr lang="pl-PL" sz="1600" kern="1200" dirty="0" smtClean="0">
                <a:solidFill>
                  <a:prstClr val="black"/>
                </a:solidFill>
                <a:latin typeface="+mj-lt"/>
              </a:rPr>
              <a:t>126 KPC) </a:t>
            </a:r>
            <a:r>
              <a:rPr lang="pl-PL" sz="1600" kern="1200" dirty="0">
                <a:solidFill>
                  <a:prstClr val="black"/>
                </a:solidFill>
                <a:latin typeface="+mj-lt"/>
              </a:rPr>
              <a:t>oraz </a:t>
            </a:r>
            <a:r>
              <a:rPr lang="pl-PL" sz="1600" b="1" kern="1200" dirty="0">
                <a:solidFill>
                  <a:prstClr val="black"/>
                </a:solidFill>
                <a:latin typeface="+mj-lt"/>
              </a:rPr>
              <a:t>warunki szczególne tzn. konstrukcyjne </a:t>
            </a:r>
            <a:r>
              <a:rPr lang="pl-PL" sz="1600" kern="1200" dirty="0">
                <a:solidFill>
                  <a:prstClr val="black"/>
                </a:solidFill>
                <a:latin typeface="+mj-lt"/>
              </a:rPr>
              <a:t>(art. 503 § </a:t>
            </a:r>
            <a:r>
              <a:rPr lang="pl-PL" sz="1600" kern="1200" dirty="0" smtClean="0">
                <a:solidFill>
                  <a:prstClr val="black"/>
                </a:solidFill>
                <a:latin typeface="+mj-lt"/>
              </a:rPr>
              <a:t>1 KPC). </a:t>
            </a:r>
            <a:r>
              <a:rPr lang="pl-PL" sz="1600" kern="1200" dirty="0">
                <a:solidFill>
                  <a:prstClr val="black"/>
                </a:solidFill>
                <a:latin typeface="+mj-lt"/>
              </a:rPr>
              <a:t>W sprawach, w których pozew został wniesiony na urzędowym formularzu, sprzeciw musi być wniesiony również na urzędowym formularzu (art. 503 § </a:t>
            </a:r>
            <a:r>
              <a:rPr lang="pl-PL" sz="1600" kern="1200" dirty="0" smtClean="0">
                <a:solidFill>
                  <a:prstClr val="black"/>
                </a:solidFill>
                <a:latin typeface="+mj-lt"/>
              </a:rPr>
              <a:t>2 KPC). W </a:t>
            </a:r>
            <a:r>
              <a:rPr lang="pl-PL" sz="1600" kern="1200" dirty="0">
                <a:solidFill>
                  <a:prstClr val="black"/>
                </a:solidFill>
                <a:latin typeface="+mj-lt"/>
              </a:rPr>
              <a:t>sprawach z zakresu pr. pracy pracownik może zgłosić sprzeciw do protokołu (art. </a:t>
            </a:r>
            <a:r>
              <a:rPr lang="pl-PL" sz="1600" kern="1200" dirty="0" smtClean="0">
                <a:solidFill>
                  <a:prstClr val="black"/>
                </a:solidFill>
                <a:latin typeface="+mj-lt"/>
              </a:rPr>
              <a:t>466 KPC). </a:t>
            </a:r>
            <a:endParaRPr lang="pl-PL" sz="1600" kern="1200" dirty="0">
              <a:solidFill>
                <a:prstClr val="black"/>
              </a:solidFill>
              <a:latin typeface="+mj-lt"/>
            </a:endParaRPr>
          </a:p>
          <a:p>
            <a:pPr marL="0" lvl="0" indent="0" algn="just" defTabSz="914400">
              <a:spcBef>
                <a:spcPct val="0"/>
              </a:spcBef>
              <a:buClrTx/>
              <a:buSzTx/>
            </a:pPr>
            <a:endParaRPr lang="pl-PL" sz="1600" kern="1200" dirty="0">
              <a:solidFill>
                <a:prstClr val="black"/>
              </a:solidFill>
              <a:latin typeface="+mj-lt"/>
            </a:endParaRPr>
          </a:p>
          <a:p>
            <a:pPr marL="0" lvl="0" indent="0" algn="just" defTabSz="914400">
              <a:spcBef>
                <a:spcPct val="0"/>
              </a:spcBef>
              <a:buClrTx/>
              <a:buSzTx/>
            </a:pPr>
            <a:r>
              <a:rPr lang="pl-PL" sz="1600" kern="1200" dirty="0">
                <a:solidFill>
                  <a:prstClr val="black"/>
                </a:solidFill>
                <a:latin typeface="+mj-lt"/>
              </a:rPr>
              <a:t>Co do</a:t>
            </a:r>
            <a:r>
              <a:rPr lang="pl-PL" sz="1600" b="1" kern="1200" dirty="0">
                <a:solidFill>
                  <a:prstClr val="black"/>
                </a:solidFill>
                <a:latin typeface="+mj-lt"/>
              </a:rPr>
              <a:t> zwykłych wymagań formalnych sprzeciwu </a:t>
            </a:r>
            <a:r>
              <a:rPr lang="pl-PL" sz="1600" kern="1200" dirty="0">
                <a:solidFill>
                  <a:prstClr val="black"/>
                </a:solidFill>
                <a:latin typeface="+mj-lt"/>
              </a:rPr>
              <a:t>- art. </a:t>
            </a:r>
            <a:r>
              <a:rPr lang="pl-PL" sz="1600" kern="1200" dirty="0" smtClean="0">
                <a:solidFill>
                  <a:prstClr val="black"/>
                </a:solidFill>
                <a:latin typeface="+mj-lt"/>
              </a:rPr>
              <a:t>126-128 KPC.</a:t>
            </a:r>
            <a:endParaRPr lang="pl-PL" sz="1600" kern="1200" dirty="0">
              <a:solidFill>
                <a:prstClr val="black"/>
              </a:solidFill>
              <a:latin typeface="+mj-lt"/>
            </a:endParaRPr>
          </a:p>
          <a:p>
            <a:pPr marL="0" lvl="0" indent="0" algn="just" defTabSz="914400">
              <a:spcBef>
                <a:spcPct val="0"/>
              </a:spcBef>
              <a:buClrTx/>
              <a:buSzTx/>
            </a:pPr>
            <a:endParaRPr lang="pl-PL" sz="1600" kern="1200" dirty="0">
              <a:solidFill>
                <a:prstClr val="black"/>
              </a:solidFill>
              <a:latin typeface="+mj-lt"/>
            </a:endParaRPr>
          </a:p>
          <a:p>
            <a:pPr marL="0" lvl="0" indent="0" algn="just" defTabSz="914400">
              <a:spcBef>
                <a:spcPct val="0"/>
              </a:spcBef>
              <a:buClrTx/>
              <a:buSzTx/>
            </a:pPr>
            <a:r>
              <a:rPr lang="pl-PL" sz="1600" kern="1200" dirty="0">
                <a:solidFill>
                  <a:prstClr val="black"/>
                </a:solidFill>
                <a:latin typeface="+mj-lt"/>
              </a:rPr>
              <a:t>Do </a:t>
            </a:r>
            <a:r>
              <a:rPr lang="pl-PL" sz="1600" b="1" kern="1200" dirty="0">
                <a:solidFill>
                  <a:prstClr val="black"/>
                </a:solidFill>
                <a:latin typeface="+mj-lt"/>
              </a:rPr>
              <a:t>wymagań konstrukcyjnych sprzeciwu </a:t>
            </a:r>
            <a:r>
              <a:rPr lang="pl-PL" sz="1600" kern="1200" dirty="0">
                <a:solidFill>
                  <a:prstClr val="black"/>
                </a:solidFill>
                <a:latin typeface="+mj-lt"/>
              </a:rPr>
              <a:t>od nakazu zapłaty, mających </a:t>
            </a:r>
            <a:r>
              <a:rPr lang="pl-PL" sz="1600" b="1" kern="1200" dirty="0">
                <a:solidFill>
                  <a:prstClr val="black"/>
                </a:solidFill>
                <a:latin typeface="+mj-lt"/>
              </a:rPr>
              <a:t>charakter obligatoryjny </a:t>
            </a:r>
            <a:r>
              <a:rPr lang="pl-PL" sz="1600" kern="1200" dirty="0">
                <a:solidFill>
                  <a:prstClr val="black"/>
                </a:solidFill>
                <a:latin typeface="+mj-lt"/>
              </a:rPr>
              <a:t>zaliczyć należy: oznaczenie nakazu zapłaty, od którego sprzeciw został złożony oraz określenie zakresu zaskarżenia przez wskazanie, czy nakaz zapłaty zaskarżony został w całości, czy w części. </a:t>
            </a:r>
          </a:p>
          <a:p>
            <a:endParaRPr lang="pl-PL" dirty="0"/>
          </a:p>
        </p:txBody>
      </p:sp>
    </p:spTree>
    <p:extLst>
      <p:ext uri="{BB962C8B-B14F-4D97-AF65-F5344CB8AC3E}">
        <p14:creationId xmlns:p14="http://schemas.microsoft.com/office/powerpoint/2010/main" val="36748768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pPr marL="0" lvl="0" indent="0" algn="just" defTabSz="914400">
              <a:spcBef>
                <a:spcPct val="0"/>
              </a:spcBef>
              <a:buClrTx/>
              <a:buSzTx/>
            </a:pPr>
            <a:endParaRPr lang="pl-PL" sz="1600" kern="1200" dirty="0" smtClean="0">
              <a:solidFill>
                <a:prstClr val="black"/>
              </a:solidFill>
              <a:latin typeface="+mj-lt"/>
            </a:endParaRPr>
          </a:p>
          <a:p>
            <a:pPr marL="0" lvl="0" indent="0" algn="just" defTabSz="914400">
              <a:spcBef>
                <a:spcPct val="0"/>
              </a:spcBef>
              <a:buClrTx/>
              <a:buSzTx/>
            </a:pPr>
            <a:endParaRPr lang="pl-PL" sz="1600" kern="1200" dirty="0" smtClean="0">
              <a:solidFill>
                <a:prstClr val="black"/>
              </a:solidFill>
              <a:latin typeface="+mj-lt"/>
            </a:endParaRPr>
          </a:p>
          <a:p>
            <a:pPr marL="0" lvl="0" indent="0" algn="just" defTabSz="914400">
              <a:spcBef>
                <a:spcPct val="0"/>
              </a:spcBef>
              <a:buClrTx/>
              <a:buSzTx/>
            </a:pPr>
            <a:r>
              <a:rPr lang="pl-PL" sz="1600" kern="1200" dirty="0" smtClean="0">
                <a:solidFill>
                  <a:prstClr val="black"/>
                </a:solidFill>
                <a:latin typeface="+mj-lt"/>
              </a:rPr>
              <a:t>Składnikami </a:t>
            </a:r>
            <a:r>
              <a:rPr lang="pl-PL" sz="1600" kern="1200" dirty="0">
                <a:solidFill>
                  <a:prstClr val="black"/>
                </a:solidFill>
                <a:latin typeface="+mj-lt"/>
              </a:rPr>
              <a:t>konstrukcyjnymi sprzeciwu o </a:t>
            </a:r>
            <a:r>
              <a:rPr lang="pl-PL" sz="1600" b="1" kern="1200" dirty="0">
                <a:solidFill>
                  <a:prstClr val="black"/>
                </a:solidFill>
                <a:latin typeface="+mj-lt"/>
              </a:rPr>
              <a:t>charakterze fakultatywnym </a:t>
            </a:r>
            <a:r>
              <a:rPr lang="pl-PL" sz="1600" kern="1200" dirty="0">
                <a:solidFill>
                  <a:prstClr val="black"/>
                </a:solidFill>
                <a:latin typeface="+mj-lt"/>
              </a:rPr>
              <a:t>są natomiast „przedstawienie zarzutów, które pod rygorem ich utraty należy zgłosić przed wdaniem się w spór co do istoty sprawy” oraz „przedstawienie okoliczności faktycznych i dowodów”. </a:t>
            </a:r>
          </a:p>
          <a:p>
            <a:pPr marL="0" lvl="0" indent="0" algn="just" defTabSz="914400">
              <a:spcBef>
                <a:spcPct val="0"/>
              </a:spcBef>
              <a:buClrTx/>
              <a:buSzTx/>
            </a:pPr>
            <a:endParaRPr lang="pl-PL" sz="1600" kern="1200" dirty="0">
              <a:solidFill>
                <a:prstClr val="black"/>
              </a:solidFill>
              <a:latin typeface="+mj-lt"/>
            </a:endParaRPr>
          </a:p>
          <a:p>
            <a:pPr marL="0" lvl="0" indent="0" algn="just" defTabSz="914400">
              <a:spcBef>
                <a:spcPct val="0"/>
              </a:spcBef>
              <a:buClrTx/>
              <a:buSzTx/>
            </a:pPr>
            <a:r>
              <a:rPr lang="pl-PL" sz="1600" kern="1200" dirty="0">
                <a:solidFill>
                  <a:prstClr val="black"/>
                </a:solidFill>
                <a:latin typeface="+mj-lt"/>
              </a:rPr>
              <a:t>Do zarzutów, które pod rygorem ich utraty należy zgłosić przed wdaniem się w spór co do istoty sprawy, zaliczyć należy zarzuty: niewłaściwego określenia przez powoda wartości przedmiotu sporu (art. 25 § </a:t>
            </a:r>
            <a:r>
              <a:rPr lang="pl-PL" sz="1600" kern="1200" dirty="0" smtClean="0">
                <a:solidFill>
                  <a:prstClr val="black"/>
                </a:solidFill>
                <a:latin typeface="+mj-lt"/>
              </a:rPr>
              <a:t>2 KPC), </a:t>
            </a:r>
            <a:r>
              <a:rPr lang="pl-PL" sz="1600" kern="1200" dirty="0">
                <a:solidFill>
                  <a:prstClr val="black"/>
                </a:solidFill>
                <a:latin typeface="+mj-lt"/>
              </a:rPr>
              <a:t>niewłaściwości sądu, która mogłaby być usunięta w drodze umowy stron (art. </a:t>
            </a:r>
            <a:r>
              <a:rPr lang="pl-PL" sz="1600" kern="1200" dirty="0" smtClean="0">
                <a:solidFill>
                  <a:prstClr val="black"/>
                </a:solidFill>
                <a:latin typeface="+mj-lt"/>
              </a:rPr>
              <a:t>202 KPC), </a:t>
            </a:r>
            <a:r>
              <a:rPr lang="pl-PL" sz="1600" kern="1200" dirty="0">
                <a:solidFill>
                  <a:prstClr val="black"/>
                </a:solidFill>
                <a:latin typeface="+mj-lt"/>
              </a:rPr>
              <a:t>zawarcia umowy o mediację (art. 202</a:t>
            </a:r>
            <a:r>
              <a:rPr lang="pl-PL" sz="1600" kern="1200" baseline="30000" dirty="0">
                <a:solidFill>
                  <a:prstClr val="black"/>
                </a:solidFill>
                <a:latin typeface="+mj-lt"/>
              </a:rPr>
              <a:t>1</a:t>
            </a:r>
            <a:r>
              <a:rPr lang="pl-PL" sz="1600" kern="1200" dirty="0">
                <a:solidFill>
                  <a:prstClr val="black"/>
                </a:solidFill>
                <a:latin typeface="+mj-lt"/>
              </a:rPr>
              <a:t>), istnienia zapisu na sąd polubowny (art. 1165 § </a:t>
            </a:r>
            <a:r>
              <a:rPr lang="pl-PL" sz="1600" kern="1200" dirty="0" smtClean="0">
                <a:solidFill>
                  <a:prstClr val="black"/>
                </a:solidFill>
                <a:latin typeface="+mj-lt"/>
              </a:rPr>
              <a:t>1 KPC), </a:t>
            </a:r>
            <a:r>
              <a:rPr lang="pl-PL" sz="1600" kern="1200" dirty="0">
                <a:solidFill>
                  <a:prstClr val="black"/>
                </a:solidFill>
                <a:latin typeface="+mj-lt"/>
              </a:rPr>
              <a:t>istnienia umowy o jurysdykcji państwa obcego (art. 1105 § 6 w zw. z art. 1104 § </a:t>
            </a:r>
            <a:r>
              <a:rPr lang="pl-PL" sz="1600" kern="1200" dirty="0" smtClean="0">
                <a:solidFill>
                  <a:prstClr val="black"/>
                </a:solidFill>
                <a:latin typeface="+mj-lt"/>
              </a:rPr>
              <a:t>2 KPC). </a:t>
            </a:r>
            <a:endParaRPr lang="pl-PL" sz="1600" kern="1200" dirty="0">
              <a:solidFill>
                <a:prstClr val="black"/>
              </a:solidFill>
              <a:latin typeface="+mj-lt"/>
            </a:endParaRPr>
          </a:p>
          <a:p>
            <a:pPr marL="0" lvl="0" indent="0" algn="just" defTabSz="914400">
              <a:spcBef>
                <a:spcPct val="0"/>
              </a:spcBef>
              <a:buClrTx/>
              <a:buSzTx/>
            </a:pPr>
            <a:endParaRPr lang="pl-PL" sz="1600" kern="1200" dirty="0">
              <a:solidFill>
                <a:prstClr val="black"/>
              </a:solidFill>
              <a:latin typeface="+mj-lt"/>
            </a:endParaRPr>
          </a:p>
          <a:p>
            <a:pPr marL="0" lvl="0" indent="0" algn="just" defTabSz="914400">
              <a:spcBef>
                <a:spcPct val="0"/>
              </a:spcBef>
              <a:buClrTx/>
              <a:buSzTx/>
            </a:pPr>
            <a:r>
              <a:rPr lang="pl-PL" sz="1600" kern="1200" dirty="0">
                <a:solidFill>
                  <a:prstClr val="black"/>
                </a:solidFill>
                <a:latin typeface="+mj-lt"/>
              </a:rPr>
              <a:t>Niepowołanie tych zarzutów w sprzeciwie od nakazu zapłaty nie wywołuje - zważywszy na okoliczność, że stanowią jedynie fakultatywny składnik sprzeciwu - potrzeby wszczęcia postępowania w celu usunięcia braków formalnych sprzeciwu. Ich niepowołanie wywołuje skutek prekluzyjny, uniemożliwiający pozwanemu podnoszenie tych zarzutów w toku dalszego postępowania.</a:t>
            </a:r>
          </a:p>
          <a:p>
            <a:endParaRPr lang="pl-PL" dirty="0"/>
          </a:p>
        </p:txBody>
      </p:sp>
    </p:spTree>
    <p:extLst>
      <p:ext uri="{BB962C8B-B14F-4D97-AF65-F5344CB8AC3E}">
        <p14:creationId xmlns:p14="http://schemas.microsoft.com/office/powerpoint/2010/main" val="24832350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pPr marL="0" lvl="0" indent="0" algn="just" defTabSz="914400">
              <a:spcBef>
                <a:spcPct val="0"/>
              </a:spcBef>
              <a:buClrTx/>
              <a:buSzTx/>
            </a:pPr>
            <a:r>
              <a:rPr lang="pl-PL" sz="1400" kern="1200" dirty="0" smtClean="0">
                <a:solidFill>
                  <a:prstClr val="black"/>
                </a:solidFill>
                <a:latin typeface="+mj-lt"/>
              </a:rPr>
              <a:t>Drugi ze składników konstrukcyjnych sprzeciwu o charakterze fakultatywnym w postaci „przedstawienia okoliczności faktycznych i dowodów” uległ zmianie (art. 503 § 1 KPC), dokonanej ustawą nowelizującą z 16 września 2011 r., która weszła w życie w dniu 3 maja 2012 r.</a:t>
            </a:r>
          </a:p>
          <a:p>
            <a:pPr marL="0" lvl="0" indent="0" algn="just" defTabSz="914400">
              <a:spcBef>
                <a:spcPct val="0"/>
              </a:spcBef>
              <a:buClrTx/>
              <a:buSzTx/>
            </a:pPr>
            <a:endParaRPr lang="pl-PL" sz="1400" kern="1200" dirty="0" smtClean="0">
              <a:solidFill>
                <a:prstClr val="black"/>
              </a:solidFill>
              <a:latin typeface="+mj-lt"/>
            </a:endParaRPr>
          </a:p>
          <a:p>
            <a:pPr marL="0" lvl="0" indent="0" algn="just" defTabSz="914400">
              <a:spcBef>
                <a:spcPct val="0"/>
              </a:spcBef>
              <a:buClrTx/>
              <a:buSzTx/>
            </a:pPr>
            <a:r>
              <a:rPr lang="pl-PL" sz="1400" kern="1200" dirty="0" smtClean="0">
                <a:solidFill>
                  <a:prstClr val="black"/>
                </a:solidFill>
                <a:latin typeface="+mj-lt"/>
              </a:rPr>
              <a:t>Przed zmianą przepis ten stanowił, że pozwany w piśmie zawierającym sprzeciw powinien przedstawić m.in. zarzuty przeciwko żądaniu pozwu, a także wszystkie okoliczności faktyczne i dowody na ich poparcie. </a:t>
            </a:r>
          </a:p>
          <a:p>
            <a:pPr marL="0" lvl="0" indent="0" algn="just" defTabSz="914400">
              <a:spcBef>
                <a:spcPct val="0"/>
              </a:spcBef>
              <a:buClrTx/>
              <a:buSzTx/>
            </a:pPr>
            <a:r>
              <a:rPr lang="pl-PL" sz="1400" kern="1200" dirty="0" smtClean="0">
                <a:solidFill>
                  <a:prstClr val="black"/>
                </a:solidFill>
                <a:latin typeface="+mj-lt"/>
              </a:rPr>
              <a:t>„Zarzuty przeciwko żądaniu pozwu” stanowiły obligatoryjny składnik sprzeciwu. Ich brak w sprzeciwie podlegał uzupełnieniu w trybie przewidzianym do usuwania braków formalnych środków zaskarżenia. Obecnie składnik sprzeciwu w postaci „przedstawienia okoliczności faktycznych i dowodów”, zważywszy na jego fakultatywny charakter, takiemu postępowaniu podlegać nie może.</a:t>
            </a:r>
          </a:p>
          <a:p>
            <a:pPr marL="0" lvl="0" indent="0" algn="just" defTabSz="914400">
              <a:spcBef>
                <a:spcPct val="0"/>
              </a:spcBef>
              <a:buClrTx/>
              <a:buSzTx/>
            </a:pPr>
            <a:endParaRPr lang="pl-PL" sz="1400" kern="1200" dirty="0" smtClean="0">
              <a:solidFill>
                <a:prstClr val="black"/>
              </a:solidFill>
              <a:latin typeface="+mj-lt"/>
            </a:endParaRPr>
          </a:p>
          <a:p>
            <a:pPr marL="0" lvl="0" indent="0" algn="just" defTabSz="914400">
              <a:spcBef>
                <a:spcPct val="0"/>
              </a:spcBef>
              <a:buClrTx/>
              <a:buSzTx/>
            </a:pPr>
            <a:r>
              <a:rPr lang="pl-PL" sz="1400" kern="1200" dirty="0" smtClean="0">
                <a:solidFill>
                  <a:prstClr val="black"/>
                </a:solidFill>
                <a:latin typeface="+mj-lt"/>
              </a:rPr>
              <a:t>Sprzeciw od nakazu zapłaty niespełniający zwykłych warunków formalnych lub wymagań konstrukcyjnych o charakterze obligatoryjnym, podlega uzupełnieniu w postępowaniu wszczętym na podstawie art. 130 KPC pod rygorem jego odrzucenia na podstawie art. 504 § 1 KPC.</a:t>
            </a:r>
          </a:p>
          <a:p>
            <a:pPr marL="0" lvl="0" indent="0" algn="just" defTabSz="914400">
              <a:spcBef>
                <a:spcPct val="0"/>
              </a:spcBef>
              <a:buClrTx/>
              <a:buSzTx/>
            </a:pPr>
            <a:endParaRPr lang="pl-PL" sz="1400" kern="1200" dirty="0" smtClean="0">
              <a:solidFill>
                <a:prstClr val="black"/>
              </a:solidFill>
              <a:latin typeface="+mj-lt"/>
            </a:endParaRPr>
          </a:p>
          <a:p>
            <a:pPr marL="0" lvl="0" indent="0" algn="just" defTabSz="914400">
              <a:spcBef>
                <a:spcPct val="0"/>
              </a:spcBef>
              <a:buClrTx/>
              <a:buSzTx/>
            </a:pPr>
            <a:r>
              <a:rPr lang="pl-PL" sz="1400" kern="1200" dirty="0" smtClean="0">
                <a:solidFill>
                  <a:prstClr val="black"/>
                </a:solidFill>
                <a:latin typeface="+mj-lt"/>
              </a:rPr>
              <a:t>Na postanowienie sądu o odrzuceniu sprzeciwu, na podstawie art. 504 § 1 KPC lub art. 130</a:t>
            </a:r>
            <a:r>
              <a:rPr lang="pl-PL" sz="1400" kern="1200" baseline="30000" dirty="0" smtClean="0">
                <a:solidFill>
                  <a:prstClr val="black"/>
                </a:solidFill>
                <a:latin typeface="+mj-lt"/>
              </a:rPr>
              <a:t>1</a:t>
            </a:r>
            <a:r>
              <a:rPr lang="pl-PL" sz="1400" kern="1200" dirty="0" smtClean="0">
                <a:solidFill>
                  <a:prstClr val="black"/>
                </a:solidFill>
                <a:latin typeface="+mj-lt"/>
              </a:rPr>
              <a:t>§ 2 KPC, przysługuje zażalenie, jest ono bowiem postanowieniem kończącym sprawę (art. 394 § 1 KPC).</a:t>
            </a:r>
          </a:p>
          <a:p>
            <a:pPr marL="0" lvl="0" indent="0" algn="just" defTabSz="914400">
              <a:spcBef>
                <a:spcPct val="0"/>
              </a:spcBef>
              <a:buClrTx/>
              <a:buSzTx/>
            </a:pPr>
            <a:endParaRPr lang="pl-PL" sz="1400" b="1" kern="1200" dirty="0">
              <a:solidFill>
                <a:prstClr val="black"/>
              </a:solidFill>
              <a:latin typeface="+mj-lt"/>
            </a:endParaRPr>
          </a:p>
          <a:p>
            <a:pPr marL="0" lvl="0" indent="0" algn="just" defTabSz="914400">
              <a:spcBef>
                <a:spcPct val="0"/>
              </a:spcBef>
              <a:buClrTx/>
              <a:buSzTx/>
            </a:pPr>
            <a:r>
              <a:rPr lang="pl-PL" sz="1400" b="1" kern="1200" dirty="0">
                <a:solidFill>
                  <a:prstClr val="black"/>
                </a:solidFill>
                <a:latin typeface="+mj-lt"/>
              </a:rPr>
              <a:t>Sprzeciw jest jedynym środkiem zaskarżenia, od którego nie pobiera się opłaty sądowej.</a:t>
            </a:r>
          </a:p>
        </p:txBody>
      </p:sp>
    </p:spTree>
    <p:extLst>
      <p:ext uri="{BB962C8B-B14F-4D97-AF65-F5344CB8AC3E}">
        <p14:creationId xmlns:p14="http://schemas.microsoft.com/office/powerpoint/2010/main" val="11913640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pPr marL="0" indent="0"/>
            <a:endParaRPr lang="pl-PL" dirty="0" smtClean="0">
              <a:latin typeface="+mj-lt"/>
            </a:endParaRPr>
          </a:p>
          <a:p>
            <a:pPr marL="0" indent="0"/>
            <a:endParaRPr lang="pl-PL" dirty="0">
              <a:latin typeface="+mj-lt"/>
            </a:endParaRPr>
          </a:p>
          <a:p>
            <a:pPr marL="0" indent="0" algn="just"/>
            <a:r>
              <a:rPr lang="pl-PL" dirty="0" smtClean="0">
                <a:latin typeface="+mj-lt"/>
              </a:rPr>
              <a:t>Podstawy </a:t>
            </a:r>
            <a:r>
              <a:rPr lang="pl-PL" dirty="0">
                <a:latin typeface="+mj-lt"/>
              </a:rPr>
              <a:t>do odrzucenia sprzeciwu w postępowaniu </a:t>
            </a:r>
            <a:r>
              <a:rPr lang="pl-PL" dirty="0" smtClean="0">
                <a:latin typeface="+mj-lt"/>
              </a:rPr>
              <a:t>upominawczym:</a:t>
            </a:r>
            <a:endParaRPr lang="pl-PL" dirty="0">
              <a:latin typeface="+mj-lt"/>
            </a:endParaRPr>
          </a:p>
          <a:p>
            <a:pPr marL="0" indent="0" algn="just"/>
            <a:r>
              <a:rPr lang="pl-PL" dirty="0">
                <a:latin typeface="+mj-lt"/>
              </a:rPr>
              <a:t>● wniesienie sprzeciwu po upływie terminu;</a:t>
            </a:r>
          </a:p>
          <a:p>
            <a:pPr marL="0" indent="0" algn="just"/>
            <a:r>
              <a:rPr lang="pl-PL" dirty="0">
                <a:latin typeface="+mj-lt"/>
              </a:rPr>
              <a:t>● nieusunięcie braków formalnych sprzeciwu;</a:t>
            </a:r>
          </a:p>
          <a:p>
            <a:pPr marL="0" indent="0" algn="just"/>
            <a:r>
              <a:rPr lang="pl-PL" dirty="0">
                <a:latin typeface="+mj-lt"/>
              </a:rPr>
              <a:t>● niedopuszczalność sprzeciwu np. wniesienie przez osobę nieuprawnioną;</a:t>
            </a:r>
          </a:p>
          <a:p>
            <a:pPr marL="0" indent="0" algn="just"/>
            <a:r>
              <a:rPr lang="pl-PL" dirty="0">
                <a:latin typeface="+mj-lt"/>
              </a:rPr>
              <a:t>● zaniechanie użycia formularza sądowego lub złożenie formularza </a:t>
            </a:r>
            <a:r>
              <a:rPr lang="pl-PL" dirty="0" smtClean="0">
                <a:latin typeface="+mj-lt"/>
              </a:rPr>
              <a:t>nieprawidłowo wypełnionego</a:t>
            </a:r>
            <a:r>
              <a:rPr lang="pl-PL" dirty="0">
                <a:latin typeface="+mj-lt"/>
              </a:rPr>
              <a:t>.</a:t>
            </a:r>
          </a:p>
        </p:txBody>
      </p:sp>
    </p:spTree>
    <p:extLst>
      <p:ext uri="{BB962C8B-B14F-4D97-AF65-F5344CB8AC3E}">
        <p14:creationId xmlns:p14="http://schemas.microsoft.com/office/powerpoint/2010/main" val="1894275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pPr marL="0" lvl="0" indent="0" algn="just" defTabSz="914400">
              <a:spcBef>
                <a:spcPct val="0"/>
              </a:spcBef>
              <a:buClrTx/>
              <a:buSzTx/>
            </a:pPr>
            <a:endParaRPr lang="pl-PL" sz="1800" kern="1200" dirty="0" smtClean="0">
              <a:solidFill>
                <a:prstClr val="black"/>
              </a:solidFill>
              <a:latin typeface="+mj-lt"/>
            </a:endParaRPr>
          </a:p>
          <a:p>
            <a:pPr marL="0" lvl="0" indent="0" algn="just" defTabSz="914400">
              <a:spcBef>
                <a:spcPct val="0"/>
              </a:spcBef>
              <a:buClrTx/>
              <a:buSzTx/>
            </a:pPr>
            <a:endParaRPr lang="pl-PL" sz="1800" kern="1200" dirty="0">
              <a:solidFill>
                <a:prstClr val="black"/>
              </a:solidFill>
              <a:latin typeface="+mj-lt"/>
            </a:endParaRPr>
          </a:p>
          <a:p>
            <a:pPr marL="0" lvl="0" indent="0" algn="just" defTabSz="914400">
              <a:spcBef>
                <a:spcPct val="0"/>
              </a:spcBef>
              <a:buClrTx/>
              <a:buSzTx/>
            </a:pPr>
            <a:r>
              <a:rPr lang="pl-PL" sz="1800" kern="1200" dirty="0" smtClean="0">
                <a:solidFill>
                  <a:prstClr val="black"/>
                </a:solidFill>
                <a:latin typeface="+mj-lt"/>
              </a:rPr>
              <a:t>W </a:t>
            </a:r>
            <a:r>
              <a:rPr lang="pl-PL" sz="1800" kern="1200" dirty="0">
                <a:solidFill>
                  <a:prstClr val="black"/>
                </a:solidFill>
                <a:latin typeface="+mj-lt"/>
              </a:rPr>
              <a:t>razie prawidłowego wniesienia sprzeciwu (sprzeciw jest dopuszczalny i został wniesiony w terminie) </a:t>
            </a:r>
            <a:r>
              <a:rPr lang="pl-PL" sz="1800" b="1" kern="1200" dirty="0">
                <a:solidFill>
                  <a:prstClr val="black"/>
                </a:solidFill>
                <a:latin typeface="+mj-lt"/>
              </a:rPr>
              <a:t>nakaz zapłaty traci moc </a:t>
            </a:r>
            <a:r>
              <a:rPr lang="pl-PL" sz="1800" kern="1200" dirty="0">
                <a:solidFill>
                  <a:prstClr val="black"/>
                </a:solidFill>
                <a:latin typeface="+mj-lt"/>
              </a:rPr>
              <a:t>w części zaskarżonej. Sprawa podlega w tym zakresie ponownemu rozpoznaniu, w którym sąd nie bada ani zasadności wydania nakazu zapłaty, ani zawartego w nim rozstrzygnięcia.</a:t>
            </a:r>
          </a:p>
          <a:p>
            <a:pPr marL="0" lvl="0" indent="0" algn="just" defTabSz="914400">
              <a:spcBef>
                <a:spcPct val="0"/>
              </a:spcBef>
              <a:buClrTx/>
              <a:buSzTx/>
            </a:pPr>
            <a:endParaRPr lang="pl-PL" sz="1800" kern="1200" dirty="0">
              <a:solidFill>
                <a:prstClr val="black"/>
              </a:solidFill>
              <a:latin typeface="+mj-lt"/>
            </a:endParaRPr>
          </a:p>
          <a:p>
            <a:pPr marL="0" lvl="0" indent="0" algn="just" defTabSz="914400">
              <a:spcBef>
                <a:spcPct val="0"/>
              </a:spcBef>
              <a:buClrTx/>
              <a:buSzTx/>
            </a:pPr>
            <a:r>
              <a:rPr lang="pl-PL" sz="1800" kern="1200" dirty="0">
                <a:solidFill>
                  <a:prstClr val="black"/>
                </a:solidFill>
                <a:latin typeface="+mj-lt"/>
              </a:rPr>
              <a:t>Po ponownym rozpoznaniu sprawy sąd - przeciwnie niż po wniesieniu sprzeciwu od wyroku zaocznego lub zarzutów od nakazu zapłaty w postępowaniu nakazowym - nie ustosunkowuje się do nakazu zapłaty, lecz rozstrzyga, jak w zwykłym postępowaniu, o żądaniu powoda zgłoszonym w pozwie. </a:t>
            </a:r>
          </a:p>
          <a:p>
            <a:pPr marL="0" lvl="0" indent="0" algn="just" defTabSz="914400">
              <a:spcBef>
                <a:spcPct val="0"/>
              </a:spcBef>
              <a:buClrTx/>
              <a:buSzTx/>
            </a:pPr>
            <a:endParaRPr lang="pl-PL" sz="1800" kern="1200" dirty="0">
              <a:solidFill>
                <a:prstClr val="black"/>
              </a:solidFill>
              <a:latin typeface="+mj-lt"/>
            </a:endParaRPr>
          </a:p>
          <a:p>
            <a:pPr marL="0" lvl="0" indent="0" algn="just" defTabSz="914400">
              <a:spcBef>
                <a:spcPct val="0"/>
              </a:spcBef>
              <a:buClrTx/>
              <a:buSzTx/>
            </a:pPr>
            <a:r>
              <a:rPr lang="pl-PL" sz="1800" kern="1200" dirty="0">
                <a:solidFill>
                  <a:prstClr val="black"/>
                </a:solidFill>
                <a:latin typeface="+mj-lt"/>
              </a:rPr>
              <a:t>W razie częściowego zaskarżenia nakazu część niezaskarżona uprawomocnia się i ma skutki prawomocnego wyroku (art. 505 § </a:t>
            </a:r>
            <a:r>
              <a:rPr lang="pl-PL" sz="1800" kern="1200" dirty="0" smtClean="0">
                <a:solidFill>
                  <a:prstClr val="black"/>
                </a:solidFill>
                <a:latin typeface="+mj-lt"/>
              </a:rPr>
              <a:t>2 KPC). </a:t>
            </a:r>
            <a:endParaRPr lang="pl-PL" sz="1800" kern="1200" dirty="0">
              <a:solidFill>
                <a:prstClr val="black"/>
              </a:solidFill>
              <a:latin typeface="+mj-lt"/>
            </a:endParaRPr>
          </a:p>
          <a:p>
            <a:endParaRPr lang="pl-PL" dirty="0"/>
          </a:p>
        </p:txBody>
      </p:sp>
    </p:spTree>
    <p:extLst>
      <p:ext uri="{BB962C8B-B14F-4D97-AF65-F5344CB8AC3E}">
        <p14:creationId xmlns:p14="http://schemas.microsoft.com/office/powerpoint/2010/main" val="28712982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3357384249"/>
              </p:ext>
            </p:extLst>
          </p:nvPr>
        </p:nvGraphicFramePr>
        <p:xfrm>
          <a:off x="1331640" y="1412776"/>
          <a:ext cx="7508876" cy="4943926"/>
        </p:xfrm>
        <a:graphic>
          <a:graphicData uri="http://schemas.openxmlformats.org/drawingml/2006/table">
            <a:tbl>
              <a:tblPr firstRow="1" bandRow="1">
                <a:tableStyleId>{5940675A-B579-460E-94D1-54222C63F5DA}</a:tableStyleId>
              </a:tblPr>
              <a:tblGrid>
                <a:gridCol w="3754438"/>
                <a:gridCol w="3754438"/>
              </a:tblGrid>
              <a:tr h="370840">
                <a:tc>
                  <a:txBody>
                    <a:bodyPr/>
                    <a:lstStyle/>
                    <a:p>
                      <a:pPr algn="ctr"/>
                      <a:endParaRPr lang="pl-PL" sz="1800" b="0" i="0" u="none" strike="noStrike" baseline="0" dirty="0" smtClean="0">
                        <a:solidFill>
                          <a:srgbClr val="000000"/>
                        </a:solidFill>
                        <a:latin typeface="+mj-lt"/>
                      </a:endParaRPr>
                    </a:p>
                    <a:p>
                      <a:pPr algn="ctr"/>
                      <a:r>
                        <a:rPr lang="pl-PL" sz="1800" b="1" i="0" u="none" strike="noStrike" baseline="0" dirty="0" smtClean="0">
                          <a:solidFill>
                            <a:srgbClr val="000000"/>
                          </a:solidFill>
                          <a:latin typeface="+mj-lt"/>
                        </a:rPr>
                        <a:t>Postępowanie nakazowe </a:t>
                      </a:r>
                      <a:r>
                        <a:rPr lang="pl-PL" sz="1800" b="0" i="0" u="none" strike="noStrike" baseline="0" dirty="0" smtClean="0">
                          <a:solidFill>
                            <a:srgbClr val="000000"/>
                          </a:solidFill>
                          <a:latin typeface="+mj-lt"/>
                        </a:rPr>
                        <a:t>	</a:t>
                      </a:r>
                    </a:p>
                  </a:txBody>
                  <a:tcPr/>
                </a:tc>
                <a:tc>
                  <a:txBody>
                    <a:bodyPr/>
                    <a:lstStyle/>
                    <a:p>
                      <a:pPr algn="ctr"/>
                      <a:endParaRPr lang="pl-PL" sz="1800" b="0" i="0" u="none" strike="noStrike" baseline="0" dirty="0" smtClean="0">
                        <a:solidFill>
                          <a:srgbClr val="000000"/>
                        </a:solidFill>
                        <a:latin typeface="+mj-lt"/>
                      </a:endParaRPr>
                    </a:p>
                    <a:p>
                      <a:pPr algn="ctr"/>
                      <a:r>
                        <a:rPr lang="pl-PL" sz="1800" b="1" i="0" u="none" strike="noStrike" baseline="0" dirty="0" smtClean="0">
                          <a:solidFill>
                            <a:srgbClr val="000000"/>
                          </a:solidFill>
                          <a:latin typeface="+mj-lt"/>
                        </a:rPr>
                        <a:t>Postępowanie upominawcze </a:t>
                      </a:r>
                      <a:r>
                        <a:rPr lang="pl-PL" sz="1800" b="0" i="0" u="none" strike="noStrike" baseline="0" dirty="0" smtClean="0">
                          <a:solidFill>
                            <a:srgbClr val="000000"/>
                          </a:solidFill>
                          <a:latin typeface="+mj-lt"/>
                        </a:rPr>
                        <a:t>	</a:t>
                      </a:r>
                    </a:p>
                  </a:txBody>
                  <a:tcPr/>
                </a:tc>
              </a:tr>
              <a:tr h="915486">
                <a:tc>
                  <a:txBody>
                    <a:bodyPr/>
                    <a:lstStyle/>
                    <a:p>
                      <a:pPr algn="l"/>
                      <a:endParaRPr lang="pl-PL" sz="1800" b="0" i="0" u="none" strike="noStrike" baseline="0" dirty="0" smtClean="0">
                        <a:solidFill>
                          <a:srgbClr val="000000"/>
                        </a:solidFill>
                        <a:latin typeface="+mj-lt"/>
                      </a:endParaRPr>
                    </a:p>
                    <a:p>
                      <a:r>
                        <a:rPr lang="pl-PL" sz="1800" b="0" i="0" u="none" strike="noStrike" baseline="0" dirty="0" smtClean="0">
                          <a:solidFill>
                            <a:srgbClr val="000000"/>
                          </a:solidFill>
                          <a:latin typeface="+mj-lt"/>
                        </a:rPr>
                        <a:t>1/4 opłaty za pozew </a:t>
                      </a:r>
                    </a:p>
                  </a:txBody>
                  <a:tcPr/>
                </a:tc>
                <a:tc>
                  <a:txBody>
                    <a:bodyPr/>
                    <a:lstStyle/>
                    <a:p>
                      <a:pPr algn="l"/>
                      <a:endParaRPr lang="pl-PL" sz="1800" b="0" i="0" u="none" strike="noStrike" baseline="0" dirty="0" smtClean="0">
                        <a:solidFill>
                          <a:srgbClr val="000000"/>
                        </a:solidFill>
                        <a:latin typeface="+mj-lt"/>
                      </a:endParaRPr>
                    </a:p>
                    <a:p>
                      <a:r>
                        <a:rPr lang="pl-PL" sz="1800" b="0" i="0" u="none" strike="noStrike" baseline="0" dirty="0" smtClean="0">
                          <a:solidFill>
                            <a:srgbClr val="000000"/>
                          </a:solidFill>
                          <a:latin typeface="+mj-lt"/>
                        </a:rPr>
                        <a:t>pełna opłata za pozew 	</a:t>
                      </a:r>
                    </a:p>
                  </a:txBody>
                  <a:tcPr/>
                </a:tc>
              </a:tr>
              <a:tr h="370840">
                <a:tc>
                  <a:txBody>
                    <a:bodyPr/>
                    <a:lstStyle/>
                    <a:p>
                      <a:r>
                        <a:rPr lang="pl-PL" sz="1800" b="0" i="0" u="none" strike="noStrike" baseline="0" dirty="0" smtClean="0">
                          <a:solidFill>
                            <a:srgbClr val="000000"/>
                          </a:solidFill>
                          <a:latin typeface="+mj-lt"/>
                        </a:rPr>
                        <a:t>możliwe jedynie na wniosek 	</a:t>
                      </a:r>
                    </a:p>
                  </a:txBody>
                  <a:tcPr/>
                </a:tc>
                <a:tc>
                  <a:txBody>
                    <a:bodyPr/>
                    <a:lstStyle/>
                    <a:p>
                      <a:r>
                        <a:rPr lang="pl-PL" sz="1800" b="0" i="0" u="none" strike="noStrike" baseline="0" dirty="0" smtClean="0">
                          <a:solidFill>
                            <a:srgbClr val="000000"/>
                          </a:solidFill>
                          <a:latin typeface="+mj-lt"/>
                        </a:rPr>
                        <a:t>dopuszczalność postępowania badana z urzędu 	</a:t>
                      </a:r>
                    </a:p>
                  </a:txBody>
                  <a:tcPr/>
                </a:tc>
              </a:tr>
              <a:tr h="370840">
                <a:tc>
                  <a:txBody>
                    <a:bodyPr/>
                    <a:lstStyle/>
                    <a:p>
                      <a:r>
                        <a:rPr lang="pl-PL" sz="1800" dirty="0" smtClean="0">
                          <a:latin typeface="+mj-lt"/>
                        </a:rPr>
                        <a:t>nakaz zapłaty stanowi tytuł zabezpieczenia wykonalny bez nadawania mu klauzuli wykonalności</a:t>
                      </a:r>
                    </a:p>
                  </a:txBody>
                  <a:tcPr/>
                </a:tc>
                <a:tc>
                  <a:txBody>
                    <a:bodyPr/>
                    <a:lstStyle/>
                    <a:p>
                      <a:r>
                        <a:rPr lang="pl-PL" sz="1800" dirty="0" smtClean="0">
                          <a:latin typeface="+mj-lt"/>
                        </a:rPr>
                        <a:t>nakaz zapłaty nie stanowi tytułu zabezpieczenia ani tytułu wykonawczego</a:t>
                      </a:r>
                      <a:endParaRPr lang="pl-PL" sz="1800" dirty="0">
                        <a:latin typeface="+mj-lt"/>
                      </a:endParaRPr>
                    </a:p>
                  </a:txBody>
                  <a:tcPr/>
                </a:tc>
              </a:tr>
              <a:tr h="370840">
                <a:tc>
                  <a:txBody>
                    <a:bodyPr/>
                    <a:lstStyle/>
                    <a:p>
                      <a:r>
                        <a:rPr lang="pl-PL" sz="1800" dirty="0" smtClean="0">
                          <a:latin typeface="+mj-lt"/>
                        </a:rPr>
                        <a:t>środek zaskarżenia – zarzut</a:t>
                      </a:r>
                    </a:p>
                  </a:txBody>
                  <a:tcPr/>
                </a:tc>
                <a:tc>
                  <a:txBody>
                    <a:bodyPr/>
                    <a:lstStyle/>
                    <a:p>
                      <a:r>
                        <a:rPr lang="pl-PL" sz="1800" dirty="0" smtClean="0">
                          <a:latin typeface="+mj-lt"/>
                        </a:rPr>
                        <a:t>środek zaskarżenia – sprzeciw</a:t>
                      </a:r>
                      <a:endParaRPr lang="pl-PL" sz="1800" dirty="0">
                        <a:latin typeface="+mj-lt"/>
                      </a:endParaRPr>
                    </a:p>
                  </a:txBody>
                  <a:tcPr/>
                </a:tc>
              </a:tr>
              <a:tr h="370840">
                <a:tc>
                  <a:txBody>
                    <a:bodyPr/>
                    <a:lstStyle/>
                    <a:p>
                      <a:r>
                        <a:rPr lang="pl-PL" sz="1800" dirty="0" smtClean="0">
                          <a:latin typeface="+mj-lt"/>
                        </a:rPr>
                        <a:t>po wniesieniu środka zaskarżenia nakaz zapłaty nie traci mocy</a:t>
                      </a:r>
                    </a:p>
                  </a:txBody>
                  <a:tcPr/>
                </a:tc>
                <a:tc>
                  <a:txBody>
                    <a:bodyPr/>
                    <a:lstStyle/>
                    <a:p>
                      <a:r>
                        <a:rPr lang="pl-PL" sz="1800" dirty="0" smtClean="0">
                          <a:latin typeface="+mj-lt"/>
                        </a:rPr>
                        <a:t>po wniesieniu środka zaskarżenia nakaz zapłaty traci moc</a:t>
                      </a:r>
                      <a:endParaRPr lang="pl-PL" sz="1800" dirty="0">
                        <a:latin typeface="+mj-lt"/>
                      </a:endParaRPr>
                    </a:p>
                  </a:txBody>
                  <a:tcPr/>
                </a:tc>
              </a:tr>
            </a:tbl>
          </a:graphicData>
        </a:graphic>
      </p:graphicFrame>
    </p:spTree>
    <p:extLst>
      <p:ext uri="{BB962C8B-B14F-4D97-AF65-F5344CB8AC3E}">
        <p14:creationId xmlns:p14="http://schemas.microsoft.com/office/powerpoint/2010/main" val="4436729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marL="0" indent="0"/>
            <a:r>
              <a:rPr lang="pl-PL" dirty="0" smtClean="0"/>
              <a:t>ELEKTRONICZNE POSTĘPOWANIE UPOMINAWCZE</a:t>
            </a:r>
            <a:endParaRPr lang="pl-PL" dirty="0"/>
          </a:p>
        </p:txBody>
      </p:sp>
      <p:sp>
        <p:nvSpPr>
          <p:cNvPr id="3" name="Symbol zastępczy zawartości 2"/>
          <p:cNvSpPr>
            <a:spLocks noGrp="1"/>
          </p:cNvSpPr>
          <p:nvPr>
            <p:ph idx="1"/>
          </p:nvPr>
        </p:nvSpPr>
        <p:spPr/>
        <p:txBody>
          <a:bodyPr/>
          <a:lstStyle/>
          <a:p>
            <a:pPr marL="0" lvl="0" indent="0" algn="just" defTabSz="914400">
              <a:spcBef>
                <a:spcPct val="0"/>
              </a:spcBef>
              <a:buClrTx/>
              <a:buSzTx/>
            </a:pPr>
            <a:endParaRPr lang="pl-PL" sz="1600" kern="1200" dirty="0" smtClean="0">
              <a:solidFill>
                <a:prstClr val="black"/>
              </a:solidFill>
              <a:latin typeface="+mj-lt"/>
            </a:endParaRPr>
          </a:p>
          <a:p>
            <a:pPr marL="0" lvl="0" indent="0" algn="just" defTabSz="914400">
              <a:spcBef>
                <a:spcPct val="0"/>
              </a:spcBef>
              <a:buClrTx/>
              <a:buSzTx/>
            </a:pPr>
            <a:r>
              <a:rPr lang="pl-PL" sz="1600" kern="1200" dirty="0" smtClean="0">
                <a:solidFill>
                  <a:prstClr val="black"/>
                </a:solidFill>
                <a:latin typeface="+mj-lt"/>
              </a:rPr>
              <a:t>Elektroniczne </a:t>
            </a:r>
            <a:r>
              <a:rPr lang="pl-PL" sz="1600" kern="1200" dirty="0">
                <a:solidFill>
                  <a:prstClr val="black"/>
                </a:solidFill>
                <a:latin typeface="+mj-lt"/>
              </a:rPr>
              <a:t>postępowanie upominawcze (</a:t>
            </a:r>
            <a:r>
              <a:rPr lang="pl-PL" sz="1600" b="1" kern="1200" dirty="0">
                <a:solidFill>
                  <a:prstClr val="black"/>
                </a:solidFill>
                <a:latin typeface="+mj-lt"/>
              </a:rPr>
              <a:t>EPU</a:t>
            </a:r>
            <a:r>
              <a:rPr lang="pl-PL" sz="1600" kern="1200" dirty="0">
                <a:solidFill>
                  <a:prstClr val="black"/>
                </a:solidFill>
                <a:latin typeface="+mj-lt"/>
              </a:rPr>
              <a:t>) zostało wprowadzone do Kodeksu postępowania cywilnego ustawą </a:t>
            </a:r>
            <a:r>
              <a:rPr lang="pl-PL" sz="1600" kern="1200" dirty="0" smtClean="0">
                <a:solidFill>
                  <a:prstClr val="black"/>
                </a:solidFill>
                <a:latin typeface="+mj-lt"/>
              </a:rPr>
              <a:t>z dnia </a:t>
            </a:r>
            <a:r>
              <a:rPr lang="pl-PL" sz="1600" kern="1200" dirty="0">
                <a:solidFill>
                  <a:prstClr val="black"/>
                </a:solidFill>
                <a:latin typeface="+mj-lt"/>
              </a:rPr>
              <a:t>9 stycznia 2009 r. o zmianie </a:t>
            </a:r>
            <a:r>
              <a:rPr lang="pl-PL" sz="1600" kern="1200" dirty="0" smtClean="0">
                <a:solidFill>
                  <a:prstClr val="black"/>
                </a:solidFill>
                <a:latin typeface="+mj-lt"/>
              </a:rPr>
              <a:t>ustawy </a:t>
            </a:r>
            <a:r>
              <a:rPr lang="pl-PL" sz="1600" kern="1200" dirty="0">
                <a:solidFill>
                  <a:prstClr val="black"/>
                </a:solidFill>
                <a:latin typeface="+mj-lt"/>
              </a:rPr>
              <a:t>Kodeks postępowania cywilnego oraz niektórych innych ustaw. W przepisach tej ustawy, która weszła w życie z dniem 1 stycznia 2010 r., utworzono „e-sąd” w celu sprawniejszego rozpoznawania roszczeń, dochodzonych według przepisów o postępowaniu upominawczym.</a:t>
            </a:r>
          </a:p>
          <a:p>
            <a:pPr marL="0" lvl="0" indent="0" algn="just" defTabSz="914400">
              <a:spcBef>
                <a:spcPct val="0"/>
              </a:spcBef>
              <a:buClrTx/>
              <a:buSzTx/>
            </a:pPr>
            <a:endParaRPr lang="pl-PL" sz="1600" kern="1200" dirty="0">
              <a:solidFill>
                <a:prstClr val="black"/>
              </a:solidFill>
              <a:latin typeface="+mj-lt"/>
            </a:endParaRPr>
          </a:p>
          <a:p>
            <a:pPr marL="0" lvl="0" indent="0" algn="just" defTabSz="914400">
              <a:spcBef>
                <a:spcPct val="0"/>
              </a:spcBef>
              <a:buClrTx/>
              <a:buSzTx/>
            </a:pPr>
            <a:r>
              <a:rPr lang="pl-PL" sz="1600" b="1" kern="1200" dirty="0">
                <a:solidFill>
                  <a:prstClr val="black"/>
                </a:solidFill>
                <a:latin typeface="+mj-lt"/>
              </a:rPr>
              <a:t>Zakres podmiotowy </a:t>
            </a:r>
            <a:r>
              <a:rPr lang="pl-PL" sz="1600" kern="1200" dirty="0">
                <a:solidFill>
                  <a:prstClr val="black"/>
                </a:solidFill>
                <a:latin typeface="+mj-lt"/>
              </a:rPr>
              <a:t>EPU wprawdzie nie jest ograniczony, niemniej jednak jest ono przeznaczone głównie dla tzw. powodów masowych, których roszczenia są udowodnione dokumentami, najczęściej fakturami bądź rachunkami. </a:t>
            </a:r>
          </a:p>
          <a:p>
            <a:pPr marL="0" lvl="0" indent="0" algn="just" defTabSz="914400">
              <a:spcBef>
                <a:spcPct val="0"/>
              </a:spcBef>
              <a:buClrTx/>
              <a:buSzTx/>
            </a:pPr>
            <a:endParaRPr lang="pl-PL" sz="1600" kern="1200" dirty="0">
              <a:solidFill>
                <a:prstClr val="black"/>
              </a:solidFill>
              <a:latin typeface="+mj-lt"/>
            </a:endParaRPr>
          </a:p>
          <a:p>
            <a:pPr marL="0" lvl="0" indent="0" algn="just" defTabSz="914400">
              <a:spcBef>
                <a:spcPct val="0"/>
              </a:spcBef>
              <a:buClrTx/>
              <a:buSzTx/>
            </a:pPr>
            <a:r>
              <a:rPr lang="pl-PL" sz="1600" b="1" kern="1200" dirty="0">
                <a:solidFill>
                  <a:prstClr val="black"/>
                </a:solidFill>
                <a:latin typeface="+mj-lt"/>
              </a:rPr>
              <a:t>Zakres przedmiotowy </a:t>
            </a:r>
            <a:r>
              <a:rPr lang="pl-PL" sz="1600" kern="1200" dirty="0">
                <a:solidFill>
                  <a:prstClr val="black"/>
                </a:solidFill>
                <a:latin typeface="+mj-lt"/>
              </a:rPr>
              <a:t>EPU obejmuje roszczenia pieniężne i inne, wskazane przez przepis szczególny, na zasadzie analogicznej do regulacji obowiązującej w art. 498 § </a:t>
            </a:r>
            <a:r>
              <a:rPr lang="pl-PL" sz="1600" kern="1200" dirty="0" smtClean="0">
                <a:solidFill>
                  <a:prstClr val="black"/>
                </a:solidFill>
                <a:latin typeface="+mj-lt"/>
              </a:rPr>
              <a:t>1 KPC. </a:t>
            </a:r>
            <a:r>
              <a:rPr lang="pl-PL" sz="1600" kern="1200" dirty="0">
                <a:solidFill>
                  <a:prstClr val="black"/>
                </a:solidFill>
                <a:latin typeface="+mj-lt"/>
              </a:rPr>
              <a:t>Mogą być dochodzone roszczenia, które stały się wymagalne w okresie </a:t>
            </a:r>
            <a:r>
              <a:rPr lang="pl-PL" sz="1600" b="1" kern="1200" dirty="0">
                <a:solidFill>
                  <a:prstClr val="black"/>
                </a:solidFill>
                <a:latin typeface="+mj-lt"/>
              </a:rPr>
              <a:t>trzech lat </a:t>
            </a:r>
            <a:r>
              <a:rPr lang="pl-PL" sz="1600" kern="1200" dirty="0">
                <a:solidFill>
                  <a:prstClr val="black"/>
                </a:solidFill>
                <a:latin typeface="+mj-lt"/>
              </a:rPr>
              <a:t>przed dniem wniesienia pozwu (art. 505</a:t>
            </a:r>
            <a:r>
              <a:rPr lang="pl-PL" sz="1600" kern="1200" baseline="30000" dirty="0">
                <a:solidFill>
                  <a:prstClr val="black"/>
                </a:solidFill>
                <a:latin typeface="+mj-lt"/>
              </a:rPr>
              <a:t>29a</a:t>
            </a:r>
            <a:r>
              <a:rPr lang="pl-PL" sz="1600" kern="1200" dirty="0">
                <a:solidFill>
                  <a:prstClr val="black"/>
                </a:solidFill>
                <a:latin typeface="+mj-lt"/>
              </a:rPr>
              <a:t>). W elektronicznym postępowaniu upominawczym nie stosuje się przepisów Kodeksu postępowania cywilnego regulujących inne postępowanie odrębne (art. 505</a:t>
            </a:r>
            <a:r>
              <a:rPr lang="pl-PL" sz="1600" kern="1200" baseline="30000" dirty="0">
                <a:solidFill>
                  <a:prstClr val="black"/>
                </a:solidFill>
                <a:latin typeface="+mj-lt"/>
              </a:rPr>
              <a:t>29</a:t>
            </a:r>
            <a:r>
              <a:rPr lang="pl-PL" sz="1600" kern="1200" dirty="0">
                <a:solidFill>
                  <a:prstClr val="black"/>
                </a:solidFill>
                <a:latin typeface="+mj-lt"/>
              </a:rPr>
              <a:t>).</a:t>
            </a:r>
          </a:p>
          <a:p>
            <a:pPr marL="0" lvl="0" indent="0" algn="just" defTabSz="914400">
              <a:spcBef>
                <a:spcPct val="0"/>
              </a:spcBef>
              <a:buClrTx/>
              <a:buSzTx/>
            </a:pPr>
            <a:endParaRPr lang="pl-PL" sz="1600" b="1" kern="1200" dirty="0">
              <a:solidFill>
                <a:prstClr val="black"/>
              </a:solidFill>
              <a:latin typeface="+mj-lt"/>
            </a:endParaRPr>
          </a:p>
          <a:p>
            <a:endParaRPr lang="pl-PL" dirty="0"/>
          </a:p>
        </p:txBody>
      </p:sp>
    </p:spTree>
    <p:extLst>
      <p:ext uri="{BB962C8B-B14F-4D97-AF65-F5344CB8AC3E}">
        <p14:creationId xmlns:p14="http://schemas.microsoft.com/office/powerpoint/2010/main" val="21242636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dirty="0" smtClean="0"/>
          </a:p>
          <a:p>
            <a:endParaRPr lang="pl-PL" dirty="0"/>
          </a:p>
          <a:p>
            <a:endParaRPr lang="pl-PL" dirty="0" smtClean="0"/>
          </a:p>
          <a:p>
            <a:endParaRPr lang="pl-PL" dirty="0"/>
          </a:p>
          <a:p>
            <a:endParaRPr lang="pl-PL" dirty="0" smtClean="0"/>
          </a:p>
          <a:p>
            <a:endParaRPr lang="pl-PL" dirty="0"/>
          </a:p>
          <a:p>
            <a:endParaRPr lang="pl-PL" dirty="0" smtClean="0"/>
          </a:p>
          <a:p>
            <a:endParaRPr lang="pl-PL" dirty="0"/>
          </a:p>
          <a:p>
            <a:endParaRPr lang="pl-PL" dirty="0" smtClean="0"/>
          </a:p>
          <a:p>
            <a:endParaRPr lang="pl-PL" dirty="0"/>
          </a:p>
          <a:p>
            <a:pPr marL="0" lvl="0" indent="0" algn="just" defTabSz="914400">
              <a:spcBef>
                <a:spcPct val="0"/>
              </a:spcBef>
              <a:buClrTx/>
              <a:buSzTx/>
            </a:pPr>
            <a:endParaRPr lang="pl-PL" sz="1800" b="1" kern="1200" dirty="0" smtClean="0">
              <a:solidFill>
                <a:prstClr val="black"/>
              </a:solidFill>
              <a:latin typeface="Century Gothic"/>
            </a:endParaRPr>
          </a:p>
          <a:p>
            <a:pPr marL="0" lvl="0" indent="0" algn="just" defTabSz="914400">
              <a:spcBef>
                <a:spcPct val="0"/>
              </a:spcBef>
              <a:buClrTx/>
              <a:buSzTx/>
            </a:pPr>
            <a:r>
              <a:rPr lang="pl-PL" sz="1800" b="1" kern="1200" dirty="0" smtClean="0">
                <a:solidFill>
                  <a:prstClr val="black"/>
                </a:solidFill>
                <a:latin typeface="Century Gothic"/>
              </a:rPr>
              <a:t>E-sądem </a:t>
            </a:r>
            <a:r>
              <a:rPr lang="pl-PL" sz="1800" b="1" kern="1200" dirty="0">
                <a:solidFill>
                  <a:prstClr val="black"/>
                </a:solidFill>
                <a:latin typeface="Century Gothic"/>
              </a:rPr>
              <a:t>jest Sąd Rejonowy w Lublinie (VI Wydział Cywilny). </a:t>
            </a:r>
            <a:r>
              <a:rPr lang="pl-PL" sz="1800" kern="1200" dirty="0">
                <a:solidFill>
                  <a:prstClr val="black"/>
                </a:solidFill>
                <a:latin typeface="Century Gothic"/>
              </a:rPr>
              <a:t>W celu podjęcia elektronicznych czynności procesowych, a zatem także wniesienia pozwu i innych pism należy skorzystać ze strony internetowej </a:t>
            </a:r>
            <a:r>
              <a:rPr lang="pl-PL" sz="1800" b="1" kern="1200" dirty="0">
                <a:solidFill>
                  <a:prstClr val="black"/>
                </a:solidFill>
                <a:latin typeface="Century Gothic"/>
              </a:rPr>
              <a:t>www.e-sad.gov.pl.</a:t>
            </a:r>
            <a:endParaRPr lang="pl-PL" sz="1800" kern="1200" dirty="0">
              <a:solidFill>
                <a:prstClr val="black"/>
              </a:solidFill>
              <a:latin typeface="Century Gothic"/>
            </a:endParaRP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5656" y="1268760"/>
            <a:ext cx="6784035" cy="3754272"/>
          </a:xfrm>
          <a:prstGeom prst="rect">
            <a:avLst/>
          </a:prstGeom>
        </p:spPr>
      </p:pic>
    </p:spTree>
    <p:extLst>
      <p:ext uri="{BB962C8B-B14F-4D97-AF65-F5344CB8AC3E}">
        <p14:creationId xmlns:p14="http://schemas.microsoft.com/office/powerpoint/2010/main" val="19264831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pPr marL="0" lvl="0" indent="0" algn="just" defTabSz="914400">
              <a:spcBef>
                <a:spcPct val="0"/>
              </a:spcBef>
              <a:buClrTx/>
              <a:buSzTx/>
            </a:pPr>
            <a:r>
              <a:rPr lang="pl-PL" sz="1800" b="1" kern="1200" dirty="0">
                <a:solidFill>
                  <a:prstClr val="black"/>
                </a:solidFill>
                <a:latin typeface="+mj-lt"/>
              </a:rPr>
              <a:t>Uruchomienie EPU zależy od powoda. </a:t>
            </a:r>
            <a:r>
              <a:rPr lang="pl-PL" sz="1800" kern="1200" dirty="0">
                <a:solidFill>
                  <a:prstClr val="black"/>
                </a:solidFill>
                <a:latin typeface="+mj-lt"/>
              </a:rPr>
              <a:t>Jeśli się na to zdecyduje, powinien wnieść pismo wszczynające EPU (pozew zawierający wniosek o wydanie nakazu zapłaty) drogą elektroniczną. </a:t>
            </a:r>
            <a:r>
              <a:rPr lang="pl-PL" sz="1800" b="1" kern="1200" dirty="0">
                <a:solidFill>
                  <a:prstClr val="black"/>
                </a:solidFill>
                <a:latin typeface="+mj-lt"/>
              </a:rPr>
              <a:t>Sposób wnoszenia pism procesowych drogą elektroniczną </a:t>
            </a:r>
            <a:r>
              <a:rPr lang="pl-PL" sz="1800" kern="1200" dirty="0">
                <a:solidFill>
                  <a:prstClr val="black"/>
                </a:solidFill>
                <a:latin typeface="+mj-lt"/>
              </a:rPr>
              <a:t>określa rozporządzenie Ministra Sprawiedliwości.</a:t>
            </a:r>
          </a:p>
          <a:p>
            <a:pPr marL="0" lvl="0" indent="0" algn="just" defTabSz="914400">
              <a:spcBef>
                <a:spcPct val="0"/>
              </a:spcBef>
              <a:buClrTx/>
              <a:buSzTx/>
            </a:pPr>
            <a:endParaRPr lang="pl-PL" sz="1800" kern="1200" dirty="0">
              <a:solidFill>
                <a:prstClr val="black"/>
              </a:solidFill>
              <a:latin typeface="+mj-lt"/>
            </a:endParaRPr>
          </a:p>
          <a:p>
            <a:pPr marL="0" lvl="0" indent="0" algn="just" defTabSz="914400">
              <a:spcBef>
                <a:spcPct val="0"/>
              </a:spcBef>
              <a:buClrTx/>
              <a:buSzTx/>
            </a:pPr>
            <a:r>
              <a:rPr lang="pl-PL" sz="1800" kern="1200" dirty="0">
                <a:solidFill>
                  <a:prstClr val="black"/>
                </a:solidFill>
                <a:latin typeface="+mj-lt"/>
              </a:rPr>
              <a:t>Pisma procesowe powoda niewniesione w tej formie nie wywołują skutków prawnych, jakie ustawa wiąże z wniesieniem pisma do sądu (art. </a:t>
            </a:r>
            <a:r>
              <a:rPr lang="pl-PL" sz="1800" kern="1200" dirty="0" smtClean="0">
                <a:solidFill>
                  <a:prstClr val="black"/>
                </a:solidFill>
                <a:latin typeface="+mj-lt"/>
              </a:rPr>
              <a:t>505</a:t>
            </a:r>
            <a:r>
              <a:rPr lang="pl-PL" sz="1800" kern="1200" baseline="30000" dirty="0" smtClean="0">
                <a:solidFill>
                  <a:prstClr val="black"/>
                </a:solidFill>
                <a:latin typeface="+mj-lt"/>
              </a:rPr>
              <a:t>31 </a:t>
            </a:r>
            <a:r>
              <a:rPr lang="pl-PL" sz="1800" kern="1200" dirty="0" smtClean="0">
                <a:solidFill>
                  <a:prstClr val="black"/>
                </a:solidFill>
                <a:latin typeface="+mj-lt"/>
              </a:rPr>
              <a:t>§ 1 KPC). </a:t>
            </a:r>
            <a:r>
              <a:rPr lang="pl-PL" sz="1800" b="1" kern="1200" dirty="0">
                <a:solidFill>
                  <a:prstClr val="black"/>
                </a:solidFill>
                <a:latin typeface="+mj-lt"/>
              </a:rPr>
              <a:t>Metodą komunikacji sądu z pozwanym </a:t>
            </a:r>
            <a:r>
              <a:rPr lang="pl-PL" sz="1800" kern="1200" dirty="0">
                <a:solidFill>
                  <a:prstClr val="black"/>
                </a:solidFill>
                <a:latin typeface="+mj-lt"/>
              </a:rPr>
              <a:t>jest - według jego wyboru - </a:t>
            </a:r>
            <a:r>
              <a:rPr lang="pl-PL" sz="1800" b="1" kern="1200" dirty="0">
                <a:solidFill>
                  <a:prstClr val="black"/>
                </a:solidFill>
                <a:latin typeface="+mj-lt"/>
              </a:rPr>
              <a:t>droga elektroniczna lub tradycyjna droga pisma procesowego</a:t>
            </a:r>
            <a:r>
              <a:rPr lang="pl-PL" sz="1800" kern="1200" dirty="0">
                <a:solidFill>
                  <a:prstClr val="black"/>
                </a:solidFill>
                <a:latin typeface="+mj-lt"/>
              </a:rPr>
              <a:t>. Jeśli pozwany wniesie pismo drogą elektroniczną, to metoda elektroniczna staje się wyłączna także dla niego i nie jest już możliwe późniejsze wnoszenie innych pism w drodze tradycyjnej. </a:t>
            </a:r>
          </a:p>
          <a:p>
            <a:pPr marL="0" lvl="0" indent="0" algn="just" defTabSz="914400">
              <a:spcBef>
                <a:spcPct val="0"/>
              </a:spcBef>
              <a:buClrTx/>
              <a:buSzTx/>
            </a:pPr>
            <a:endParaRPr lang="pl-PL" sz="1800" kern="1200" dirty="0">
              <a:solidFill>
                <a:prstClr val="black"/>
              </a:solidFill>
              <a:latin typeface="+mj-lt"/>
            </a:endParaRPr>
          </a:p>
          <a:p>
            <a:pPr marL="0" lvl="0" indent="0" algn="just" defTabSz="914400">
              <a:spcBef>
                <a:spcPct val="0"/>
              </a:spcBef>
              <a:buClrTx/>
              <a:buSzTx/>
            </a:pPr>
            <a:r>
              <a:rPr lang="pl-PL" sz="1800" kern="1200" dirty="0">
                <a:solidFill>
                  <a:prstClr val="black"/>
                </a:solidFill>
                <a:latin typeface="+mj-lt"/>
              </a:rPr>
              <a:t>W elektronicznym postępowaniu upominawczym powodowi </a:t>
            </a:r>
            <a:r>
              <a:rPr lang="pl-PL" sz="1800" b="1" kern="1200" dirty="0">
                <a:solidFill>
                  <a:prstClr val="black"/>
                </a:solidFill>
                <a:latin typeface="+mj-lt"/>
              </a:rPr>
              <a:t>dokonuje się doręczeń za pośrednictwem systemu teleinformatycznego </a:t>
            </a:r>
            <a:r>
              <a:rPr lang="pl-PL" sz="1800" kern="1200" dirty="0">
                <a:solidFill>
                  <a:prstClr val="black"/>
                </a:solidFill>
                <a:latin typeface="+mj-lt"/>
              </a:rPr>
              <a:t>obsługującego elektroniczne postępowanie upominawcze (doręczenie elektroniczne), a </a:t>
            </a:r>
            <a:r>
              <a:rPr lang="pl-PL" sz="1800" b="1" kern="1200" dirty="0">
                <a:solidFill>
                  <a:prstClr val="black"/>
                </a:solidFill>
                <a:latin typeface="+mj-lt"/>
              </a:rPr>
              <a:t>pozwanemu </a:t>
            </a:r>
            <a:r>
              <a:rPr lang="pl-PL" sz="1800" kern="1200" dirty="0">
                <a:solidFill>
                  <a:prstClr val="black"/>
                </a:solidFill>
                <a:latin typeface="+mj-lt"/>
              </a:rPr>
              <a:t>- w przypadku gdy wniesie pismo drogą elektroniczną.</a:t>
            </a:r>
          </a:p>
          <a:p>
            <a:endParaRPr lang="pl-PL" dirty="0"/>
          </a:p>
        </p:txBody>
      </p:sp>
    </p:spTree>
    <p:extLst>
      <p:ext uri="{BB962C8B-B14F-4D97-AF65-F5344CB8AC3E}">
        <p14:creationId xmlns:p14="http://schemas.microsoft.com/office/powerpoint/2010/main" val="1518549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marL="0" indent="0"/>
            <a:r>
              <a:rPr lang="pl-PL" dirty="0" smtClean="0"/>
              <a:t>TRYBY POSTĘPOWAŃ</a:t>
            </a:r>
            <a:endParaRPr lang="pl-PL" dirty="0"/>
          </a:p>
        </p:txBody>
      </p:sp>
      <p:sp>
        <p:nvSpPr>
          <p:cNvPr id="3" name="Symbol zastępczy zawartości 2"/>
          <p:cNvSpPr>
            <a:spLocks noGrp="1"/>
          </p:cNvSpPr>
          <p:nvPr>
            <p:ph idx="1"/>
          </p:nvPr>
        </p:nvSpPr>
        <p:spPr/>
        <p:txBody>
          <a:bodyPr/>
          <a:lstStyle/>
          <a:p>
            <a:pPr algn="ctr"/>
            <a:r>
              <a:rPr lang="pl-PL" b="1" dirty="0" smtClean="0">
                <a:latin typeface="+mj-lt"/>
              </a:rPr>
              <a:t>Postępowanie cywilne</a:t>
            </a:r>
          </a:p>
          <a:p>
            <a:pPr algn="just"/>
            <a:endParaRPr lang="pl-PL" dirty="0" smtClean="0">
              <a:latin typeface="+mj-lt"/>
            </a:endParaRPr>
          </a:p>
          <a:p>
            <a:pPr algn="just"/>
            <a:endParaRPr lang="pl-PL" dirty="0">
              <a:latin typeface="+mj-lt"/>
            </a:endParaRPr>
          </a:p>
          <a:p>
            <a:pPr algn="just"/>
            <a:r>
              <a:rPr lang="pl-PL" dirty="0" smtClean="0">
                <a:latin typeface="+mj-lt"/>
              </a:rPr>
              <a:t>										nieprocesowe</a:t>
            </a:r>
          </a:p>
          <a:p>
            <a:pPr algn="just"/>
            <a:r>
              <a:rPr lang="pl-PL" dirty="0" smtClean="0">
                <a:latin typeface="+mj-lt"/>
              </a:rPr>
              <a:t>		</a:t>
            </a:r>
            <a:r>
              <a:rPr lang="pl-PL" b="1" dirty="0" smtClean="0">
                <a:latin typeface="+mj-lt"/>
              </a:rPr>
              <a:t>	procesowe</a:t>
            </a:r>
          </a:p>
          <a:p>
            <a:pPr algn="just"/>
            <a:endParaRPr lang="pl-PL" dirty="0" smtClean="0">
              <a:latin typeface="+mj-lt"/>
            </a:endParaRPr>
          </a:p>
          <a:p>
            <a:pPr algn="just"/>
            <a:endParaRPr lang="pl-PL" dirty="0">
              <a:latin typeface="+mj-lt"/>
            </a:endParaRPr>
          </a:p>
          <a:p>
            <a:pPr algn="just"/>
            <a:r>
              <a:rPr lang="pl-PL" dirty="0" smtClean="0">
                <a:latin typeface="+mj-lt"/>
              </a:rPr>
              <a:t>zwykłe</a:t>
            </a:r>
          </a:p>
          <a:p>
            <a:pPr algn="just"/>
            <a:r>
              <a:rPr lang="pl-PL" dirty="0">
                <a:latin typeface="+mj-lt"/>
              </a:rPr>
              <a:t>	</a:t>
            </a:r>
            <a:r>
              <a:rPr lang="pl-PL" dirty="0" smtClean="0">
                <a:latin typeface="+mj-lt"/>
              </a:rPr>
              <a:t>						</a:t>
            </a:r>
            <a:r>
              <a:rPr lang="pl-PL" b="1" dirty="0" smtClean="0">
                <a:latin typeface="+mj-lt"/>
              </a:rPr>
              <a:t>odrębne</a:t>
            </a:r>
          </a:p>
          <a:p>
            <a:pPr marL="0" indent="0" algn="just"/>
            <a:endParaRPr lang="pl-PL" sz="2000" dirty="0" smtClean="0">
              <a:latin typeface="+mj-lt"/>
            </a:endParaRPr>
          </a:p>
          <a:p>
            <a:pPr marL="0" indent="0" algn="just"/>
            <a:r>
              <a:rPr lang="pl-PL" sz="2000" i="1" dirty="0" smtClean="0">
                <a:latin typeface="+mj-lt"/>
              </a:rPr>
              <a:t>art. 13 § 1 KPC Sąd rozpoznaje sprawy w </a:t>
            </a:r>
            <a:r>
              <a:rPr lang="pl-PL" sz="2000" b="1" i="1" dirty="0" smtClean="0">
                <a:latin typeface="+mj-lt"/>
              </a:rPr>
              <a:t>procesie</a:t>
            </a:r>
            <a:r>
              <a:rPr lang="pl-PL" sz="2000" i="1" dirty="0" smtClean="0">
                <a:latin typeface="+mj-lt"/>
              </a:rPr>
              <a:t>, chyba że ustawa stanowi inaczej. W wypadkach przewidzianych w ustawie sąd rozpoznaje sprawy według przepisów o postępowaniach odrębnych.</a:t>
            </a:r>
          </a:p>
          <a:p>
            <a:endParaRPr lang="pl-PL" dirty="0">
              <a:latin typeface="+mj-lt"/>
            </a:endParaRPr>
          </a:p>
        </p:txBody>
      </p:sp>
      <p:cxnSp>
        <p:nvCxnSpPr>
          <p:cNvPr id="5" name="Łącznik prosty ze strzałką 4"/>
          <p:cNvCxnSpPr/>
          <p:nvPr/>
        </p:nvCxnSpPr>
        <p:spPr bwMode="auto">
          <a:xfrm>
            <a:off x="5580112" y="1663931"/>
            <a:ext cx="648072" cy="66651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Łącznik prosty ze strzałką 6"/>
          <p:cNvCxnSpPr/>
          <p:nvPr/>
        </p:nvCxnSpPr>
        <p:spPr bwMode="auto">
          <a:xfrm flipH="1">
            <a:off x="3203848" y="1663931"/>
            <a:ext cx="1152128" cy="1116997"/>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Łącznik prosty ze strzałką 8"/>
          <p:cNvCxnSpPr/>
          <p:nvPr/>
        </p:nvCxnSpPr>
        <p:spPr bwMode="auto">
          <a:xfrm>
            <a:off x="3022792" y="3231496"/>
            <a:ext cx="1189168" cy="120561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Łącznik prosty ze strzałką 12"/>
          <p:cNvCxnSpPr/>
          <p:nvPr/>
        </p:nvCxnSpPr>
        <p:spPr bwMode="auto">
          <a:xfrm flipH="1">
            <a:off x="1907704" y="3231496"/>
            <a:ext cx="657970" cy="773568"/>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89124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pPr marL="0" lvl="0" indent="0" algn="just" defTabSz="914400">
              <a:spcBef>
                <a:spcPct val="0"/>
              </a:spcBef>
              <a:buClrTx/>
              <a:buSzTx/>
            </a:pPr>
            <a:r>
              <a:rPr lang="pl-PL" sz="1600" kern="1200" dirty="0">
                <a:solidFill>
                  <a:prstClr val="black"/>
                </a:solidFill>
                <a:latin typeface="+mj-lt"/>
              </a:rPr>
              <a:t>W pozwie powód, wskazując roszczenie, powinien podać datę wymagalności roszczenia. Ponadto powinien wskazać dowody na poparcie swoich twierdzeń, na których opiera roszczenie, nie załączając ich (art. 505</a:t>
            </a:r>
            <a:r>
              <a:rPr lang="pl-PL" sz="1600" kern="1200" baseline="30000" dirty="0">
                <a:solidFill>
                  <a:prstClr val="black"/>
                </a:solidFill>
                <a:latin typeface="+mj-lt"/>
              </a:rPr>
              <a:t>32</a:t>
            </a:r>
            <a:r>
              <a:rPr lang="pl-PL" sz="1600" kern="1200" dirty="0">
                <a:solidFill>
                  <a:prstClr val="black"/>
                </a:solidFill>
                <a:latin typeface="+mj-lt"/>
              </a:rPr>
              <a:t> § </a:t>
            </a:r>
            <a:r>
              <a:rPr lang="pl-PL" sz="1600" kern="1200" dirty="0" smtClean="0">
                <a:solidFill>
                  <a:prstClr val="black"/>
                </a:solidFill>
                <a:latin typeface="+mj-lt"/>
              </a:rPr>
              <a:t>1 KPC).  </a:t>
            </a:r>
            <a:r>
              <a:rPr lang="pl-PL" sz="1600" kern="1200" dirty="0">
                <a:solidFill>
                  <a:prstClr val="black"/>
                </a:solidFill>
                <a:latin typeface="+mj-lt"/>
              </a:rPr>
              <a:t>Nadto – </a:t>
            </a:r>
            <a:r>
              <a:rPr lang="pl-PL" sz="1600" kern="1200" dirty="0" smtClean="0">
                <a:solidFill>
                  <a:prstClr val="black"/>
                </a:solidFill>
                <a:latin typeface="+mj-lt"/>
              </a:rPr>
              <a:t>NIP/PESEL/KRS.</a:t>
            </a:r>
          </a:p>
          <a:p>
            <a:pPr marL="0" lvl="0" indent="0" algn="just" defTabSz="914400">
              <a:spcBef>
                <a:spcPct val="0"/>
              </a:spcBef>
              <a:buClrTx/>
              <a:buSzTx/>
            </a:pPr>
            <a:endParaRPr lang="pl-PL" sz="1600" kern="1200" dirty="0">
              <a:solidFill>
                <a:prstClr val="black"/>
              </a:solidFill>
              <a:latin typeface="+mj-lt"/>
            </a:endParaRPr>
          </a:p>
          <a:p>
            <a:pPr marL="0" lvl="0" indent="0" algn="just" defTabSz="914400">
              <a:spcBef>
                <a:spcPct val="0"/>
              </a:spcBef>
              <a:buClrTx/>
              <a:buSzTx/>
            </a:pPr>
            <a:r>
              <a:rPr lang="pl-PL" sz="1600" b="1" kern="1200" dirty="0">
                <a:solidFill>
                  <a:prstClr val="black"/>
                </a:solidFill>
                <a:latin typeface="+mj-lt"/>
              </a:rPr>
              <a:t>Warunki wydania nakazu zapłaty określone w art. 498 obowiązują w elektronicznym postępowaniu upominawczym w pełnym zakresie</a:t>
            </a:r>
            <a:r>
              <a:rPr lang="pl-PL" sz="1600" kern="1200" dirty="0">
                <a:solidFill>
                  <a:prstClr val="black"/>
                </a:solidFill>
                <a:latin typeface="+mj-lt"/>
              </a:rPr>
              <a:t>. </a:t>
            </a:r>
          </a:p>
          <a:p>
            <a:pPr marL="0" lvl="0" indent="0" algn="just" defTabSz="914400">
              <a:spcBef>
                <a:spcPct val="0"/>
              </a:spcBef>
              <a:buClrTx/>
              <a:buSzTx/>
            </a:pPr>
            <a:endParaRPr lang="pl-PL" sz="1600" kern="1200" dirty="0">
              <a:solidFill>
                <a:prstClr val="black"/>
              </a:solidFill>
              <a:latin typeface="+mj-lt"/>
            </a:endParaRPr>
          </a:p>
          <a:p>
            <a:pPr marL="0" lvl="0" indent="0" algn="just" defTabSz="914400">
              <a:spcBef>
                <a:spcPct val="0"/>
              </a:spcBef>
              <a:buClrTx/>
              <a:buSzTx/>
            </a:pPr>
            <a:r>
              <a:rPr lang="pl-PL" sz="1600" kern="1200" dirty="0">
                <a:solidFill>
                  <a:prstClr val="black"/>
                </a:solidFill>
                <a:latin typeface="+mj-lt"/>
              </a:rPr>
              <a:t>Ocena negatywnych przesłanek wydania nakazu zapłaty wskazanych w art. 499 § 1 pkt 1-4 wymaga uwzględnienia specyfiki elektronicznego postępowania.</a:t>
            </a:r>
          </a:p>
          <a:p>
            <a:pPr marL="0" lvl="0" indent="0" algn="just" defTabSz="914400">
              <a:spcBef>
                <a:spcPct val="0"/>
              </a:spcBef>
              <a:buClrTx/>
              <a:buSzTx/>
            </a:pPr>
            <a:endParaRPr lang="pl-PL" sz="1600" kern="1200" dirty="0">
              <a:solidFill>
                <a:prstClr val="black"/>
              </a:solidFill>
              <a:latin typeface="+mj-lt"/>
            </a:endParaRPr>
          </a:p>
          <a:p>
            <a:pPr marL="0" lvl="0" indent="0" algn="just" defTabSz="914400">
              <a:spcBef>
                <a:spcPct val="0"/>
              </a:spcBef>
              <a:buClrTx/>
              <a:buSzTx/>
            </a:pPr>
            <a:r>
              <a:rPr lang="pl-PL" sz="1600" kern="1200" dirty="0">
                <a:solidFill>
                  <a:prstClr val="black"/>
                </a:solidFill>
                <a:latin typeface="+mj-lt"/>
              </a:rPr>
              <a:t>W przypadku braku podstaw do wydania nakazu – e-sąd wydaje postanowienie, które doręcza powodowi (od 8 września 2016 r. powód może wnieść na wszelki wypadek o umorzenie w takiej sytuacji).</a:t>
            </a:r>
          </a:p>
          <a:p>
            <a:pPr marL="0" lvl="0" indent="0" algn="just" defTabSz="914400">
              <a:spcBef>
                <a:spcPct val="0"/>
              </a:spcBef>
              <a:buClrTx/>
              <a:buSzTx/>
            </a:pPr>
            <a:endParaRPr lang="pl-PL" sz="1600" kern="1200" dirty="0">
              <a:solidFill>
                <a:prstClr val="black"/>
              </a:solidFill>
              <a:latin typeface="+mj-lt"/>
            </a:endParaRPr>
          </a:p>
          <a:p>
            <a:pPr marL="0" lvl="0" indent="0" algn="just" defTabSz="914400">
              <a:spcBef>
                <a:spcPct val="0"/>
              </a:spcBef>
              <a:buClrTx/>
              <a:buSzTx/>
            </a:pPr>
            <a:r>
              <a:rPr lang="pl-PL" sz="1600" kern="1200" dirty="0">
                <a:solidFill>
                  <a:prstClr val="black"/>
                </a:solidFill>
                <a:latin typeface="+mj-lt"/>
              </a:rPr>
              <a:t>Sprzeciw – ogólne warunki jak w zwykłym postępowaniu upominawczym. </a:t>
            </a:r>
            <a:r>
              <a:rPr lang="pl-PL" sz="1600" b="1" kern="1200" dirty="0">
                <a:solidFill>
                  <a:prstClr val="black"/>
                </a:solidFill>
                <a:latin typeface="+mj-lt"/>
              </a:rPr>
              <a:t>Wymaganiem konstrukcyjnym sprzeciwu </a:t>
            </a:r>
            <a:r>
              <a:rPr lang="pl-PL" sz="1600" kern="1200" dirty="0">
                <a:solidFill>
                  <a:prstClr val="black"/>
                </a:solidFill>
                <a:latin typeface="+mj-lt"/>
              </a:rPr>
              <a:t>od elektronicznego nakazu zapłaty jest złożenie oświadczenia, z którego wynika, że pozwany wyraża sprzeciw odnośnie do wydanego nakazu zapłaty - nie ma konieczności uzasadnienia sprzeciwu i przedstawienia dowodów. Skarżący nie ma obowiązku wskazania zakresu zaskarżenia, skoro wniesienie sprzeciwu powoduje utratę mocy nakazu zapłaty w całości (art. 505</a:t>
            </a:r>
            <a:r>
              <a:rPr lang="pl-PL" sz="1600" kern="1200" baseline="30000" dirty="0">
                <a:solidFill>
                  <a:prstClr val="black"/>
                </a:solidFill>
                <a:latin typeface="+mj-lt"/>
              </a:rPr>
              <a:t>36</a:t>
            </a:r>
            <a:r>
              <a:rPr lang="pl-PL" sz="1600" kern="1200" dirty="0">
                <a:solidFill>
                  <a:prstClr val="black"/>
                </a:solidFill>
                <a:latin typeface="+mj-lt"/>
              </a:rPr>
              <a:t> § 1).</a:t>
            </a:r>
          </a:p>
          <a:p>
            <a:endParaRPr lang="pl-PL" dirty="0"/>
          </a:p>
        </p:txBody>
      </p:sp>
    </p:spTree>
    <p:extLst>
      <p:ext uri="{BB962C8B-B14F-4D97-AF65-F5344CB8AC3E}">
        <p14:creationId xmlns:p14="http://schemas.microsoft.com/office/powerpoint/2010/main" val="38832533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marL="0" indent="0"/>
            <a:r>
              <a:rPr lang="pl-PL" dirty="0" smtClean="0"/>
              <a:t>EUROPEJSKIE POSTĘPOWANIA TRANSGRANICZNE</a:t>
            </a:r>
            <a:endParaRPr lang="pl-PL" dirty="0"/>
          </a:p>
        </p:txBody>
      </p:sp>
      <p:sp>
        <p:nvSpPr>
          <p:cNvPr id="3" name="Symbol zastępczy zawartości 2"/>
          <p:cNvSpPr>
            <a:spLocks noGrp="1"/>
          </p:cNvSpPr>
          <p:nvPr>
            <p:ph idx="1"/>
          </p:nvPr>
        </p:nvSpPr>
        <p:spPr/>
        <p:txBody>
          <a:bodyPr/>
          <a:lstStyle/>
          <a:p>
            <a:pPr marL="0" lvl="0" indent="0" algn="just" defTabSz="914400">
              <a:spcBef>
                <a:spcPct val="0"/>
              </a:spcBef>
              <a:buClrTx/>
              <a:buSzTx/>
            </a:pPr>
            <a:endParaRPr lang="pl-PL" sz="1400" kern="1200" dirty="0" smtClean="0">
              <a:solidFill>
                <a:prstClr val="black"/>
              </a:solidFill>
              <a:latin typeface="+mj-lt"/>
            </a:endParaRPr>
          </a:p>
          <a:p>
            <a:pPr marL="0" lvl="0" indent="0" algn="just" defTabSz="914400">
              <a:spcBef>
                <a:spcPct val="0"/>
              </a:spcBef>
              <a:buClrTx/>
              <a:buSzTx/>
            </a:pPr>
            <a:r>
              <a:rPr lang="pl-PL" sz="1400" kern="1200" dirty="0" smtClean="0">
                <a:solidFill>
                  <a:prstClr val="black"/>
                </a:solidFill>
                <a:latin typeface="+mj-lt"/>
              </a:rPr>
              <a:t>Europejskie postępowania </a:t>
            </a:r>
            <a:r>
              <a:rPr lang="pl-PL" sz="1400" kern="1200" dirty="0">
                <a:solidFill>
                  <a:prstClr val="black"/>
                </a:solidFill>
                <a:latin typeface="+mj-lt"/>
              </a:rPr>
              <a:t>w sprawach transgranicznych, w ramach </a:t>
            </a:r>
            <a:r>
              <a:rPr lang="pl-PL" sz="1400" kern="1200" dirty="0" smtClean="0">
                <a:solidFill>
                  <a:prstClr val="black"/>
                </a:solidFill>
                <a:latin typeface="+mj-lt"/>
              </a:rPr>
              <a:t>których </a:t>
            </a:r>
            <a:r>
              <a:rPr lang="pl-PL" sz="1400" kern="1200" dirty="0">
                <a:solidFill>
                  <a:prstClr val="black"/>
                </a:solidFill>
                <a:latin typeface="+mj-lt"/>
              </a:rPr>
              <a:t>sąd rozpoznaje sprawy w europejskim postępowaniu nakazowym (art. 505</a:t>
            </a:r>
            <a:r>
              <a:rPr lang="pl-PL" sz="1400" kern="1200" baseline="30000" dirty="0">
                <a:solidFill>
                  <a:prstClr val="black"/>
                </a:solidFill>
                <a:latin typeface="+mj-lt"/>
              </a:rPr>
              <a:t>15</a:t>
            </a:r>
            <a:r>
              <a:rPr lang="pl-PL" sz="1400" kern="1200" dirty="0">
                <a:solidFill>
                  <a:prstClr val="black"/>
                </a:solidFill>
                <a:latin typeface="+mj-lt"/>
              </a:rPr>
              <a:t> </a:t>
            </a:r>
            <a:r>
              <a:rPr lang="pl-PL" sz="1400" kern="1200" dirty="0" smtClean="0">
                <a:solidFill>
                  <a:prstClr val="black"/>
                </a:solidFill>
                <a:latin typeface="+mj-lt"/>
              </a:rPr>
              <a:t>- 505</a:t>
            </a:r>
            <a:r>
              <a:rPr lang="pl-PL" sz="1400" kern="1200" baseline="30000" dirty="0" smtClean="0">
                <a:solidFill>
                  <a:prstClr val="black"/>
                </a:solidFill>
                <a:latin typeface="+mj-lt"/>
              </a:rPr>
              <a:t>20</a:t>
            </a:r>
            <a:r>
              <a:rPr lang="pl-PL" sz="1400" kern="1200" dirty="0">
                <a:solidFill>
                  <a:prstClr val="black"/>
                </a:solidFill>
                <a:latin typeface="+mj-lt"/>
              </a:rPr>
              <a:t>) lub europejskim postępowaniu w sprawach drobnych roszczeń (art. 505</a:t>
            </a:r>
            <a:r>
              <a:rPr lang="pl-PL" sz="1400" kern="1200" baseline="30000" dirty="0">
                <a:solidFill>
                  <a:prstClr val="black"/>
                </a:solidFill>
                <a:latin typeface="+mj-lt"/>
              </a:rPr>
              <a:t>21</a:t>
            </a:r>
            <a:r>
              <a:rPr lang="pl-PL" sz="1400" kern="1200" dirty="0">
                <a:solidFill>
                  <a:prstClr val="black"/>
                </a:solidFill>
                <a:latin typeface="+mj-lt"/>
              </a:rPr>
              <a:t> -505</a:t>
            </a:r>
            <a:r>
              <a:rPr lang="pl-PL" sz="1400" kern="1200" baseline="30000" dirty="0">
                <a:solidFill>
                  <a:prstClr val="black"/>
                </a:solidFill>
                <a:latin typeface="+mj-lt"/>
              </a:rPr>
              <a:t>27a</a:t>
            </a:r>
            <a:r>
              <a:rPr lang="pl-PL" sz="1400" kern="1200" dirty="0">
                <a:solidFill>
                  <a:prstClr val="black"/>
                </a:solidFill>
                <a:latin typeface="+mj-lt"/>
              </a:rPr>
              <a:t>), zostało wprowadzone w następstwie uchwalenia:</a:t>
            </a:r>
          </a:p>
          <a:p>
            <a:pPr marL="0" lvl="0" indent="0" algn="just" defTabSz="914400">
              <a:spcBef>
                <a:spcPct val="0"/>
              </a:spcBef>
              <a:buClrTx/>
              <a:buSzTx/>
            </a:pPr>
            <a:r>
              <a:rPr lang="pl-PL" sz="1400" kern="1200" dirty="0">
                <a:solidFill>
                  <a:prstClr val="black"/>
                </a:solidFill>
                <a:latin typeface="+mj-lt"/>
              </a:rPr>
              <a:t>1) rozporządzenia (WE) nr 1896/2006 Parlamentu Europejskiego i Rady z 12 grudnia 2006 r. ustanawiającego postępowanie w sprawie europejskiego nakazu </a:t>
            </a:r>
            <a:r>
              <a:rPr lang="pl-PL" sz="1400" kern="1200" dirty="0" smtClean="0">
                <a:solidFill>
                  <a:prstClr val="black"/>
                </a:solidFill>
                <a:latin typeface="+mj-lt"/>
              </a:rPr>
              <a:t>zapłaty;</a:t>
            </a:r>
            <a:endParaRPr lang="pl-PL" sz="1400" kern="1200" dirty="0">
              <a:solidFill>
                <a:prstClr val="black"/>
              </a:solidFill>
              <a:latin typeface="+mj-lt"/>
            </a:endParaRPr>
          </a:p>
          <a:p>
            <a:pPr marL="0" lvl="0" indent="0" algn="just" defTabSz="914400">
              <a:spcBef>
                <a:spcPct val="0"/>
              </a:spcBef>
              <a:buClrTx/>
              <a:buSzTx/>
            </a:pPr>
            <a:r>
              <a:rPr lang="pl-PL" sz="1400" kern="1200" dirty="0">
                <a:solidFill>
                  <a:prstClr val="black"/>
                </a:solidFill>
                <a:latin typeface="+mj-lt"/>
              </a:rPr>
              <a:t>2) rozporządzenia (WE) nr 861/2007 Parlamentu Europejskiego i Rady z 11 lipca 2007 r. ustanawiającego europejskie postępowanie w sprawie drobnych </a:t>
            </a:r>
            <a:r>
              <a:rPr lang="pl-PL" sz="1400" kern="1200" dirty="0" smtClean="0">
                <a:solidFill>
                  <a:prstClr val="black"/>
                </a:solidFill>
                <a:latin typeface="+mj-lt"/>
              </a:rPr>
              <a:t>roszczeń.</a:t>
            </a:r>
            <a:endParaRPr lang="pl-PL" sz="1400" kern="1200" dirty="0">
              <a:solidFill>
                <a:prstClr val="black"/>
              </a:solidFill>
              <a:latin typeface="+mj-lt"/>
            </a:endParaRPr>
          </a:p>
          <a:p>
            <a:pPr marL="0" lvl="0" indent="0" algn="just" defTabSz="914400">
              <a:spcBef>
                <a:spcPct val="0"/>
              </a:spcBef>
              <a:buClrTx/>
              <a:buSzTx/>
            </a:pPr>
            <a:endParaRPr lang="pl-PL" sz="1400" kern="1200" dirty="0">
              <a:solidFill>
                <a:prstClr val="black"/>
              </a:solidFill>
              <a:latin typeface="+mj-lt"/>
            </a:endParaRPr>
          </a:p>
          <a:p>
            <a:pPr marL="0" lvl="0" indent="0" algn="just" defTabSz="914400">
              <a:spcBef>
                <a:spcPct val="0"/>
              </a:spcBef>
              <a:buClrTx/>
              <a:buSzTx/>
            </a:pPr>
            <a:r>
              <a:rPr lang="pl-PL" sz="1400" b="1" kern="1200" dirty="0">
                <a:solidFill>
                  <a:prstClr val="black"/>
                </a:solidFill>
                <a:latin typeface="+mj-lt"/>
              </a:rPr>
              <a:t>Rozporządzenia </a:t>
            </a:r>
            <a:r>
              <a:rPr lang="pl-PL" sz="1400" kern="1200" dirty="0">
                <a:solidFill>
                  <a:prstClr val="black"/>
                </a:solidFill>
                <a:latin typeface="+mj-lt"/>
              </a:rPr>
              <a:t>organów Unii Europejskiej są aktami prawnymi mającymi </a:t>
            </a:r>
            <a:r>
              <a:rPr lang="pl-PL" sz="1400" b="1" kern="1200" dirty="0">
                <a:solidFill>
                  <a:prstClr val="black"/>
                </a:solidFill>
                <a:latin typeface="+mj-lt"/>
              </a:rPr>
              <a:t>bezpośrednie zastosowanie w państwach członkowskich </a:t>
            </a:r>
            <a:r>
              <a:rPr lang="pl-PL" sz="1400" kern="1200" dirty="0">
                <a:solidFill>
                  <a:prstClr val="black"/>
                </a:solidFill>
                <a:latin typeface="+mj-lt"/>
              </a:rPr>
              <a:t>bez potrzeby implementacji. </a:t>
            </a:r>
            <a:r>
              <a:rPr lang="pl-PL" sz="1400" b="1" kern="1200" dirty="0">
                <a:solidFill>
                  <a:prstClr val="black"/>
                </a:solidFill>
                <a:latin typeface="+mj-lt"/>
              </a:rPr>
              <a:t>W kwestiach w nich nieuregulowanych mają zastosowanie przepisy </a:t>
            </a:r>
            <a:r>
              <a:rPr lang="pl-PL" sz="1400" kern="1200" dirty="0">
                <a:solidFill>
                  <a:prstClr val="black"/>
                </a:solidFill>
                <a:latin typeface="+mj-lt"/>
              </a:rPr>
              <a:t>państw członkowskich (por. art. 26 rozporządzenia nr 1896/2006 i art. 19 rozporządzenia nr 861/2007).</a:t>
            </a:r>
          </a:p>
          <a:p>
            <a:pPr marL="0" lvl="0" indent="0" algn="just" defTabSz="914400">
              <a:spcBef>
                <a:spcPct val="0"/>
              </a:spcBef>
              <a:buClrTx/>
              <a:buSzTx/>
            </a:pPr>
            <a:r>
              <a:rPr lang="pl-PL" sz="1400" kern="1200" dirty="0">
                <a:solidFill>
                  <a:prstClr val="black"/>
                </a:solidFill>
                <a:latin typeface="+mj-lt"/>
              </a:rPr>
              <a:t> </a:t>
            </a:r>
          </a:p>
          <a:p>
            <a:pPr marL="0" lvl="0" indent="0" algn="just" defTabSz="914400">
              <a:spcBef>
                <a:spcPct val="0"/>
              </a:spcBef>
              <a:buClrTx/>
              <a:buSzTx/>
            </a:pPr>
            <a:r>
              <a:rPr lang="pl-PL" sz="1400" kern="1200" dirty="0">
                <a:solidFill>
                  <a:prstClr val="black"/>
                </a:solidFill>
                <a:latin typeface="+mj-lt"/>
              </a:rPr>
              <a:t>Z tych względów zaszła potrzeba wprowadzenia do polskiego prawa unormowań umożliwiających sprawne funkcjonowanie w kraju obu europejskich postępowań. Dotyczy to w szczególności takich kwestii, jak np. właściwość sądu. </a:t>
            </a:r>
          </a:p>
          <a:p>
            <a:pPr marL="0" lvl="0" indent="0" algn="just" defTabSz="914400">
              <a:spcBef>
                <a:spcPct val="0"/>
              </a:spcBef>
              <a:buClrTx/>
              <a:buSzTx/>
            </a:pPr>
            <a:r>
              <a:rPr lang="pl-PL" sz="1400" kern="1200" dirty="0">
                <a:solidFill>
                  <a:prstClr val="black"/>
                </a:solidFill>
                <a:latin typeface="+mj-lt"/>
              </a:rPr>
              <a:t>W przepisach art. 505</a:t>
            </a:r>
            <a:r>
              <a:rPr lang="pl-PL" sz="1400" kern="1200" baseline="30000" dirty="0">
                <a:solidFill>
                  <a:prstClr val="black"/>
                </a:solidFill>
                <a:latin typeface="+mj-lt"/>
              </a:rPr>
              <a:t>15</a:t>
            </a:r>
            <a:r>
              <a:rPr lang="pl-PL" sz="1400" kern="1200" dirty="0">
                <a:solidFill>
                  <a:prstClr val="black"/>
                </a:solidFill>
                <a:latin typeface="+mj-lt"/>
              </a:rPr>
              <a:t>-505</a:t>
            </a:r>
            <a:r>
              <a:rPr lang="pl-PL" sz="1400" kern="1200" baseline="30000" dirty="0">
                <a:solidFill>
                  <a:prstClr val="black"/>
                </a:solidFill>
                <a:latin typeface="+mj-lt"/>
              </a:rPr>
              <a:t>27a</a:t>
            </a:r>
            <a:r>
              <a:rPr lang="pl-PL" sz="1400" kern="1200" dirty="0">
                <a:solidFill>
                  <a:prstClr val="black"/>
                </a:solidFill>
                <a:latin typeface="+mj-lt"/>
              </a:rPr>
              <a:t> </a:t>
            </a:r>
            <a:r>
              <a:rPr lang="pl-PL" sz="1400" kern="1200" dirty="0" smtClean="0">
                <a:solidFill>
                  <a:prstClr val="black"/>
                </a:solidFill>
                <a:latin typeface="+mj-lt"/>
              </a:rPr>
              <a:t>KPC zostały </a:t>
            </a:r>
            <a:r>
              <a:rPr lang="pl-PL" sz="1400" kern="1200" dirty="0">
                <a:solidFill>
                  <a:prstClr val="black"/>
                </a:solidFill>
                <a:latin typeface="+mj-lt"/>
              </a:rPr>
              <a:t>uregulowane wyłącznie zagadnienia pozostające poza zakresem unormowania rozporządzeń nr 1896/2006 i 861/2007</a:t>
            </a:r>
            <a:r>
              <a:rPr lang="pl-PL" sz="1400" kern="1200" dirty="0" smtClean="0">
                <a:solidFill>
                  <a:prstClr val="black"/>
                </a:solidFill>
                <a:latin typeface="+mj-lt"/>
              </a:rPr>
              <a:t>.</a:t>
            </a:r>
          </a:p>
          <a:p>
            <a:pPr marL="0" lvl="0" indent="0" algn="just" defTabSz="914400">
              <a:spcBef>
                <a:spcPct val="0"/>
              </a:spcBef>
              <a:buClrTx/>
              <a:buSzTx/>
            </a:pPr>
            <a:endParaRPr lang="pl-PL" sz="1400" kern="1200" dirty="0">
              <a:solidFill>
                <a:prstClr val="black"/>
              </a:solidFill>
              <a:latin typeface="+mj-lt"/>
            </a:endParaRPr>
          </a:p>
          <a:p>
            <a:pPr marL="0" lvl="0" indent="0" algn="just" defTabSz="914400">
              <a:spcBef>
                <a:spcPct val="0"/>
              </a:spcBef>
              <a:buClrTx/>
              <a:buSzTx/>
            </a:pPr>
            <a:r>
              <a:rPr lang="pl-PL" sz="1400" kern="1200" dirty="0">
                <a:solidFill>
                  <a:prstClr val="black"/>
                </a:solidFill>
                <a:latin typeface="+mj-lt"/>
              </a:rPr>
              <a:t>Konieczne zatem jest </a:t>
            </a:r>
            <a:r>
              <a:rPr lang="pl-PL" sz="1400" b="1" kern="1200" dirty="0">
                <a:solidFill>
                  <a:prstClr val="black"/>
                </a:solidFill>
                <a:latin typeface="+mj-lt"/>
              </a:rPr>
              <a:t>równoległe stosowanie regulacji wspólnotowej i krajowej</a:t>
            </a:r>
            <a:r>
              <a:rPr lang="pl-PL" sz="1400" kern="1200" dirty="0">
                <a:solidFill>
                  <a:prstClr val="black"/>
                </a:solidFill>
                <a:latin typeface="+mj-lt"/>
              </a:rPr>
              <a:t>. Z tych względów w niektórych przepisach Kodeksu postępowania cywilnego zawarte jest </a:t>
            </a:r>
            <a:r>
              <a:rPr lang="pl-PL" sz="1400" b="1" kern="1200" dirty="0">
                <a:solidFill>
                  <a:prstClr val="black"/>
                </a:solidFill>
                <a:latin typeface="+mj-lt"/>
              </a:rPr>
              <a:t>odesłanie do „przepisów odrębnych” </a:t>
            </a:r>
            <a:r>
              <a:rPr lang="pl-PL" sz="1400" kern="1200" dirty="0">
                <a:solidFill>
                  <a:prstClr val="black"/>
                </a:solidFill>
                <a:latin typeface="+mj-lt"/>
              </a:rPr>
              <a:t>(np. w art. 505</a:t>
            </a:r>
            <a:r>
              <a:rPr lang="pl-PL" sz="1400" kern="1200" baseline="30000" dirty="0">
                <a:solidFill>
                  <a:prstClr val="black"/>
                </a:solidFill>
                <a:latin typeface="+mj-lt"/>
              </a:rPr>
              <a:t>15</a:t>
            </a:r>
            <a:r>
              <a:rPr lang="pl-PL" sz="1400" kern="1200" dirty="0">
                <a:solidFill>
                  <a:prstClr val="black"/>
                </a:solidFill>
                <a:latin typeface="+mj-lt"/>
              </a:rPr>
              <a:t> i </a:t>
            </a:r>
            <a:r>
              <a:rPr lang="pl-PL" sz="1400" kern="1200" dirty="0" smtClean="0">
                <a:solidFill>
                  <a:prstClr val="black"/>
                </a:solidFill>
                <a:latin typeface="+mj-lt"/>
              </a:rPr>
              <a:t>505</a:t>
            </a:r>
            <a:r>
              <a:rPr lang="pl-PL" sz="1400" kern="1200" baseline="30000" dirty="0" smtClean="0">
                <a:solidFill>
                  <a:prstClr val="black"/>
                </a:solidFill>
                <a:latin typeface="+mj-lt"/>
              </a:rPr>
              <a:t>19 </a:t>
            </a:r>
            <a:r>
              <a:rPr lang="pl-PL" sz="1400" kern="1200" dirty="0" smtClean="0">
                <a:solidFill>
                  <a:prstClr val="black"/>
                </a:solidFill>
                <a:latin typeface="+mj-lt"/>
              </a:rPr>
              <a:t>KPC).</a:t>
            </a:r>
            <a:endParaRPr lang="pl-PL" sz="1400" kern="1200" dirty="0">
              <a:solidFill>
                <a:prstClr val="black"/>
              </a:solidFill>
              <a:latin typeface="+mj-lt"/>
            </a:endParaRPr>
          </a:p>
          <a:p>
            <a:endParaRPr lang="pl-PL" dirty="0"/>
          </a:p>
        </p:txBody>
      </p:sp>
    </p:spTree>
    <p:extLst>
      <p:ext uri="{BB962C8B-B14F-4D97-AF65-F5344CB8AC3E}">
        <p14:creationId xmlns:p14="http://schemas.microsoft.com/office/powerpoint/2010/main" val="21784372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pPr marL="0" indent="0" algn="just"/>
            <a:endParaRPr lang="pl-PL" sz="2400" b="1" dirty="0" smtClean="0">
              <a:latin typeface="+mj-lt"/>
            </a:endParaRPr>
          </a:p>
          <a:p>
            <a:pPr marL="0" indent="0" algn="just"/>
            <a:r>
              <a:rPr lang="pl-PL" sz="2400" b="1" dirty="0" smtClean="0">
                <a:latin typeface="+mj-lt"/>
              </a:rPr>
              <a:t>Definicja </a:t>
            </a:r>
            <a:r>
              <a:rPr lang="pl-PL" sz="2400" b="1" dirty="0">
                <a:latin typeface="+mj-lt"/>
              </a:rPr>
              <a:t>legalna sprawy transgranicznej</a:t>
            </a:r>
          </a:p>
          <a:p>
            <a:pPr marL="0" indent="0" algn="just"/>
            <a:endParaRPr lang="pl-PL" sz="2400" dirty="0" smtClean="0">
              <a:latin typeface="+mj-lt"/>
            </a:endParaRPr>
          </a:p>
          <a:p>
            <a:pPr marL="0" indent="0" algn="just"/>
            <a:r>
              <a:rPr lang="pl-PL" sz="2400" i="1" dirty="0" smtClean="0">
                <a:latin typeface="+mj-lt"/>
              </a:rPr>
              <a:t>Określenie </a:t>
            </a:r>
            <a:r>
              <a:rPr lang="pl-PL" sz="2400" i="1" dirty="0">
                <a:latin typeface="+mj-lt"/>
              </a:rPr>
              <a:t>"transgraniczna sprawa" nie jest zatem tożsame ze sprawą cywilną z </a:t>
            </a:r>
            <a:r>
              <a:rPr lang="pl-PL" sz="2400" i="1" dirty="0" smtClean="0">
                <a:latin typeface="+mj-lt"/>
              </a:rPr>
              <a:t>elementem zagranicznym</a:t>
            </a:r>
            <a:r>
              <a:rPr lang="pl-PL" sz="2400" i="1" dirty="0">
                <a:latin typeface="+mj-lt"/>
              </a:rPr>
              <a:t>. O tym, czy sprawa ma charakter transgraniczny, decyduje jedynie </a:t>
            </a:r>
            <a:r>
              <a:rPr lang="pl-PL" sz="2400" i="1" dirty="0" smtClean="0">
                <a:latin typeface="+mj-lt"/>
              </a:rPr>
              <a:t>szczególna kwalifikacja </a:t>
            </a:r>
            <a:r>
              <a:rPr lang="pl-PL" sz="2400" i="1" dirty="0">
                <a:latin typeface="+mj-lt"/>
              </a:rPr>
              <a:t>podmiotów (stron procesowych), przy czym nie chodzi o ich obywatelstwo, lecz </a:t>
            </a:r>
            <a:r>
              <a:rPr lang="pl-PL" sz="2400" i="1" dirty="0" smtClean="0">
                <a:latin typeface="+mj-lt"/>
              </a:rPr>
              <a:t>o miejsce </a:t>
            </a:r>
            <a:r>
              <a:rPr lang="pl-PL" sz="2400" i="1" dirty="0">
                <a:latin typeface="+mj-lt"/>
              </a:rPr>
              <a:t>zamieszkania (miejsce stałego pobytu). </a:t>
            </a:r>
            <a:endParaRPr lang="pl-PL" sz="2400" i="1" dirty="0" smtClean="0">
              <a:latin typeface="+mj-lt"/>
            </a:endParaRPr>
          </a:p>
          <a:p>
            <a:pPr marL="0" indent="0" algn="just"/>
            <a:r>
              <a:rPr lang="pl-PL" sz="1800" i="1" dirty="0" smtClean="0">
                <a:latin typeface="+mj-lt"/>
              </a:rPr>
              <a:t>(Art. 505</a:t>
            </a:r>
            <a:r>
              <a:rPr lang="pl-PL" sz="1800" i="1" kern="1200" baseline="30000" dirty="0" smtClean="0">
                <a:solidFill>
                  <a:prstClr val="black"/>
                </a:solidFill>
                <a:latin typeface="+mj-lt"/>
              </a:rPr>
              <a:t>15</a:t>
            </a:r>
            <a:r>
              <a:rPr lang="pl-PL" sz="1800" i="1" kern="1200" dirty="0" smtClean="0">
                <a:solidFill>
                  <a:prstClr val="black"/>
                </a:solidFill>
                <a:latin typeface="+mj-lt"/>
              </a:rPr>
              <a:t> </a:t>
            </a:r>
            <a:r>
              <a:rPr lang="pl-PL" sz="1800" i="1" dirty="0" smtClean="0">
                <a:latin typeface="+mj-lt"/>
              </a:rPr>
              <a:t>KPC T. II, red. Piasecki 2016, wyd. 7/</a:t>
            </a:r>
            <a:r>
              <a:rPr lang="pl-PL" sz="1800" i="1" dirty="0" err="1" smtClean="0">
                <a:latin typeface="+mj-lt"/>
              </a:rPr>
              <a:t>Kulski</a:t>
            </a:r>
            <a:r>
              <a:rPr lang="pl-PL" sz="1800" i="1" dirty="0" smtClean="0">
                <a:latin typeface="+mj-lt"/>
              </a:rPr>
              <a:t>).</a:t>
            </a:r>
            <a:endParaRPr lang="pl-PL" sz="1800" i="1" dirty="0">
              <a:latin typeface="+mj-lt"/>
            </a:endParaRPr>
          </a:p>
        </p:txBody>
      </p:sp>
    </p:spTree>
    <p:extLst>
      <p:ext uri="{BB962C8B-B14F-4D97-AF65-F5344CB8AC3E}">
        <p14:creationId xmlns:p14="http://schemas.microsoft.com/office/powerpoint/2010/main" val="288538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marL="0" indent="0"/>
            <a:r>
              <a:rPr lang="pl-PL" dirty="0" smtClean="0"/>
              <a:t>EUROPEJSKIE POSTĘPOWANIE NAKAZOWE</a:t>
            </a:r>
            <a:endParaRPr lang="pl-PL" dirty="0"/>
          </a:p>
        </p:txBody>
      </p:sp>
      <p:sp>
        <p:nvSpPr>
          <p:cNvPr id="3" name="Symbol zastępczy zawartości 2"/>
          <p:cNvSpPr>
            <a:spLocks noGrp="1"/>
          </p:cNvSpPr>
          <p:nvPr>
            <p:ph idx="1"/>
          </p:nvPr>
        </p:nvSpPr>
        <p:spPr/>
        <p:txBody>
          <a:bodyPr/>
          <a:lstStyle/>
          <a:p>
            <a:pPr marL="0" lvl="0" indent="0" algn="just" defTabSz="914400">
              <a:spcBef>
                <a:spcPct val="0"/>
              </a:spcBef>
              <a:buClrTx/>
              <a:buSzTx/>
            </a:pPr>
            <a:r>
              <a:rPr lang="pl-PL" sz="1400" b="1" kern="1200" dirty="0" smtClean="0">
                <a:solidFill>
                  <a:prstClr val="black"/>
                </a:solidFill>
                <a:latin typeface="+mj-lt"/>
              </a:rPr>
              <a:t>Art. 2 rozporządzenia 1886/2006 </a:t>
            </a:r>
          </a:p>
          <a:p>
            <a:pPr marL="0" lvl="0" indent="0" algn="just" defTabSz="914400">
              <a:spcBef>
                <a:spcPct val="0"/>
              </a:spcBef>
              <a:buClrTx/>
              <a:buSzTx/>
            </a:pPr>
            <a:r>
              <a:rPr lang="pl-PL" sz="1400" kern="1200" dirty="0" smtClean="0">
                <a:solidFill>
                  <a:prstClr val="black"/>
                </a:solidFill>
                <a:latin typeface="+mj-lt"/>
              </a:rPr>
              <a:t>1</a:t>
            </a:r>
            <a:r>
              <a:rPr lang="pl-PL" sz="1400" kern="1200" dirty="0">
                <a:solidFill>
                  <a:prstClr val="black"/>
                </a:solidFill>
                <a:latin typeface="+mj-lt"/>
              </a:rPr>
              <a:t>. Niniejsze rozporządzenie ma zastosowanie do t</a:t>
            </a:r>
            <a:r>
              <a:rPr lang="pl-PL" sz="1400" b="1" kern="1200" dirty="0">
                <a:solidFill>
                  <a:prstClr val="black"/>
                </a:solidFill>
                <a:latin typeface="+mj-lt"/>
              </a:rPr>
              <a:t>ransgranicznych spraw cywilnych i handlowych</a:t>
            </a:r>
            <a:r>
              <a:rPr lang="pl-PL" sz="1400" kern="1200" dirty="0">
                <a:solidFill>
                  <a:prstClr val="black"/>
                </a:solidFill>
                <a:latin typeface="+mj-lt"/>
              </a:rPr>
              <a:t>, bez względu na rodzaj sądu lub trybunału. </a:t>
            </a:r>
            <a:r>
              <a:rPr lang="pl-PL" sz="1400" b="1" kern="1200" dirty="0">
                <a:solidFill>
                  <a:prstClr val="black"/>
                </a:solidFill>
                <a:latin typeface="+mj-lt"/>
              </a:rPr>
              <a:t>Nie ma ono zastosowania </a:t>
            </a:r>
            <a:r>
              <a:rPr lang="pl-PL" sz="1400" kern="1200" dirty="0">
                <a:solidFill>
                  <a:prstClr val="black"/>
                </a:solidFill>
                <a:latin typeface="+mj-lt"/>
              </a:rPr>
              <a:t>w szczególności do spraw skarbowych, celnych lub administracyjnych, ani dotyczących odpowiedzialności państwa za działania i zaniechania przy wykonywaniu władzy publicznej (</a:t>
            </a:r>
            <a:r>
              <a:rPr lang="pl-PL" sz="1400" i="1" kern="1200" dirty="0">
                <a:solidFill>
                  <a:prstClr val="black"/>
                </a:solidFill>
                <a:latin typeface="+mj-lt"/>
              </a:rPr>
              <a:t>acta iure </a:t>
            </a:r>
            <a:r>
              <a:rPr lang="pl-PL" sz="1400" i="1" kern="1200" dirty="0" err="1">
                <a:solidFill>
                  <a:prstClr val="black"/>
                </a:solidFill>
                <a:latin typeface="+mj-lt"/>
              </a:rPr>
              <a:t>imperii</a:t>
            </a:r>
            <a:r>
              <a:rPr lang="pl-PL" sz="1400" kern="1200" dirty="0">
                <a:solidFill>
                  <a:prstClr val="black"/>
                </a:solidFill>
                <a:latin typeface="+mj-lt"/>
              </a:rPr>
              <a:t>).</a:t>
            </a:r>
          </a:p>
          <a:p>
            <a:pPr marL="0" lvl="0" indent="0" algn="just" defTabSz="914400">
              <a:spcBef>
                <a:spcPct val="0"/>
              </a:spcBef>
              <a:buClrTx/>
              <a:buSzTx/>
            </a:pPr>
            <a:r>
              <a:rPr lang="pl-PL" sz="1400" kern="1200" dirty="0">
                <a:solidFill>
                  <a:prstClr val="black"/>
                </a:solidFill>
                <a:latin typeface="+mj-lt"/>
              </a:rPr>
              <a:t>2. Niniejsze rozporządzenie nie ma zastosowania do spraw dotyczących:</a:t>
            </a:r>
          </a:p>
          <a:p>
            <a:pPr marL="0" lvl="0" indent="0" algn="just" defTabSz="914400">
              <a:spcBef>
                <a:spcPct val="0"/>
              </a:spcBef>
              <a:buClrTx/>
              <a:buSzTx/>
            </a:pPr>
            <a:r>
              <a:rPr lang="pl-PL" sz="1400" kern="1200" dirty="0">
                <a:solidFill>
                  <a:prstClr val="black"/>
                </a:solidFill>
                <a:latin typeface="+mj-lt"/>
              </a:rPr>
              <a:t>a)   praw majątkowych wynikających ze stosunków małżeńskich, testamentów i dziedziczenia;</a:t>
            </a:r>
          </a:p>
          <a:p>
            <a:pPr marL="0" lvl="0" indent="0" algn="just" defTabSz="914400">
              <a:spcBef>
                <a:spcPct val="0"/>
              </a:spcBef>
              <a:buClrTx/>
              <a:buSzTx/>
            </a:pPr>
            <a:r>
              <a:rPr lang="pl-PL" sz="1400" kern="1200" dirty="0">
                <a:solidFill>
                  <a:prstClr val="black"/>
                </a:solidFill>
                <a:latin typeface="+mj-lt"/>
              </a:rPr>
              <a:t>b)   upadłości, postępowania związanego z likwidacją niewypłacalnych spółek lub innych osób prawnych, postępowań pojednawczych, układów oraz innych analogicznych postępowań;</a:t>
            </a:r>
          </a:p>
          <a:p>
            <a:pPr marL="0" lvl="0" indent="0" algn="just" defTabSz="914400">
              <a:spcBef>
                <a:spcPct val="0"/>
              </a:spcBef>
              <a:buClrTx/>
              <a:buSzTx/>
            </a:pPr>
            <a:r>
              <a:rPr lang="pl-PL" sz="1400" kern="1200" dirty="0">
                <a:solidFill>
                  <a:prstClr val="black"/>
                </a:solidFill>
                <a:latin typeface="+mj-lt"/>
              </a:rPr>
              <a:t>c)   zabezpieczenia społecznego;</a:t>
            </a:r>
          </a:p>
          <a:p>
            <a:pPr marL="0" lvl="0" indent="0" algn="just" defTabSz="914400">
              <a:spcBef>
                <a:spcPct val="0"/>
              </a:spcBef>
              <a:buClrTx/>
              <a:buSzTx/>
            </a:pPr>
            <a:r>
              <a:rPr lang="pl-PL" sz="1400" kern="1200" dirty="0">
                <a:solidFill>
                  <a:prstClr val="black"/>
                </a:solidFill>
                <a:latin typeface="+mj-lt"/>
              </a:rPr>
              <a:t>d)   roszczeń wynikających z zobowiązań pozaumownych, chyba że:</a:t>
            </a:r>
          </a:p>
          <a:p>
            <a:pPr marL="0" lvl="0" indent="0" algn="just" defTabSz="914400">
              <a:spcBef>
                <a:spcPct val="0"/>
              </a:spcBef>
              <a:buClrTx/>
              <a:buSzTx/>
            </a:pPr>
            <a:r>
              <a:rPr lang="pl-PL" sz="1400" kern="1200" dirty="0">
                <a:solidFill>
                  <a:prstClr val="black"/>
                </a:solidFill>
                <a:latin typeface="+mj-lt"/>
              </a:rPr>
              <a:t>(i)   są one przedmiotem umowy między stronami lub nastąpiło uznanie długu,</a:t>
            </a:r>
          </a:p>
          <a:p>
            <a:pPr marL="0" lvl="0" indent="0" algn="just" defTabSz="914400">
              <a:spcBef>
                <a:spcPct val="0"/>
              </a:spcBef>
              <a:buClrTx/>
              <a:buSzTx/>
            </a:pPr>
            <a:r>
              <a:rPr lang="pl-PL" sz="1400" kern="1200" dirty="0">
                <a:solidFill>
                  <a:prstClr val="black"/>
                </a:solidFill>
                <a:latin typeface="+mj-lt"/>
              </a:rPr>
              <a:t>lub</a:t>
            </a:r>
          </a:p>
          <a:p>
            <a:pPr marL="400050" lvl="0" indent="-400050" algn="just" defTabSz="914400">
              <a:spcBef>
                <a:spcPct val="0"/>
              </a:spcBef>
              <a:buClrTx/>
              <a:buSzTx/>
              <a:buFontTx/>
              <a:buAutoNum type="romanLcParenBoth" startAt="2"/>
            </a:pPr>
            <a:r>
              <a:rPr lang="pl-PL" sz="1400" kern="1200" dirty="0">
                <a:solidFill>
                  <a:prstClr val="black"/>
                </a:solidFill>
                <a:latin typeface="+mj-lt"/>
              </a:rPr>
              <a:t>dotyczą długów oznaczonych wynikających ze współwłasności mienia.</a:t>
            </a:r>
          </a:p>
          <a:p>
            <a:pPr marL="400050" lvl="0" indent="-400050" algn="just" defTabSz="914400">
              <a:spcBef>
                <a:spcPct val="0"/>
              </a:spcBef>
              <a:buClrTx/>
              <a:buSzTx/>
              <a:buFontTx/>
              <a:buAutoNum type="romanLcParenBoth" startAt="2"/>
            </a:pPr>
            <a:endParaRPr lang="pl-PL" sz="1400" kern="1200" dirty="0">
              <a:solidFill>
                <a:prstClr val="black"/>
              </a:solidFill>
              <a:latin typeface="+mj-lt"/>
            </a:endParaRPr>
          </a:p>
          <a:p>
            <a:pPr marL="0" lvl="0" indent="0" algn="just" defTabSz="914400">
              <a:spcBef>
                <a:spcPct val="0"/>
              </a:spcBef>
              <a:buClrTx/>
              <a:buSzTx/>
            </a:pPr>
            <a:r>
              <a:rPr lang="pl-PL" sz="1400" b="1" kern="1200" dirty="0" smtClean="0">
                <a:solidFill>
                  <a:prstClr val="black"/>
                </a:solidFill>
                <a:latin typeface="+mj-lt"/>
              </a:rPr>
              <a:t>Art.</a:t>
            </a:r>
            <a:r>
              <a:rPr lang="pl-PL" sz="1400" b="1" kern="1200" dirty="0">
                <a:solidFill>
                  <a:prstClr val="black"/>
                </a:solidFill>
                <a:latin typeface="+mj-lt"/>
              </a:rPr>
              <a:t>  4 </a:t>
            </a:r>
            <a:r>
              <a:rPr lang="pl-PL" sz="1400" b="1" kern="1200" dirty="0">
                <a:solidFill>
                  <a:prstClr val="black"/>
                </a:solidFill>
                <a:latin typeface="Century Gothic"/>
              </a:rPr>
              <a:t>r</a:t>
            </a:r>
            <a:r>
              <a:rPr lang="pl-PL" sz="1400" b="1" kern="1200" dirty="0" smtClean="0">
                <a:solidFill>
                  <a:prstClr val="black"/>
                </a:solidFill>
                <a:latin typeface="Century Gothic"/>
              </a:rPr>
              <a:t>ozporządzenia 1886/2006</a:t>
            </a:r>
            <a:endParaRPr lang="pl-PL" sz="1400" kern="1200" dirty="0">
              <a:solidFill>
                <a:prstClr val="black"/>
              </a:solidFill>
              <a:latin typeface="+mj-lt"/>
            </a:endParaRPr>
          </a:p>
          <a:p>
            <a:pPr marL="0" lvl="0" indent="0" algn="just" defTabSz="914400">
              <a:spcBef>
                <a:spcPct val="0"/>
              </a:spcBef>
              <a:buClrTx/>
              <a:buSzTx/>
            </a:pPr>
            <a:r>
              <a:rPr lang="pl-PL" sz="1400" kern="1200" dirty="0">
                <a:solidFill>
                  <a:prstClr val="black"/>
                </a:solidFill>
                <a:latin typeface="+mj-lt"/>
              </a:rPr>
              <a:t>Postępowanie w sprawie europejskiego nakazu zapłaty ustanawia się w celu dochodzenia roszczeń pieniężnych o oznaczonej wysokości, które są wymagalne w chwili wniesienia pozwu o wydanie europejskiego nakazu zapłaty.</a:t>
            </a:r>
          </a:p>
          <a:p>
            <a:endParaRPr lang="pl-PL" dirty="0"/>
          </a:p>
        </p:txBody>
      </p:sp>
    </p:spTree>
    <p:extLst>
      <p:ext uri="{BB962C8B-B14F-4D97-AF65-F5344CB8AC3E}">
        <p14:creationId xmlns:p14="http://schemas.microsoft.com/office/powerpoint/2010/main" val="3435985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sp>
        <p:nvSpPr>
          <p:cNvPr id="3" name="Symbol zastępczy zawartości 2"/>
          <p:cNvSpPr>
            <a:spLocks noGrp="1"/>
          </p:cNvSpPr>
          <p:nvPr>
            <p:ph idx="1"/>
          </p:nvPr>
        </p:nvSpPr>
        <p:spPr/>
        <p:txBody>
          <a:bodyPr/>
          <a:lstStyle/>
          <a:p>
            <a:pPr marL="0" lvl="0" indent="0" algn="just" defTabSz="914400">
              <a:spcBef>
                <a:spcPct val="0"/>
              </a:spcBef>
              <a:buClrTx/>
              <a:buSzTx/>
            </a:pPr>
            <a:r>
              <a:rPr lang="pl-PL" sz="1400" kern="1200" dirty="0">
                <a:solidFill>
                  <a:prstClr val="black"/>
                </a:solidFill>
                <a:latin typeface="+mj-lt"/>
              </a:rPr>
              <a:t>Postępowanie jest wszczynane wniesieniem </a:t>
            </a:r>
            <a:r>
              <a:rPr lang="pl-PL" sz="1400" b="1" kern="1200" dirty="0">
                <a:solidFill>
                  <a:prstClr val="black"/>
                </a:solidFill>
                <a:latin typeface="+mj-lt"/>
              </a:rPr>
              <a:t>pozwu sporządzanego z wykorzystaniem formularza </a:t>
            </a:r>
            <a:r>
              <a:rPr lang="pl-PL" sz="1400" kern="1200" dirty="0">
                <a:solidFill>
                  <a:prstClr val="black"/>
                </a:solidFill>
                <a:latin typeface="+mj-lt"/>
              </a:rPr>
              <a:t>stanowiącego załącznik do rozporządzenia. Badanie pozwu jest ograniczone i może następować w drodze zautomatyzowanej procedury (art. </a:t>
            </a:r>
            <a:r>
              <a:rPr lang="pl-PL" sz="1400" kern="1200" dirty="0" smtClean="0">
                <a:solidFill>
                  <a:prstClr val="black"/>
                </a:solidFill>
                <a:latin typeface="+mj-lt"/>
              </a:rPr>
              <a:t>8 rozporządzenia 1886/2006).</a:t>
            </a:r>
            <a:endParaRPr lang="pl-PL" sz="1400" kern="1200" dirty="0">
              <a:solidFill>
                <a:prstClr val="black"/>
              </a:solidFill>
              <a:latin typeface="+mj-lt"/>
            </a:endParaRPr>
          </a:p>
          <a:p>
            <a:pPr marL="0" lvl="0" indent="0" algn="just" defTabSz="914400">
              <a:spcBef>
                <a:spcPct val="0"/>
              </a:spcBef>
              <a:buClrTx/>
              <a:buSzTx/>
            </a:pPr>
            <a:endParaRPr lang="pl-PL" sz="1400" kern="1200" dirty="0">
              <a:solidFill>
                <a:prstClr val="black"/>
              </a:solidFill>
              <a:latin typeface="+mj-lt"/>
            </a:endParaRPr>
          </a:p>
          <a:p>
            <a:pPr marL="0" lvl="0" indent="0" algn="just" defTabSz="914400">
              <a:spcBef>
                <a:spcPct val="0"/>
              </a:spcBef>
              <a:buClrTx/>
              <a:buSzTx/>
            </a:pPr>
            <a:r>
              <a:rPr lang="pl-PL" sz="1400" b="1" kern="1200" dirty="0">
                <a:solidFill>
                  <a:prstClr val="black"/>
                </a:solidFill>
                <a:latin typeface="+mj-lt"/>
              </a:rPr>
              <a:t>ENZ</a:t>
            </a:r>
            <a:r>
              <a:rPr lang="pl-PL" sz="1400" kern="1200" dirty="0">
                <a:solidFill>
                  <a:prstClr val="black"/>
                </a:solidFill>
                <a:latin typeface="+mj-lt"/>
              </a:rPr>
              <a:t> jest wydawany przez sąd na formularzu i </a:t>
            </a:r>
            <a:r>
              <a:rPr lang="pl-PL" sz="1400" b="1" kern="1200" dirty="0">
                <a:solidFill>
                  <a:prstClr val="black"/>
                </a:solidFill>
                <a:latin typeface="+mj-lt"/>
              </a:rPr>
              <a:t>doręczany pozwanemu</a:t>
            </a:r>
            <a:r>
              <a:rPr lang="pl-PL" sz="1400" kern="1200" dirty="0">
                <a:solidFill>
                  <a:prstClr val="black"/>
                </a:solidFill>
                <a:latin typeface="+mj-lt"/>
              </a:rPr>
              <a:t>, przy czym </a:t>
            </a:r>
            <a:r>
              <a:rPr lang="pl-PL" sz="1400" b="1" kern="1200" dirty="0">
                <a:solidFill>
                  <a:prstClr val="black"/>
                </a:solidFill>
                <a:latin typeface="+mj-lt"/>
              </a:rPr>
              <a:t>doręczenie następujące według prawa krajowego </a:t>
            </a:r>
            <a:r>
              <a:rPr lang="pl-PL" sz="1400" kern="1200" dirty="0">
                <a:solidFill>
                  <a:prstClr val="black"/>
                </a:solidFill>
                <a:latin typeface="+mj-lt"/>
              </a:rPr>
              <a:t>musi czynić zadość minimalnym standardom określonym w art. 13-15 rozporządzenia.</a:t>
            </a:r>
          </a:p>
          <a:p>
            <a:pPr marL="0" lvl="0" indent="0" algn="just" defTabSz="914400">
              <a:spcBef>
                <a:spcPct val="0"/>
              </a:spcBef>
              <a:buClrTx/>
              <a:buSzTx/>
            </a:pPr>
            <a:endParaRPr lang="pl-PL" sz="1400" kern="1200" dirty="0">
              <a:solidFill>
                <a:prstClr val="black"/>
              </a:solidFill>
              <a:latin typeface="+mj-lt"/>
            </a:endParaRPr>
          </a:p>
          <a:p>
            <a:pPr marL="0" lvl="0" indent="0" algn="just" defTabSz="914400">
              <a:spcBef>
                <a:spcPct val="0"/>
              </a:spcBef>
              <a:buClrTx/>
              <a:buSzTx/>
            </a:pPr>
            <a:r>
              <a:rPr lang="pl-PL" sz="1400" b="1" kern="1200" dirty="0">
                <a:solidFill>
                  <a:prstClr val="black"/>
                </a:solidFill>
                <a:latin typeface="+mj-lt"/>
              </a:rPr>
              <a:t>Środkiem obrony pozwanego </a:t>
            </a:r>
            <a:r>
              <a:rPr lang="pl-PL" sz="1400" kern="1200" dirty="0">
                <a:solidFill>
                  <a:prstClr val="black"/>
                </a:solidFill>
                <a:latin typeface="+mj-lt"/>
              </a:rPr>
              <a:t>w postępowaniu ustanowionym rozporządzeniem </a:t>
            </a:r>
            <a:r>
              <a:rPr lang="pl-PL" sz="1400" kern="1200" dirty="0" smtClean="0">
                <a:solidFill>
                  <a:prstClr val="black"/>
                </a:solidFill>
                <a:latin typeface="+mj-lt"/>
              </a:rPr>
              <a:t>1896/2006 </a:t>
            </a:r>
            <a:r>
              <a:rPr lang="pl-PL" sz="1400" kern="1200" dirty="0">
                <a:solidFill>
                  <a:prstClr val="black"/>
                </a:solidFill>
                <a:latin typeface="+mj-lt"/>
              </a:rPr>
              <a:t>jest </a:t>
            </a:r>
            <a:r>
              <a:rPr lang="pl-PL" sz="1400" b="1" kern="1200" dirty="0">
                <a:solidFill>
                  <a:prstClr val="black"/>
                </a:solidFill>
                <a:latin typeface="+mj-lt"/>
              </a:rPr>
              <a:t>sprzeciw</a:t>
            </a:r>
            <a:r>
              <a:rPr lang="pl-PL" sz="1400" kern="1200" dirty="0">
                <a:solidFill>
                  <a:prstClr val="black"/>
                </a:solidFill>
                <a:latin typeface="+mj-lt"/>
              </a:rPr>
              <a:t>, który musi zostać złożony w terminie 30 dni od dnia doręczenia pozwanemu ENZ. Bezskuteczny upływ terminu do wniesienia sprzeciwu pociąga za sobą stwierdzenie wykonalności ENZ w państwie pochodzenia.</a:t>
            </a:r>
          </a:p>
          <a:p>
            <a:pPr marL="0" lvl="0" indent="0" algn="just" defTabSz="914400">
              <a:spcBef>
                <a:spcPct val="0"/>
              </a:spcBef>
              <a:buClrTx/>
              <a:buSzTx/>
            </a:pPr>
            <a:endParaRPr lang="pl-PL" sz="1400" kern="1200" dirty="0">
              <a:solidFill>
                <a:prstClr val="black"/>
              </a:solidFill>
              <a:latin typeface="+mj-lt"/>
            </a:endParaRPr>
          </a:p>
          <a:p>
            <a:pPr marL="0" lvl="0" indent="0" algn="just" defTabSz="914400">
              <a:spcBef>
                <a:spcPct val="0"/>
              </a:spcBef>
              <a:buClrTx/>
              <a:buSzTx/>
            </a:pPr>
            <a:r>
              <a:rPr lang="pl-PL" sz="1400" b="1" kern="1200" dirty="0">
                <a:solidFill>
                  <a:prstClr val="black"/>
                </a:solidFill>
                <a:latin typeface="+mj-lt"/>
              </a:rPr>
              <a:t>Nakaz</a:t>
            </a:r>
            <a:r>
              <a:rPr lang="pl-PL" sz="1400" kern="1200" dirty="0">
                <a:solidFill>
                  <a:prstClr val="black"/>
                </a:solidFill>
                <a:latin typeface="+mj-lt"/>
              </a:rPr>
              <a:t>, którego wykonalność została stwierdzona, może być </a:t>
            </a:r>
            <a:r>
              <a:rPr lang="pl-PL" sz="1400" b="1" kern="1200" dirty="0">
                <a:solidFill>
                  <a:prstClr val="black"/>
                </a:solidFill>
                <a:latin typeface="+mj-lt"/>
              </a:rPr>
              <a:t>wykonywany </a:t>
            </a:r>
            <a:r>
              <a:rPr lang="pl-PL" sz="1400" kern="1200" dirty="0">
                <a:solidFill>
                  <a:prstClr val="black"/>
                </a:solidFill>
                <a:latin typeface="+mj-lt"/>
              </a:rPr>
              <a:t>bez potrzeby uzyskiwania zezwolenia na jego wykonanie (tzw. </a:t>
            </a:r>
            <a:r>
              <a:rPr lang="pl-PL" sz="1400" i="1" kern="1200" dirty="0">
                <a:solidFill>
                  <a:prstClr val="black"/>
                </a:solidFill>
                <a:latin typeface="+mj-lt"/>
              </a:rPr>
              <a:t>exequatur</a:t>
            </a:r>
            <a:r>
              <a:rPr lang="pl-PL" sz="1400" kern="1200" dirty="0">
                <a:solidFill>
                  <a:prstClr val="black"/>
                </a:solidFill>
                <a:latin typeface="+mj-lt"/>
              </a:rPr>
              <a:t>) w państwie wykonania. ENZ wydane w państwach członkowskich, których wykonalność zostanie stwierdzona w państwie wydania, będą zatem wykonywane w Polsce w sposób automatyczny, na tych samych warunkach jak wykonalne orzeczenia pochodzące od sądów polskich.</a:t>
            </a:r>
          </a:p>
          <a:p>
            <a:pPr marL="0" lvl="0" indent="0" algn="just" defTabSz="914400">
              <a:spcBef>
                <a:spcPct val="0"/>
              </a:spcBef>
              <a:buClrTx/>
              <a:buSzTx/>
            </a:pPr>
            <a:endParaRPr lang="pl-PL" sz="1400" kern="1200" dirty="0">
              <a:solidFill>
                <a:prstClr val="black"/>
              </a:solidFill>
              <a:latin typeface="+mj-lt"/>
            </a:endParaRPr>
          </a:p>
          <a:p>
            <a:pPr marL="0" lvl="0" indent="0" algn="just" defTabSz="914400">
              <a:spcBef>
                <a:spcPct val="0"/>
              </a:spcBef>
              <a:buClrTx/>
              <a:buSzTx/>
            </a:pPr>
            <a:r>
              <a:rPr lang="pl-PL" sz="1400" kern="1200" dirty="0">
                <a:solidFill>
                  <a:prstClr val="black"/>
                </a:solidFill>
                <a:latin typeface="+mj-lt"/>
              </a:rPr>
              <a:t>Nie ma więc potrzeby stosowania </a:t>
            </a:r>
            <a:r>
              <a:rPr lang="pl-PL" sz="1400" b="1" kern="1200" dirty="0">
                <a:solidFill>
                  <a:prstClr val="black"/>
                </a:solidFill>
                <a:latin typeface="+mj-lt"/>
              </a:rPr>
              <a:t>rozporządzenia Parlamentu Europejskiego i Rady (UE) nr 1215/2012 </a:t>
            </a:r>
            <a:r>
              <a:rPr lang="pl-PL" sz="1400" kern="1200" dirty="0">
                <a:solidFill>
                  <a:prstClr val="black"/>
                </a:solidFill>
                <a:latin typeface="+mj-lt"/>
              </a:rPr>
              <a:t>w sprawie jurysdykcji i uznawania orzeczeń sądowych oraz ich wykonywania w sprawach cywilnych i handlowych. Zastąpiło ono rozporządzenie 44/2001 (Bruksela I). Dla odróżnienia od „starego” rozporządzenia nowe określa się jako „Bruksela I bis”.</a:t>
            </a:r>
          </a:p>
          <a:p>
            <a:endParaRPr lang="pl-PL" dirty="0"/>
          </a:p>
        </p:txBody>
      </p:sp>
    </p:spTree>
    <p:extLst>
      <p:ext uri="{BB962C8B-B14F-4D97-AF65-F5344CB8AC3E}">
        <p14:creationId xmlns:p14="http://schemas.microsoft.com/office/powerpoint/2010/main" val="17788309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pPr marL="0" lvl="0" indent="0" algn="just" defTabSz="914400">
              <a:spcBef>
                <a:spcPct val="0"/>
              </a:spcBef>
              <a:buClrTx/>
              <a:buSzTx/>
            </a:pPr>
            <a:r>
              <a:rPr lang="pl-PL" sz="1400" kern="1200" dirty="0">
                <a:solidFill>
                  <a:prstClr val="black"/>
                </a:solidFill>
                <a:latin typeface="+mj-lt"/>
              </a:rPr>
              <a:t>Wyłączenie stosowania przepisów o innych postępowaniach odrębnych </a:t>
            </a:r>
            <a:r>
              <a:rPr lang="pl-PL" sz="1400" b="1" kern="1200" dirty="0">
                <a:solidFill>
                  <a:prstClr val="black"/>
                </a:solidFill>
                <a:latin typeface="+mj-lt"/>
              </a:rPr>
              <a:t>(</a:t>
            </a:r>
            <a:r>
              <a:rPr lang="pl-PL" sz="1400" b="1" kern="1200" dirty="0" smtClean="0">
                <a:solidFill>
                  <a:prstClr val="black"/>
                </a:solidFill>
                <a:latin typeface="+mj-lt"/>
              </a:rPr>
              <a:t>505</a:t>
            </a:r>
            <a:r>
              <a:rPr lang="pl-PL" sz="1400" b="1" kern="1200" baseline="30000" dirty="0" smtClean="0">
                <a:solidFill>
                  <a:prstClr val="black"/>
                </a:solidFill>
                <a:latin typeface="+mj-lt"/>
              </a:rPr>
              <a:t>15</a:t>
            </a:r>
            <a:r>
              <a:rPr lang="pl-PL" sz="1400" b="1" kern="1200" dirty="0" smtClean="0">
                <a:solidFill>
                  <a:prstClr val="black"/>
                </a:solidFill>
                <a:latin typeface="+mj-lt"/>
              </a:rPr>
              <a:t> </a:t>
            </a:r>
            <a:r>
              <a:rPr lang="pl-PL" sz="1400" b="1" kern="1200" dirty="0">
                <a:solidFill>
                  <a:prstClr val="black"/>
                </a:solidFill>
                <a:latin typeface="+mj-lt"/>
              </a:rPr>
              <a:t>§ </a:t>
            </a:r>
            <a:r>
              <a:rPr lang="pl-PL" sz="1400" b="1" kern="1200" dirty="0" smtClean="0">
                <a:solidFill>
                  <a:prstClr val="black"/>
                </a:solidFill>
                <a:latin typeface="+mj-lt"/>
              </a:rPr>
              <a:t>2 KPC).</a:t>
            </a:r>
            <a:endParaRPr lang="pl-PL" sz="1400" b="1" kern="1200" dirty="0">
              <a:solidFill>
                <a:prstClr val="black"/>
              </a:solidFill>
              <a:latin typeface="+mj-lt"/>
            </a:endParaRPr>
          </a:p>
          <a:p>
            <a:pPr marL="0" lvl="0" indent="0" algn="just" defTabSz="914400">
              <a:spcBef>
                <a:spcPct val="0"/>
              </a:spcBef>
              <a:buClrTx/>
              <a:buSzTx/>
            </a:pPr>
            <a:endParaRPr lang="pl-PL" sz="1400" b="1" kern="1200" dirty="0">
              <a:solidFill>
                <a:prstClr val="black"/>
              </a:solidFill>
              <a:latin typeface="+mj-lt"/>
            </a:endParaRPr>
          </a:p>
          <a:p>
            <a:pPr marL="0" lvl="0" indent="0" algn="just" defTabSz="914400">
              <a:spcBef>
                <a:spcPct val="0"/>
              </a:spcBef>
              <a:buClrTx/>
              <a:buSzTx/>
            </a:pPr>
            <a:r>
              <a:rPr lang="pl-PL" sz="1400" kern="1200" dirty="0">
                <a:solidFill>
                  <a:prstClr val="black"/>
                </a:solidFill>
                <a:latin typeface="+mj-lt"/>
              </a:rPr>
              <a:t>Według </a:t>
            </a:r>
            <a:r>
              <a:rPr lang="pl-PL" sz="1400" b="1" kern="1200" dirty="0">
                <a:solidFill>
                  <a:prstClr val="black"/>
                </a:solidFill>
                <a:latin typeface="+mj-lt"/>
              </a:rPr>
              <a:t>art. </a:t>
            </a:r>
            <a:r>
              <a:rPr lang="pl-PL" sz="1400" b="1" kern="1200" dirty="0" smtClean="0">
                <a:solidFill>
                  <a:prstClr val="black"/>
                </a:solidFill>
                <a:latin typeface="+mj-lt"/>
              </a:rPr>
              <a:t>505</a:t>
            </a:r>
            <a:r>
              <a:rPr lang="pl-PL" sz="1400" b="1" kern="1200" baseline="30000" dirty="0" smtClean="0">
                <a:solidFill>
                  <a:prstClr val="black"/>
                </a:solidFill>
                <a:latin typeface="+mj-lt"/>
              </a:rPr>
              <a:t>16 </a:t>
            </a:r>
            <a:r>
              <a:rPr lang="pl-PL" sz="1400" b="1" kern="1200" dirty="0" smtClean="0">
                <a:solidFill>
                  <a:prstClr val="black"/>
                </a:solidFill>
                <a:latin typeface="+mj-lt"/>
              </a:rPr>
              <a:t>§ </a:t>
            </a:r>
            <a:r>
              <a:rPr lang="pl-PL" sz="1400" b="1" kern="1200" dirty="0">
                <a:solidFill>
                  <a:prstClr val="black"/>
                </a:solidFill>
                <a:latin typeface="+mj-lt"/>
              </a:rPr>
              <a:t>1 </a:t>
            </a:r>
            <a:r>
              <a:rPr lang="pl-PL" sz="1400" b="1" kern="1200" dirty="0" smtClean="0">
                <a:solidFill>
                  <a:prstClr val="black"/>
                </a:solidFill>
                <a:latin typeface="+mj-lt"/>
              </a:rPr>
              <a:t>KPC, </a:t>
            </a:r>
            <a:r>
              <a:rPr lang="pl-PL" sz="1400" kern="1200" dirty="0" smtClean="0">
                <a:solidFill>
                  <a:prstClr val="black"/>
                </a:solidFill>
                <a:latin typeface="+mj-lt"/>
              </a:rPr>
              <a:t>europejskie </a:t>
            </a:r>
            <a:r>
              <a:rPr lang="pl-PL" sz="1400" kern="1200" dirty="0">
                <a:solidFill>
                  <a:prstClr val="black"/>
                </a:solidFill>
                <a:latin typeface="+mj-lt"/>
              </a:rPr>
              <a:t>postępowanie nakazowe należy do </a:t>
            </a:r>
            <a:r>
              <a:rPr lang="pl-PL" sz="1400" b="1" kern="1200" dirty="0">
                <a:solidFill>
                  <a:prstClr val="black"/>
                </a:solidFill>
                <a:latin typeface="+mj-lt"/>
              </a:rPr>
              <a:t>właściwości sądów rejonowych i okręgowych.</a:t>
            </a:r>
          </a:p>
          <a:p>
            <a:pPr marL="0" lvl="0" indent="0" algn="just" defTabSz="914400">
              <a:spcBef>
                <a:spcPct val="0"/>
              </a:spcBef>
              <a:buClrTx/>
              <a:buSzTx/>
            </a:pPr>
            <a:endParaRPr lang="pl-PL" sz="1400" b="1" kern="1200" dirty="0">
              <a:solidFill>
                <a:prstClr val="black"/>
              </a:solidFill>
              <a:latin typeface="+mj-lt"/>
            </a:endParaRPr>
          </a:p>
          <a:p>
            <a:pPr marL="0" lvl="0" indent="0" algn="just" defTabSz="914400">
              <a:spcBef>
                <a:spcPct val="0"/>
              </a:spcBef>
              <a:buClrTx/>
              <a:buSzTx/>
            </a:pPr>
            <a:r>
              <a:rPr lang="pl-PL" sz="1400" kern="1200" dirty="0">
                <a:solidFill>
                  <a:prstClr val="black"/>
                </a:solidFill>
                <a:latin typeface="+mj-lt"/>
              </a:rPr>
              <a:t>ENZ może być wydany także przez </a:t>
            </a:r>
            <a:r>
              <a:rPr lang="pl-PL" sz="1400" b="1" kern="1200" dirty="0">
                <a:solidFill>
                  <a:prstClr val="black"/>
                </a:solidFill>
                <a:latin typeface="+mj-lt"/>
              </a:rPr>
              <a:t>referendarza sądowego (art. 505</a:t>
            </a:r>
            <a:r>
              <a:rPr lang="pl-PL" sz="1400" b="1" kern="1200" baseline="30000" dirty="0">
                <a:solidFill>
                  <a:prstClr val="black"/>
                </a:solidFill>
                <a:latin typeface="+mj-lt"/>
              </a:rPr>
              <a:t>16</a:t>
            </a:r>
            <a:r>
              <a:rPr lang="pl-PL" sz="1400" b="1" kern="1200" dirty="0">
                <a:solidFill>
                  <a:prstClr val="black"/>
                </a:solidFill>
                <a:latin typeface="+mj-lt"/>
              </a:rPr>
              <a:t> § </a:t>
            </a:r>
            <a:r>
              <a:rPr lang="pl-PL" sz="1400" b="1" kern="1200" dirty="0" smtClean="0">
                <a:solidFill>
                  <a:prstClr val="black"/>
                </a:solidFill>
                <a:latin typeface="+mj-lt"/>
              </a:rPr>
              <a:t>2 KPC).</a:t>
            </a:r>
            <a:endParaRPr lang="pl-PL" sz="1400" b="1" kern="1200" dirty="0">
              <a:solidFill>
                <a:prstClr val="black"/>
              </a:solidFill>
              <a:latin typeface="+mj-lt"/>
            </a:endParaRPr>
          </a:p>
          <a:p>
            <a:pPr marL="0" lvl="0" indent="0" algn="just" defTabSz="914400">
              <a:spcBef>
                <a:spcPct val="0"/>
              </a:spcBef>
              <a:buClrTx/>
              <a:buSzTx/>
            </a:pPr>
            <a:endParaRPr lang="pl-PL" sz="1400" b="1" kern="1200" dirty="0">
              <a:solidFill>
                <a:prstClr val="black"/>
              </a:solidFill>
              <a:latin typeface="+mj-lt"/>
            </a:endParaRPr>
          </a:p>
          <a:p>
            <a:pPr marL="0" lvl="0" indent="0" algn="just" defTabSz="914400">
              <a:spcBef>
                <a:spcPct val="0"/>
              </a:spcBef>
              <a:buClrTx/>
              <a:buSzTx/>
            </a:pPr>
            <a:r>
              <a:rPr lang="pl-PL" sz="1400" kern="1200" dirty="0">
                <a:solidFill>
                  <a:prstClr val="black"/>
                </a:solidFill>
                <a:latin typeface="+mj-lt"/>
              </a:rPr>
              <a:t>Rozpoznanie sprawy w europejskim postępowaniu nakazowym następuje na </a:t>
            </a:r>
            <a:r>
              <a:rPr lang="pl-PL" sz="1400" b="1" kern="1200" dirty="0">
                <a:solidFill>
                  <a:prstClr val="black"/>
                </a:solidFill>
                <a:latin typeface="+mj-lt"/>
              </a:rPr>
              <a:t>posiedzeniu niejawnym (art. </a:t>
            </a:r>
            <a:r>
              <a:rPr lang="pl-PL" sz="1400" b="1" kern="1200" dirty="0" smtClean="0">
                <a:solidFill>
                  <a:prstClr val="black"/>
                </a:solidFill>
                <a:latin typeface="+mj-lt"/>
              </a:rPr>
              <a:t>505</a:t>
            </a:r>
            <a:r>
              <a:rPr lang="pl-PL" sz="1400" b="1" kern="1200" baseline="30000" dirty="0" smtClean="0">
                <a:solidFill>
                  <a:prstClr val="black"/>
                </a:solidFill>
                <a:latin typeface="+mj-lt"/>
              </a:rPr>
              <a:t>17</a:t>
            </a:r>
            <a:r>
              <a:rPr lang="pl-PL" sz="1400" b="1" kern="1200" dirty="0" smtClean="0">
                <a:solidFill>
                  <a:prstClr val="black"/>
                </a:solidFill>
                <a:latin typeface="+mj-lt"/>
              </a:rPr>
              <a:t>KPC).</a:t>
            </a:r>
            <a:endParaRPr lang="pl-PL" sz="1400" b="1" kern="1200" dirty="0">
              <a:solidFill>
                <a:prstClr val="black"/>
              </a:solidFill>
              <a:latin typeface="+mj-lt"/>
            </a:endParaRPr>
          </a:p>
          <a:p>
            <a:pPr marL="0" lvl="0" indent="0" algn="just" defTabSz="914400">
              <a:spcBef>
                <a:spcPct val="0"/>
              </a:spcBef>
              <a:buClrTx/>
              <a:buSzTx/>
            </a:pPr>
            <a:endParaRPr lang="pl-PL" sz="1400" b="1" kern="1200" dirty="0">
              <a:solidFill>
                <a:prstClr val="black"/>
              </a:solidFill>
              <a:latin typeface="+mj-lt"/>
            </a:endParaRPr>
          </a:p>
          <a:p>
            <a:pPr marL="0" lvl="0" indent="0" algn="just" defTabSz="914400">
              <a:spcBef>
                <a:spcPct val="0"/>
              </a:spcBef>
              <a:buClrTx/>
              <a:buSzTx/>
            </a:pPr>
            <a:r>
              <a:rPr lang="pl-PL" sz="1400" b="1" kern="1200" dirty="0">
                <a:solidFill>
                  <a:prstClr val="black"/>
                </a:solidFill>
                <a:latin typeface="+mj-lt"/>
              </a:rPr>
              <a:t>Art. 505</a:t>
            </a:r>
            <a:r>
              <a:rPr lang="pl-PL" sz="1400" b="1" kern="1200" baseline="30000" dirty="0">
                <a:solidFill>
                  <a:prstClr val="black"/>
                </a:solidFill>
                <a:latin typeface="+mj-lt"/>
              </a:rPr>
              <a:t>18</a:t>
            </a:r>
            <a:r>
              <a:rPr lang="pl-PL" sz="1400" b="1" kern="1200" dirty="0">
                <a:solidFill>
                  <a:prstClr val="black"/>
                </a:solidFill>
                <a:latin typeface="+mj-lt"/>
              </a:rPr>
              <a:t> § 1 </a:t>
            </a:r>
            <a:r>
              <a:rPr lang="pl-PL" sz="1400" b="1" kern="1200" dirty="0" smtClean="0">
                <a:solidFill>
                  <a:prstClr val="black"/>
                </a:solidFill>
                <a:latin typeface="+mj-lt"/>
              </a:rPr>
              <a:t>KPC </a:t>
            </a:r>
            <a:r>
              <a:rPr lang="pl-PL" sz="1400" kern="1200" dirty="0" smtClean="0">
                <a:solidFill>
                  <a:prstClr val="black"/>
                </a:solidFill>
                <a:latin typeface="+mj-lt"/>
              </a:rPr>
              <a:t>przewiduje</a:t>
            </a:r>
            <a:r>
              <a:rPr lang="pl-PL" sz="1400" kern="1200" dirty="0">
                <a:solidFill>
                  <a:prstClr val="black"/>
                </a:solidFill>
                <a:latin typeface="+mj-lt"/>
              </a:rPr>
              <a:t>, że w razie </a:t>
            </a:r>
            <a:r>
              <a:rPr lang="pl-PL" sz="1400" b="1" kern="1200" dirty="0">
                <a:solidFill>
                  <a:prstClr val="black"/>
                </a:solidFill>
                <a:latin typeface="+mj-lt"/>
              </a:rPr>
              <a:t>gdy ENZ zgodnie z przepisami odrębnymi może być wydany tylko co do części roszczenia i powód wyraża na to zgodę, sprawę co do pozostałej części roszczenia sąd rozpoznaje we właściwym trybie, a w przypadkach wskazanych w ustawie - według przepisów o postępowaniach odrębnych</a:t>
            </a:r>
            <a:r>
              <a:rPr lang="pl-PL" sz="1400" kern="1200" dirty="0">
                <a:solidFill>
                  <a:prstClr val="black"/>
                </a:solidFill>
                <a:latin typeface="+mj-lt"/>
              </a:rPr>
              <a:t>.</a:t>
            </a:r>
          </a:p>
          <a:p>
            <a:pPr marL="0" lvl="0" indent="0" algn="just" defTabSz="914400">
              <a:spcBef>
                <a:spcPct val="0"/>
              </a:spcBef>
              <a:buClrTx/>
              <a:buSzTx/>
            </a:pPr>
            <a:endParaRPr lang="pl-PL" sz="1400" kern="1200" dirty="0">
              <a:solidFill>
                <a:prstClr val="black"/>
              </a:solidFill>
              <a:latin typeface="+mj-lt"/>
            </a:endParaRPr>
          </a:p>
          <a:p>
            <a:pPr marL="0" lvl="0" indent="0" algn="just" defTabSz="914400">
              <a:spcBef>
                <a:spcPct val="0"/>
              </a:spcBef>
              <a:buClrTx/>
              <a:buSzTx/>
            </a:pPr>
            <a:r>
              <a:rPr lang="pl-PL" sz="1400" kern="1200" dirty="0">
                <a:solidFill>
                  <a:prstClr val="black"/>
                </a:solidFill>
                <a:latin typeface="+mj-lt"/>
              </a:rPr>
              <a:t>W świetle przepisów rozporządzenia </a:t>
            </a:r>
            <a:r>
              <a:rPr lang="pl-PL" sz="1400" b="1" kern="1200" dirty="0">
                <a:solidFill>
                  <a:prstClr val="black"/>
                </a:solidFill>
                <a:latin typeface="+mj-lt"/>
              </a:rPr>
              <a:t>wniesienie sprzeciwu od europejskiego nakazu zapłaty powoduje rozpoznanie sprawy w postępowaniu według prawa krajowego, chyba że powód w zaistniałej sytuacji procesowej zażądał zakończenia postępowania.</a:t>
            </a:r>
          </a:p>
          <a:p>
            <a:pPr marL="0" lvl="0" indent="0" algn="just" defTabSz="914400">
              <a:spcBef>
                <a:spcPct val="0"/>
              </a:spcBef>
              <a:buClrTx/>
              <a:buSzTx/>
            </a:pPr>
            <a:endParaRPr lang="pl-PL" sz="1400" b="1" kern="1200" dirty="0">
              <a:solidFill>
                <a:prstClr val="black"/>
              </a:solidFill>
              <a:latin typeface="+mj-lt"/>
            </a:endParaRPr>
          </a:p>
          <a:p>
            <a:pPr marL="0" lvl="0" indent="0" algn="just" defTabSz="914400">
              <a:spcBef>
                <a:spcPct val="0"/>
              </a:spcBef>
              <a:buClrTx/>
              <a:buSzTx/>
            </a:pPr>
            <a:r>
              <a:rPr lang="pl-PL" sz="1400" kern="1200" dirty="0">
                <a:solidFill>
                  <a:prstClr val="black"/>
                </a:solidFill>
                <a:latin typeface="+mj-lt"/>
              </a:rPr>
              <a:t>Sąd, który wydał europejski nakaz zapłaty, </a:t>
            </a:r>
            <a:r>
              <a:rPr lang="pl-PL" sz="1400" b="1" kern="1200" dirty="0">
                <a:solidFill>
                  <a:prstClr val="black"/>
                </a:solidFill>
                <a:latin typeface="+mj-lt"/>
              </a:rPr>
              <a:t>stwierdza jego wykonalność </a:t>
            </a:r>
            <a:r>
              <a:rPr lang="pl-PL" sz="1400" kern="1200" dirty="0">
                <a:solidFill>
                  <a:prstClr val="black"/>
                </a:solidFill>
                <a:latin typeface="+mj-lt"/>
              </a:rPr>
              <a:t>w razie niewniesienia przez pozwanego sprzeciwu w przewidzianym do tego terminie (art. 18 ust. 1 </a:t>
            </a:r>
            <a:r>
              <a:rPr lang="pl-PL" sz="1400" kern="1200" dirty="0" smtClean="0">
                <a:solidFill>
                  <a:prstClr val="black"/>
                </a:solidFill>
                <a:latin typeface="+mj-lt"/>
              </a:rPr>
              <a:t>rozporządzenia 1896/2006</a:t>
            </a:r>
            <a:r>
              <a:rPr lang="pl-PL" sz="1400" kern="1200" dirty="0">
                <a:solidFill>
                  <a:prstClr val="black"/>
                </a:solidFill>
                <a:latin typeface="+mj-lt"/>
              </a:rPr>
              <a:t>). </a:t>
            </a:r>
          </a:p>
          <a:p>
            <a:endParaRPr lang="pl-PL" dirty="0"/>
          </a:p>
        </p:txBody>
      </p:sp>
    </p:spTree>
    <p:extLst>
      <p:ext uri="{BB962C8B-B14F-4D97-AF65-F5344CB8AC3E}">
        <p14:creationId xmlns:p14="http://schemas.microsoft.com/office/powerpoint/2010/main" val="13751328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marL="0" indent="0" algn="just"/>
            <a:r>
              <a:rPr lang="pl-PL" dirty="0" smtClean="0"/>
              <a:t>EUROPEJSKIE POSTĘPOWANIE W SPRAWE DROBNYCH ROSZCZEŃ</a:t>
            </a:r>
            <a:endParaRPr lang="pl-PL" dirty="0"/>
          </a:p>
        </p:txBody>
      </p:sp>
      <p:sp>
        <p:nvSpPr>
          <p:cNvPr id="3" name="Symbol zastępczy zawartości 2"/>
          <p:cNvSpPr>
            <a:spLocks noGrp="1"/>
          </p:cNvSpPr>
          <p:nvPr>
            <p:ph idx="1"/>
          </p:nvPr>
        </p:nvSpPr>
        <p:spPr/>
        <p:txBody>
          <a:bodyPr/>
          <a:lstStyle/>
          <a:p>
            <a:pPr marL="0" indent="0" algn="just"/>
            <a:endParaRPr lang="pl-PL" sz="1800" dirty="0" smtClean="0">
              <a:latin typeface="+mj-lt"/>
            </a:endParaRPr>
          </a:p>
          <a:p>
            <a:pPr marL="0" indent="0" algn="just"/>
            <a:endParaRPr lang="pl-PL" sz="1800" dirty="0">
              <a:latin typeface="+mj-lt"/>
            </a:endParaRPr>
          </a:p>
          <a:p>
            <a:pPr marL="0" indent="0" algn="just"/>
            <a:endParaRPr lang="pl-PL" sz="1800" dirty="0" smtClean="0">
              <a:latin typeface="+mj-lt"/>
            </a:endParaRPr>
          </a:p>
          <a:p>
            <a:pPr marL="0" indent="0" algn="just"/>
            <a:r>
              <a:rPr lang="pl-PL" sz="1800" dirty="0" smtClean="0">
                <a:latin typeface="+mj-lt"/>
              </a:rPr>
              <a:t>Europejskie postępowanie w sprawie drobnych roszczeń jest także postępowaniem fakultatywnym względem pozostałych, przysługujących powodowi.</a:t>
            </a:r>
          </a:p>
          <a:p>
            <a:pPr marL="0" indent="0" algn="just"/>
            <a:endParaRPr lang="pl-PL" sz="1800" dirty="0">
              <a:latin typeface="+mj-lt"/>
            </a:endParaRPr>
          </a:p>
          <a:p>
            <a:pPr marL="0" indent="0" algn="just"/>
            <a:r>
              <a:rPr lang="pl-PL" sz="1800" dirty="0" smtClean="0">
                <a:latin typeface="+mj-lt"/>
              </a:rPr>
              <a:t>Rozporządzenie może być stosowane w sprawach cywilnych i gospodarczych, bez względu na właściwość sądu, jeżeli </a:t>
            </a:r>
            <a:r>
              <a:rPr lang="pl-PL" sz="1800" dirty="0" err="1" smtClean="0">
                <a:latin typeface="+mj-lt"/>
              </a:rPr>
              <a:t>wps</a:t>
            </a:r>
            <a:r>
              <a:rPr lang="pl-PL" sz="1800" dirty="0" smtClean="0">
                <a:latin typeface="+mj-lt"/>
              </a:rPr>
              <a:t> (z wyłączeniem świadczeń ubocznych, wydatków i nakładów nie przekracza 2.000,00 EUR w momencie wniesienia pozwu.</a:t>
            </a:r>
          </a:p>
          <a:p>
            <a:pPr marL="0" indent="0" algn="just"/>
            <a:endParaRPr lang="pl-PL" sz="1800" dirty="0">
              <a:latin typeface="+mj-lt"/>
            </a:endParaRPr>
          </a:p>
        </p:txBody>
      </p:sp>
    </p:spTree>
    <p:extLst>
      <p:ext uri="{BB962C8B-B14F-4D97-AF65-F5344CB8AC3E}">
        <p14:creationId xmlns:p14="http://schemas.microsoft.com/office/powerpoint/2010/main" val="31447410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pPr marL="0" indent="0" algn="just"/>
            <a:r>
              <a:rPr lang="pl-PL" sz="1600" dirty="0">
                <a:latin typeface="+mj-lt"/>
              </a:rPr>
              <a:t>Wyłączenia zastosowania europejskiego postępowania w sprawie drobnych roszczeń:</a:t>
            </a:r>
          </a:p>
          <a:p>
            <a:pPr marL="0" indent="0" algn="just"/>
            <a:r>
              <a:rPr lang="pl-PL" sz="1400" dirty="0">
                <a:latin typeface="+mj-lt"/>
              </a:rPr>
              <a:t>a) stanu cywilnego, zdolności prawnej i zdolności do czynności prawnych oraz przedstawicielstwa ustawowego osób</a:t>
            </a:r>
          </a:p>
          <a:p>
            <a:pPr marL="0" indent="0" algn="just"/>
            <a:r>
              <a:rPr lang="pl-PL" sz="1400" dirty="0">
                <a:latin typeface="+mj-lt"/>
              </a:rPr>
              <a:t>fizycznych;</a:t>
            </a:r>
          </a:p>
          <a:p>
            <a:pPr marL="0" indent="0" algn="just"/>
            <a:r>
              <a:rPr lang="pl-PL" sz="1400" dirty="0">
                <a:latin typeface="+mj-lt"/>
              </a:rPr>
              <a:t>b) </a:t>
            </a:r>
            <a:r>
              <a:rPr lang="pl-PL" sz="1400" dirty="0">
                <a:solidFill>
                  <a:srgbClr val="333333"/>
                </a:solidFill>
                <a:latin typeface="+mj-lt"/>
              </a:rPr>
              <a:t>stosunków majątkowych wynikających z małżeństwa lub związku uznawanego na mocy przepisów mających</a:t>
            </a:r>
          </a:p>
          <a:p>
            <a:pPr marL="0" indent="0" algn="just"/>
            <a:r>
              <a:rPr lang="pl-PL" sz="1400" dirty="0">
                <a:solidFill>
                  <a:srgbClr val="333333"/>
                </a:solidFill>
                <a:latin typeface="+mj-lt"/>
              </a:rPr>
              <a:t>zastosowanie do takiego związku za mający skutki porównywalne do skutków małżeństwa;</a:t>
            </a:r>
          </a:p>
          <a:p>
            <a:pPr marL="0" indent="0" algn="just"/>
            <a:r>
              <a:rPr lang="pl-PL" sz="1400" dirty="0">
                <a:solidFill>
                  <a:srgbClr val="333333"/>
                </a:solidFill>
                <a:latin typeface="+mj-lt"/>
              </a:rPr>
              <a:t>c) obowiązków alimentacyjnych wynikających ze stosunku rodzinnego, pokrewieństwa, małżeństwa lub</a:t>
            </a:r>
          </a:p>
          <a:p>
            <a:pPr marL="0" indent="0" algn="just"/>
            <a:r>
              <a:rPr lang="pl-PL" sz="1400" dirty="0">
                <a:solidFill>
                  <a:srgbClr val="333333"/>
                </a:solidFill>
                <a:latin typeface="+mj-lt"/>
              </a:rPr>
              <a:t>powinowactwa;</a:t>
            </a:r>
          </a:p>
          <a:p>
            <a:pPr marL="0" indent="0" algn="just"/>
            <a:r>
              <a:rPr lang="pl-PL" sz="1400" dirty="0">
                <a:solidFill>
                  <a:srgbClr val="333333"/>
                </a:solidFill>
                <a:latin typeface="+mj-lt"/>
              </a:rPr>
              <a:t>d) testamentów i dziedziczenia, w tym obowiązków alimentacyjnych powstających w związku ze śmiercią</a:t>
            </a:r>
            <a:r>
              <a:rPr lang="pl-PL" sz="1400" dirty="0" smtClean="0">
                <a:solidFill>
                  <a:srgbClr val="333333"/>
                </a:solidFill>
                <a:latin typeface="+mj-lt"/>
              </a:rPr>
              <a:t>;</a:t>
            </a:r>
          </a:p>
          <a:p>
            <a:pPr algn="just"/>
            <a:r>
              <a:rPr lang="pl-PL" sz="1400" dirty="0">
                <a:solidFill>
                  <a:srgbClr val="333333"/>
                </a:solidFill>
                <a:latin typeface="+mj-lt"/>
              </a:rPr>
              <a:t>e) upadłości, układów i innych podobnych postępowań;</a:t>
            </a:r>
          </a:p>
          <a:p>
            <a:pPr algn="just"/>
            <a:r>
              <a:rPr lang="pl-PL" sz="1400" dirty="0">
                <a:solidFill>
                  <a:srgbClr val="333333"/>
                </a:solidFill>
                <a:latin typeface="+mj-lt"/>
              </a:rPr>
              <a:t>f) ubezpieczeń społecznych;</a:t>
            </a:r>
          </a:p>
          <a:p>
            <a:pPr algn="just"/>
            <a:r>
              <a:rPr lang="pl-PL" sz="1400" dirty="0">
                <a:solidFill>
                  <a:srgbClr val="333333"/>
                </a:solidFill>
                <a:latin typeface="+mj-lt"/>
              </a:rPr>
              <a:t>g) sądownictwa polubownego;</a:t>
            </a:r>
          </a:p>
          <a:p>
            <a:pPr algn="just"/>
            <a:r>
              <a:rPr lang="pl-PL" sz="1400" dirty="0">
                <a:solidFill>
                  <a:srgbClr val="333333"/>
                </a:solidFill>
                <a:latin typeface="+mj-lt"/>
              </a:rPr>
              <a:t>h) prawa pracy;</a:t>
            </a:r>
          </a:p>
          <a:p>
            <a:pPr algn="just"/>
            <a:r>
              <a:rPr lang="pl-PL" sz="1400" dirty="0">
                <a:solidFill>
                  <a:srgbClr val="333333"/>
                </a:solidFill>
                <a:latin typeface="+mj-lt"/>
              </a:rPr>
              <a:t>i) najmu lub dzierżawy nieruchomości, z wyłączeniem powództw dotyczących roszczeń pieniężnych</a:t>
            </a:r>
            <a:r>
              <a:rPr lang="pl-PL" sz="1400" dirty="0" smtClean="0">
                <a:solidFill>
                  <a:srgbClr val="333333"/>
                </a:solidFill>
                <a:latin typeface="+mj-lt"/>
              </a:rPr>
              <a:t>;</a:t>
            </a:r>
            <a:endParaRPr lang="pl-PL" sz="1400" dirty="0">
              <a:solidFill>
                <a:srgbClr val="333333"/>
              </a:solidFill>
              <a:latin typeface="+mj-lt"/>
            </a:endParaRPr>
          </a:p>
          <a:p>
            <a:pPr algn="just"/>
            <a:r>
              <a:rPr lang="pl-PL" sz="1400" dirty="0">
                <a:solidFill>
                  <a:srgbClr val="333333"/>
                </a:solidFill>
                <a:latin typeface="+mj-lt"/>
              </a:rPr>
              <a:t>j) naruszenia prywatności i dóbr osobistych, w tym zniesławienia. </a:t>
            </a:r>
            <a:endParaRPr lang="pl-PL" sz="1400" dirty="0">
              <a:latin typeface="+mj-lt"/>
            </a:endParaRPr>
          </a:p>
        </p:txBody>
      </p:sp>
    </p:spTree>
    <p:extLst>
      <p:ext uri="{BB962C8B-B14F-4D97-AF65-F5344CB8AC3E}">
        <p14:creationId xmlns:p14="http://schemas.microsoft.com/office/powerpoint/2010/main" val="10499789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pPr marL="0" indent="0" algn="just"/>
            <a:r>
              <a:rPr lang="pl-PL" sz="1800" i="1" dirty="0">
                <a:latin typeface="+mj-lt"/>
              </a:rPr>
              <a:t>Art. </a:t>
            </a:r>
            <a:r>
              <a:rPr lang="pl-PL" sz="1800" i="1" dirty="0" smtClean="0">
                <a:latin typeface="+mj-lt"/>
              </a:rPr>
              <a:t>505</a:t>
            </a:r>
            <a:r>
              <a:rPr lang="pl-PL" sz="1800" i="1" kern="1200" baseline="30000" dirty="0" smtClean="0">
                <a:solidFill>
                  <a:prstClr val="black"/>
                </a:solidFill>
                <a:latin typeface="+mj-lt"/>
              </a:rPr>
              <a:t>21 </a:t>
            </a:r>
            <a:r>
              <a:rPr lang="pl-PL" sz="1800" i="1" dirty="0" smtClean="0">
                <a:latin typeface="+mj-lt"/>
              </a:rPr>
              <a:t>§ 1 KPC Sąd </a:t>
            </a:r>
            <a:r>
              <a:rPr lang="pl-PL" sz="1800" i="1" dirty="0">
                <a:latin typeface="+mj-lt"/>
              </a:rPr>
              <a:t>rozpoznaje sprawę w europejskim postępowaniu w sprawie drobnych roszczeń, jeżeli są spełnione warunki określone w przepisach rozporządzenia (WE) nr </a:t>
            </a:r>
            <a:r>
              <a:rPr lang="pl-PL" sz="1800" i="1" dirty="0" smtClean="0">
                <a:latin typeface="+mj-lt"/>
              </a:rPr>
              <a:t>861/2007 </a:t>
            </a:r>
            <a:r>
              <a:rPr lang="pl-PL" sz="1800" i="1" dirty="0">
                <a:latin typeface="+mj-lt"/>
              </a:rPr>
              <a:t>Parlamentu Europejskiego i Rady z dnia 11 lipca 2007 r. ustanawiającego europejskie postępowanie w sprawie drobnych roszczeń (Dz. Urz. UE L 199 z 31.07.2007, str. 1, z </a:t>
            </a:r>
            <a:r>
              <a:rPr lang="pl-PL" sz="1800" i="1" dirty="0" err="1">
                <a:latin typeface="+mj-lt"/>
              </a:rPr>
              <a:t>późn</a:t>
            </a:r>
            <a:r>
              <a:rPr lang="pl-PL" sz="1800" i="1" dirty="0">
                <a:latin typeface="+mj-lt"/>
              </a:rPr>
              <a:t>. zm.), zwanego dalej „rozporządzeniem nr 861/2007</a:t>
            </a:r>
            <a:r>
              <a:rPr lang="pl-PL" sz="1800" i="1" dirty="0" smtClean="0">
                <a:latin typeface="+mj-lt"/>
              </a:rPr>
              <a:t>”.</a:t>
            </a:r>
          </a:p>
          <a:p>
            <a:pPr marL="0" indent="0" algn="just"/>
            <a:r>
              <a:rPr lang="pl-PL" sz="1800" i="1" dirty="0" smtClean="0">
                <a:latin typeface="+mj-lt"/>
              </a:rPr>
              <a:t>§ 2 W </a:t>
            </a:r>
            <a:r>
              <a:rPr lang="pl-PL" sz="1800" i="1" dirty="0">
                <a:latin typeface="+mj-lt"/>
              </a:rPr>
              <a:t>sprawie rozpoznawanej według przepisów niniejszego rozdziału nie stosuje się przepisów o innych postępowaniach odrębnych. </a:t>
            </a:r>
            <a:endParaRPr lang="pl-PL" sz="1800" i="1" dirty="0" smtClean="0">
              <a:latin typeface="+mj-lt"/>
            </a:endParaRPr>
          </a:p>
          <a:p>
            <a:pPr marL="0" indent="0" algn="just"/>
            <a:r>
              <a:rPr lang="pl-PL" sz="1800" i="1" dirty="0" smtClean="0">
                <a:latin typeface="+mj-lt"/>
              </a:rPr>
              <a:t>Art</a:t>
            </a:r>
            <a:r>
              <a:rPr lang="pl-PL" sz="1800" i="1" dirty="0">
                <a:latin typeface="+mj-lt"/>
              </a:rPr>
              <a:t>. </a:t>
            </a:r>
            <a:r>
              <a:rPr lang="pl-PL" sz="1800" i="1" dirty="0" smtClean="0">
                <a:latin typeface="+mj-lt"/>
              </a:rPr>
              <a:t>505</a:t>
            </a:r>
            <a:r>
              <a:rPr lang="pl-PL" sz="1800" i="1" kern="1200" baseline="30000" dirty="0" smtClean="0">
                <a:solidFill>
                  <a:prstClr val="black"/>
                </a:solidFill>
                <a:latin typeface="+mj-lt"/>
              </a:rPr>
              <a:t>21 </a:t>
            </a:r>
            <a:r>
              <a:rPr lang="pl-PL" sz="1800" i="1" dirty="0" smtClean="0">
                <a:latin typeface="+mj-lt"/>
              </a:rPr>
              <a:t>§ 1 KPC </a:t>
            </a:r>
            <a:r>
              <a:rPr lang="pl-PL" sz="1800" i="1" dirty="0">
                <a:latin typeface="+mj-lt"/>
              </a:rPr>
              <a:t>Europejskie postępowanie w sprawie drobnych roszczeń należy do właściwości sądów rejonowych i okręgowych. § 2. Referendarz sądowy może wydawać zarządzenia. </a:t>
            </a:r>
            <a:endParaRPr lang="pl-PL" sz="1800" i="1" dirty="0" smtClean="0">
              <a:latin typeface="+mj-lt"/>
            </a:endParaRPr>
          </a:p>
          <a:p>
            <a:pPr marL="0" indent="0" algn="just"/>
            <a:r>
              <a:rPr lang="pl-PL" sz="1800" i="1" dirty="0" smtClean="0">
                <a:latin typeface="+mj-lt"/>
              </a:rPr>
              <a:t>Art. 505</a:t>
            </a:r>
            <a:r>
              <a:rPr lang="pl-PL" sz="1800" i="1" kern="1200" baseline="30000" dirty="0" smtClean="0">
                <a:solidFill>
                  <a:prstClr val="black"/>
                </a:solidFill>
                <a:latin typeface="+mj-lt"/>
              </a:rPr>
              <a:t>23 </a:t>
            </a:r>
            <a:r>
              <a:rPr lang="pl-PL" sz="1800" i="1" dirty="0" smtClean="0">
                <a:latin typeface="+mj-lt"/>
              </a:rPr>
              <a:t>KPC Rozpoznanie sprawy następuje na posiedzeniu niejawnym. Sąd może wyznaczyć rozprawę w przypadkach wskazanych w przepisach rozporządzenia nr 861/2007. </a:t>
            </a:r>
          </a:p>
          <a:p>
            <a:pPr marL="0" indent="0" algn="just"/>
            <a:r>
              <a:rPr lang="pl-PL" sz="1800" i="1" dirty="0" smtClean="0">
                <a:latin typeface="+mj-lt"/>
              </a:rPr>
              <a:t>Art</a:t>
            </a:r>
            <a:r>
              <a:rPr lang="pl-PL" sz="1800" i="1" dirty="0">
                <a:latin typeface="+mj-lt"/>
              </a:rPr>
              <a:t>. </a:t>
            </a:r>
            <a:r>
              <a:rPr lang="pl-PL" sz="1800" i="1" dirty="0" smtClean="0">
                <a:latin typeface="+mj-lt"/>
              </a:rPr>
              <a:t>505</a:t>
            </a:r>
            <a:r>
              <a:rPr lang="pl-PL" sz="1800" i="1" kern="1200" baseline="30000" dirty="0" smtClean="0">
                <a:solidFill>
                  <a:prstClr val="black"/>
                </a:solidFill>
                <a:latin typeface="+mj-lt"/>
              </a:rPr>
              <a:t>24</a:t>
            </a:r>
            <a:r>
              <a:rPr lang="pl-PL" sz="1800" i="1" dirty="0" smtClean="0">
                <a:latin typeface="+mj-lt"/>
              </a:rPr>
              <a:t> KPC Jeżeli </a:t>
            </a:r>
            <a:r>
              <a:rPr lang="pl-PL" sz="1800" i="1" dirty="0">
                <a:latin typeface="+mj-lt"/>
              </a:rPr>
              <a:t>przepisy rozporządzenia nr 861/2007 stanowią, że pozew powinien zostać zwrócony, sąd wydaje postanowienie. </a:t>
            </a:r>
          </a:p>
          <a:p>
            <a:endParaRPr lang="pl-PL" dirty="0"/>
          </a:p>
        </p:txBody>
      </p:sp>
    </p:spTree>
    <p:extLst>
      <p:ext uri="{BB962C8B-B14F-4D97-AF65-F5344CB8AC3E}">
        <p14:creationId xmlns:p14="http://schemas.microsoft.com/office/powerpoint/2010/main" val="28191315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pPr marL="0" indent="0" algn="just"/>
            <a:r>
              <a:rPr lang="pl-PL" sz="1400" i="1" dirty="0" smtClean="0">
                <a:latin typeface="+mj-lt"/>
              </a:rPr>
              <a:t>Art. 505</a:t>
            </a:r>
            <a:r>
              <a:rPr lang="pl-PL" sz="1400" i="1" kern="1200" baseline="30000" dirty="0" smtClean="0">
                <a:solidFill>
                  <a:prstClr val="black"/>
                </a:solidFill>
                <a:latin typeface="+mj-lt"/>
              </a:rPr>
              <a:t>24 </a:t>
            </a:r>
            <a:r>
              <a:rPr lang="pl-PL" sz="1400" i="1" dirty="0" smtClean="0">
                <a:latin typeface="+mj-lt"/>
              </a:rPr>
              <a:t>§ 1 KPC Świadek składa zeznanie na piśmie, jeżeli sąd tak postanowi. W takim przypadku świadek składa przyrzeczenie przez podpisanie tekstu przyrzeczenia. Świadek obowiązany jest złożyć tekst zeznania w sądzie w terminie wyznaczonym przez sąd. Przepisy art. 165 § 2, art. 274 § 1 i art. 276 stosuje się odpowiednio. § 2. Przesłuchanie strony następuje na piśmie, jeżeli sąd tak postanowi. Przepisu art. 303 nie stosuje się. </a:t>
            </a:r>
          </a:p>
          <a:p>
            <a:pPr marL="0" indent="0" algn="just"/>
            <a:r>
              <a:rPr lang="pl-PL" sz="1400" i="1" dirty="0" smtClean="0">
                <a:latin typeface="+mj-lt"/>
              </a:rPr>
              <a:t>Art</a:t>
            </a:r>
            <a:r>
              <a:rPr lang="pl-PL" sz="1400" i="1" dirty="0">
                <a:latin typeface="+mj-lt"/>
              </a:rPr>
              <a:t>. </a:t>
            </a:r>
            <a:r>
              <a:rPr lang="pl-PL" sz="1400" i="1" dirty="0" smtClean="0">
                <a:latin typeface="+mj-lt"/>
              </a:rPr>
              <a:t>505</a:t>
            </a:r>
            <a:r>
              <a:rPr lang="pl-PL" sz="1400" i="1" kern="1200" baseline="30000" dirty="0" smtClean="0">
                <a:solidFill>
                  <a:prstClr val="black"/>
                </a:solidFill>
                <a:latin typeface="+mj-lt"/>
              </a:rPr>
              <a:t>26</a:t>
            </a:r>
            <a:r>
              <a:rPr lang="pl-PL" sz="1400" i="1" dirty="0" smtClean="0">
                <a:latin typeface="+mj-lt"/>
              </a:rPr>
              <a:t> KPC Wyrok </a:t>
            </a:r>
            <a:r>
              <a:rPr lang="pl-PL" sz="1400" i="1" dirty="0">
                <a:latin typeface="+mj-lt"/>
              </a:rPr>
              <a:t>wydany na posiedzeniu niejawnym wiąże sąd od chwili podpisania sentencji. Sąd z urzędu doręcza wyrok obu stronom z pouczeniem o przysługujących im środkach zaskarżenia. </a:t>
            </a:r>
            <a:endParaRPr lang="pl-PL" sz="1400" i="1" dirty="0" smtClean="0">
              <a:latin typeface="+mj-lt"/>
            </a:endParaRPr>
          </a:p>
          <a:p>
            <a:pPr marL="0" indent="0" algn="just"/>
            <a:r>
              <a:rPr lang="pl-PL" sz="1400" i="1" dirty="0" smtClean="0">
                <a:latin typeface="+mj-lt"/>
              </a:rPr>
              <a:t>Art</a:t>
            </a:r>
            <a:r>
              <a:rPr lang="pl-PL" sz="1400" i="1" dirty="0">
                <a:latin typeface="+mj-lt"/>
              </a:rPr>
              <a:t>. </a:t>
            </a:r>
            <a:r>
              <a:rPr lang="pl-PL" sz="1400" i="1" dirty="0" smtClean="0">
                <a:latin typeface="+mj-lt"/>
              </a:rPr>
              <a:t>505</a:t>
            </a:r>
            <a:r>
              <a:rPr lang="pl-PL" sz="1400" i="1" kern="1200" baseline="30000" dirty="0" smtClean="0">
                <a:solidFill>
                  <a:prstClr val="black"/>
                </a:solidFill>
                <a:latin typeface="+mj-lt"/>
              </a:rPr>
              <a:t>27</a:t>
            </a:r>
            <a:r>
              <a:rPr lang="pl-PL" sz="1400" i="1" dirty="0" smtClean="0">
                <a:latin typeface="+mj-lt"/>
              </a:rPr>
              <a:t> </a:t>
            </a:r>
            <a:r>
              <a:rPr lang="pl-PL" sz="1400" i="1" dirty="0">
                <a:latin typeface="+mj-lt"/>
              </a:rPr>
              <a:t>§ </a:t>
            </a:r>
            <a:r>
              <a:rPr lang="pl-PL" sz="1400" i="1" dirty="0" smtClean="0">
                <a:latin typeface="+mj-lt"/>
              </a:rPr>
              <a:t>1 KPC Przepisy </a:t>
            </a:r>
            <a:r>
              <a:rPr lang="pl-PL" sz="1400" i="1" dirty="0">
                <a:latin typeface="+mj-lt"/>
              </a:rPr>
              <a:t>art. </a:t>
            </a:r>
            <a:r>
              <a:rPr lang="pl-PL" sz="1400" i="1" dirty="0" smtClean="0">
                <a:latin typeface="+mj-lt"/>
              </a:rPr>
              <a:t>505</a:t>
            </a:r>
            <a:r>
              <a:rPr lang="pl-PL" sz="1400" i="1" kern="1200" baseline="30000" dirty="0" smtClean="0">
                <a:solidFill>
                  <a:prstClr val="black"/>
                </a:solidFill>
                <a:latin typeface="+mj-lt"/>
              </a:rPr>
              <a:t>9</a:t>
            </a:r>
            <a:r>
              <a:rPr lang="pl-PL" sz="1400" i="1" dirty="0" smtClean="0">
                <a:latin typeface="+mj-lt"/>
              </a:rPr>
              <a:t>–505</a:t>
            </a:r>
            <a:r>
              <a:rPr lang="pl-PL" sz="1400" i="1" kern="1200" baseline="30000" dirty="0" smtClean="0">
                <a:solidFill>
                  <a:prstClr val="black"/>
                </a:solidFill>
                <a:latin typeface="+mj-lt"/>
              </a:rPr>
              <a:t>11</a:t>
            </a:r>
            <a:r>
              <a:rPr lang="pl-PL" sz="1400" i="1" dirty="0" smtClean="0">
                <a:latin typeface="+mj-lt"/>
              </a:rPr>
              <a:t>, </a:t>
            </a:r>
            <a:r>
              <a:rPr lang="pl-PL" sz="1400" i="1" dirty="0">
                <a:latin typeface="+mj-lt"/>
              </a:rPr>
              <a:t>art. </a:t>
            </a:r>
            <a:r>
              <a:rPr lang="pl-PL" sz="1400" i="1" dirty="0" smtClean="0">
                <a:latin typeface="+mj-lt"/>
              </a:rPr>
              <a:t>505</a:t>
            </a:r>
            <a:r>
              <a:rPr lang="pl-PL" sz="1400" i="1" kern="1200" baseline="30000" dirty="0" smtClean="0">
                <a:solidFill>
                  <a:prstClr val="black"/>
                </a:solidFill>
                <a:latin typeface="+mj-lt"/>
              </a:rPr>
              <a:t>12</a:t>
            </a:r>
            <a:r>
              <a:rPr lang="pl-PL" sz="1400" i="1" dirty="0" smtClean="0">
                <a:latin typeface="+mj-lt"/>
              </a:rPr>
              <a:t> </a:t>
            </a:r>
            <a:r>
              <a:rPr lang="pl-PL" sz="1400" i="1" dirty="0">
                <a:latin typeface="+mj-lt"/>
              </a:rPr>
              <a:t>§ 1 i 3 oraz art. </a:t>
            </a:r>
            <a:r>
              <a:rPr lang="pl-PL" sz="1400" i="1" dirty="0" smtClean="0">
                <a:latin typeface="+mj-lt"/>
              </a:rPr>
              <a:t>505</a:t>
            </a:r>
            <a:r>
              <a:rPr lang="pl-PL" sz="1400" i="1" kern="1200" baseline="30000" dirty="0" smtClean="0">
                <a:solidFill>
                  <a:prstClr val="black"/>
                </a:solidFill>
                <a:latin typeface="+mj-lt"/>
              </a:rPr>
              <a:t>13</a:t>
            </a:r>
            <a:r>
              <a:rPr lang="pl-PL" sz="1400" i="1" dirty="0" smtClean="0">
                <a:latin typeface="+mj-lt"/>
              </a:rPr>
              <a:t> </a:t>
            </a:r>
            <a:r>
              <a:rPr lang="pl-PL" sz="1400" i="1" dirty="0">
                <a:latin typeface="+mj-lt"/>
              </a:rPr>
              <a:t>stosuje się. </a:t>
            </a:r>
            <a:endParaRPr lang="pl-PL" sz="1400" i="1" dirty="0" smtClean="0">
              <a:latin typeface="+mj-lt"/>
            </a:endParaRPr>
          </a:p>
          <a:p>
            <a:pPr marL="0" indent="0" algn="just"/>
            <a:r>
              <a:rPr lang="pl-PL" sz="1400" i="1" dirty="0" smtClean="0">
                <a:latin typeface="+mj-lt"/>
              </a:rPr>
              <a:t>§ 2 Uchylając </a:t>
            </a:r>
            <a:r>
              <a:rPr lang="pl-PL" sz="1400" i="1" dirty="0">
                <a:latin typeface="+mj-lt"/>
              </a:rPr>
              <a:t>zaskarżony wyrok, sąd drugiej instancji przekazuje sprawę do rozpoznania z wyłączeniem przepisów o postępowaniach odrębnych. </a:t>
            </a:r>
            <a:endParaRPr lang="pl-PL" sz="1400" i="1" dirty="0" smtClean="0">
              <a:latin typeface="+mj-lt"/>
            </a:endParaRPr>
          </a:p>
          <a:p>
            <a:pPr marL="0" indent="0" algn="just"/>
            <a:r>
              <a:rPr lang="pl-PL" sz="1400" i="1" dirty="0" smtClean="0">
                <a:latin typeface="+mj-lt"/>
              </a:rPr>
              <a:t>Art. 505</a:t>
            </a:r>
            <a:r>
              <a:rPr lang="pl-PL" sz="1400" i="1" kern="1200" baseline="30000" dirty="0" smtClean="0">
                <a:solidFill>
                  <a:prstClr val="black"/>
                </a:solidFill>
                <a:latin typeface="+mj-lt"/>
              </a:rPr>
              <a:t>27a</a:t>
            </a:r>
            <a:r>
              <a:rPr lang="pl-PL" sz="1400" i="1" kern="1200" dirty="0" smtClean="0">
                <a:solidFill>
                  <a:prstClr val="black"/>
                </a:solidFill>
                <a:latin typeface="+mj-lt"/>
              </a:rPr>
              <a:t> </a:t>
            </a:r>
            <a:r>
              <a:rPr lang="pl-PL" sz="1400" i="1" dirty="0" smtClean="0">
                <a:latin typeface="+mj-lt"/>
              </a:rPr>
              <a:t>§ 1 KPC W razie stwierdzenia, że istnieje określona w przepisach rozporządzenia nr 861/2007 podstawa do uchylenia wyroku, na wniosek pozwanego sąd, który go wydał, uchyla wyrok. </a:t>
            </a:r>
          </a:p>
          <a:p>
            <a:pPr marL="0" indent="0" algn="just"/>
            <a:r>
              <a:rPr lang="pl-PL" sz="1400" i="1" dirty="0" smtClean="0">
                <a:latin typeface="+mj-lt"/>
              </a:rPr>
              <a:t>§ 2 </a:t>
            </a:r>
            <a:r>
              <a:rPr lang="pl-PL" sz="1400" i="1" dirty="0">
                <a:latin typeface="+mj-lt"/>
              </a:rPr>
              <a:t>Wniosek powinien czynić zadość warunkom pisma procesowego i wskazywać okoliczności uzasadniające uchylenie wyroku. </a:t>
            </a:r>
            <a:endParaRPr lang="pl-PL" sz="1400" i="1" dirty="0" smtClean="0">
              <a:latin typeface="+mj-lt"/>
            </a:endParaRPr>
          </a:p>
          <a:p>
            <a:pPr marL="0" indent="0" algn="just"/>
            <a:r>
              <a:rPr lang="pl-PL" sz="1400" i="1" dirty="0" smtClean="0">
                <a:latin typeface="+mj-lt"/>
              </a:rPr>
              <a:t>§ </a:t>
            </a:r>
            <a:r>
              <a:rPr lang="pl-PL" sz="1400" i="1" dirty="0">
                <a:latin typeface="+mj-lt"/>
              </a:rPr>
              <a:t>3. Sąd może rozpoznać wniosek na posiedzeniu niejawnym. Przed uchyleniem wyroku sąd wysłucha powoda na posiedzeniu lub zażąda od niego oświadczenia na piśmie. </a:t>
            </a:r>
            <a:endParaRPr lang="pl-PL" sz="1400" i="1" dirty="0" smtClean="0">
              <a:latin typeface="+mj-lt"/>
            </a:endParaRPr>
          </a:p>
          <a:p>
            <a:pPr marL="0" indent="0" algn="just"/>
            <a:r>
              <a:rPr lang="pl-PL" sz="1400" i="1" dirty="0" smtClean="0">
                <a:latin typeface="+mj-lt"/>
              </a:rPr>
              <a:t>§ </a:t>
            </a:r>
            <a:r>
              <a:rPr lang="pl-PL" sz="1400" i="1" dirty="0">
                <a:latin typeface="+mj-lt"/>
              </a:rPr>
              <a:t>4. Na postanowienie sądu w przedmiocie uchylenia wyroku przysługuje zażalenie. </a:t>
            </a:r>
          </a:p>
        </p:txBody>
      </p:sp>
    </p:spTree>
    <p:extLst>
      <p:ext uri="{BB962C8B-B14F-4D97-AF65-F5344CB8AC3E}">
        <p14:creationId xmlns:p14="http://schemas.microsoft.com/office/powerpoint/2010/main" val="990862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marL="0" indent="0"/>
            <a:r>
              <a:rPr lang="pl-PL" dirty="0" smtClean="0"/>
              <a:t>DOT. SPRAW:</a:t>
            </a:r>
            <a:endParaRPr lang="pl-PL" dirty="0"/>
          </a:p>
        </p:txBody>
      </p:sp>
      <p:sp>
        <p:nvSpPr>
          <p:cNvPr id="3" name="Symbol zastępczy zawartości 2"/>
          <p:cNvSpPr>
            <a:spLocks noGrp="1"/>
          </p:cNvSpPr>
          <p:nvPr>
            <p:ph idx="1"/>
          </p:nvPr>
        </p:nvSpPr>
        <p:spPr/>
        <p:txBody>
          <a:bodyPr/>
          <a:lstStyle/>
          <a:p>
            <a:pPr lvl="0" defTabSz="914400">
              <a:spcBef>
                <a:spcPct val="0"/>
              </a:spcBef>
              <a:buClrTx/>
              <a:buSzTx/>
              <a:buFontTx/>
              <a:buAutoNum type="arabicParenR"/>
            </a:pPr>
            <a:r>
              <a:rPr kumimoji="0" lang="pl-PL" sz="1600" b="0" i="0" u="none" strike="noStrike" kern="1200" cap="none" spc="0" normalizeH="0" baseline="0" noProof="0" dirty="0" smtClean="0">
                <a:ln>
                  <a:noFill/>
                </a:ln>
                <a:solidFill>
                  <a:prstClr val="black"/>
                </a:solidFill>
                <a:effectLst/>
                <a:uLnTx/>
                <a:uFillTx/>
                <a:latin typeface="+mj-lt"/>
              </a:rPr>
              <a:t>małżeńskich,</a:t>
            </a:r>
          </a:p>
          <a:p>
            <a:pPr lvl="0" defTabSz="914400">
              <a:spcBef>
                <a:spcPct val="0"/>
              </a:spcBef>
              <a:buClrTx/>
              <a:buSzTx/>
              <a:buFontTx/>
              <a:buAutoNum type="arabicParenR"/>
            </a:pPr>
            <a:r>
              <a:rPr kumimoji="0" lang="pl-PL" sz="1600" b="0" i="0" u="none" strike="noStrike" kern="1200" cap="none" spc="0" normalizeH="0" baseline="0" noProof="0" dirty="0" smtClean="0">
                <a:ln>
                  <a:noFill/>
                </a:ln>
                <a:solidFill>
                  <a:prstClr val="black"/>
                </a:solidFill>
                <a:effectLst/>
                <a:uLnTx/>
                <a:uFillTx/>
                <a:latin typeface="+mj-lt"/>
              </a:rPr>
              <a:t>ze stosunków między rodzicami a dziećmi,</a:t>
            </a:r>
          </a:p>
          <a:p>
            <a:pPr lvl="0" defTabSz="914400">
              <a:spcBef>
                <a:spcPct val="0"/>
              </a:spcBef>
              <a:buClrTx/>
              <a:buSzTx/>
              <a:buFontTx/>
              <a:buAutoNum type="arabicParenR"/>
            </a:pPr>
            <a:r>
              <a:rPr kumimoji="0" lang="pl-PL" sz="1600" b="0" i="0" u="none" strike="noStrike" kern="1200" cap="none" spc="0" normalizeH="0" baseline="0" noProof="0" dirty="0" smtClean="0">
                <a:ln>
                  <a:noFill/>
                </a:ln>
                <a:solidFill>
                  <a:prstClr val="black"/>
                </a:solidFill>
                <a:effectLst/>
                <a:uLnTx/>
                <a:uFillTx/>
                <a:latin typeface="+mj-lt"/>
              </a:rPr>
              <a:t>z zakresu prawa pracy, </a:t>
            </a:r>
          </a:p>
          <a:p>
            <a:pPr lvl="0" defTabSz="914400">
              <a:spcBef>
                <a:spcPct val="0"/>
              </a:spcBef>
              <a:buClrTx/>
              <a:buSzTx/>
              <a:buFontTx/>
              <a:buAutoNum type="arabicParenR"/>
            </a:pPr>
            <a:r>
              <a:rPr kumimoji="0" lang="pl-PL" sz="1600" b="0" i="0" u="none" strike="noStrike" kern="1200" cap="none" spc="0" normalizeH="0" baseline="0" noProof="0" dirty="0" smtClean="0">
                <a:ln>
                  <a:noFill/>
                </a:ln>
                <a:solidFill>
                  <a:prstClr val="black"/>
                </a:solidFill>
                <a:effectLst/>
                <a:uLnTx/>
                <a:uFillTx/>
                <a:latin typeface="+mj-lt"/>
              </a:rPr>
              <a:t>z zakresu ubezpieczeń społecznych, </a:t>
            </a:r>
          </a:p>
          <a:p>
            <a:pPr lvl="0" defTabSz="914400">
              <a:spcBef>
                <a:spcPct val="0"/>
              </a:spcBef>
              <a:buClrTx/>
              <a:buSzTx/>
              <a:buFontTx/>
              <a:buAutoNum type="arabicParenR"/>
            </a:pPr>
            <a:r>
              <a:rPr kumimoji="0" lang="pl-PL" sz="1600" b="0" i="0" u="none" strike="noStrike" kern="1200" cap="none" spc="0" normalizeH="0" baseline="0" noProof="0" dirty="0" smtClean="0">
                <a:ln>
                  <a:noFill/>
                </a:ln>
                <a:solidFill>
                  <a:prstClr val="black"/>
                </a:solidFill>
                <a:effectLst/>
                <a:uLnTx/>
                <a:uFillTx/>
                <a:latin typeface="+mj-lt"/>
              </a:rPr>
              <a:t>o naruszenie posiadania, </a:t>
            </a:r>
          </a:p>
          <a:p>
            <a:pPr lvl="0" defTabSz="914400">
              <a:spcBef>
                <a:spcPct val="0"/>
              </a:spcBef>
              <a:buClrTx/>
              <a:buSzTx/>
              <a:buFontTx/>
              <a:buAutoNum type="arabicParenR"/>
            </a:pPr>
            <a:r>
              <a:rPr kumimoji="0" lang="pl-PL" sz="1600" b="0" i="0" u="none" strike="noStrike" kern="1200" cap="none" spc="0" normalizeH="0" baseline="0" noProof="0" dirty="0" smtClean="0">
                <a:ln>
                  <a:noFill/>
                </a:ln>
                <a:solidFill>
                  <a:srgbClr val="0070C0"/>
                </a:solidFill>
                <a:effectLst/>
                <a:uLnTx/>
                <a:uFillTx/>
                <a:latin typeface="+mj-lt"/>
              </a:rPr>
              <a:t>gospodarczych</a:t>
            </a:r>
            <a:r>
              <a:rPr kumimoji="0" lang="pl-PL" sz="1600" b="0" i="0" u="none" strike="noStrike" kern="1200" cap="none" spc="0" normalizeH="0" baseline="0" noProof="0" dirty="0" smtClean="0">
                <a:ln>
                  <a:noFill/>
                </a:ln>
                <a:solidFill>
                  <a:schemeClr val="tx1"/>
                </a:solidFill>
                <a:effectLst/>
                <a:uLnTx/>
                <a:uFillTx/>
                <a:latin typeface="+mj-lt"/>
              </a:rPr>
              <a:t>, </a:t>
            </a:r>
          </a:p>
          <a:p>
            <a:pPr lvl="0" defTabSz="914400">
              <a:spcBef>
                <a:spcPct val="0"/>
              </a:spcBef>
              <a:buClrTx/>
              <a:buSzTx/>
              <a:buFontTx/>
              <a:buAutoNum type="arabicParenR"/>
            </a:pPr>
            <a:r>
              <a:rPr kumimoji="0" lang="pl-PL" sz="1600" b="0" i="0" u="none" strike="noStrike" kern="1200" cap="none" spc="0" normalizeH="0" baseline="0" noProof="0" dirty="0" smtClean="0">
                <a:ln>
                  <a:noFill/>
                </a:ln>
                <a:solidFill>
                  <a:prstClr val="black"/>
                </a:solidFill>
                <a:effectLst/>
                <a:uLnTx/>
                <a:uFillTx/>
                <a:latin typeface="+mj-lt"/>
              </a:rPr>
              <a:t>z zakresu ochrony konkurencji, </a:t>
            </a:r>
          </a:p>
          <a:p>
            <a:pPr lvl="0" defTabSz="914400">
              <a:spcBef>
                <a:spcPct val="0"/>
              </a:spcBef>
              <a:buClrTx/>
              <a:buSzTx/>
              <a:buFontTx/>
              <a:buAutoNum type="arabicParenR"/>
            </a:pPr>
            <a:r>
              <a:rPr kumimoji="0" lang="pl-PL" sz="1600" b="0" i="0" u="none" strike="noStrike" kern="1200" cap="none" spc="0" normalizeH="0" baseline="0" noProof="0" dirty="0" smtClean="0">
                <a:ln>
                  <a:noFill/>
                </a:ln>
                <a:solidFill>
                  <a:prstClr val="black"/>
                </a:solidFill>
                <a:effectLst/>
                <a:uLnTx/>
                <a:uFillTx/>
                <a:latin typeface="+mj-lt"/>
              </a:rPr>
              <a:t>o uznanie postanowień wzorca umowy za niedozwolony, </a:t>
            </a:r>
          </a:p>
          <a:p>
            <a:pPr lvl="0" defTabSz="914400">
              <a:spcBef>
                <a:spcPct val="0"/>
              </a:spcBef>
              <a:buClrTx/>
              <a:buSzTx/>
              <a:buFontTx/>
              <a:buAutoNum type="arabicParenR"/>
            </a:pPr>
            <a:r>
              <a:rPr kumimoji="0" lang="pl-PL" sz="1600" b="0" i="0" u="none" strike="noStrike" kern="1200" cap="none" spc="0" normalizeH="0" baseline="0" noProof="0" dirty="0" smtClean="0">
                <a:ln>
                  <a:noFill/>
                </a:ln>
                <a:solidFill>
                  <a:prstClr val="black"/>
                </a:solidFill>
                <a:effectLst/>
                <a:uLnTx/>
                <a:uFillTx/>
                <a:latin typeface="+mj-lt"/>
              </a:rPr>
              <a:t>z zakresu regulacji energetyki,</a:t>
            </a:r>
          </a:p>
          <a:p>
            <a:pPr lvl="0" defTabSz="914400">
              <a:spcBef>
                <a:spcPct val="0"/>
              </a:spcBef>
              <a:buClrTx/>
              <a:buSzTx/>
              <a:buFontTx/>
              <a:buAutoNum type="arabicParenR"/>
            </a:pPr>
            <a:r>
              <a:rPr kumimoji="0" lang="pl-PL" sz="1600" b="0" i="0" u="none" strike="noStrike" kern="1200" cap="none" spc="0" normalizeH="0" baseline="0" noProof="0" dirty="0" smtClean="0">
                <a:ln>
                  <a:noFill/>
                </a:ln>
                <a:solidFill>
                  <a:prstClr val="black"/>
                </a:solidFill>
                <a:effectLst/>
                <a:uLnTx/>
                <a:uFillTx/>
                <a:latin typeface="+mj-lt"/>
              </a:rPr>
              <a:t> z zakresu regulacji telekomunikacji i poczty,</a:t>
            </a:r>
          </a:p>
          <a:p>
            <a:pPr lvl="0" defTabSz="914400">
              <a:spcBef>
                <a:spcPct val="0"/>
              </a:spcBef>
              <a:buClrTx/>
              <a:buSzTx/>
              <a:buFontTx/>
              <a:buAutoNum type="arabicParenR"/>
            </a:pPr>
            <a:r>
              <a:rPr kumimoji="0" lang="pl-PL" sz="1600" b="0" i="0" u="none" strike="noStrike" kern="1200" cap="none" spc="0" normalizeH="0" baseline="0" noProof="0" dirty="0" smtClean="0">
                <a:ln>
                  <a:noFill/>
                </a:ln>
                <a:solidFill>
                  <a:prstClr val="black"/>
                </a:solidFill>
                <a:effectLst/>
                <a:uLnTx/>
                <a:uFillTx/>
                <a:latin typeface="+mj-lt"/>
              </a:rPr>
              <a:t> z zakresu regulacji transportu kolejowego, </a:t>
            </a:r>
          </a:p>
          <a:p>
            <a:pPr lvl="0" defTabSz="914400">
              <a:spcBef>
                <a:spcPct val="0"/>
              </a:spcBef>
              <a:buClrTx/>
              <a:buSzTx/>
              <a:buFontTx/>
              <a:buAutoNum type="arabicParenR"/>
            </a:pPr>
            <a:r>
              <a:rPr kumimoji="0" lang="pl-PL" sz="1600" b="0" i="0" u="none" strike="noStrike" kern="1200" cap="none" spc="0" normalizeH="0" baseline="0" noProof="0" dirty="0" smtClean="0">
                <a:ln>
                  <a:noFill/>
                </a:ln>
                <a:solidFill>
                  <a:prstClr val="black"/>
                </a:solidFill>
                <a:effectLst/>
                <a:uLnTx/>
                <a:uFillTx/>
                <a:latin typeface="+mj-lt"/>
              </a:rPr>
              <a:t> o wydanie nakazu zapłaty w postępowaniu nakazowym, </a:t>
            </a:r>
          </a:p>
          <a:p>
            <a:pPr lvl="0" defTabSz="914400">
              <a:spcBef>
                <a:spcPct val="0"/>
              </a:spcBef>
              <a:buClrTx/>
              <a:buSzTx/>
              <a:buFontTx/>
              <a:buAutoNum type="arabicParenR"/>
            </a:pPr>
            <a:r>
              <a:rPr kumimoji="0" lang="pl-PL" sz="1600" b="0" i="0" u="none" strike="noStrike" kern="1200" cap="none" spc="0" normalizeH="0" baseline="0" noProof="0" dirty="0" smtClean="0">
                <a:ln>
                  <a:noFill/>
                </a:ln>
                <a:solidFill>
                  <a:prstClr val="black"/>
                </a:solidFill>
                <a:effectLst/>
                <a:uLnTx/>
                <a:uFillTx/>
                <a:latin typeface="+mj-lt"/>
              </a:rPr>
              <a:t> o wydanie nakazu zapłaty w postępowaniu upominawczym,</a:t>
            </a:r>
          </a:p>
          <a:p>
            <a:pPr lvl="0" defTabSz="914400">
              <a:spcBef>
                <a:spcPct val="0"/>
              </a:spcBef>
              <a:buClrTx/>
              <a:buSzTx/>
              <a:buFontTx/>
              <a:buAutoNum type="arabicParenR"/>
            </a:pPr>
            <a:r>
              <a:rPr lang="pl-PL" sz="1600" kern="1200" dirty="0" smtClean="0">
                <a:solidFill>
                  <a:prstClr val="black"/>
                </a:solidFill>
                <a:latin typeface="+mj-lt"/>
              </a:rPr>
              <a:t>r</a:t>
            </a:r>
            <a:r>
              <a:rPr kumimoji="0" lang="pl-PL" sz="1600" b="0" i="0" u="none" strike="noStrike" kern="1200" cap="none" spc="0" normalizeH="0" baseline="0" noProof="0" dirty="0" err="1" smtClean="0">
                <a:ln>
                  <a:noFill/>
                </a:ln>
                <a:solidFill>
                  <a:prstClr val="black"/>
                </a:solidFill>
                <a:effectLst/>
                <a:uLnTx/>
                <a:uFillTx/>
                <a:latin typeface="+mj-lt"/>
              </a:rPr>
              <a:t>ozpoznawanych</a:t>
            </a:r>
            <a:r>
              <a:rPr kumimoji="0" lang="pl-PL" sz="1600" b="0" i="0" u="none" strike="noStrike" kern="1200" cap="none" spc="0" normalizeH="0" noProof="0" dirty="0" smtClean="0">
                <a:ln>
                  <a:noFill/>
                </a:ln>
                <a:solidFill>
                  <a:prstClr val="black"/>
                </a:solidFill>
                <a:effectLst/>
                <a:uLnTx/>
                <a:uFillTx/>
                <a:latin typeface="+mj-lt"/>
              </a:rPr>
              <a:t> </a:t>
            </a:r>
            <a:r>
              <a:rPr kumimoji="0" lang="pl-PL" sz="1600" b="0" i="0" u="none" strike="noStrike" kern="1200" cap="none" spc="0" normalizeH="0" baseline="0" noProof="0" dirty="0" smtClean="0">
                <a:ln>
                  <a:noFill/>
                </a:ln>
                <a:solidFill>
                  <a:prstClr val="black"/>
                </a:solidFill>
                <a:effectLst/>
                <a:uLnTx/>
                <a:uFillTx/>
                <a:latin typeface="+mj-lt"/>
              </a:rPr>
              <a:t>w postępowaniu uproszczonym,</a:t>
            </a:r>
          </a:p>
          <a:p>
            <a:pPr lvl="0" defTabSz="914400">
              <a:spcBef>
                <a:spcPct val="0"/>
              </a:spcBef>
              <a:buClrTx/>
              <a:buSzTx/>
              <a:buFontTx/>
              <a:buAutoNum type="arabicParenR"/>
            </a:pPr>
            <a:r>
              <a:rPr kumimoji="0" lang="pl-PL" sz="1600" b="0" i="0" u="none" strike="noStrike" kern="1200" cap="none" spc="0" normalizeH="0" baseline="0" noProof="0" dirty="0" smtClean="0">
                <a:ln>
                  <a:noFill/>
                </a:ln>
                <a:solidFill>
                  <a:prstClr val="black"/>
                </a:solidFill>
                <a:effectLst/>
                <a:uLnTx/>
                <a:uFillTx/>
                <a:latin typeface="+mj-lt"/>
              </a:rPr>
              <a:t> transgranicznych z zakresu europejskiego postępowania</a:t>
            </a:r>
            <a:r>
              <a:rPr kumimoji="0" lang="pl-PL" sz="1600" b="0" i="0" u="none" strike="noStrike" kern="1200" cap="none" spc="0" normalizeH="0" noProof="0" dirty="0" smtClean="0">
                <a:ln>
                  <a:noFill/>
                </a:ln>
                <a:solidFill>
                  <a:prstClr val="black"/>
                </a:solidFill>
                <a:effectLst/>
                <a:uLnTx/>
                <a:uFillTx/>
                <a:latin typeface="+mj-lt"/>
              </a:rPr>
              <a:t> </a:t>
            </a:r>
            <a:r>
              <a:rPr kumimoji="0" lang="pl-PL" sz="1600" b="0" i="0" u="none" strike="noStrike" kern="1200" cap="none" spc="0" normalizeH="0" baseline="0" noProof="0" dirty="0" smtClean="0">
                <a:ln>
                  <a:noFill/>
                </a:ln>
                <a:solidFill>
                  <a:prstClr val="black"/>
                </a:solidFill>
                <a:effectLst/>
                <a:uLnTx/>
                <a:uFillTx/>
                <a:latin typeface="+mj-lt"/>
              </a:rPr>
              <a:t>nakazowego,</a:t>
            </a:r>
          </a:p>
          <a:p>
            <a:pPr lvl="0" defTabSz="914400">
              <a:spcBef>
                <a:spcPct val="0"/>
              </a:spcBef>
              <a:buClrTx/>
              <a:buSzTx/>
              <a:buFontTx/>
              <a:buAutoNum type="arabicParenR"/>
            </a:pPr>
            <a:r>
              <a:rPr kumimoji="0" lang="pl-PL" sz="1600" b="0" i="0" u="none" strike="noStrike" kern="1200" cap="none" spc="0" normalizeH="0" baseline="0" noProof="0" dirty="0" smtClean="0">
                <a:ln>
                  <a:noFill/>
                </a:ln>
                <a:solidFill>
                  <a:prstClr val="black"/>
                </a:solidFill>
                <a:effectLst/>
                <a:uLnTx/>
                <a:uFillTx/>
                <a:latin typeface="+mj-lt"/>
              </a:rPr>
              <a:t> transgranicznych</a:t>
            </a:r>
            <a:r>
              <a:rPr kumimoji="0" lang="pl-PL" sz="1600" b="0" i="0" u="none" strike="noStrike" kern="1200" cap="none" spc="0" normalizeH="0" noProof="0" dirty="0" smtClean="0">
                <a:ln>
                  <a:noFill/>
                </a:ln>
                <a:solidFill>
                  <a:prstClr val="black"/>
                </a:solidFill>
                <a:effectLst/>
                <a:uLnTx/>
                <a:uFillTx/>
                <a:latin typeface="+mj-lt"/>
              </a:rPr>
              <a:t> z zakresu </a:t>
            </a:r>
            <a:r>
              <a:rPr kumimoji="0" lang="pl-PL" sz="1600" b="0" i="0" u="none" strike="noStrike" kern="1200" cap="none" spc="0" normalizeH="0" baseline="0" noProof="0" dirty="0" smtClean="0">
                <a:ln>
                  <a:noFill/>
                </a:ln>
                <a:solidFill>
                  <a:prstClr val="black"/>
                </a:solidFill>
                <a:effectLst/>
                <a:uLnTx/>
                <a:uFillTx/>
                <a:latin typeface="+mj-lt"/>
              </a:rPr>
              <a:t>europejskiego postępowania w sprawie drobnych roszczeń,</a:t>
            </a:r>
          </a:p>
          <a:p>
            <a:pPr lvl="0" defTabSz="914400">
              <a:spcBef>
                <a:spcPct val="0"/>
              </a:spcBef>
              <a:buClrTx/>
              <a:buSzTx/>
              <a:buFontTx/>
              <a:buAutoNum type="arabicParenR"/>
            </a:pPr>
            <a:r>
              <a:rPr kumimoji="0" lang="pl-PL" sz="1600" b="0" i="0" u="none" strike="noStrike" kern="1200" cap="none" spc="0" normalizeH="0" baseline="0" noProof="0" dirty="0" smtClean="0">
                <a:ln>
                  <a:noFill/>
                </a:ln>
                <a:solidFill>
                  <a:prstClr val="black"/>
                </a:solidFill>
                <a:effectLst/>
                <a:uLnTx/>
                <a:uFillTx/>
                <a:latin typeface="+mj-lt"/>
              </a:rPr>
              <a:t> transgranicznych z</a:t>
            </a:r>
            <a:r>
              <a:rPr kumimoji="0" lang="pl-PL" sz="1600" b="0" i="0" u="none" strike="noStrike" kern="1200" cap="none" spc="0" normalizeH="0" noProof="0" dirty="0" smtClean="0">
                <a:ln>
                  <a:noFill/>
                </a:ln>
                <a:solidFill>
                  <a:prstClr val="black"/>
                </a:solidFill>
                <a:effectLst/>
                <a:uLnTx/>
                <a:uFillTx/>
                <a:latin typeface="+mj-lt"/>
              </a:rPr>
              <a:t> zakresu </a:t>
            </a:r>
            <a:r>
              <a:rPr kumimoji="0" lang="pl-PL" sz="1600" b="0" i="0" u="none" strike="noStrike" kern="1200" cap="none" spc="0" normalizeH="0" baseline="0" noProof="0" dirty="0" smtClean="0">
                <a:ln>
                  <a:noFill/>
                </a:ln>
                <a:solidFill>
                  <a:prstClr val="black"/>
                </a:solidFill>
                <a:effectLst/>
                <a:uLnTx/>
                <a:uFillTx/>
                <a:latin typeface="+mj-lt"/>
              </a:rPr>
              <a:t>elektronicznego postępowania upominawczego.</a:t>
            </a:r>
          </a:p>
          <a:p>
            <a:endParaRPr lang="pl-PL" sz="1600" kern="1200" dirty="0" smtClean="0">
              <a:solidFill>
                <a:prstClr val="black"/>
              </a:solidFill>
            </a:endParaRPr>
          </a:p>
          <a:p>
            <a:r>
              <a:rPr lang="pl-PL" sz="1600" i="1" kern="1200" dirty="0" smtClean="0">
                <a:solidFill>
                  <a:prstClr val="black"/>
                </a:solidFill>
                <a:latin typeface="+mj-lt"/>
              </a:rPr>
              <a:t>art</a:t>
            </a:r>
            <a:r>
              <a:rPr lang="pl-PL" sz="1600" i="1" kern="1200" dirty="0">
                <a:solidFill>
                  <a:prstClr val="black"/>
                </a:solidFill>
                <a:latin typeface="+mj-lt"/>
              </a:rPr>
              <a:t>. </a:t>
            </a:r>
            <a:r>
              <a:rPr lang="pl-PL" sz="1600" i="1" kern="1200" dirty="0" smtClean="0">
                <a:solidFill>
                  <a:prstClr val="black"/>
                </a:solidFill>
                <a:latin typeface="+mj-lt"/>
              </a:rPr>
              <a:t>425-505</a:t>
            </a:r>
            <a:r>
              <a:rPr lang="pl-PL" sz="1600" i="1" kern="1200" baseline="30000" dirty="0" smtClean="0">
                <a:solidFill>
                  <a:prstClr val="black"/>
                </a:solidFill>
                <a:latin typeface="+mj-lt"/>
              </a:rPr>
              <a:t>39 </a:t>
            </a:r>
            <a:r>
              <a:rPr lang="pl-PL" sz="1600" i="1" kern="1200" dirty="0" smtClean="0">
                <a:solidFill>
                  <a:prstClr val="black"/>
                </a:solidFill>
                <a:latin typeface="+mj-lt"/>
              </a:rPr>
              <a:t>KPC</a:t>
            </a:r>
            <a:endParaRPr lang="pl-PL" sz="1600" i="1" dirty="0">
              <a:latin typeface="+mj-lt"/>
            </a:endParaRPr>
          </a:p>
        </p:txBody>
      </p:sp>
    </p:spTree>
    <p:extLst>
      <p:ext uri="{BB962C8B-B14F-4D97-AF65-F5344CB8AC3E}">
        <p14:creationId xmlns:p14="http://schemas.microsoft.com/office/powerpoint/2010/main" val="4665960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sp>
        <p:nvSpPr>
          <p:cNvPr id="3" name="Symbol zastępczy zawartości 2"/>
          <p:cNvSpPr>
            <a:spLocks noGrp="1"/>
          </p:cNvSpPr>
          <p:nvPr>
            <p:ph idx="1"/>
          </p:nvPr>
        </p:nvSpPr>
        <p:spPr/>
        <p:txBody>
          <a:bodyPr/>
          <a:lstStyle/>
          <a:p>
            <a:pPr marL="0" lvl="0" indent="0" algn="just" defTabSz="914400">
              <a:spcBef>
                <a:spcPct val="0"/>
              </a:spcBef>
              <a:buClrTx/>
              <a:buSzTx/>
            </a:pPr>
            <a:r>
              <a:rPr lang="pl-PL" sz="2000" kern="1200" dirty="0" smtClean="0">
                <a:solidFill>
                  <a:prstClr val="black"/>
                </a:solidFill>
                <a:latin typeface="+mj-lt"/>
              </a:rPr>
              <a:t>Co do zasady </a:t>
            </a:r>
            <a:r>
              <a:rPr kumimoji="0" lang="pl-PL" sz="2000" b="1" i="0" u="none" strike="noStrike" kern="1200" cap="none" spc="0" normalizeH="0" baseline="0" noProof="0" dirty="0" smtClean="0">
                <a:ln>
                  <a:noFill/>
                </a:ln>
                <a:solidFill>
                  <a:prstClr val="black"/>
                </a:solidFill>
                <a:effectLst/>
                <a:uLnTx/>
                <a:uFillTx/>
                <a:latin typeface="+mj-lt"/>
              </a:rPr>
              <a:t>postępowania odrębne są obligatoryjne.</a:t>
            </a:r>
          </a:p>
          <a:p>
            <a:pPr marL="0" lvl="0" indent="0" algn="just" defTabSz="914400">
              <a:spcBef>
                <a:spcPct val="0"/>
              </a:spcBef>
              <a:buClrTx/>
              <a:buSzTx/>
            </a:pPr>
            <a:endParaRPr kumimoji="0" lang="pl-PL" sz="2000" b="0" i="0" u="none" strike="noStrike" kern="1200" cap="none" spc="0" normalizeH="0" baseline="0" noProof="0" dirty="0" smtClean="0">
              <a:ln>
                <a:noFill/>
              </a:ln>
              <a:solidFill>
                <a:prstClr val="black"/>
              </a:solidFill>
              <a:effectLst/>
              <a:uLnTx/>
              <a:uFillTx/>
              <a:latin typeface="+mj-lt"/>
            </a:endParaRPr>
          </a:p>
          <a:p>
            <a:pPr marL="0" lvl="0" indent="0" algn="just" defTabSz="914400">
              <a:spcBef>
                <a:spcPct val="0"/>
              </a:spcBef>
              <a:buClrTx/>
              <a:buSzTx/>
            </a:pPr>
            <a:r>
              <a:rPr kumimoji="0" lang="pl-PL" sz="1800" b="0" i="1" u="none" strike="noStrike" kern="1200" cap="none" spc="0" normalizeH="0" baseline="0" noProof="0" dirty="0" smtClean="0">
                <a:ln>
                  <a:noFill/>
                </a:ln>
                <a:solidFill>
                  <a:prstClr val="black"/>
                </a:solidFill>
                <a:effectLst/>
                <a:uLnTx/>
                <a:uFillTx/>
                <a:latin typeface="+mj-lt"/>
              </a:rPr>
              <a:t>Art. 201 § 1</a:t>
            </a:r>
            <a:r>
              <a:rPr kumimoji="0" lang="pl-PL" sz="1800" b="0" i="1" u="none" strike="noStrike" kern="1200" cap="none" spc="0" normalizeH="0" noProof="0" dirty="0" smtClean="0">
                <a:ln>
                  <a:noFill/>
                </a:ln>
                <a:solidFill>
                  <a:prstClr val="black"/>
                </a:solidFill>
                <a:effectLst/>
                <a:uLnTx/>
                <a:uFillTx/>
                <a:latin typeface="+mj-lt"/>
              </a:rPr>
              <a:t> KPC</a:t>
            </a:r>
            <a:r>
              <a:rPr kumimoji="0" lang="pl-PL" sz="1800" b="0" i="1" u="none" strike="noStrike" kern="1200" cap="none" spc="0" normalizeH="0" baseline="0" noProof="0" dirty="0" smtClean="0">
                <a:ln>
                  <a:noFill/>
                </a:ln>
                <a:solidFill>
                  <a:prstClr val="black"/>
                </a:solidFill>
                <a:effectLst/>
                <a:uLnTx/>
                <a:uFillTx/>
                <a:latin typeface="+mj-lt"/>
              </a:rPr>
              <a:t> Przewodniczący bada, w jakim trybie sprawa powinna być rozpoznana oraz czy podlega rozpoznaniu według przepisów o postępowaniu odrębnym, i</a:t>
            </a:r>
            <a:r>
              <a:rPr kumimoji="0" lang="pl-PL" sz="1800" b="0" i="1" u="none" strike="noStrike" kern="1200" cap="none" spc="0" normalizeH="0" noProof="0" dirty="0" smtClean="0">
                <a:ln>
                  <a:noFill/>
                </a:ln>
                <a:solidFill>
                  <a:prstClr val="black"/>
                </a:solidFill>
                <a:effectLst/>
                <a:uLnTx/>
                <a:uFillTx/>
                <a:latin typeface="+mj-lt"/>
              </a:rPr>
              <a:t> </a:t>
            </a:r>
            <a:r>
              <a:rPr kumimoji="0" lang="pl-PL" sz="1800" b="0" i="1" u="none" strike="noStrike" kern="1200" cap="none" spc="0" normalizeH="0" baseline="0" noProof="0" dirty="0" smtClean="0">
                <a:ln>
                  <a:noFill/>
                </a:ln>
                <a:solidFill>
                  <a:prstClr val="black"/>
                </a:solidFill>
                <a:effectLst/>
                <a:uLnTx/>
                <a:uFillTx/>
                <a:latin typeface="+mj-lt"/>
              </a:rPr>
              <a:t>wydaje odpowiednie zarządzenia</a:t>
            </a:r>
            <a:r>
              <a:rPr lang="pl-PL" sz="1800" i="1" kern="1200" dirty="0">
                <a:solidFill>
                  <a:prstClr val="black"/>
                </a:solidFill>
                <a:latin typeface="+mj-lt"/>
              </a:rPr>
              <a:t>. W wypadkach przewidzianych w ustawie przewodniczący wyznacza posiedzenie niejawne w celu </a:t>
            </a:r>
            <a:r>
              <a:rPr lang="pl-PL" sz="1800" i="1" kern="1200" dirty="0" smtClean="0">
                <a:solidFill>
                  <a:prstClr val="black"/>
                </a:solidFill>
                <a:latin typeface="+mj-lt"/>
              </a:rPr>
              <a:t>wydania nakazu </a:t>
            </a:r>
            <a:r>
              <a:rPr lang="pl-PL" sz="1800" i="1" kern="1200" dirty="0">
                <a:solidFill>
                  <a:prstClr val="black"/>
                </a:solidFill>
                <a:latin typeface="+mj-lt"/>
              </a:rPr>
              <a:t>zapłaty w postępowaniu upominawczym.</a:t>
            </a:r>
            <a:endParaRPr kumimoji="0" lang="pl-PL" sz="1800" b="0" i="0" u="none" strike="noStrike" kern="1200" cap="none" spc="0" normalizeH="0" baseline="0" noProof="0" dirty="0" smtClean="0">
              <a:ln>
                <a:noFill/>
              </a:ln>
              <a:solidFill>
                <a:prstClr val="black"/>
              </a:solidFill>
              <a:effectLst/>
              <a:uLnTx/>
              <a:uFillTx/>
              <a:latin typeface="+mj-lt"/>
            </a:endParaRPr>
          </a:p>
          <a:p>
            <a:pPr marL="0" lvl="0" indent="0" algn="just" defTabSz="914400">
              <a:spcBef>
                <a:spcPct val="0"/>
              </a:spcBef>
              <a:buClrTx/>
              <a:buSzTx/>
            </a:pPr>
            <a:endParaRPr kumimoji="0" lang="pl-PL" sz="2000" b="0" i="0" u="none" strike="noStrike" kern="1200" cap="none" spc="0" normalizeH="0" baseline="0" noProof="0" dirty="0" smtClean="0">
              <a:ln>
                <a:noFill/>
              </a:ln>
              <a:solidFill>
                <a:prstClr val="black"/>
              </a:solidFill>
              <a:effectLst/>
              <a:uLnTx/>
              <a:uFillTx/>
              <a:latin typeface="+mj-lt"/>
            </a:endParaRPr>
          </a:p>
          <a:p>
            <a:pPr marL="0" lvl="0" indent="0" algn="just" defTabSz="914400">
              <a:spcBef>
                <a:spcPct val="0"/>
              </a:spcBef>
              <a:buClrTx/>
              <a:buSzTx/>
            </a:pPr>
            <a:r>
              <a:rPr kumimoji="0" lang="pl-PL" sz="2000" b="1" i="0" u="none" strike="noStrike" kern="1200" cap="none" spc="0" normalizeH="0" baseline="0" noProof="0" dirty="0" smtClean="0">
                <a:ln>
                  <a:noFill/>
                </a:ln>
                <a:solidFill>
                  <a:prstClr val="black"/>
                </a:solidFill>
                <a:effectLst/>
                <a:uLnTx/>
                <a:uFillTx/>
                <a:latin typeface="+mj-lt"/>
              </a:rPr>
              <a:t>Takie zarządzenie nie wiąże sądu (uchwała SN z dnia 19 kwietnia 2007 r., III CZP 11/2007).</a:t>
            </a:r>
          </a:p>
          <a:p>
            <a:pPr marL="0" lvl="0" indent="0" algn="just" defTabSz="914400">
              <a:spcBef>
                <a:spcPct val="0"/>
              </a:spcBef>
              <a:buClrTx/>
              <a:buSzTx/>
            </a:pPr>
            <a:endParaRPr kumimoji="0" lang="pl-PL" sz="2000" b="0" i="0" u="none" strike="noStrike" kern="1200" cap="none" spc="0" normalizeH="0" baseline="0" noProof="0" dirty="0" smtClean="0">
              <a:ln>
                <a:noFill/>
              </a:ln>
              <a:solidFill>
                <a:prstClr val="black"/>
              </a:solidFill>
              <a:effectLst/>
              <a:uLnTx/>
              <a:uFillTx/>
              <a:latin typeface="+mj-lt"/>
            </a:endParaRPr>
          </a:p>
          <a:p>
            <a:pPr marL="0" lvl="0" indent="0" algn="just" defTabSz="914400">
              <a:spcBef>
                <a:spcPct val="0"/>
              </a:spcBef>
              <a:buClrTx/>
              <a:buSzTx/>
            </a:pPr>
            <a:r>
              <a:rPr lang="pl-PL" sz="2000" kern="1200" dirty="0" smtClean="0">
                <a:solidFill>
                  <a:prstClr val="black"/>
                </a:solidFill>
                <a:latin typeface="+mj-lt"/>
              </a:rPr>
              <a:t>Postępowania f</a:t>
            </a:r>
            <a:r>
              <a:rPr kumimoji="0" lang="pl-PL" sz="2000" b="0" i="0" u="none" strike="noStrike" kern="1200" cap="none" spc="0" normalizeH="0" baseline="0" noProof="0" dirty="0" err="1" smtClean="0">
                <a:ln>
                  <a:noFill/>
                </a:ln>
                <a:solidFill>
                  <a:prstClr val="black"/>
                </a:solidFill>
                <a:effectLst/>
                <a:uLnTx/>
                <a:uFillTx/>
                <a:latin typeface="+mj-lt"/>
              </a:rPr>
              <a:t>akultatywne</a:t>
            </a:r>
            <a:r>
              <a:rPr kumimoji="0" lang="pl-PL" sz="2000" b="0" i="0" u="none" strike="noStrike" kern="1200" cap="none" spc="0" normalizeH="0" baseline="0" noProof="0" dirty="0" smtClean="0">
                <a:ln>
                  <a:noFill/>
                </a:ln>
                <a:solidFill>
                  <a:prstClr val="black"/>
                </a:solidFill>
                <a:effectLst/>
                <a:uLnTx/>
                <a:uFillTx/>
                <a:latin typeface="+mj-lt"/>
              </a:rPr>
              <a:t>: </a:t>
            </a:r>
          </a:p>
          <a:p>
            <a:pPr lvl="0" algn="just" defTabSz="914400">
              <a:spcBef>
                <a:spcPct val="0"/>
              </a:spcBef>
              <a:buClrTx/>
              <a:buSzTx/>
              <a:buFontTx/>
              <a:buAutoNum type="arabicParenR"/>
            </a:pPr>
            <a:r>
              <a:rPr kumimoji="0" lang="pl-PL" sz="2000" b="0" i="0" u="none" strike="noStrike" kern="1200" cap="none" spc="0" normalizeH="0" baseline="0" noProof="0" dirty="0" smtClean="0">
                <a:ln>
                  <a:noFill/>
                </a:ln>
                <a:solidFill>
                  <a:prstClr val="black"/>
                </a:solidFill>
                <a:effectLst/>
                <a:uLnTx/>
                <a:uFillTx/>
                <a:latin typeface="+mj-lt"/>
              </a:rPr>
              <a:t>o wydanie nakazu zapłaty w postępowaniu nakazowym, </a:t>
            </a:r>
          </a:p>
          <a:p>
            <a:pPr lvl="0" algn="just" defTabSz="914400">
              <a:spcBef>
                <a:spcPct val="0"/>
              </a:spcBef>
              <a:buClrTx/>
              <a:buSzTx/>
              <a:buFontTx/>
              <a:buAutoNum type="arabicParenR"/>
            </a:pPr>
            <a:r>
              <a:rPr kumimoji="0" lang="pl-PL" sz="2000" b="0" i="0" u="none" strike="noStrike" kern="1200" cap="none" spc="0" normalizeH="0" baseline="0" noProof="0" dirty="0" smtClean="0">
                <a:ln>
                  <a:noFill/>
                </a:ln>
                <a:solidFill>
                  <a:prstClr val="black"/>
                </a:solidFill>
                <a:effectLst/>
                <a:uLnTx/>
                <a:uFillTx/>
                <a:latin typeface="+mj-lt"/>
              </a:rPr>
              <a:t>europejskie postępowanie nakazowe,</a:t>
            </a:r>
          </a:p>
          <a:p>
            <a:pPr lvl="0" algn="just" defTabSz="914400">
              <a:spcBef>
                <a:spcPct val="0"/>
              </a:spcBef>
              <a:buClrTx/>
              <a:buSzTx/>
              <a:buFontTx/>
              <a:buAutoNum type="arabicParenR"/>
            </a:pPr>
            <a:r>
              <a:rPr kumimoji="0" lang="pl-PL" sz="2000" b="0" i="0" u="none" strike="noStrike" kern="1200" cap="none" spc="0" normalizeH="0" baseline="0" noProof="0" dirty="0" smtClean="0">
                <a:ln>
                  <a:noFill/>
                </a:ln>
                <a:solidFill>
                  <a:prstClr val="black"/>
                </a:solidFill>
                <a:effectLst/>
                <a:uLnTx/>
                <a:uFillTx/>
                <a:latin typeface="+mj-lt"/>
              </a:rPr>
              <a:t>europejskie postępowanie w sprawie drobnych roszczeń,</a:t>
            </a:r>
          </a:p>
          <a:p>
            <a:pPr lvl="0" algn="just" defTabSz="914400">
              <a:spcBef>
                <a:spcPct val="0"/>
              </a:spcBef>
              <a:buClrTx/>
              <a:buSzTx/>
              <a:buFontTx/>
              <a:buAutoNum type="arabicParenR"/>
            </a:pPr>
            <a:r>
              <a:rPr kumimoji="0" lang="pl-PL" sz="2000" b="0" i="0" u="none" strike="noStrike" kern="1200" cap="none" spc="0" normalizeH="0" baseline="0" noProof="0" dirty="0" smtClean="0">
                <a:ln>
                  <a:noFill/>
                </a:ln>
                <a:solidFill>
                  <a:prstClr val="black"/>
                </a:solidFill>
                <a:effectLst/>
                <a:uLnTx/>
                <a:uFillTx/>
                <a:latin typeface="+mj-lt"/>
              </a:rPr>
              <a:t>elektroniczne postępowanie upominawcze.</a:t>
            </a:r>
          </a:p>
          <a:p>
            <a:endParaRPr lang="pl-PL" dirty="0" smtClean="0"/>
          </a:p>
          <a:p>
            <a:endParaRPr lang="pl-PL" dirty="0"/>
          </a:p>
        </p:txBody>
      </p:sp>
    </p:spTree>
    <p:extLst>
      <p:ext uri="{BB962C8B-B14F-4D97-AF65-F5344CB8AC3E}">
        <p14:creationId xmlns:p14="http://schemas.microsoft.com/office/powerpoint/2010/main" val="3591761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marL="0" indent="0"/>
            <a:r>
              <a:rPr lang="pl-PL" dirty="0" smtClean="0"/>
              <a:t>NAKŁADANIE SIĘ PRZEPISÓW</a:t>
            </a:r>
            <a:endParaRPr lang="pl-PL" dirty="0"/>
          </a:p>
        </p:txBody>
      </p:sp>
      <p:sp>
        <p:nvSpPr>
          <p:cNvPr id="3" name="Symbol zastępczy zawartości 2"/>
          <p:cNvSpPr>
            <a:spLocks noGrp="1"/>
          </p:cNvSpPr>
          <p:nvPr>
            <p:ph idx="1"/>
          </p:nvPr>
        </p:nvSpPr>
        <p:spPr/>
        <p:txBody>
          <a:bodyPr/>
          <a:lstStyle/>
          <a:p>
            <a:pPr marL="0" lvl="0" indent="0" algn="just" defTabSz="914400">
              <a:spcBef>
                <a:spcPct val="0"/>
              </a:spcBef>
              <a:buClrTx/>
              <a:buSzTx/>
            </a:pPr>
            <a:r>
              <a:rPr lang="pl-PL" sz="1800" kern="1200" dirty="0" smtClean="0">
                <a:solidFill>
                  <a:prstClr val="black"/>
                </a:solidFill>
                <a:latin typeface="+mj-lt"/>
              </a:rPr>
              <a:t>Istnieje możliwość stosowania w danej sprawie przepisów regulujących więcej niż jedno postępowanie odrębne. Przepisy </a:t>
            </a:r>
            <a:r>
              <a:rPr lang="pl-PL" sz="1800" kern="1200" dirty="0">
                <a:solidFill>
                  <a:prstClr val="black"/>
                </a:solidFill>
                <a:latin typeface="+mj-lt"/>
              </a:rPr>
              <a:t>niekiedy wprost to wykluczają:</a:t>
            </a:r>
          </a:p>
          <a:p>
            <a:pPr marL="0" lvl="0" indent="0" algn="just" defTabSz="914400">
              <a:spcBef>
                <a:spcPct val="0"/>
              </a:spcBef>
              <a:buClrTx/>
              <a:buSzTx/>
            </a:pPr>
            <a:endParaRPr lang="pl-PL" sz="1800" kern="1200" dirty="0">
              <a:solidFill>
                <a:prstClr val="black"/>
              </a:solidFill>
              <a:latin typeface="+mj-lt"/>
            </a:endParaRPr>
          </a:p>
          <a:p>
            <a:pPr marL="0" lvl="0" indent="0" algn="just" defTabSz="914400">
              <a:spcBef>
                <a:spcPct val="0"/>
              </a:spcBef>
              <a:buClrTx/>
              <a:buSzTx/>
            </a:pPr>
            <a:r>
              <a:rPr lang="pl-PL" sz="1600" i="1" kern="1200" dirty="0">
                <a:solidFill>
                  <a:prstClr val="black"/>
                </a:solidFill>
                <a:latin typeface="+mj-lt"/>
              </a:rPr>
              <a:t>Art. 505</a:t>
            </a:r>
            <a:r>
              <a:rPr lang="pl-PL" sz="1600" i="1" kern="1200" baseline="30000" dirty="0">
                <a:solidFill>
                  <a:prstClr val="black"/>
                </a:solidFill>
                <a:latin typeface="+mj-lt"/>
              </a:rPr>
              <a:t>15</a:t>
            </a:r>
            <a:r>
              <a:rPr lang="pl-PL" sz="1600" i="1" kern="1200" dirty="0">
                <a:solidFill>
                  <a:prstClr val="black"/>
                </a:solidFill>
                <a:latin typeface="+mj-lt"/>
              </a:rPr>
              <a:t> </a:t>
            </a:r>
            <a:r>
              <a:rPr lang="pl-PL" sz="1600" i="1" kern="1200" dirty="0" smtClean="0">
                <a:solidFill>
                  <a:prstClr val="black"/>
                </a:solidFill>
                <a:latin typeface="+mj-lt"/>
              </a:rPr>
              <a:t>§ 2 KPC W </a:t>
            </a:r>
            <a:r>
              <a:rPr lang="pl-PL" sz="1600" i="1" kern="1200" dirty="0">
                <a:solidFill>
                  <a:prstClr val="black"/>
                </a:solidFill>
                <a:latin typeface="+mj-lt"/>
              </a:rPr>
              <a:t>sprawie rozpoznawanej według przepisów niniejszego rozdziału (o europejskim postępowaniu nakazowym) nie stosuje się przepisów o innych postępowaniach odrębnych.</a:t>
            </a:r>
            <a:endParaRPr lang="pl-PL" sz="1600" kern="1200" dirty="0">
              <a:solidFill>
                <a:prstClr val="black"/>
              </a:solidFill>
              <a:latin typeface="+mj-lt"/>
            </a:endParaRPr>
          </a:p>
          <a:p>
            <a:pPr marL="0" lvl="0" indent="0" algn="just" defTabSz="914400">
              <a:spcBef>
                <a:spcPct val="0"/>
              </a:spcBef>
              <a:buClrTx/>
              <a:buSzTx/>
            </a:pPr>
            <a:r>
              <a:rPr lang="pl-PL" sz="1600" i="1" kern="1200" dirty="0">
                <a:solidFill>
                  <a:prstClr val="black"/>
                </a:solidFill>
                <a:latin typeface="+mj-lt"/>
              </a:rPr>
              <a:t>Art. 505</a:t>
            </a:r>
            <a:r>
              <a:rPr lang="pl-PL" sz="1600" i="1" kern="1200" baseline="30000" dirty="0">
                <a:solidFill>
                  <a:prstClr val="black"/>
                </a:solidFill>
                <a:latin typeface="+mj-lt"/>
              </a:rPr>
              <a:t>21</a:t>
            </a:r>
            <a:r>
              <a:rPr lang="pl-PL" sz="1600" i="1" kern="1200" dirty="0">
                <a:solidFill>
                  <a:prstClr val="black"/>
                </a:solidFill>
                <a:latin typeface="+mj-lt"/>
              </a:rPr>
              <a:t> </a:t>
            </a:r>
            <a:r>
              <a:rPr lang="pl-PL" sz="1600" i="1" kern="1200" dirty="0" smtClean="0">
                <a:solidFill>
                  <a:prstClr val="black"/>
                </a:solidFill>
                <a:latin typeface="+mj-lt"/>
              </a:rPr>
              <a:t>§ 2 KPC </a:t>
            </a:r>
            <a:r>
              <a:rPr lang="pl-PL" sz="1600" i="1" kern="1200" dirty="0">
                <a:solidFill>
                  <a:prstClr val="black"/>
                </a:solidFill>
                <a:latin typeface="+mj-lt"/>
              </a:rPr>
              <a:t>W sprawie rozpoznawanej według przepisów niniejszego rozdziału (o europejskim postępowaniu w sprawie drobnych roszczeń), nie stosuje się przepisów o innych postępowaniach odrębnych.</a:t>
            </a:r>
            <a:endParaRPr lang="pl-PL" sz="1600" kern="1200" dirty="0">
              <a:solidFill>
                <a:prstClr val="black"/>
              </a:solidFill>
              <a:latin typeface="+mj-lt"/>
            </a:endParaRPr>
          </a:p>
          <a:p>
            <a:pPr marL="0" lvl="0" indent="0" algn="just" defTabSz="914400">
              <a:spcBef>
                <a:spcPct val="0"/>
              </a:spcBef>
              <a:buClrTx/>
              <a:buSzTx/>
            </a:pPr>
            <a:r>
              <a:rPr lang="pl-PL" sz="1600" i="1" kern="1200" dirty="0">
                <a:solidFill>
                  <a:prstClr val="black"/>
                </a:solidFill>
                <a:latin typeface="+mj-lt"/>
              </a:rPr>
              <a:t>Art. 505</a:t>
            </a:r>
            <a:r>
              <a:rPr lang="pl-PL" sz="1600" i="1" kern="1200" baseline="30000" dirty="0">
                <a:solidFill>
                  <a:prstClr val="black"/>
                </a:solidFill>
                <a:latin typeface="+mj-lt"/>
              </a:rPr>
              <a:t>29</a:t>
            </a:r>
            <a:r>
              <a:rPr lang="pl-PL" sz="1600" i="1" kern="1200" dirty="0">
                <a:solidFill>
                  <a:prstClr val="black"/>
                </a:solidFill>
                <a:latin typeface="+mj-lt"/>
              </a:rPr>
              <a:t> </a:t>
            </a:r>
            <a:r>
              <a:rPr lang="pl-PL" sz="1600" i="1" kern="1200" dirty="0" smtClean="0">
                <a:solidFill>
                  <a:prstClr val="black"/>
                </a:solidFill>
                <a:latin typeface="+mj-lt"/>
              </a:rPr>
              <a:t>KPC </a:t>
            </a:r>
            <a:r>
              <a:rPr lang="pl-PL" sz="1600" i="1" kern="1200" dirty="0">
                <a:solidFill>
                  <a:prstClr val="black"/>
                </a:solidFill>
                <a:latin typeface="+mj-lt"/>
              </a:rPr>
              <a:t>W elektronicznym postępowaniu upominawczym nie stosuje się przepisów o innych niż wymienione w art. 505</a:t>
            </a:r>
            <a:r>
              <a:rPr lang="pl-PL" sz="1600" i="1" kern="1200" baseline="30000" dirty="0">
                <a:solidFill>
                  <a:prstClr val="black"/>
                </a:solidFill>
                <a:latin typeface="+mj-lt"/>
              </a:rPr>
              <a:t>28</a:t>
            </a:r>
            <a:r>
              <a:rPr lang="pl-PL" sz="1600" i="1" kern="1200" dirty="0">
                <a:solidFill>
                  <a:prstClr val="black"/>
                </a:solidFill>
                <a:latin typeface="+mj-lt"/>
              </a:rPr>
              <a:t> (upominawcze) postępowaniach odrębnych.</a:t>
            </a:r>
          </a:p>
          <a:p>
            <a:pPr marL="0" lvl="0" indent="0" algn="just" defTabSz="914400">
              <a:spcBef>
                <a:spcPct val="0"/>
              </a:spcBef>
              <a:buClrTx/>
              <a:buSzTx/>
            </a:pPr>
            <a:endParaRPr lang="pl-PL" sz="1800" i="1" kern="1200" dirty="0">
              <a:solidFill>
                <a:prstClr val="black"/>
              </a:solidFill>
              <a:latin typeface="+mj-lt"/>
            </a:endParaRPr>
          </a:p>
          <a:p>
            <a:pPr marL="0" lvl="0" indent="0" algn="just" defTabSz="914400">
              <a:spcBef>
                <a:spcPct val="0"/>
              </a:spcBef>
              <a:buClrTx/>
              <a:buSzTx/>
            </a:pPr>
            <a:r>
              <a:rPr lang="pl-PL" sz="1800" kern="1200" dirty="0">
                <a:solidFill>
                  <a:prstClr val="black"/>
                </a:solidFill>
                <a:latin typeface="+mj-lt"/>
              </a:rPr>
              <a:t>W przypadku pozostałych postępowań odrębnych, jednoczesne stosowanie przepisów regulujących więcej niż jedno z nich będzie dopuszczalne, gdy </a:t>
            </a:r>
            <a:r>
              <a:rPr lang="pl-PL" sz="1800" b="1" kern="1200" dirty="0">
                <a:solidFill>
                  <a:prstClr val="black"/>
                </a:solidFill>
                <a:latin typeface="+mj-lt"/>
              </a:rPr>
              <a:t>zakres przedmiotowy i podmiotowy danej sprawy odpowiada przesłankom kwalifikującym do więcej niż jednego rodzaju postępowania</a:t>
            </a:r>
            <a:r>
              <a:rPr lang="pl-PL" sz="1800" b="1" kern="1200" dirty="0" smtClean="0">
                <a:solidFill>
                  <a:prstClr val="black"/>
                </a:solidFill>
                <a:latin typeface="+mj-lt"/>
              </a:rPr>
              <a:t>.</a:t>
            </a:r>
          </a:p>
          <a:p>
            <a:pPr marL="0" lvl="0" indent="0" algn="just" defTabSz="914400">
              <a:spcBef>
                <a:spcPct val="0"/>
              </a:spcBef>
              <a:buClrTx/>
              <a:buSzTx/>
            </a:pPr>
            <a:endParaRPr lang="pl-PL" sz="1600" b="1" kern="1200" dirty="0">
              <a:solidFill>
                <a:prstClr val="black"/>
              </a:solidFill>
              <a:latin typeface="+mj-lt"/>
            </a:endParaRPr>
          </a:p>
        </p:txBody>
      </p:sp>
    </p:spTree>
    <p:extLst>
      <p:ext uri="{BB962C8B-B14F-4D97-AF65-F5344CB8AC3E}">
        <p14:creationId xmlns:p14="http://schemas.microsoft.com/office/powerpoint/2010/main" val="3982524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marL="0" indent="0"/>
            <a:r>
              <a:rPr lang="pl-PL" dirty="0" smtClean="0"/>
              <a:t>POSTĘPOWANIE UPROSZCZONE</a:t>
            </a:r>
            <a:endParaRPr lang="pl-PL" dirty="0"/>
          </a:p>
        </p:txBody>
      </p:sp>
      <p:sp>
        <p:nvSpPr>
          <p:cNvPr id="3" name="Symbol zastępczy zawartości 2"/>
          <p:cNvSpPr>
            <a:spLocks noGrp="1"/>
          </p:cNvSpPr>
          <p:nvPr>
            <p:ph idx="1"/>
          </p:nvPr>
        </p:nvSpPr>
        <p:spPr/>
        <p:txBody>
          <a:bodyPr/>
          <a:lstStyle/>
          <a:p>
            <a:pPr algn="just"/>
            <a:endParaRPr lang="pl-PL" sz="1800" i="1" dirty="0" smtClean="0">
              <a:latin typeface="+mj-lt"/>
            </a:endParaRPr>
          </a:p>
          <a:p>
            <a:pPr algn="just"/>
            <a:endParaRPr lang="pl-PL" sz="1800" i="1" dirty="0" smtClean="0">
              <a:latin typeface="+mj-lt"/>
            </a:endParaRPr>
          </a:p>
          <a:p>
            <a:pPr algn="just"/>
            <a:r>
              <a:rPr lang="pl-PL" sz="1800" i="1" dirty="0" smtClean="0">
                <a:latin typeface="+mj-lt"/>
              </a:rPr>
              <a:t>(art.505</a:t>
            </a:r>
            <a:r>
              <a:rPr lang="pl-PL" sz="1800" i="1" baseline="30000" dirty="0" smtClean="0">
                <a:latin typeface="+mj-lt"/>
              </a:rPr>
              <a:t>1</a:t>
            </a:r>
            <a:r>
              <a:rPr lang="pl-PL" sz="1800" i="1" dirty="0" smtClean="0">
                <a:latin typeface="+mj-lt"/>
              </a:rPr>
              <a:t>-505</a:t>
            </a:r>
            <a:r>
              <a:rPr lang="pl-PL" sz="1800" i="1" baseline="30000" dirty="0" smtClean="0">
                <a:latin typeface="+mj-lt"/>
              </a:rPr>
              <a:t>14 </a:t>
            </a:r>
            <a:r>
              <a:rPr lang="pl-PL" sz="1800" i="1" dirty="0" smtClean="0">
                <a:latin typeface="+mj-lt"/>
              </a:rPr>
              <a:t>KPC) </a:t>
            </a:r>
          </a:p>
          <a:p>
            <a:pPr marL="0" indent="0" algn="just"/>
            <a:endParaRPr lang="pl-PL" sz="1800" i="1" dirty="0" smtClean="0">
              <a:latin typeface="+mj-lt"/>
            </a:endParaRPr>
          </a:p>
          <a:p>
            <a:pPr marL="0" lvl="0" indent="0" algn="just" defTabSz="914400">
              <a:spcBef>
                <a:spcPct val="0"/>
              </a:spcBef>
              <a:buClrTx/>
              <a:buSzTx/>
            </a:pPr>
            <a:r>
              <a:rPr lang="pl-PL" sz="1800" kern="1200" dirty="0">
                <a:solidFill>
                  <a:prstClr val="black"/>
                </a:solidFill>
                <a:latin typeface="+mj-lt"/>
              </a:rPr>
              <a:t>Postępowanie uproszczone jest postępowaniem</a:t>
            </a:r>
            <a:r>
              <a:rPr lang="pl-PL" sz="1800" b="1" kern="1200" dirty="0">
                <a:solidFill>
                  <a:prstClr val="black"/>
                </a:solidFill>
                <a:latin typeface="+mj-lt"/>
              </a:rPr>
              <a:t> obligatoryjnym</a:t>
            </a:r>
            <a:r>
              <a:rPr lang="pl-PL" sz="1800" kern="1200" dirty="0">
                <a:solidFill>
                  <a:prstClr val="black"/>
                </a:solidFill>
                <a:latin typeface="+mj-lt"/>
              </a:rPr>
              <a:t>, przeznaczonym dla spraw o małej wartości przedmiotu sporu i nieskomplikowanym charakterze prawnym; czynności sądu i stron są w wysokim stopniu sformalizowane, a przyjęte rozwiązania nakładają na strony dużą dyscyplinę procesową; ocena zasadności roszczeń oparta jest na uznaniu sędziowskim w stopniu znacznie większym niż w postępowaniu zwykłym, postępowanie odwoławcze cechuje duże uproszczenie.</a:t>
            </a:r>
          </a:p>
          <a:p>
            <a:pPr marL="0" lvl="0" indent="0" algn="just" defTabSz="914400">
              <a:spcBef>
                <a:spcPct val="0"/>
              </a:spcBef>
              <a:buClrTx/>
              <a:buSzTx/>
            </a:pPr>
            <a:endParaRPr lang="pl-PL" sz="1800" kern="1200" dirty="0">
              <a:solidFill>
                <a:prstClr val="black"/>
              </a:solidFill>
              <a:latin typeface="+mj-lt"/>
            </a:endParaRPr>
          </a:p>
          <a:p>
            <a:pPr marL="0" lvl="0" indent="0" algn="just" defTabSz="914400">
              <a:spcBef>
                <a:spcPct val="0"/>
              </a:spcBef>
              <a:buClrTx/>
              <a:buSzTx/>
            </a:pPr>
            <a:r>
              <a:rPr lang="pl-PL" sz="1800" kern="1200" dirty="0">
                <a:solidFill>
                  <a:prstClr val="black"/>
                </a:solidFill>
                <a:latin typeface="+mj-lt"/>
              </a:rPr>
              <a:t>Katalog spraw rozpoznawanych według przepisów o postępowaniu odrębnym uproszczonym został sformułowany za pomocą dwóch kryteriów: </a:t>
            </a:r>
            <a:r>
              <a:rPr lang="pl-PL" sz="1800" b="1" kern="1200" dirty="0">
                <a:solidFill>
                  <a:prstClr val="black"/>
                </a:solidFill>
                <a:latin typeface="+mj-lt"/>
              </a:rPr>
              <a:t>przedmiotowego i wartościowego</a:t>
            </a:r>
            <a:r>
              <a:rPr lang="pl-PL" sz="1800" kern="1200" dirty="0">
                <a:solidFill>
                  <a:prstClr val="black"/>
                </a:solidFill>
                <a:latin typeface="+mj-lt"/>
              </a:rPr>
              <a:t>. </a:t>
            </a:r>
          </a:p>
          <a:p>
            <a:pPr marL="0" indent="0" algn="just"/>
            <a:endParaRPr lang="pl-PL" sz="1800" i="1" dirty="0">
              <a:latin typeface="+mj-lt"/>
            </a:endParaRPr>
          </a:p>
        </p:txBody>
      </p:sp>
    </p:spTree>
    <p:extLst>
      <p:ext uri="{BB962C8B-B14F-4D97-AF65-F5344CB8AC3E}">
        <p14:creationId xmlns:p14="http://schemas.microsoft.com/office/powerpoint/2010/main" val="542967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pPr marL="0" indent="0" algn="just"/>
            <a:endParaRPr lang="pl-PL" sz="2000" i="1" dirty="0" smtClean="0">
              <a:latin typeface="+mj-lt"/>
            </a:endParaRPr>
          </a:p>
          <a:p>
            <a:pPr marL="0" indent="0" algn="just"/>
            <a:endParaRPr lang="pl-PL" sz="2000" i="1" dirty="0">
              <a:latin typeface="+mj-lt"/>
            </a:endParaRPr>
          </a:p>
          <a:p>
            <a:pPr marL="0" indent="0" algn="just"/>
            <a:r>
              <a:rPr lang="pl-PL" sz="2000" i="1" dirty="0" smtClean="0">
                <a:latin typeface="+mj-lt"/>
              </a:rPr>
              <a:t>Art</a:t>
            </a:r>
            <a:r>
              <a:rPr lang="pl-PL" sz="2000" i="1" dirty="0">
                <a:latin typeface="+mj-lt"/>
              </a:rPr>
              <a:t>. </a:t>
            </a:r>
            <a:r>
              <a:rPr lang="pl-PL" sz="2000" i="1" dirty="0" smtClean="0">
                <a:latin typeface="+mj-lt"/>
              </a:rPr>
              <a:t>505</a:t>
            </a:r>
            <a:r>
              <a:rPr lang="pl-PL" sz="2000" i="1" baseline="30000" dirty="0" smtClean="0">
                <a:latin typeface="+mj-lt"/>
              </a:rPr>
              <a:t>1 </a:t>
            </a:r>
            <a:r>
              <a:rPr lang="pl-PL" sz="2000" i="1" dirty="0" smtClean="0">
                <a:latin typeface="+mj-lt"/>
              </a:rPr>
              <a:t> KPC Przepisy </a:t>
            </a:r>
            <a:r>
              <a:rPr lang="pl-PL" sz="2000" i="1" dirty="0">
                <a:latin typeface="+mj-lt"/>
              </a:rPr>
              <a:t>niniejszego działu stosuje się w następujących </a:t>
            </a:r>
            <a:r>
              <a:rPr lang="pl-PL" sz="2000" i="1" dirty="0" smtClean="0">
                <a:latin typeface="+mj-lt"/>
              </a:rPr>
              <a:t>sprawach należących </a:t>
            </a:r>
            <a:r>
              <a:rPr lang="pl-PL" sz="2000" i="1" dirty="0">
                <a:latin typeface="+mj-lt"/>
              </a:rPr>
              <a:t>do właściwości </a:t>
            </a:r>
            <a:r>
              <a:rPr lang="pl-PL" sz="2000" b="1" i="1" dirty="0">
                <a:latin typeface="+mj-lt"/>
              </a:rPr>
              <a:t>sądów rejonowych</a:t>
            </a:r>
            <a:r>
              <a:rPr lang="pl-PL" sz="2000" i="1" dirty="0">
                <a:latin typeface="+mj-lt"/>
              </a:rPr>
              <a:t>:</a:t>
            </a:r>
          </a:p>
          <a:p>
            <a:pPr marL="0" indent="0" algn="just"/>
            <a:r>
              <a:rPr lang="pl-PL" sz="2000" i="1" dirty="0">
                <a:latin typeface="+mj-lt"/>
              </a:rPr>
              <a:t>1) o roszczenia wynikające z umów, jeżeli wartość przedmiotu </a:t>
            </a:r>
            <a:r>
              <a:rPr lang="pl-PL" sz="2000" i="1" dirty="0" smtClean="0">
                <a:latin typeface="+mj-lt"/>
              </a:rPr>
              <a:t>sporu nie </a:t>
            </a:r>
            <a:r>
              <a:rPr lang="pl-PL" sz="2000" i="1" dirty="0">
                <a:latin typeface="+mj-lt"/>
              </a:rPr>
              <a:t>przekracza </a:t>
            </a:r>
            <a:r>
              <a:rPr lang="pl-PL" sz="2000" b="1" i="1" dirty="0">
                <a:latin typeface="+mj-lt"/>
              </a:rPr>
              <a:t>dwudziestu tysięcy złotych</a:t>
            </a:r>
            <a:r>
              <a:rPr lang="pl-PL" sz="2000" i="1" dirty="0">
                <a:latin typeface="+mj-lt"/>
              </a:rPr>
              <a:t>, a w sprawach o </a:t>
            </a:r>
            <a:r>
              <a:rPr lang="pl-PL" sz="2000" i="1" dirty="0" smtClean="0">
                <a:latin typeface="+mj-lt"/>
              </a:rPr>
              <a:t>roszczenia wynikające </a:t>
            </a:r>
            <a:r>
              <a:rPr lang="pl-PL" sz="2000" i="1" dirty="0">
                <a:latin typeface="+mj-lt"/>
              </a:rPr>
              <a:t>z rękojmi, gwarancji jakości lub z niezgodności </a:t>
            </a:r>
            <a:r>
              <a:rPr lang="pl-PL" sz="2000" i="1" dirty="0" smtClean="0">
                <a:latin typeface="+mj-lt"/>
              </a:rPr>
              <a:t>rzeczy sprzedanej </a:t>
            </a:r>
            <a:r>
              <a:rPr lang="pl-PL" sz="2000" i="1" dirty="0">
                <a:latin typeface="+mj-lt"/>
              </a:rPr>
              <a:t>konsumentowi z umową, jeżeli wartość przedmiotu </a:t>
            </a:r>
            <a:r>
              <a:rPr lang="pl-PL" sz="2000" i="1" dirty="0" smtClean="0">
                <a:latin typeface="+mj-lt"/>
              </a:rPr>
              <a:t>umowy nie </a:t>
            </a:r>
            <a:r>
              <a:rPr lang="pl-PL" sz="2000" i="1" dirty="0">
                <a:latin typeface="+mj-lt"/>
              </a:rPr>
              <a:t>przekracza tej kwoty;</a:t>
            </a:r>
          </a:p>
          <a:p>
            <a:pPr marL="0" indent="0" algn="just"/>
            <a:r>
              <a:rPr lang="pl-PL" sz="2000" i="1" dirty="0">
                <a:latin typeface="+mj-lt"/>
              </a:rPr>
              <a:t>2) o zapłatę czynszu najmu lokali mieszkalnych i opłat </a:t>
            </a:r>
            <a:r>
              <a:rPr lang="pl-PL" sz="2000" i="1" dirty="0" smtClean="0">
                <a:latin typeface="+mj-lt"/>
              </a:rPr>
              <a:t>obciążających najemcę </a:t>
            </a:r>
            <a:r>
              <a:rPr lang="pl-PL" sz="2000" i="1" dirty="0">
                <a:latin typeface="+mj-lt"/>
              </a:rPr>
              <a:t>oraz opłat z tytułu korzystania z lokalu mieszkalnego </a:t>
            </a:r>
            <a:r>
              <a:rPr lang="pl-PL" sz="2000" i="1" dirty="0" smtClean="0">
                <a:latin typeface="+mj-lt"/>
              </a:rPr>
              <a:t>w spółdzielni </a:t>
            </a:r>
            <a:r>
              <a:rPr lang="pl-PL" sz="2000" i="1" dirty="0">
                <a:latin typeface="+mj-lt"/>
              </a:rPr>
              <a:t>mieszkaniowej bez względu na wartość przedmiotu sporu.</a:t>
            </a:r>
          </a:p>
        </p:txBody>
      </p:sp>
    </p:spTree>
    <p:extLst>
      <p:ext uri="{BB962C8B-B14F-4D97-AF65-F5344CB8AC3E}">
        <p14:creationId xmlns:p14="http://schemas.microsoft.com/office/powerpoint/2010/main" val="1911898711"/>
      </p:ext>
    </p:extLst>
  </p:cSld>
  <p:clrMapOvr>
    <a:masterClrMapping/>
  </p:clrMapOvr>
</p:sld>
</file>

<file path=ppt/theme/theme1.xml><?xml version="1.0" encoding="utf-8"?>
<a:theme xmlns:a="http://schemas.openxmlformats.org/drawingml/2006/main" name="tematWFA">
  <a:themeElements>
    <a:clrScheme name="tematWF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tWFA">
      <a:majorFont>
        <a:latin typeface="Century Gothic"/>
        <a:ea typeface=""/>
        <a:cs typeface=""/>
      </a:majorFont>
      <a:minorFont>
        <a:latin typeface="Verdana"/>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pl-PL"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pl-PL" sz="1800" b="0" i="0" u="none" strike="noStrike" cap="none" normalizeH="0" baseline="0" smtClean="0">
            <a:ln>
              <a:noFill/>
            </a:ln>
            <a:solidFill>
              <a:schemeClr val="tx1"/>
            </a:solidFill>
            <a:effectLst/>
            <a:latin typeface="Arial" charset="0"/>
          </a:defRPr>
        </a:defPPr>
      </a:lstStyle>
    </a:lnDef>
  </a:objectDefaults>
  <a:extraClrSchemeLst>
    <a:extraClrScheme>
      <a:clrScheme name="tematWF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tWF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tWF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tWF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tWF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tWF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tWF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tematWFA</Template>
  <TotalTime>995</TotalTime>
  <Words>5848</Words>
  <Application>Microsoft Office PowerPoint</Application>
  <PresentationFormat>Pokaz na ekranie (4:3)</PresentationFormat>
  <Paragraphs>450</Paragraphs>
  <Slides>49</Slides>
  <Notes>26</Notes>
  <HiddenSlides>0</HiddenSlides>
  <MMClips>0</MMClips>
  <ScaleCrop>false</ScaleCrop>
  <HeadingPairs>
    <vt:vector size="4" baseType="variant">
      <vt:variant>
        <vt:lpstr>Motyw</vt:lpstr>
      </vt:variant>
      <vt:variant>
        <vt:i4>1</vt:i4>
      </vt:variant>
      <vt:variant>
        <vt:lpstr>Tytuły slajdów</vt:lpstr>
      </vt:variant>
      <vt:variant>
        <vt:i4>49</vt:i4>
      </vt:variant>
    </vt:vector>
  </HeadingPairs>
  <TitlesOfParts>
    <vt:vector size="50" baseType="lpstr">
      <vt:lpstr>tematWFA</vt:lpstr>
      <vt:lpstr>Prezentacja programu PowerPoint</vt:lpstr>
      <vt:lpstr>ZAKRES ZAJĘĆ</vt:lpstr>
      <vt:lpstr>RODZAJE POSTĘPOWAŃ</vt:lpstr>
      <vt:lpstr>TRYBY POSTĘPOWAŃ</vt:lpstr>
      <vt:lpstr>DOT. SPRAW:</vt:lpstr>
      <vt:lpstr>Prezentacja programu PowerPoint</vt:lpstr>
      <vt:lpstr>NAKŁADANIE SIĘ PRZEPISÓW</vt:lpstr>
      <vt:lpstr>POSTĘPOWANIE UPROSZCZONE</vt:lpstr>
      <vt:lpstr>Prezentacja programu PowerPoint</vt:lpstr>
      <vt:lpstr>Prezentacja programu PowerPoint</vt:lpstr>
      <vt:lpstr>Prezentacja programu PowerPoint</vt:lpstr>
      <vt:lpstr>POSTĘPOWANIE UPROSZCZONE  - POSTĘPOWANIE ODWOŁAWCZE</vt:lpstr>
      <vt:lpstr>Prezentacja programu PowerPoint</vt:lpstr>
      <vt:lpstr>Prezentacja programu PowerPoint</vt:lpstr>
      <vt:lpstr>POSTĘPOWANIE NAKAZOWE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POSTĘPOWANIE UPOMINAWCZE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ELEKTRONICZNE POSTĘPOWANIE UPOMINAWCZE</vt:lpstr>
      <vt:lpstr>Prezentacja programu PowerPoint</vt:lpstr>
      <vt:lpstr>Prezentacja programu PowerPoint</vt:lpstr>
      <vt:lpstr>Prezentacja programu PowerPoint</vt:lpstr>
      <vt:lpstr>EUROPEJSKIE POSTĘPOWANIA TRANSGRANICZNE</vt:lpstr>
      <vt:lpstr>Prezentacja programu PowerPoint</vt:lpstr>
      <vt:lpstr>EUROPEJSKIE POSTĘPOWANIE NAKAZOWE</vt:lpstr>
      <vt:lpstr>Prezentacja programu PowerPoint</vt:lpstr>
      <vt:lpstr>Prezentacja programu PowerPoint</vt:lpstr>
      <vt:lpstr>EUROPEJSKIE POSTĘPOWANIE W SPRAWE DROBNYCH ROSZCZEŃ</vt:lpstr>
      <vt:lpstr>Prezentacja programu PowerPoint</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Dział Prawny/Legal Department</dc:creator>
  <cp:lastModifiedBy>Karolina Radkowska</cp:lastModifiedBy>
  <cp:revision>151</cp:revision>
  <cp:lastPrinted>1601-01-01T00:00:00Z</cp:lastPrinted>
  <dcterms:created xsi:type="dcterms:W3CDTF">2019-03-01T08:43:38Z</dcterms:created>
  <dcterms:modified xsi:type="dcterms:W3CDTF">2019-05-08T15:01:28Z</dcterms:modified>
</cp:coreProperties>
</file>