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8"/>
  </p:notesMasterIdLst>
  <p:sldIdLst>
    <p:sldId id="256" r:id="rId2"/>
    <p:sldId id="285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280" r:id="rId37"/>
  </p:sldIdLst>
  <p:sldSz cx="9144000" cy="6858000" type="screen4x3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3705" autoAdjust="0"/>
  </p:normalViewPr>
  <p:slideViewPr>
    <p:cSldViewPr>
      <p:cViewPr>
        <p:scale>
          <a:sx n="58" d="100"/>
          <a:sy n="58" d="100"/>
        </p:scale>
        <p:origin x="-1534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7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19" name="AutoShape 2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1" name="AutoShape 2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2" name="AutoShape 2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3" name="AutoShape 2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4" name="AutoShape 2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143375" y="0"/>
            <a:ext cx="3152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27" name="Rectangle 3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56150" cy="35560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28" name="Rectangle 3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07075" cy="427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257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EDD3F9F8-0903-4455-9E98-298411B644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5014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1DE332-321A-4C81-97F6-F39DFC9F2C0D}" type="slidenum">
              <a:rPr lang="pl-PL" altLang="pl-PL"/>
              <a:pPr/>
              <a:t>1</a:t>
            </a:fld>
            <a:endParaRPr lang="pl-PL" altLang="pl-PL" dirty="0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143375" y="9120188"/>
            <a:ext cx="31527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A05B42C-7923-4F8B-84AA-305BE36E5B60}" type="slidenum">
              <a:rPr lang="pl-PL" altLang="pl-PL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pl-PL" altLang="pl-PL" sz="1200" dirty="0">
              <a:solidFill>
                <a:srgbClr val="000000"/>
              </a:solidFill>
            </a:endParaRPr>
          </a:p>
        </p:txBody>
      </p:sp>
      <p:sp>
        <p:nvSpPr>
          <p:cNvPr id="163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6125" cy="4294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8207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916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9907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029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0093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8327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4206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70834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53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12324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4206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265238" y="720725"/>
            <a:ext cx="4740275" cy="3556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DD3F9F8-0903-4455-9E98-298411B64417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2191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76700"/>
            <a:ext cx="6769100" cy="1152525"/>
          </a:xfrm>
        </p:spPr>
        <p:txBody>
          <a:bodyPr/>
          <a:lstStyle>
            <a:lvl1pPr marL="0" indent="0" algn="ctr">
              <a:defRPr sz="20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2275" y="1196975"/>
            <a:ext cx="6840538" cy="2663825"/>
          </a:xfrm>
        </p:spPr>
        <p:txBody>
          <a:bodyPr/>
          <a:lstStyle>
            <a:lvl1pPr marL="1828800" indent="0">
              <a:defRPr sz="3600"/>
            </a:lvl1pPr>
          </a:lstStyle>
          <a:p>
            <a:pPr lvl="0"/>
            <a:r>
              <a:rPr lang="pl-PL" altLang="pl-PL" noProof="0" smtClean="0"/>
              <a:t>Kliknij, aby edytować styl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763713" y="5445125"/>
            <a:ext cx="68405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defTabSz="914400">
              <a:spcBef>
                <a:spcPts val="550"/>
              </a:spcBef>
            </a:pPr>
            <a:r>
              <a:rPr lang="pl-PL" altLang="pl-PL" sz="2000">
                <a:solidFill>
                  <a:schemeClr val="bg1"/>
                </a:solidFill>
                <a:latin typeface="Century Gothic" pitchFamily="34" charset="0"/>
              </a:rPr>
              <a:t>Instytut Fizyki Teoretycznej</a:t>
            </a:r>
          </a:p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endParaRPr lang="pl-PL" altLang="pl-PL" sz="200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C7E08C-1FA8-4BF5-B44B-3C63638BB1E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06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54863" y="115888"/>
            <a:ext cx="1989137" cy="626268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815013" cy="626268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FD9958-821B-4067-8E2B-0627694C1E6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3359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67DDEB-1F30-43CD-836D-5C32B6616B0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55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5A7A101-702F-4029-A096-8EACEF662A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292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25538"/>
            <a:ext cx="3678238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18088" y="1125538"/>
            <a:ext cx="3678237" cy="5253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485C35E-7D51-4992-9A6D-742F1E5962E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760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74EA34F-70A5-4D77-BF3C-71DB8253E4C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011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B2C1907-C50B-4C58-90D4-D1ED1C831F5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5230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0D300E-30DE-40ED-8408-DA71E62CD3B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8213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C5A4F4D-312A-4038-B94F-EE0A73197F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929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2CF8B4-5930-4698-8082-05371FD739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834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115888"/>
            <a:ext cx="65881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25538"/>
            <a:ext cx="7508875" cy="525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57200" y="6351588"/>
            <a:ext cx="2116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48413"/>
            <a:ext cx="2089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fld id="{0B48BF09-BC60-45B0-8D95-32BFA1503F9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+mj-lt"/>
          <a:ea typeface="+mj-ea"/>
          <a:cs typeface="+mj-cs"/>
        </a:defRPr>
      </a:lvl1pPr>
      <a:lvl2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2pPr>
      <a:lvl3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3pPr>
      <a:lvl4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4pPr>
      <a:lvl5pPr marL="20574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5pPr>
      <a:lvl6pPr marL="25146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6pPr>
      <a:lvl7pPr marL="29718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7pPr>
      <a:lvl8pPr marL="34290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8pPr>
      <a:lvl9pPr marL="3886200" indent="-228600"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FFFFFF"/>
          </a:solidFill>
          <a:latin typeface="Century Gothic" pitchFamily="34" charset="0"/>
        </a:defRPr>
      </a:lvl9pPr>
    </p:titleStyle>
    <p:bodyStyle>
      <a:lvl1pPr marL="342900" indent="-342900" algn="l" defTabSz="449263" rtl="0" eaLnBrk="1" fontAlgn="base" hangingPunct="1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3pPr>
      <a:lvl4pPr marL="1600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4pPr>
      <a:lvl5pPr marL="20574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5pPr>
      <a:lvl6pPr marL="25146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6pPr>
      <a:lvl7pPr marL="29718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7pPr>
      <a:lvl8pPr marL="3429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8pPr>
      <a:lvl9pPr marL="38862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3060700" y="1857375"/>
            <a:ext cx="6083300" cy="31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pl-PL" altLang="pl-PL" sz="2500" dirty="0">
              <a:latin typeface="Century Gothic" pitchFamily="34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771775" y="5400675"/>
            <a:ext cx="6624638" cy="182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Karolina Radkowska</a:t>
            </a: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Instytut Prawa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r>
              <a:rPr lang="pl-PL" altLang="pl-PL" sz="2000" dirty="0" smtClean="0">
                <a:latin typeface="Century Gothic" pitchFamily="34" charset="0"/>
              </a:rPr>
              <a:t>Zakład Postępowania Cywilnego</a:t>
            </a:r>
            <a:endParaRPr lang="pl-PL" altLang="pl-PL" sz="2000" dirty="0">
              <a:latin typeface="Century Gothic" pitchFamily="34" charset="0"/>
            </a:endParaRPr>
          </a:p>
          <a:p>
            <a:pPr algn="ctr" eaLnBrk="1" hangingPunct="1">
              <a:spcBef>
                <a:spcPts val="500"/>
              </a:spcBef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  <a:p>
            <a:pPr eaLnBrk="1" hangingPunct="1">
              <a:buClrTx/>
              <a:buFontTx/>
              <a:buNone/>
            </a:pPr>
            <a:endParaRPr lang="pl-PL" altLang="pl-PL" sz="2000" dirty="0">
              <a:latin typeface="Century Gothic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03575" y="1484313"/>
            <a:ext cx="5940425" cy="330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sz="2000" dirty="0" smtClean="0">
                <a:solidFill>
                  <a:schemeClr val="bg1"/>
                </a:solidFill>
                <a:latin typeface="+mj-lt"/>
              </a:rPr>
              <a:t>POSTĘPOWANIE CYWILNE</a:t>
            </a:r>
            <a:endParaRPr lang="pl-PL" altLang="pl-PL" sz="2000" dirty="0">
              <a:solidFill>
                <a:schemeClr val="bg1"/>
              </a:solidFill>
              <a:latin typeface="+mj-lt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pl-PL" altLang="pl-PL" dirty="0">
                <a:solidFill>
                  <a:schemeClr val="bg1"/>
                </a:solidFill>
                <a:latin typeface="+mj-lt"/>
              </a:rPr>
              <a:t>Postępowanie nieprocesowe </a:t>
            </a: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altLang="pl-PL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UBEZWŁASNOWOLNIENIE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/>
              <a:t>Art. 13 KC</a:t>
            </a:r>
          </a:p>
          <a:p>
            <a:pPr marL="0" algn="just"/>
            <a:r>
              <a:rPr lang="pl-PL" sz="1800" dirty="0"/>
              <a:t>§ 1. Osoba, która ukończyła lat trzynaście, może być </a:t>
            </a:r>
            <a:r>
              <a:rPr lang="pl-PL" sz="1800" b="1" dirty="0"/>
              <a:t>ubezwłasnowolniona całkowicie, </a:t>
            </a:r>
            <a:r>
              <a:rPr lang="pl-PL" sz="1800" dirty="0"/>
              <a:t>jeżeli </a:t>
            </a:r>
            <a:r>
              <a:rPr lang="pl-PL" sz="1800" dirty="0" smtClean="0"/>
              <a:t>wskutek choroby </a:t>
            </a:r>
            <a:r>
              <a:rPr lang="pl-PL" sz="1800" dirty="0"/>
              <a:t>psychicznej, niedorozwoju umysłowego albo innego rodzaju zaburzeń psychicznych, w </a:t>
            </a:r>
            <a:r>
              <a:rPr lang="pl-PL" sz="1800" dirty="0" smtClean="0"/>
              <a:t>szczególności pijaństwa </a:t>
            </a:r>
            <a:r>
              <a:rPr lang="pl-PL" sz="1800" dirty="0"/>
              <a:t>lub narkomanii, nie jest w stanie kierować </a:t>
            </a:r>
            <a:r>
              <a:rPr lang="pl-PL" sz="1800" dirty="0" smtClean="0"/>
              <a:t>swym postępowaniem</a:t>
            </a:r>
            <a:r>
              <a:rPr lang="pl-PL" sz="1800" dirty="0"/>
              <a:t>.</a:t>
            </a:r>
          </a:p>
          <a:p>
            <a:pPr marL="0" algn="just"/>
            <a:r>
              <a:rPr lang="pl-PL" sz="1800" dirty="0"/>
              <a:t>§ 2. Dla ubezwłasnowolnionego całkowicie ustanawia się opiekę, chyba że pozostaje on jeszcze pod </a:t>
            </a:r>
            <a:r>
              <a:rPr lang="pl-PL" sz="1800" dirty="0" smtClean="0"/>
              <a:t>władzą rodzicielską.</a:t>
            </a:r>
          </a:p>
          <a:p>
            <a:pPr marL="0" algn="just"/>
            <a:endParaRPr lang="pl-PL" sz="1800" dirty="0"/>
          </a:p>
          <a:p>
            <a:pPr marL="0" algn="just"/>
            <a:r>
              <a:rPr lang="pl-PL" sz="1800" b="1" dirty="0"/>
              <a:t>Art. 16 KC</a:t>
            </a:r>
          </a:p>
          <a:p>
            <a:pPr marL="0" algn="just"/>
            <a:r>
              <a:rPr lang="pl-PL" sz="1800" dirty="0"/>
              <a:t>§ 1. Osoba pełnoletnia może być </a:t>
            </a:r>
            <a:r>
              <a:rPr lang="pl-PL" sz="1800" b="1" dirty="0"/>
              <a:t>ubezwłasnowolniona częściowo </a:t>
            </a:r>
            <a:r>
              <a:rPr lang="pl-PL" sz="1800" dirty="0"/>
              <a:t>z powodu choroby </a:t>
            </a:r>
            <a:r>
              <a:rPr lang="pl-PL" sz="1800" dirty="0" smtClean="0"/>
              <a:t>psychicznej, niedorozwoju </a:t>
            </a:r>
            <a:r>
              <a:rPr lang="pl-PL" sz="1800" dirty="0"/>
              <a:t>umysłowego albo innego rodzaju zaburzeń psychicznych, w szczególności pijaństwa </a:t>
            </a:r>
            <a:r>
              <a:rPr lang="pl-PL" sz="1800" dirty="0" smtClean="0"/>
              <a:t>lub narkomanii</a:t>
            </a:r>
            <a:r>
              <a:rPr lang="pl-PL" sz="1800" dirty="0"/>
              <a:t>, jeżeli stan tej osoby nie uzasadnia ubezwłasnowolnienia </a:t>
            </a:r>
            <a:r>
              <a:rPr lang="pl-PL" sz="1800" dirty="0" smtClean="0"/>
              <a:t>całkowitego, lecz </a:t>
            </a:r>
            <a:r>
              <a:rPr lang="pl-PL" sz="1800" dirty="0"/>
              <a:t>potrzebna jest </a:t>
            </a:r>
            <a:r>
              <a:rPr lang="pl-PL" sz="1800" dirty="0" smtClean="0"/>
              <a:t>pomoc do </a:t>
            </a:r>
            <a:r>
              <a:rPr lang="pl-PL" sz="1800" dirty="0"/>
              <a:t>prowadzenia jej spraw.</a:t>
            </a:r>
          </a:p>
          <a:p>
            <a:pPr marL="0" algn="just"/>
            <a:r>
              <a:rPr lang="pl-PL" sz="1800" dirty="0"/>
              <a:t>§ 2. Dla osoby ubezwłasnowolnionej częściowo ustanawia się kuratelę.</a:t>
            </a:r>
          </a:p>
        </p:txBody>
      </p:sp>
    </p:spTree>
    <p:extLst>
      <p:ext uri="{BB962C8B-B14F-4D97-AF65-F5344CB8AC3E}">
        <p14:creationId xmlns:p14="http://schemas.microsoft.com/office/powerpoint/2010/main" val="251415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/>
              <a:t>Inne akty prawne regulujące postępowanie związane z ubezwłasnowolnieniem: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art</a:t>
            </a:r>
            <a:r>
              <a:rPr lang="pl-PL" sz="2000" dirty="0"/>
              <a:t>. 21–42(3) ustawy o wychowaniu w trzeźwości i przeciwdziałaniu alkoholizmowi –</a:t>
            </a:r>
          </a:p>
          <a:p>
            <a:pPr marL="0" algn="just"/>
            <a:r>
              <a:rPr lang="pl-PL" sz="2000" dirty="0"/>
              <a:t>postępowanie w stosunku do osób nadużywających alkoholu;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art</a:t>
            </a:r>
            <a:r>
              <a:rPr lang="pl-PL" sz="2000" dirty="0"/>
              <a:t>. 21–37 ustawy o ochronie zdrowia psychicznego – postępowanie lecznicze;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art</a:t>
            </a:r>
            <a:r>
              <a:rPr lang="pl-PL" sz="2000" dirty="0"/>
              <a:t>. 42–49 ustawa o ochronie zdrowia psychicznego – postępowanie przed </a:t>
            </a:r>
            <a:r>
              <a:rPr lang="pl-PL" sz="2000" dirty="0" smtClean="0"/>
              <a:t>sądem opiekuńczym</a:t>
            </a:r>
            <a:r>
              <a:rPr lang="pl-PL" sz="2000" dirty="0"/>
              <a:t>;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Konwencja </a:t>
            </a:r>
            <a:r>
              <a:rPr lang="pl-PL" sz="2000" dirty="0"/>
              <a:t>o ochronie praw człowieka i podstawowych wolności;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Konwencja </a:t>
            </a:r>
            <a:r>
              <a:rPr lang="pl-PL" sz="2000" dirty="0"/>
              <a:t>dotycząca ubezwłasnowolnienia i analogicznych zarządzeń opiekuńczych.</a:t>
            </a:r>
          </a:p>
        </p:txBody>
      </p:sp>
    </p:spTree>
    <p:extLst>
      <p:ext uri="{BB962C8B-B14F-4D97-AF65-F5344CB8AC3E}">
        <p14:creationId xmlns:p14="http://schemas.microsoft.com/office/powerpoint/2010/main" val="4041824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600" dirty="0"/>
              <a:t>Właściwym rzeczowo, jako sąd I instancji, w sprawach o ubezwłasnowolnienie jest </a:t>
            </a:r>
            <a:r>
              <a:rPr lang="pl-PL" sz="1600" b="1" dirty="0"/>
              <a:t>sąd okręgowy</a:t>
            </a:r>
            <a:r>
              <a:rPr lang="pl-PL" sz="1600" dirty="0" smtClean="0"/>
              <a:t>.</a:t>
            </a:r>
          </a:p>
          <a:p>
            <a:pPr marL="0" algn="just"/>
            <a:endParaRPr lang="pl-PL" sz="1600" dirty="0"/>
          </a:p>
          <a:p>
            <a:pPr marL="0" algn="just"/>
            <a:r>
              <a:rPr lang="pl-PL" sz="1600" dirty="0"/>
              <a:t>Właściwość tego sądu obejmuje wszystkie sprawy uregulowane przepisami art. 544–560 KPC, a więc:</a:t>
            </a:r>
          </a:p>
          <a:p>
            <a:pPr marL="0" algn="just">
              <a:buFont typeface="+mj-lt"/>
              <a:buAutoNum type="arabicParenR"/>
            </a:pPr>
            <a:r>
              <a:rPr lang="pl-PL" sz="1600" dirty="0" smtClean="0"/>
              <a:t>orzeczenie </a:t>
            </a:r>
            <a:r>
              <a:rPr lang="pl-PL" sz="1600" dirty="0"/>
              <a:t>ubezwłasnowolnienia;</a:t>
            </a:r>
          </a:p>
          <a:p>
            <a:pPr marL="0" algn="just">
              <a:buFont typeface="+mj-lt"/>
              <a:buAutoNum type="arabicParenR"/>
            </a:pPr>
            <a:r>
              <a:rPr lang="pl-PL" sz="1600" dirty="0" smtClean="0"/>
              <a:t>ustanowienie </a:t>
            </a:r>
            <a:r>
              <a:rPr lang="pl-PL" sz="1600" dirty="0"/>
              <a:t>doradcy tymczasowego (art. 548 KPC);</a:t>
            </a:r>
          </a:p>
          <a:p>
            <a:pPr marL="0" algn="just">
              <a:buFont typeface="+mj-lt"/>
              <a:buAutoNum type="arabicParenR"/>
            </a:pPr>
            <a:r>
              <a:rPr lang="pl-PL" sz="1600" dirty="0" smtClean="0"/>
              <a:t>uchylenie </a:t>
            </a:r>
            <a:r>
              <a:rPr lang="pl-PL" sz="1600" dirty="0"/>
              <a:t>ubezwłasnowolnienia (art. 559 § 1 KPC);</a:t>
            </a:r>
          </a:p>
          <a:p>
            <a:pPr marL="0" algn="just">
              <a:buFont typeface="+mj-lt"/>
              <a:buAutoNum type="arabicParenR"/>
            </a:pPr>
            <a:r>
              <a:rPr lang="pl-PL" sz="1600" dirty="0" smtClean="0"/>
              <a:t>zmianę </a:t>
            </a:r>
            <a:r>
              <a:rPr lang="pl-PL" sz="1600" dirty="0"/>
              <a:t>ubezwłasnowolnienia (art. 559 § 2 KPC</a:t>
            </a:r>
            <a:r>
              <a:rPr lang="pl-PL" sz="1600" dirty="0" smtClean="0"/>
              <a:t>).</a:t>
            </a:r>
          </a:p>
          <a:p>
            <a:pPr marL="0" algn="just"/>
            <a:endParaRPr lang="pl-PL" sz="1600" dirty="0" smtClean="0"/>
          </a:p>
          <a:p>
            <a:pPr marL="0" algn="just"/>
            <a:r>
              <a:rPr lang="pl-PL" sz="1600" b="1" dirty="0" smtClean="0"/>
              <a:t>Art</a:t>
            </a:r>
            <a:r>
              <a:rPr lang="pl-PL" sz="1600" b="1" dirty="0"/>
              <a:t>. 47 KPC</a:t>
            </a:r>
          </a:p>
          <a:p>
            <a:pPr marL="0" algn="just"/>
            <a:r>
              <a:rPr lang="pl-PL" sz="1600" dirty="0"/>
              <a:t>§ 1. W pierwszej instancji sąd rozpoznaje sprawy w składzie jednego sędziego, chyba że przepis </a:t>
            </a:r>
            <a:r>
              <a:rPr lang="pl-PL" sz="1600" dirty="0" smtClean="0"/>
              <a:t>szczególny stanowi </a:t>
            </a:r>
            <a:r>
              <a:rPr lang="pl-PL" sz="1600" dirty="0"/>
              <a:t>inaczej</a:t>
            </a:r>
            <a:r>
              <a:rPr lang="pl-PL" sz="1600" dirty="0" smtClean="0"/>
              <a:t>.</a:t>
            </a:r>
          </a:p>
          <a:p>
            <a:pPr marL="0" algn="just"/>
            <a:endParaRPr lang="pl-PL" sz="1600" dirty="0"/>
          </a:p>
          <a:p>
            <a:pPr marL="0" algn="just"/>
            <a:r>
              <a:rPr lang="pl-PL" sz="1600" b="1" dirty="0"/>
              <a:t>Art. 16 KPC</a:t>
            </a:r>
          </a:p>
          <a:p>
            <a:pPr marL="0" algn="just"/>
            <a:r>
              <a:rPr lang="pl-PL" sz="1600" dirty="0"/>
              <a:t>§ 1. Sądy rejonowe rozpoznają wszystkie sprawy z wyjątkiem spraw, dla których zastrzeżona jest </a:t>
            </a:r>
            <a:r>
              <a:rPr lang="pl-PL" sz="1600" dirty="0" smtClean="0"/>
              <a:t>właściwość sądów </a:t>
            </a:r>
            <a:r>
              <a:rPr lang="pl-PL" sz="1600" dirty="0"/>
              <a:t>okręgowych.</a:t>
            </a:r>
          </a:p>
        </p:txBody>
      </p:sp>
    </p:spTree>
    <p:extLst>
      <p:ext uri="{BB962C8B-B14F-4D97-AF65-F5344CB8AC3E}">
        <p14:creationId xmlns:p14="http://schemas.microsoft.com/office/powerpoint/2010/main" val="133673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/>
              <a:t>Art. 545 § 1 KPC</a:t>
            </a:r>
          </a:p>
          <a:p>
            <a:pPr marL="0" algn="just"/>
            <a:r>
              <a:rPr lang="pl-PL" dirty="0"/>
              <a:t>Wniosek o ubezwłasnowolnienie może zgłosić:</a:t>
            </a:r>
          </a:p>
          <a:p>
            <a:pPr marL="114300" indent="-457200" algn="just">
              <a:buFont typeface="+mj-lt"/>
              <a:buAutoNum type="arabicPeriod"/>
            </a:pPr>
            <a:r>
              <a:rPr lang="pl-PL" dirty="0" smtClean="0"/>
              <a:t>małżonek </a:t>
            </a:r>
            <a:r>
              <a:rPr lang="pl-PL" dirty="0"/>
              <a:t>osoby, której dotyczy wniosek o ubezwłasnowolnienie;</a:t>
            </a:r>
          </a:p>
          <a:p>
            <a:pPr marL="114300" indent="-457200" algn="just">
              <a:buFont typeface="+mj-lt"/>
              <a:buAutoNum type="arabicPeriod"/>
            </a:pPr>
            <a:r>
              <a:rPr lang="pl-PL" dirty="0" smtClean="0"/>
              <a:t>jej </a:t>
            </a:r>
            <a:r>
              <a:rPr lang="pl-PL" dirty="0"/>
              <a:t>krewni w linii prostej oraz rodzeństwo;</a:t>
            </a:r>
          </a:p>
          <a:p>
            <a:pPr marL="114300" indent="-457200" algn="just">
              <a:buFont typeface="+mj-lt"/>
              <a:buAutoNum type="arabicPeriod"/>
            </a:pPr>
            <a:r>
              <a:rPr lang="pl-PL" dirty="0" smtClean="0"/>
              <a:t>jej </a:t>
            </a:r>
            <a:r>
              <a:rPr lang="pl-PL" dirty="0"/>
              <a:t>przedstawiciel ustawowy,</a:t>
            </a:r>
          </a:p>
          <a:p>
            <a:pPr marL="114300" indent="-457200" algn="just">
              <a:buFont typeface="+mj-lt"/>
              <a:buAutoNum type="arabicPeriod"/>
            </a:pPr>
            <a:r>
              <a:rPr lang="pl-PL" b="1" dirty="0" smtClean="0"/>
              <a:t>osoba</a:t>
            </a:r>
            <a:r>
              <a:rPr lang="pl-PL" b="1" dirty="0"/>
              <a:t>, której dotyczy wniosek o </a:t>
            </a:r>
            <a:r>
              <a:rPr lang="pl-PL" b="1" dirty="0" smtClean="0"/>
              <a:t>ubezwłasnowolnienie (???)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351152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dirty="0" smtClean="0"/>
          </a:p>
          <a:p>
            <a:pPr marL="0" algn="just"/>
            <a:r>
              <a:rPr lang="pl-PL" dirty="0" smtClean="0"/>
              <a:t>Wniosek </a:t>
            </a:r>
            <a:r>
              <a:rPr lang="pl-PL" dirty="0"/>
              <a:t>o ubezwłasnowolnienie powinien zawierać: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/>
              <a:t>wskazanie </a:t>
            </a:r>
            <a:r>
              <a:rPr lang="pl-PL" dirty="0"/>
              <a:t>sądu, do którego jest kierowany;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/>
              <a:t>dane </a:t>
            </a:r>
            <a:r>
              <a:rPr lang="pl-PL" dirty="0"/>
              <a:t>wnioskodawcy ze wskazaniem, </a:t>
            </a:r>
            <a:r>
              <a:rPr lang="pl-PL" dirty="0" smtClean="0"/>
              <a:t>że wnioskodawca </a:t>
            </a:r>
            <a:r>
              <a:rPr lang="pl-PL" dirty="0"/>
              <a:t>należy do kategorii </a:t>
            </a:r>
            <a:r>
              <a:rPr lang="pl-PL" dirty="0" smtClean="0"/>
              <a:t>osób wymienionych w </a:t>
            </a:r>
            <a:r>
              <a:rPr lang="pl-PL" dirty="0"/>
              <a:t>art. 545 § 1 pkt 1–3 </a:t>
            </a:r>
            <a:r>
              <a:rPr lang="pl-PL" dirty="0" smtClean="0"/>
              <a:t>KPC;</a:t>
            </a:r>
          </a:p>
          <a:p>
            <a:pPr marL="114300" indent="-457200" algn="just">
              <a:buFont typeface="+mj-lt"/>
              <a:buAutoNum type="arabicParenR"/>
            </a:pPr>
            <a:r>
              <a:rPr lang="pl-PL" dirty="0" smtClean="0"/>
              <a:t>dane </a:t>
            </a:r>
            <a:r>
              <a:rPr lang="pl-PL" dirty="0"/>
              <a:t>osoby, której wniosek dotyczy, ze wskazaniem miejsca zamieszkania i innych danych</a:t>
            </a:r>
          </a:p>
          <a:p>
            <a:pPr marL="0" algn="just"/>
            <a:r>
              <a:rPr lang="pl-PL" dirty="0"/>
              <a:t>umożliwiających jej </a:t>
            </a:r>
            <a:r>
              <a:rPr lang="pl-PL" dirty="0" smtClean="0"/>
              <a:t>indywidualizację;</a:t>
            </a:r>
          </a:p>
          <a:p>
            <a:pPr marL="114300" indent="-457200" algn="just">
              <a:buFont typeface="+mj-lt"/>
              <a:buAutoNum type="arabicParenR" startAt="4"/>
            </a:pPr>
            <a:r>
              <a:rPr lang="pl-PL" dirty="0" smtClean="0"/>
              <a:t>wskazanie zainteresowanych;</a:t>
            </a:r>
          </a:p>
          <a:p>
            <a:pPr marL="114300" indent="-457200" algn="just">
              <a:buFont typeface="+mj-lt"/>
              <a:buAutoNum type="arabicParenR" startAt="4"/>
            </a:pPr>
            <a:r>
              <a:rPr lang="pl-PL" dirty="0" smtClean="0"/>
              <a:t>sprecyzowane </a:t>
            </a:r>
            <a:r>
              <a:rPr lang="pl-PL" dirty="0"/>
              <a:t>żądanie: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/>
              <a:t>o </a:t>
            </a:r>
            <a:r>
              <a:rPr lang="pl-PL" dirty="0"/>
              <a:t>ubezwłasnowolnienie całkowite,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dirty="0" smtClean="0"/>
              <a:t>o </a:t>
            </a:r>
            <a:r>
              <a:rPr lang="pl-PL" dirty="0"/>
              <a:t>ubezwłasnowolnienie częściowe.</a:t>
            </a:r>
          </a:p>
        </p:txBody>
      </p:sp>
    </p:spTree>
    <p:extLst>
      <p:ext uri="{BB962C8B-B14F-4D97-AF65-F5344CB8AC3E}">
        <p14:creationId xmlns:p14="http://schemas.microsoft.com/office/powerpoint/2010/main" val="2840868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sz="2000" b="1" dirty="0" smtClean="0"/>
          </a:p>
          <a:p>
            <a:pPr algn="just"/>
            <a:endParaRPr lang="pl-PL" sz="2000" b="1" dirty="0"/>
          </a:p>
          <a:p>
            <a:pPr algn="just"/>
            <a:endParaRPr lang="pl-PL" sz="2000" b="1" dirty="0" smtClean="0"/>
          </a:p>
          <a:p>
            <a:pPr algn="just"/>
            <a:r>
              <a:rPr lang="pl-PL" sz="2000" b="1" dirty="0" smtClean="0"/>
              <a:t>Art</a:t>
            </a:r>
            <a:r>
              <a:rPr lang="pl-PL" sz="2000" b="1" dirty="0"/>
              <a:t>. 546 KPC</a:t>
            </a:r>
          </a:p>
          <a:p>
            <a:pPr algn="just"/>
            <a:r>
              <a:rPr lang="pl-PL" sz="2000" dirty="0"/>
              <a:t>§ 1. Uczestnikami postępowania o ubezwłasnowolnienie są z mocy samego prawa prócz wnioskodawcy: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osoba</a:t>
            </a:r>
            <a:r>
              <a:rPr lang="pl-PL" sz="2000" dirty="0"/>
              <a:t>, której dotyczy wniosek;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jej </a:t>
            </a:r>
            <a:r>
              <a:rPr lang="pl-PL" sz="2000" dirty="0"/>
              <a:t>przedstawiciel ustawowy;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małżonek </a:t>
            </a:r>
            <a:r>
              <a:rPr lang="pl-PL" sz="2000" dirty="0"/>
              <a:t>osoby, której dotyczy wniosek o ubezwłasnowolnienie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75460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b="1" dirty="0" smtClean="0"/>
          </a:p>
          <a:p>
            <a:pPr marL="0" algn="just"/>
            <a:endParaRPr lang="pl-PL" sz="1800" b="1" dirty="0"/>
          </a:p>
          <a:p>
            <a:pPr marL="0" algn="just"/>
            <a:r>
              <a:rPr lang="pl-PL" sz="1800" b="1" dirty="0" smtClean="0"/>
              <a:t>Art</a:t>
            </a:r>
            <a:r>
              <a:rPr lang="pl-PL" sz="1800" b="1" dirty="0"/>
              <a:t>. 510 KPC</a:t>
            </a:r>
          </a:p>
          <a:p>
            <a:pPr marL="0" algn="just"/>
            <a:r>
              <a:rPr lang="pl-PL" sz="1800" dirty="0"/>
              <a:t>§ 1. Zainteresowanym w sprawie jest każdy, </a:t>
            </a:r>
            <a:r>
              <a:rPr lang="pl-PL" sz="1800" b="1" dirty="0"/>
              <a:t>czyich praw dotyczy wynik postępowania</a:t>
            </a:r>
            <a:r>
              <a:rPr lang="pl-PL" sz="1800" dirty="0"/>
              <a:t>, może on </a:t>
            </a:r>
            <a:r>
              <a:rPr lang="pl-PL" sz="1800" dirty="0" smtClean="0"/>
              <a:t>wziąć udział </a:t>
            </a:r>
            <a:r>
              <a:rPr lang="pl-PL" sz="1800" dirty="0"/>
              <a:t>w każdym stanie sprawy aż do zakończenia postępowania w drugiej instancji. Jeżeli weźmie udział, </a:t>
            </a:r>
            <a:r>
              <a:rPr lang="pl-PL" sz="1800" dirty="0" smtClean="0"/>
              <a:t>staje się </a:t>
            </a:r>
            <a:r>
              <a:rPr lang="pl-PL" sz="1800" dirty="0"/>
              <a:t>uczestnikiem. Na odmowę dopuszczenia do wzięcia udziału w sprawie przysługuje zażalenie.</a:t>
            </a:r>
          </a:p>
          <a:p>
            <a:pPr marL="0" algn="just"/>
            <a:r>
              <a:rPr lang="pl-PL" sz="1800" dirty="0"/>
              <a:t>§ 2. Jeżeli okaże się, że zainteresowany nie jest uczestnikiem, sąd wezwie go do udziału w sprawie. </a:t>
            </a:r>
            <a:r>
              <a:rPr lang="pl-PL" sz="1800" dirty="0" smtClean="0"/>
              <a:t>Przez wezwanie </a:t>
            </a:r>
            <a:r>
              <a:rPr lang="pl-PL" sz="1800" dirty="0"/>
              <a:t>do wzięcia udziału w sprawie wezwany staje się uczestnikiem. W razie potrzeby </a:t>
            </a:r>
            <a:r>
              <a:rPr lang="pl-PL" sz="1800" dirty="0" smtClean="0"/>
              <a:t>wyznaczenia kuratora </a:t>
            </a:r>
            <a:r>
              <a:rPr lang="pl-PL" sz="1800" dirty="0"/>
              <a:t>do zastępowania zainteresowanego, którego miejsce pobytu jest nieznane, jego </a:t>
            </a:r>
            <a:r>
              <a:rPr lang="pl-PL" sz="1800" dirty="0" smtClean="0"/>
              <a:t>wyznaczenie następuje </a:t>
            </a:r>
            <a:r>
              <a:rPr lang="pl-PL" sz="1800" dirty="0"/>
              <a:t>z urzędu.</a:t>
            </a: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70308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 smtClean="0"/>
              <a:t>Art</a:t>
            </a:r>
            <a:r>
              <a:rPr lang="pl-PL" sz="1800" b="1" dirty="0"/>
              <a:t>. 547 KPC </a:t>
            </a:r>
            <a:endParaRPr lang="pl-PL" sz="1800" b="1" dirty="0" smtClean="0"/>
          </a:p>
          <a:p>
            <a:pPr marL="0" algn="just"/>
            <a:r>
              <a:rPr lang="pl-PL" sz="1800" dirty="0" smtClean="0"/>
              <a:t>§ </a:t>
            </a:r>
            <a:r>
              <a:rPr lang="pl-PL" sz="1800" dirty="0"/>
              <a:t>1. </a:t>
            </a:r>
            <a:r>
              <a:rPr lang="pl-PL" sz="1800" b="1" dirty="0"/>
              <a:t>Osobę, </a:t>
            </a:r>
            <a:r>
              <a:rPr lang="pl-PL" sz="1800" b="1" dirty="0" smtClean="0"/>
              <a:t>której dotyczy </a:t>
            </a:r>
            <a:r>
              <a:rPr lang="pl-PL" sz="1800" b="1" dirty="0"/>
              <a:t>wniosek o ubezwłasnowolnienie, należy </a:t>
            </a:r>
            <a:r>
              <a:rPr lang="pl-PL" sz="1800" b="1" dirty="0" smtClean="0"/>
              <a:t>wysłuchać niezwłocznie </a:t>
            </a:r>
            <a:r>
              <a:rPr lang="pl-PL" sz="1800" b="1" dirty="0"/>
              <a:t>po wszczęciu postępowania</a:t>
            </a:r>
            <a:r>
              <a:rPr lang="pl-PL" sz="1800" dirty="0"/>
              <a:t>; </a:t>
            </a:r>
            <a:r>
              <a:rPr lang="pl-PL" sz="1800" dirty="0" smtClean="0"/>
              <a:t>wysłuchanie powinno </a:t>
            </a:r>
            <a:r>
              <a:rPr lang="pl-PL" sz="1800" dirty="0"/>
              <a:t>odbyć się w obecności biegłego psychologa oraz </a:t>
            </a:r>
            <a:r>
              <a:rPr lang="pl-PL" sz="1800" dirty="0" smtClean="0"/>
              <a:t>– w zależności </a:t>
            </a:r>
            <a:r>
              <a:rPr lang="pl-PL" sz="1800" dirty="0"/>
              <a:t>od stanu zdrowia osoby, która ma być </a:t>
            </a:r>
            <a:r>
              <a:rPr lang="pl-PL" sz="1800" dirty="0" smtClean="0"/>
              <a:t>wysłuchana - </a:t>
            </a:r>
            <a:r>
              <a:rPr lang="pl-PL" sz="1800" dirty="0"/>
              <a:t>biegłego lekarza psychiatry lub neurologa.</a:t>
            </a:r>
          </a:p>
          <a:p>
            <a:pPr marL="0" algn="just"/>
            <a:r>
              <a:rPr lang="pl-PL" sz="1800" dirty="0"/>
              <a:t>§ 2. W celu wysłuchania osoby, której dotyczy wniosek </a:t>
            </a:r>
            <a:r>
              <a:rPr lang="pl-PL" sz="1800" dirty="0" smtClean="0"/>
              <a:t>o ubezwłasnowolnienie</a:t>
            </a:r>
            <a:r>
              <a:rPr lang="pl-PL" sz="1800" dirty="0"/>
              <a:t>, sąd może </a:t>
            </a:r>
            <a:r>
              <a:rPr lang="pl-PL" sz="1800" b="1" dirty="0"/>
              <a:t>zarządzić </a:t>
            </a:r>
            <a:r>
              <a:rPr lang="pl-PL" sz="1800" b="1" dirty="0" smtClean="0"/>
              <a:t>przymusowe sprowadzenie </a:t>
            </a:r>
            <a:r>
              <a:rPr lang="pl-PL" sz="1800" b="1" dirty="0"/>
              <a:t>tej osoby na rozprawę albo wysłuchać ją </a:t>
            </a:r>
            <a:r>
              <a:rPr lang="pl-PL" sz="1800" b="1" dirty="0" smtClean="0"/>
              <a:t>przez sędziego </a:t>
            </a:r>
            <a:r>
              <a:rPr lang="pl-PL" sz="1800" b="1" dirty="0"/>
              <a:t>wyznaczonego.</a:t>
            </a:r>
            <a:r>
              <a:rPr lang="pl-PL" sz="1800" dirty="0"/>
              <a:t> Na postanowienie sądu </a:t>
            </a:r>
            <a:r>
              <a:rPr lang="pl-PL" sz="1800" dirty="0" smtClean="0"/>
              <a:t>o przymusowym </a:t>
            </a:r>
            <a:r>
              <a:rPr lang="pl-PL" sz="1800" dirty="0"/>
              <a:t>sprowadzeniu osoby na rozprawę </a:t>
            </a:r>
            <a:r>
              <a:rPr lang="pl-PL" sz="1800" dirty="0" smtClean="0"/>
              <a:t>przysługuje zażalenie</a:t>
            </a:r>
            <a:r>
              <a:rPr lang="pl-PL" sz="1800" dirty="0"/>
              <a:t>.</a:t>
            </a:r>
          </a:p>
          <a:p>
            <a:pPr marL="0" algn="just"/>
            <a:r>
              <a:rPr lang="pl-PL" sz="1800" dirty="0"/>
              <a:t>§ 3. Niemożność porozumienia się z osobą, której </a:t>
            </a:r>
            <a:r>
              <a:rPr lang="pl-PL" sz="1800" dirty="0" smtClean="0"/>
              <a:t>dotyczy wniosek </a:t>
            </a:r>
            <a:r>
              <a:rPr lang="pl-PL" sz="1800" dirty="0"/>
              <a:t>o ubezwłasnowolnienie, stwierdza się w protokole </a:t>
            </a:r>
            <a:r>
              <a:rPr lang="pl-PL" sz="1800" dirty="0" smtClean="0"/>
              <a:t>po wysłuchaniu </a:t>
            </a:r>
            <a:r>
              <a:rPr lang="pl-PL" sz="1800" dirty="0"/>
              <a:t>biegłego lekarza i psychologa uczestniczących </a:t>
            </a:r>
            <a:r>
              <a:rPr lang="pl-PL" sz="1800" dirty="0" smtClean="0"/>
              <a:t>w posiedzeniu</a:t>
            </a:r>
            <a:r>
              <a:rPr lang="pl-PL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8614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2000" b="1" dirty="0"/>
              <a:t>Art. 549 KPC</a:t>
            </a:r>
          </a:p>
          <a:p>
            <a:pPr marL="0" algn="just"/>
            <a:r>
              <a:rPr lang="pl-PL" sz="2000" dirty="0"/>
              <a:t>§ 1. Osoba, dla której ustanowiono </a:t>
            </a:r>
            <a:r>
              <a:rPr lang="pl-PL" sz="2000" b="1" dirty="0"/>
              <a:t>doradcę tymczasowego</a:t>
            </a:r>
            <a:r>
              <a:rPr lang="pl-PL" sz="2000" dirty="0"/>
              <a:t>, ma ograniczoną zdolność do </a:t>
            </a:r>
            <a:r>
              <a:rPr lang="pl-PL" sz="2000" dirty="0" smtClean="0"/>
              <a:t>czynności prawnych </a:t>
            </a:r>
            <a:r>
              <a:rPr lang="pl-PL" sz="2000" dirty="0"/>
              <a:t>na równi z osobą ubezwłasnowolnioną częściowo.</a:t>
            </a:r>
          </a:p>
          <a:p>
            <a:pPr marL="0" algn="just"/>
            <a:r>
              <a:rPr lang="pl-PL" sz="2000" dirty="0"/>
              <a:t>§ 2. Do doradcy tymczasowego stosuje się </a:t>
            </a:r>
            <a:r>
              <a:rPr lang="pl-PL" sz="2000" b="1" dirty="0"/>
              <a:t>przepisy o kuratorze osoby częściowo ubezwłasnowolnionej</a:t>
            </a:r>
            <a:r>
              <a:rPr lang="pl-PL" sz="2000" b="1" dirty="0" smtClean="0"/>
              <a:t>.</a:t>
            </a:r>
          </a:p>
          <a:p>
            <a:pPr marL="0" algn="just"/>
            <a:endParaRPr lang="pl-PL" sz="2000" dirty="0"/>
          </a:p>
          <a:p>
            <a:pPr marL="0" algn="just"/>
            <a:r>
              <a:rPr lang="pl-PL" sz="2000" b="1" dirty="0"/>
              <a:t>Art. 181 KRO</a:t>
            </a:r>
          </a:p>
          <a:p>
            <a:pPr marL="0" algn="just"/>
            <a:r>
              <a:rPr lang="pl-PL" sz="2000" dirty="0"/>
              <a:t>§ 1. Kurator osoby ubezwłasnowolnionej częściowo </a:t>
            </a:r>
            <a:r>
              <a:rPr lang="pl-PL" sz="2000" dirty="0" smtClean="0"/>
              <a:t>jest powołany </a:t>
            </a:r>
            <a:r>
              <a:rPr lang="pl-PL" sz="2000" dirty="0"/>
              <a:t>do jej reprezentowania i do zarządu </a:t>
            </a:r>
            <a:r>
              <a:rPr lang="pl-PL" sz="2000" dirty="0" smtClean="0"/>
              <a:t>jej majątkiem tylko </a:t>
            </a:r>
            <a:r>
              <a:rPr lang="pl-PL" sz="2000" dirty="0"/>
              <a:t>wtedy, gdy sąd opiekuńczy tak postanowi.</a:t>
            </a:r>
          </a:p>
          <a:p>
            <a:pPr marL="0" algn="just"/>
            <a:r>
              <a:rPr lang="pl-PL" sz="2000" dirty="0"/>
              <a:t>§ 2. W razie uchylenia ubezwłasnowolnienia kuratela ustaje z mocy prawa.</a:t>
            </a:r>
          </a:p>
        </p:txBody>
      </p:sp>
    </p:spTree>
    <p:extLst>
      <p:ext uri="{BB962C8B-B14F-4D97-AF65-F5344CB8AC3E}">
        <p14:creationId xmlns:p14="http://schemas.microsoft.com/office/powerpoint/2010/main" val="2390530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b="1" dirty="0" smtClean="0"/>
          </a:p>
          <a:p>
            <a:pPr marL="0" algn="just"/>
            <a:r>
              <a:rPr lang="pl-PL" sz="1800" b="1" dirty="0" smtClean="0"/>
              <a:t>Zdolność </a:t>
            </a:r>
            <a:r>
              <a:rPr lang="pl-PL" sz="1800" b="1" dirty="0"/>
              <a:t>do czynności procesowych osoby, dla której ustanowiono doradcę </a:t>
            </a:r>
            <a:r>
              <a:rPr lang="pl-PL" sz="1800" b="1" dirty="0" smtClean="0"/>
              <a:t>tymczasowego</a:t>
            </a:r>
          </a:p>
          <a:p>
            <a:pPr marL="0" algn="just"/>
            <a:r>
              <a:rPr lang="pl-PL" sz="1800" dirty="0" smtClean="0"/>
              <a:t>Osoba, dla </a:t>
            </a:r>
            <a:r>
              <a:rPr lang="pl-PL" sz="1800" dirty="0"/>
              <a:t>której ustanowiony został doradca tymczasowy, ma wprawdzie </a:t>
            </a:r>
            <a:r>
              <a:rPr lang="pl-PL" sz="1800" b="1" dirty="0"/>
              <a:t>ograniczoną zdolność do </a:t>
            </a:r>
            <a:r>
              <a:rPr lang="pl-PL" sz="1800" b="1" dirty="0" smtClean="0"/>
              <a:t>czynności prawnych </a:t>
            </a:r>
            <a:r>
              <a:rPr lang="pl-PL" sz="1800" dirty="0"/>
              <a:t>(art. 549 § 1 KPC), ale </a:t>
            </a:r>
            <a:r>
              <a:rPr lang="pl-PL" sz="1800" b="1" dirty="0"/>
              <a:t>nie pozbawia jej to pełnej zdolności </a:t>
            </a:r>
            <a:r>
              <a:rPr lang="pl-PL" sz="1800" dirty="0"/>
              <a:t>do podejmowania w </a:t>
            </a:r>
            <a:r>
              <a:rPr lang="pl-PL" sz="1800" dirty="0" smtClean="0"/>
              <a:t>toku postępowania </a:t>
            </a:r>
            <a:r>
              <a:rPr lang="pl-PL" sz="1800" dirty="0"/>
              <a:t>o ubezwłasnowolnienie </a:t>
            </a:r>
            <a:r>
              <a:rPr lang="pl-PL" sz="1800" b="1" dirty="0"/>
              <a:t>czynności procesowych </a:t>
            </a:r>
            <a:r>
              <a:rPr lang="pl-PL" sz="1800" dirty="0"/>
              <a:t>dotyczących jej osoby. Wniosek taki wynika </a:t>
            </a:r>
            <a:r>
              <a:rPr lang="pl-PL" sz="1800" dirty="0" smtClean="0"/>
              <a:t>z zestawienia </a:t>
            </a:r>
            <a:r>
              <a:rPr lang="pl-PL" sz="1800" dirty="0"/>
              <a:t>art. 573 i 549 KPC. Zdolność ta nie ulega ograniczeniu nawet przy takim stanie zdrowia, </a:t>
            </a:r>
            <a:r>
              <a:rPr lang="pl-PL" sz="1800" dirty="0" smtClean="0"/>
              <a:t>przy którym </a:t>
            </a:r>
            <a:r>
              <a:rPr lang="pl-PL" sz="1800" dirty="0"/>
              <a:t>nawiązanie z nią kontaktu okazuje się bezwzględnie </a:t>
            </a:r>
            <a:r>
              <a:rPr lang="pl-PL" sz="1800" dirty="0" smtClean="0"/>
              <a:t>niecelowe. Ograniczenie </a:t>
            </a:r>
            <a:r>
              <a:rPr lang="pl-PL" sz="1800" dirty="0"/>
              <a:t>zdolności do działania </a:t>
            </a:r>
            <a:r>
              <a:rPr lang="pl-PL" sz="1800" dirty="0" smtClean="0"/>
              <a:t>w postępowaniu </a:t>
            </a:r>
            <a:r>
              <a:rPr lang="pl-PL" sz="1800" dirty="0"/>
              <a:t>o ubezwłasnowolnienie następuje dopiero w razie </a:t>
            </a:r>
            <a:r>
              <a:rPr lang="pl-PL" sz="1800" dirty="0" smtClean="0"/>
              <a:t>konieczności ochrony </a:t>
            </a:r>
            <a:r>
              <a:rPr lang="pl-PL" sz="1800" dirty="0"/>
              <a:t>osoby chorej lub </a:t>
            </a:r>
            <a:r>
              <a:rPr lang="pl-PL" sz="1800" dirty="0" smtClean="0"/>
              <a:t>jej majątku</a:t>
            </a:r>
            <a:r>
              <a:rPr lang="pl-PL" sz="1800" dirty="0"/>
              <a:t>. Poza tym skuteczność czynności procesowych podejmowanych przez </a:t>
            </a:r>
            <a:r>
              <a:rPr lang="pl-PL" sz="1800" dirty="0" smtClean="0"/>
              <a:t>doradcę tymczasowego </a:t>
            </a:r>
            <a:r>
              <a:rPr lang="pl-PL" sz="1800" dirty="0"/>
              <a:t>nie </a:t>
            </a:r>
            <a:r>
              <a:rPr lang="pl-PL" sz="1800" dirty="0" smtClean="0"/>
              <a:t>jest uzależniona </a:t>
            </a:r>
            <a:r>
              <a:rPr lang="pl-PL" sz="1800" dirty="0"/>
              <a:t>od woli osoby przez niego reprezentowanej (orz. SN z 13.10.1953 r., I C </a:t>
            </a:r>
            <a:r>
              <a:rPr lang="pl-PL" sz="1800" dirty="0" smtClean="0"/>
              <a:t>1303/53).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07461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00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342000">
              <a:buFont typeface="Arial" panose="020B0604020202020204" pitchFamily="34" charset="0"/>
              <a:buChar char="•"/>
            </a:pPr>
            <a:endParaRPr lang="pl-PL" dirty="0"/>
          </a:p>
          <a:p>
            <a:pPr marL="34200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34200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342000">
              <a:buFont typeface="Arial" panose="020B0604020202020204" pitchFamily="34" charset="0"/>
              <a:buChar char="•"/>
            </a:pPr>
            <a:r>
              <a:rPr lang="pl-PL" dirty="0" smtClean="0"/>
              <a:t>Postępowanie </a:t>
            </a:r>
            <a:r>
              <a:rPr lang="pl-PL" dirty="0"/>
              <a:t>nieprocesowe – postępowanie w poszczególnych rodzajach spraw.</a:t>
            </a:r>
          </a:p>
          <a:p>
            <a:pPr marL="342000">
              <a:buFont typeface="Arial" panose="020B0604020202020204" pitchFamily="34" charset="0"/>
              <a:buChar char="•"/>
            </a:pPr>
            <a:r>
              <a:rPr lang="pl-PL" dirty="0"/>
              <a:t>Ubezwłasnowolnienie.</a:t>
            </a:r>
          </a:p>
          <a:p>
            <a:pPr marL="342000">
              <a:buFont typeface="Arial" panose="020B0604020202020204" pitchFamily="34" charset="0"/>
              <a:buChar char="•"/>
            </a:pPr>
            <a:r>
              <a:rPr lang="pl-PL" dirty="0"/>
              <a:t>Sprawy małżeńskie oraz inne sprawy rodzinne i opiekuńcze.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9374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2000" b="1" dirty="0" smtClean="0"/>
          </a:p>
          <a:p>
            <a:pPr marL="0" algn="just"/>
            <a:r>
              <a:rPr lang="pl-PL" sz="2000" b="1" dirty="0" smtClean="0"/>
              <a:t>Art</a:t>
            </a:r>
            <a:r>
              <a:rPr lang="pl-PL" sz="2000" b="1" dirty="0"/>
              <a:t>. 552 KPC </a:t>
            </a:r>
            <a:endParaRPr lang="pl-PL" sz="2000" b="1" dirty="0" smtClean="0"/>
          </a:p>
          <a:p>
            <a:pPr marL="0" algn="just"/>
            <a:r>
              <a:rPr lang="pl-PL" sz="2000" dirty="0" smtClean="0"/>
              <a:t>§ </a:t>
            </a:r>
            <a:r>
              <a:rPr lang="pl-PL" sz="2000" dirty="0"/>
              <a:t>1. Jeżeli według wniosku ubezwłasnowolnienie </a:t>
            </a:r>
            <a:r>
              <a:rPr lang="pl-PL" sz="2000" dirty="0" smtClean="0"/>
              <a:t>ma być </a:t>
            </a:r>
            <a:r>
              <a:rPr lang="pl-PL" sz="2000" dirty="0"/>
              <a:t>orzeczone z powodu choroby psychicznej </a:t>
            </a:r>
            <a:r>
              <a:rPr lang="pl-PL" sz="2000" dirty="0" smtClean="0"/>
              <a:t>lub niedorozwoju </a:t>
            </a:r>
            <a:r>
              <a:rPr lang="pl-PL" sz="2000" dirty="0"/>
              <a:t>umysłowego, </a:t>
            </a:r>
            <a:r>
              <a:rPr lang="pl-PL" sz="2000" b="1" dirty="0"/>
              <a:t>sąd </a:t>
            </a:r>
            <a:r>
              <a:rPr lang="pl-PL" sz="2000" b="1" dirty="0" smtClean="0"/>
              <a:t>przed zarządzeniem </a:t>
            </a:r>
            <a:r>
              <a:rPr lang="pl-PL" sz="2000" b="1" dirty="0"/>
              <a:t>doręczenia wniosku zażąda, </a:t>
            </a:r>
            <a:r>
              <a:rPr lang="pl-PL" sz="2000" dirty="0" smtClean="0"/>
              <a:t>w wyznaczonym </a:t>
            </a:r>
            <a:r>
              <a:rPr lang="pl-PL" sz="2000" dirty="0"/>
              <a:t>terminie, przedstawienia </a:t>
            </a:r>
            <a:r>
              <a:rPr lang="pl-PL" sz="2000" dirty="0" smtClean="0"/>
              <a:t>świadectwa lekarskiego </a:t>
            </a:r>
            <a:r>
              <a:rPr lang="pl-PL" sz="2000" dirty="0"/>
              <a:t>wydanego przez lekarza psychiatrę </a:t>
            </a:r>
            <a:r>
              <a:rPr lang="pl-PL" sz="2000" dirty="0" smtClean="0"/>
              <a:t>o stanie </a:t>
            </a:r>
            <a:r>
              <a:rPr lang="pl-PL" sz="2000" dirty="0"/>
              <a:t>psychicznym osoby, której dotyczy wniosek </a:t>
            </a:r>
            <a:r>
              <a:rPr lang="pl-PL" sz="2000" dirty="0" smtClean="0"/>
              <a:t>o ubezwłasnowolnienie</a:t>
            </a:r>
            <a:r>
              <a:rPr lang="pl-PL" sz="2000" dirty="0"/>
              <a:t>, lub opinii psychologa o </a:t>
            </a:r>
            <a:r>
              <a:rPr lang="pl-PL" sz="2000" dirty="0" smtClean="0"/>
              <a:t>stopniu niepełnosprawności umysłowej </a:t>
            </a:r>
            <a:r>
              <a:rPr lang="pl-PL" sz="2000" dirty="0"/>
              <a:t>tej osoby. </a:t>
            </a:r>
            <a:r>
              <a:rPr lang="pl-PL" sz="2000" dirty="0" smtClean="0"/>
              <a:t>Jeżeli ubezwłasnowolnienie ma nastąpić </a:t>
            </a:r>
            <a:r>
              <a:rPr lang="pl-PL" sz="2000" dirty="0"/>
              <a:t>z </a:t>
            </a:r>
            <a:r>
              <a:rPr lang="pl-PL" sz="2000" dirty="0" smtClean="0"/>
              <a:t>powodu pijaństwa</a:t>
            </a:r>
            <a:r>
              <a:rPr lang="pl-PL" sz="2000" dirty="0"/>
              <a:t>, sąd żąda także </a:t>
            </a:r>
            <a:r>
              <a:rPr lang="pl-PL" sz="2000" dirty="0" smtClean="0"/>
              <a:t>przedstawienia zaświadczenia </a:t>
            </a:r>
            <a:r>
              <a:rPr lang="pl-PL" sz="2000" dirty="0"/>
              <a:t>poradni przeciwalkoholowej, a </a:t>
            </a:r>
            <a:r>
              <a:rPr lang="pl-PL" sz="2000" dirty="0" smtClean="0"/>
              <a:t>jeżeli ubezwłasnowolnienie </a:t>
            </a:r>
            <a:r>
              <a:rPr lang="pl-PL" sz="2000" dirty="0"/>
              <a:t>ma nastąpić z </a:t>
            </a:r>
            <a:r>
              <a:rPr lang="pl-PL" sz="2000" dirty="0" smtClean="0"/>
              <a:t>powodu narkomanii </a:t>
            </a:r>
            <a:r>
              <a:rPr lang="pl-PL" sz="2000" dirty="0"/>
              <a:t>- zaświadczenia z poradni </a:t>
            </a:r>
            <a:r>
              <a:rPr lang="pl-PL" sz="2000" dirty="0" smtClean="0"/>
              <a:t>leczenia uzależnień</a:t>
            </a:r>
            <a:r>
              <a:rPr lang="pl-P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989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/>
          </a:p>
          <a:p>
            <a:pPr marL="0" algn="just"/>
            <a:r>
              <a:rPr lang="pl-PL" b="1" dirty="0" smtClean="0"/>
              <a:t>Art</a:t>
            </a:r>
            <a:r>
              <a:rPr lang="pl-PL" b="1" dirty="0"/>
              <a:t>. 554 KPC</a:t>
            </a:r>
          </a:p>
          <a:p>
            <a:pPr marL="0" algn="just"/>
            <a:r>
              <a:rPr lang="pl-PL" dirty="0"/>
              <a:t>§ 1. Sąd może, jeżeli na podstawie opinii dwóch biegłych lekarzy uzna to za niezbędne, zarządzić oddanie </a:t>
            </a:r>
            <a:r>
              <a:rPr lang="pl-PL" dirty="0" smtClean="0"/>
              <a:t>osoby, której </a:t>
            </a:r>
            <a:r>
              <a:rPr lang="pl-PL" dirty="0"/>
              <a:t>dotyczy wniosek o </a:t>
            </a:r>
            <a:r>
              <a:rPr lang="pl-PL" dirty="0" smtClean="0"/>
              <a:t>ubezwłasnowolnienie</a:t>
            </a:r>
            <a:r>
              <a:rPr lang="pl-PL" dirty="0"/>
              <a:t>, pod obserwację w zakładzie leczniczym </a:t>
            </a:r>
            <a:r>
              <a:rPr lang="pl-PL" b="1" dirty="0"/>
              <a:t>na czas nie dłuższy </a:t>
            </a:r>
            <a:r>
              <a:rPr lang="pl-PL" b="1" dirty="0" smtClean="0"/>
              <a:t>niż sześć </a:t>
            </a:r>
            <a:r>
              <a:rPr lang="pl-PL" b="1" dirty="0"/>
              <a:t>tygodni. </a:t>
            </a:r>
            <a:r>
              <a:rPr lang="pl-PL" dirty="0"/>
              <a:t>W wyjątkowych wypadkach sąd może termin ten przedłużyć </a:t>
            </a:r>
            <a:r>
              <a:rPr lang="pl-PL" b="1" dirty="0"/>
              <a:t>do trzech miesięcy.</a:t>
            </a:r>
          </a:p>
          <a:p>
            <a:pPr marL="0" algn="just"/>
            <a:r>
              <a:rPr lang="pl-PL" dirty="0"/>
              <a:t>§ 2. Przed wydaniem postanowienia sąd wysłucha uczestników postępowania.</a:t>
            </a:r>
          </a:p>
          <a:p>
            <a:pPr marL="0" algn="just"/>
            <a:r>
              <a:rPr lang="pl-PL" dirty="0"/>
              <a:t>§ 3. Na postanowienie zarządzające oddanie do zakładu przysługuje zażalenie.</a:t>
            </a:r>
          </a:p>
        </p:txBody>
      </p:sp>
    </p:spTree>
    <p:extLst>
      <p:ext uri="{BB962C8B-B14F-4D97-AF65-F5344CB8AC3E}">
        <p14:creationId xmlns:p14="http://schemas.microsoft.com/office/powerpoint/2010/main" val="2658297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b="1" dirty="0"/>
              <a:t>Art. 514 KPC</a:t>
            </a:r>
          </a:p>
          <a:p>
            <a:pPr marL="0" algn="just"/>
            <a:r>
              <a:rPr lang="pl-PL" dirty="0"/>
              <a:t>§ 1. </a:t>
            </a:r>
            <a:r>
              <a:rPr lang="pl-PL" b="1" dirty="0"/>
              <a:t>Rozprawa odbywa się w wypadkach wskazanych w ustawie. </a:t>
            </a:r>
            <a:r>
              <a:rPr lang="pl-PL" dirty="0"/>
              <a:t>W innych wypadkach </a:t>
            </a:r>
            <a:r>
              <a:rPr lang="pl-PL" dirty="0" smtClean="0"/>
              <a:t>wyznaczenie rozprawy </a:t>
            </a:r>
            <a:r>
              <a:rPr lang="pl-PL" dirty="0"/>
              <a:t>zależy od uznania sądu. Mimo niewyznaczenia rozprawy sąd przed rozstrzygnięciem sprawy </a:t>
            </a:r>
            <a:r>
              <a:rPr lang="pl-PL" dirty="0" smtClean="0"/>
              <a:t>może wysłuchać </a:t>
            </a:r>
            <a:r>
              <a:rPr lang="pl-PL" dirty="0"/>
              <a:t>uczestników na posiedzeniu sądowym lub zażądać od nich oświadczeń na piśmie.</a:t>
            </a:r>
          </a:p>
          <a:p>
            <a:pPr marL="0" algn="just"/>
            <a:endParaRPr lang="pl-PL" b="1" dirty="0" smtClean="0"/>
          </a:p>
          <a:p>
            <a:pPr marL="0" algn="just"/>
            <a:r>
              <a:rPr lang="pl-PL" b="1" dirty="0" smtClean="0"/>
              <a:t>Art</a:t>
            </a:r>
            <a:r>
              <a:rPr lang="pl-PL" b="1" dirty="0"/>
              <a:t>. 555 KPC</a:t>
            </a:r>
          </a:p>
          <a:p>
            <a:pPr marL="0" algn="just"/>
            <a:r>
              <a:rPr lang="pl-PL" dirty="0"/>
              <a:t>Orzeczenie w przedmiocie </a:t>
            </a:r>
            <a:r>
              <a:rPr lang="pl-PL" dirty="0" smtClean="0"/>
              <a:t>ubezwłasnowolnienia </a:t>
            </a:r>
            <a:r>
              <a:rPr lang="pl-PL" b="1" dirty="0" smtClean="0"/>
              <a:t>może </a:t>
            </a:r>
            <a:r>
              <a:rPr lang="pl-PL" b="1" dirty="0"/>
              <a:t>zapaść tylko po przeprowadzeniu </a:t>
            </a:r>
            <a:r>
              <a:rPr lang="pl-PL" b="1" dirty="0" smtClean="0"/>
              <a:t>rozprawy.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4113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b="1" dirty="0" smtClean="0"/>
          </a:p>
          <a:p>
            <a:pPr marL="0" algn="just"/>
            <a:r>
              <a:rPr lang="pl-PL" b="1" dirty="0" smtClean="0"/>
              <a:t>Art</a:t>
            </a:r>
            <a:r>
              <a:rPr lang="pl-PL" b="1" dirty="0"/>
              <a:t>. 560 KPC</a:t>
            </a:r>
          </a:p>
          <a:p>
            <a:pPr marL="0" algn="just"/>
            <a:r>
              <a:rPr lang="pl-PL" dirty="0"/>
              <a:t>§ 1. </a:t>
            </a:r>
            <a:r>
              <a:rPr lang="pl-PL" b="1" dirty="0"/>
              <a:t>Do zaskarżania postanowień uprawniony jest sam ubezwłasnowolniony </a:t>
            </a:r>
            <a:r>
              <a:rPr lang="pl-PL" dirty="0"/>
              <a:t>nawet wówczas, </a:t>
            </a:r>
            <a:r>
              <a:rPr lang="pl-PL" dirty="0" smtClean="0"/>
              <a:t>gdy ustanowiony </a:t>
            </a:r>
            <a:r>
              <a:rPr lang="pl-PL" dirty="0"/>
              <a:t>został doradca tymczasowy albo kurator.</a:t>
            </a:r>
          </a:p>
          <a:p>
            <a:pPr marL="0" algn="just"/>
            <a:r>
              <a:rPr lang="pl-PL" dirty="0"/>
              <a:t>§ 2. Do środków odwoławczych wnoszonych przez osobę, której dotyczy wniosek o </a:t>
            </a:r>
            <a:r>
              <a:rPr lang="pl-PL" dirty="0" smtClean="0"/>
              <a:t>ubezwłasnowolnienie, nie </a:t>
            </a:r>
            <a:r>
              <a:rPr lang="pl-PL" dirty="0"/>
              <a:t>stosuje się art. 368. Środka odwoławczego wniesionego przez osobę, której dotyczy wniosek </a:t>
            </a:r>
            <a:r>
              <a:rPr lang="pl-PL" dirty="0" smtClean="0"/>
              <a:t>o ubezwłasnowolnienie</a:t>
            </a:r>
            <a:r>
              <a:rPr lang="pl-PL" dirty="0"/>
              <a:t>, </a:t>
            </a:r>
            <a:r>
              <a:rPr lang="pl-PL" b="1" dirty="0"/>
              <a:t>nie odrzuca się z powodu nieusunięcia </a:t>
            </a:r>
            <a:r>
              <a:rPr lang="pl-PL" b="1" dirty="0" smtClean="0"/>
              <a:t>braków formalnych</a:t>
            </a:r>
            <a:r>
              <a:rPr lang="pl-PL" b="1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3243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Z </a:t>
            </a:r>
            <a:r>
              <a:rPr lang="pl-PL" dirty="0" err="1" smtClean="0"/>
              <a:t>Z</a:t>
            </a:r>
            <a:r>
              <a:rPr lang="pl-PL" dirty="0" smtClean="0"/>
              <a:t> ZAKRESU PRAWA RODZINNEGO, OPIEKUŃCZEGO I KURATELI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b="1" dirty="0" smtClean="0"/>
              <a:t>sprawy małżeńskie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z zakresu stosunków pomiędzy rodzicami a dziećmi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sprawy o przysposobienie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z zakresu opieki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sprawy z zakresu kurateli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o odebranie osoby podlegającej władzy rodzicielskiej lub pozostającej pod opieką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dotyczące wykonywania kontaktów z dzieckiem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0060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SPRAWY  MAŁŻEŃSKIE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/>
              <a:t>Art. 561 KPC</a:t>
            </a:r>
          </a:p>
          <a:p>
            <a:pPr marL="0" algn="just"/>
            <a:r>
              <a:rPr lang="pl-PL" sz="1800" dirty="0"/>
              <a:t>§ 1. </a:t>
            </a:r>
            <a:r>
              <a:rPr lang="pl-PL" sz="1800" b="1" dirty="0"/>
              <a:t>Zezwolenia na zawarcie małżeństwa kobiecie niemającej ukończonych lat osiemnastu</a:t>
            </a:r>
            <a:r>
              <a:rPr lang="pl-PL" sz="1800" dirty="0"/>
              <a:t> udziela </a:t>
            </a:r>
            <a:r>
              <a:rPr lang="pl-PL" sz="1800" dirty="0" smtClean="0"/>
              <a:t>sąd opiekuńczy </a:t>
            </a:r>
            <a:r>
              <a:rPr lang="pl-PL" sz="1800" dirty="0"/>
              <a:t>na jej wniosek. Postanowienie o udzieleniu zezwolenia staje się skuteczne z </a:t>
            </a:r>
            <a:r>
              <a:rPr lang="pl-PL" sz="1800" dirty="0" smtClean="0"/>
              <a:t>chwilą uprawomocnienia </a:t>
            </a:r>
            <a:r>
              <a:rPr lang="pl-PL" sz="1800" dirty="0"/>
              <a:t>się i nie może być zmienione ani uchylone.</a:t>
            </a:r>
          </a:p>
          <a:p>
            <a:pPr marL="0" algn="just"/>
            <a:r>
              <a:rPr lang="pl-PL" sz="1800" dirty="0"/>
              <a:t>§ 2. </a:t>
            </a:r>
            <a:r>
              <a:rPr lang="pl-PL" sz="1800" b="1" dirty="0"/>
              <a:t>Zezwolenia na zawarcie małżeństwa osobie dotkniętej chorobą psychiczną albo </a:t>
            </a:r>
            <a:r>
              <a:rPr lang="pl-PL" sz="1800" b="1" dirty="0" smtClean="0"/>
              <a:t>niedorozwojem umysłowym </a:t>
            </a:r>
            <a:r>
              <a:rPr lang="pl-PL" sz="1800" b="1" dirty="0"/>
              <a:t>oraz osobom powinowatym w linii prostej</a:t>
            </a:r>
            <a:r>
              <a:rPr lang="pl-PL" sz="1800" dirty="0"/>
              <a:t> udziela sąd na wniosek tych osób</a:t>
            </a:r>
            <a:r>
              <a:rPr lang="pl-PL" sz="1800" dirty="0" smtClean="0"/>
              <a:t>.</a:t>
            </a:r>
          </a:p>
          <a:p>
            <a:pPr marL="0" algn="just"/>
            <a:endParaRPr lang="pl-PL" sz="1800" dirty="0"/>
          </a:p>
          <a:p>
            <a:pPr marL="0" algn="just"/>
            <a:r>
              <a:rPr lang="pl-PL" sz="1800" b="1" dirty="0"/>
              <a:t>Art. 10 KRO</a:t>
            </a:r>
          </a:p>
          <a:p>
            <a:pPr marL="0" algn="just"/>
            <a:r>
              <a:rPr lang="pl-PL" sz="1800" dirty="0"/>
              <a:t>§ 1. Nie może zawrzeć małżeństwa osoba niemająca ukończonych lat osiemnastu. Jednakże z ważnych </a:t>
            </a:r>
            <a:r>
              <a:rPr lang="pl-PL" sz="1800" dirty="0" smtClean="0"/>
              <a:t>powodów sąd </a:t>
            </a:r>
            <a:r>
              <a:rPr lang="pl-PL" sz="1800" dirty="0"/>
              <a:t>opiekuńczy może zezwolić na zawarcie małżeństwa kobiecie, która ukończyła lat szesnaście, a z </a:t>
            </a:r>
            <a:r>
              <a:rPr lang="pl-PL" sz="1800" dirty="0" smtClean="0"/>
              <a:t>okoliczności wynika</a:t>
            </a:r>
            <a:r>
              <a:rPr lang="pl-PL" sz="1800" dirty="0"/>
              <a:t>, że zawarcie małżeństwa będzie zgodne z dobrem założonej rodziny.</a:t>
            </a:r>
          </a:p>
        </p:txBody>
      </p:sp>
    </p:spTree>
    <p:extLst>
      <p:ext uri="{BB962C8B-B14F-4D97-AF65-F5344CB8AC3E}">
        <p14:creationId xmlns:p14="http://schemas.microsoft.com/office/powerpoint/2010/main" val="3450903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2000" b="1" dirty="0" smtClean="0"/>
          </a:p>
          <a:p>
            <a:pPr marL="0" algn="just"/>
            <a:r>
              <a:rPr lang="pl-PL" sz="2000" b="1" dirty="0" smtClean="0"/>
              <a:t>Art</a:t>
            </a:r>
            <a:r>
              <a:rPr lang="pl-PL" sz="2000" b="1" dirty="0"/>
              <a:t>. 12 KRO</a:t>
            </a:r>
          </a:p>
          <a:p>
            <a:pPr marL="0" algn="just"/>
            <a:r>
              <a:rPr lang="pl-PL" sz="2000" dirty="0"/>
              <a:t>§ 1. Nie może zawrzeć małżeństwa osoba dotknięta chorobą psychiczną albo niedorozwojem </a:t>
            </a:r>
            <a:r>
              <a:rPr lang="pl-PL" sz="2000" dirty="0" smtClean="0"/>
              <a:t>umysłowym. Jeżeli </a:t>
            </a:r>
            <a:r>
              <a:rPr lang="pl-PL" sz="2000" dirty="0"/>
              <a:t>jednak stan zdrowia lub umysłu takiej osoby nie zagraża małżeństwu ani zdrowiu przyszłego potomstwa </a:t>
            </a:r>
            <a:r>
              <a:rPr lang="pl-PL" sz="2000" dirty="0" smtClean="0"/>
              <a:t>i jeżeli </a:t>
            </a:r>
            <a:r>
              <a:rPr lang="pl-PL" sz="2000" dirty="0"/>
              <a:t>osoba ta nie została ubezwłasnowolniona całkowicie, </a:t>
            </a:r>
            <a:r>
              <a:rPr lang="pl-PL" sz="2000" dirty="0" smtClean="0"/>
              <a:t>sąd może </a:t>
            </a:r>
            <a:r>
              <a:rPr lang="pl-PL" sz="2000" dirty="0"/>
              <a:t>jej zezwolić na zawarcie małżeństwa</a:t>
            </a:r>
            <a:r>
              <a:rPr lang="pl-PL" sz="2000" dirty="0" smtClean="0"/>
              <a:t>.</a:t>
            </a:r>
          </a:p>
          <a:p>
            <a:pPr marL="0" algn="just"/>
            <a:endParaRPr lang="pl-PL" sz="2000" dirty="0"/>
          </a:p>
          <a:p>
            <a:pPr marL="0" algn="just"/>
            <a:r>
              <a:rPr lang="pl-PL" sz="2000" b="1" dirty="0"/>
              <a:t>Art. 14 KRO</a:t>
            </a:r>
          </a:p>
          <a:p>
            <a:pPr marL="0" algn="just"/>
            <a:r>
              <a:rPr lang="pl-PL" sz="2000" dirty="0"/>
              <a:t>§ 1. Nie mogą zawrzeć ze sobą małżeństwa krewni w linii prostej, rodzeństwo ani powinowaci w linii </a:t>
            </a:r>
            <a:r>
              <a:rPr lang="pl-PL" sz="2000" dirty="0" smtClean="0"/>
              <a:t>prostej. Jednakże </a:t>
            </a:r>
            <a:r>
              <a:rPr lang="pl-PL" sz="2000" b="1" dirty="0"/>
              <a:t>z ważnych powodów sąd może zezwolić na zawarcie małżeństwa między </a:t>
            </a:r>
            <a:r>
              <a:rPr lang="pl-PL" sz="2000" b="1" dirty="0" smtClean="0"/>
              <a:t>powinowatymi.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733885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b="1" dirty="0" smtClean="0"/>
          </a:p>
          <a:p>
            <a:pPr marL="0" algn="just"/>
            <a:r>
              <a:rPr lang="pl-PL" sz="1800" b="1" dirty="0" smtClean="0"/>
              <a:t>Art</a:t>
            </a:r>
            <a:r>
              <a:rPr lang="pl-PL" sz="1800" b="1" dirty="0"/>
              <a:t>. 562 KPC</a:t>
            </a:r>
          </a:p>
          <a:p>
            <a:pPr marL="0" algn="just"/>
            <a:r>
              <a:rPr lang="pl-PL" sz="1800" b="1" dirty="0"/>
              <a:t>Zwolnienia od obowiązku złożenia urzędowi stanu cywilnego dokumentu potrzebnego do zawarcia </a:t>
            </a:r>
            <a:r>
              <a:rPr lang="pl-PL" sz="1800" b="1" dirty="0" smtClean="0"/>
              <a:t>małżeństwa</a:t>
            </a:r>
            <a:r>
              <a:rPr lang="pl-PL" sz="1800" dirty="0" smtClean="0"/>
              <a:t> udziela </a:t>
            </a:r>
            <a:r>
              <a:rPr lang="pl-PL" sz="1800" dirty="0"/>
              <a:t>sąd na wniosek osoby obowiązanej do złożenia dokumentu</a:t>
            </a:r>
            <a:r>
              <a:rPr lang="pl-PL" sz="1800" dirty="0" smtClean="0"/>
              <a:t>.</a:t>
            </a:r>
          </a:p>
          <a:p>
            <a:pPr marL="0" algn="just"/>
            <a:endParaRPr lang="pl-PL" sz="1800" dirty="0"/>
          </a:p>
          <a:p>
            <a:pPr marL="0" algn="just"/>
            <a:r>
              <a:rPr lang="pl-PL" sz="1800" b="1" dirty="0"/>
              <a:t>Art. 3 KRO</a:t>
            </a:r>
          </a:p>
          <a:p>
            <a:pPr marL="0" algn="just"/>
            <a:r>
              <a:rPr lang="pl-PL" sz="1800" dirty="0"/>
              <a:t>§ 1. Osoby zamierzające zawrzeć małżeństwo powinny złożyć lub przedstawić kierownikowi urzędu </a:t>
            </a:r>
            <a:r>
              <a:rPr lang="pl-PL" sz="1800" dirty="0" smtClean="0"/>
              <a:t>stanu cywilnego </a:t>
            </a:r>
            <a:r>
              <a:rPr lang="pl-PL" sz="1800" dirty="0"/>
              <a:t>dokumenty niezbędne do zawarcia małżeństwa, określone w odrębnych przepisach.</a:t>
            </a:r>
          </a:p>
          <a:p>
            <a:pPr marL="0" algn="just"/>
            <a:r>
              <a:rPr lang="pl-PL" sz="1800" dirty="0"/>
              <a:t>§ 2. Jeżeli otrzymanie dokumentu, który osoba zamierzająca zawrzeć małżeństwo jest obowiązana złożyć </a:t>
            </a:r>
            <a:r>
              <a:rPr lang="pl-PL" sz="1800" dirty="0" smtClean="0"/>
              <a:t>lub przedstawić </a:t>
            </a:r>
            <a:r>
              <a:rPr lang="pl-PL" sz="1800" dirty="0"/>
              <a:t>kierownikowi urzędu stanu cywilnego, </a:t>
            </a:r>
            <a:r>
              <a:rPr lang="pl-PL" sz="1800" b="1" dirty="0"/>
              <a:t>napotyka trudne do przezwyciężenia przeszkody, </a:t>
            </a:r>
            <a:r>
              <a:rPr lang="pl-PL" sz="1800" dirty="0" smtClean="0"/>
              <a:t>sąd może </a:t>
            </a:r>
            <a:r>
              <a:rPr lang="pl-PL" sz="1800" dirty="0"/>
              <a:t>zwolnić tę osobę od obowiązku złożenia lub przedstawienia tego dokumentu.</a:t>
            </a:r>
          </a:p>
        </p:txBody>
      </p:sp>
    </p:spTree>
    <p:extLst>
      <p:ext uri="{BB962C8B-B14F-4D97-AF65-F5344CB8AC3E}">
        <p14:creationId xmlns:p14="http://schemas.microsoft.com/office/powerpoint/2010/main" val="3072832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800" b="1" dirty="0"/>
              <a:t>Art. 565 KPC</a:t>
            </a:r>
          </a:p>
          <a:p>
            <a:pPr marL="0" algn="just"/>
            <a:r>
              <a:rPr lang="pl-PL" sz="1800" dirty="0"/>
              <a:t>§ 1. </a:t>
            </a:r>
            <a:r>
              <a:rPr lang="pl-PL" sz="1800" b="1" dirty="0"/>
              <a:t>Rozstrzygnięcie o istotnych sprawach rodziny w braku porozumienia małżonków, jak </a:t>
            </a:r>
            <a:r>
              <a:rPr lang="pl-PL" sz="1800" b="1" dirty="0" smtClean="0"/>
              <a:t>również udzielenie </a:t>
            </a:r>
            <a:r>
              <a:rPr lang="pl-PL" sz="1800" b="1" dirty="0"/>
              <a:t>zezwolenia na dokonanie czynności, do której jest potrzebna zgoda drugiego małżonka </a:t>
            </a:r>
            <a:r>
              <a:rPr lang="pl-PL" sz="1800" b="1" dirty="0" smtClean="0"/>
              <a:t>lub której </a:t>
            </a:r>
            <a:r>
              <a:rPr lang="pl-PL" sz="1800" b="1" dirty="0"/>
              <a:t>drugi małżonek sprzeciwił się</a:t>
            </a:r>
            <a:r>
              <a:rPr lang="pl-PL" sz="1800" dirty="0"/>
              <a:t>, może nastąpić dopiero po umożliwieniu złożenia </a:t>
            </a:r>
            <a:r>
              <a:rPr lang="pl-PL" sz="1800" dirty="0" smtClean="0"/>
              <a:t>wyjaśnień małżonkowi </a:t>
            </a:r>
            <a:r>
              <a:rPr lang="pl-PL" sz="1800" dirty="0"/>
              <a:t>wnioskodawcy, chyba że jego wysłuchanie nie jest możliwe lub celowe.</a:t>
            </a:r>
          </a:p>
          <a:p>
            <a:pPr marL="0" algn="just"/>
            <a:r>
              <a:rPr lang="pl-PL" sz="1800" dirty="0"/>
              <a:t>§ 2. To samo dotyczy nakazu sądu, aby wynagrodzenie </a:t>
            </a:r>
            <a:r>
              <a:rPr lang="pl-PL" sz="1800" dirty="0" smtClean="0"/>
              <a:t>za pracę </a:t>
            </a:r>
            <a:r>
              <a:rPr lang="pl-PL" sz="1800" dirty="0"/>
              <a:t>albo inne należności </a:t>
            </a:r>
            <a:r>
              <a:rPr lang="pl-PL" sz="1800" dirty="0" smtClean="0"/>
              <a:t>przypadające jednemu małżonkowi </a:t>
            </a:r>
            <a:r>
              <a:rPr lang="pl-PL" sz="1800" dirty="0"/>
              <a:t>były w całości lub w części wypłacane do rąk drugiego małżonka.</a:t>
            </a:r>
          </a:p>
          <a:p>
            <a:pPr marL="0" algn="just"/>
            <a:r>
              <a:rPr lang="pl-PL" sz="1800" dirty="0"/>
              <a:t>§ 3. Przepis § 1 stosuje się także do rozstrzygnięcia o wyłączeniu odpowiedzialności małżonka </a:t>
            </a:r>
            <a:r>
              <a:rPr lang="pl-PL" sz="1800" dirty="0" smtClean="0"/>
              <a:t>za zobowiązania </a:t>
            </a:r>
            <a:r>
              <a:rPr lang="pl-PL" sz="1800" dirty="0"/>
              <a:t>zaciągnięte przez drugiego z małżonków w </a:t>
            </a:r>
            <a:r>
              <a:rPr lang="pl-PL" sz="1800" dirty="0" smtClean="0"/>
              <a:t>sprawach wynikających </a:t>
            </a:r>
            <a:r>
              <a:rPr lang="pl-PL" sz="1800" dirty="0"/>
              <a:t>z </a:t>
            </a:r>
            <a:r>
              <a:rPr lang="pl-PL" sz="1800" dirty="0" smtClean="0"/>
              <a:t>zaspokajania zwykłych </a:t>
            </a:r>
            <a:r>
              <a:rPr lang="pl-PL" sz="1800" dirty="0"/>
              <a:t>potrzeb rodziny, jak również do uchylenia postanowienia w tym przedmiocie.</a:t>
            </a:r>
          </a:p>
        </p:txBody>
      </p:sp>
    </p:spTree>
    <p:extLst>
      <p:ext uri="{BB962C8B-B14F-4D97-AF65-F5344CB8AC3E}">
        <p14:creationId xmlns:p14="http://schemas.microsoft.com/office/powerpoint/2010/main" val="4262555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b="1" dirty="0" smtClean="0"/>
          </a:p>
          <a:p>
            <a:pPr marL="0" algn="just"/>
            <a:r>
              <a:rPr lang="pl-PL" sz="1800" b="1" dirty="0" smtClean="0"/>
              <a:t>Art</a:t>
            </a:r>
            <a:r>
              <a:rPr lang="pl-PL" sz="1800" b="1" dirty="0"/>
              <a:t>. 567 KPC</a:t>
            </a:r>
          </a:p>
          <a:p>
            <a:pPr marL="0" algn="just"/>
            <a:r>
              <a:rPr lang="pl-PL" sz="1800" dirty="0"/>
              <a:t>§ 1. W postępowaniu o </a:t>
            </a:r>
            <a:r>
              <a:rPr lang="pl-PL" sz="1800" b="1" dirty="0"/>
              <a:t>podział majątku wspólnego po ustaniu wspólności majątkowej </a:t>
            </a:r>
            <a:r>
              <a:rPr lang="pl-PL" sz="1800" b="1" dirty="0" smtClean="0"/>
              <a:t>między małżonkami </a:t>
            </a:r>
            <a:r>
              <a:rPr lang="pl-PL" sz="1800" dirty="0"/>
              <a:t>sąd rozstrzyga także o żądaniu ustalenia nierównych udziałów małżonków w </a:t>
            </a:r>
            <a:r>
              <a:rPr lang="pl-PL" sz="1800" dirty="0" smtClean="0"/>
              <a:t>majątku wspólnym </a:t>
            </a:r>
            <a:r>
              <a:rPr lang="pl-PL" sz="1800" dirty="0"/>
              <a:t>oraz o tym, jakie wydatki, nakłady i inne świadczenia z majątku wspólnego na rzecz </a:t>
            </a:r>
            <a:r>
              <a:rPr lang="pl-PL" sz="1800" dirty="0" smtClean="0"/>
              <a:t>majątku osobistego </a:t>
            </a:r>
            <a:r>
              <a:rPr lang="pl-PL" sz="1800" dirty="0"/>
              <a:t>lub odwrotnie podlegają zwrotowi.</a:t>
            </a:r>
          </a:p>
          <a:p>
            <a:pPr marL="0" algn="just"/>
            <a:r>
              <a:rPr lang="pl-PL" sz="1800" dirty="0"/>
              <a:t>§ 2. W razie sporu co do ustalenia nierównych udziałów </a:t>
            </a:r>
            <a:r>
              <a:rPr lang="pl-PL" sz="1800" dirty="0" smtClean="0"/>
              <a:t>w majątku </a:t>
            </a:r>
            <a:r>
              <a:rPr lang="pl-PL" sz="1800" dirty="0"/>
              <a:t>wspólnym sąd może w </a:t>
            </a:r>
            <a:r>
              <a:rPr lang="pl-PL" sz="1800" dirty="0" smtClean="0"/>
              <a:t>tym przedmiocie </a:t>
            </a:r>
            <a:r>
              <a:rPr lang="pl-PL" sz="1800" dirty="0"/>
              <a:t>orzec postanowieniem wstępnym.</a:t>
            </a:r>
          </a:p>
          <a:p>
            <a:pPr marL="0" algn="just"/>
            <a:r>
              <a:rPr lang="pl-PL" sz="1800" dirty="0"/>
              <a:t>§ 3. Do postępowania o podział majątku wspólnego po </a:t>
            </a:r>
            <a:r>
              <a:rPr lang="pl-PL" sz="1800" dirty="0" smtClean="0"/>
              <a:t>ustaniu wspólności </a:t>
            </a:r>
            <a:r>
              <a:rPr lang="pl-PL" sz="1800" dirty="0"/>
              <a:t>majątkowej </a:t>
            </a:r>
            <a:r>
              <a:rPr lang="pl-PL" sz="1800" dirty="0" smtClean="0"/>
              <a:t>między małżonkami</a:t>
            </a:r>
            <a:r>
              <a:rPr lang="pl-PL" sz="1800" dirty="0"/>
              <a:t>, a zwłaszcza do odrębnego postępowania w sprawach wymienionych </a:t>
            </a:r>
            <a:r>
              <a:rPr lang="pl-PL" sz="1800" dirty="0" smtClean="0"/>
              <a:t>w paragrafie</a:t>
            </a:r>
            <a:r>
              <a:rPr lang="pl-PL" sz="1800" dirty="0"/>
              <a:t> </a:t>
            </a:r>
            <a:r>
              <a:rPr lang="pl-PL" sz="1800" dirty="0" smtClean="0"/>
              <a:t>pierwszym stosuje </a:t>
            </a:r>
            <a:r>
              <a:rPr lang="pl-PL" sz="1800" dirty="0"/>
              <a:t>się odpowiednio przepisy o dziale spadku.</a:t>
            </a:r>
          </a:p>
        </p:txBody>
      </p:sp>
    </p:spTree>
    <p:extLst>
      <p:ext uri="{BB962C8B-B14F-4D97-AF65-F5344CB8AC3E}">
        <p14:creationId xmlns:p14="http://schemas.microsoft.com/office/powerpoint/2010/main" val="366942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>
          <a:xfrm>
            <a:off x="1187450" y="1125538"/>
            <a:ext cx="7508875" cy="525303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5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3pPr>
            <a:lvl4pPr marL="16002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4pPr>
            <a:lvl5pPr marL="20574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5pPr>
            <a:lvl6pPr marL="25146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6pPr>
            <a:lvl7pPr marL="29718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7pPr>
            <a:lvl8pPr marL="3429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8pPr>
            <a:lvl9pPr marL="38862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r>
              <a:rPr lang="pl-PL" b="1" kern="0" dirty="0" smtClean="0">
                <a:latin typeface="+mj-lt"/>
              </a:rPr>
              <a:t>Postępowanie cywilne</a:t>
            </a:r>
          </a:p>
          <a:p>
            <a:pPr algn="just"/>
            <a:endParaRPr lang="pl-PL" kern="0" dirty="0" smtClean="0">
              <a:latin typeface="+mj-lt"/>
            </a:endParaRPr>
          </a:p>
          <a:p>
            <a:pPr algn="just"/>
            <a:endParaRPr lang="pl-PL" kern="0" dirty="0" smtClean="0">
              <a:latin typeface="+mj-lt"/>
            </a:endParaRPr>
          </a:p>
          <a:p>
            <a:pPr algn="just"/>
            <a:r>
              <a:rPr lang="pl-PL" b="1" kern="0" dirty="0" smtClean="0">
                <a:latin typeface="+mj-lt"/>
              </a:rPr>
              <a:t>										nieprocesowe</a:t>
            </a:r>
          </a:p>
          <a:p>
            <a:pPr algn="just"/>
            <a:r>
              <a:rPr lang="pl-PL" kern="0" dirty="0" smtClean="0">
                <a:latin typeface="+mj-lt"/>
              </a:rPr>
              <a:t>			procesowe</a:t>
            </a:r>
          </a:p>
          <a:p>
            <a:pPr algn="just"/>
            <a:endParaRPr lang="pl-PL" kern="0" dirty="0" smtClean="0">
              <a:latin typeface="+mj-lt"/>
            </a:endParaRPr>
          </a:p>
          <a:p>
            <a:pPr algn="just"/>
            <a:endParaRPr lang="pl-PL" kern="0" dirty="0" smtClean="0">
              <a:latin typeface="+mj-lt"/>
            </a:endParaRPr>
          </a:p>
          <a:p>
            <a:pPr algn="just"/>
            <a:r>
              <a:rPr lang="pl-PL" kern="0" dirty="0" smtClean="0">
                <a:latin typeface="+mj-lt"/>
              </a:rPr>
              <a:t>zwykłe</a:t>
            </a:r>
          </a:p>
          <a:p>
            <a:pPr algn="just"/>
            <a:r>
              <a:rPr lang="pl-PL" kern="0" dirty="0" smtClean="0">
                <a:latin typeface="+mj-lt"/>
              </a:rPr>
              <a:t>							</a:t>
            </a:r>
            <a:r>
              <a:rPr lang="pl-PL" b="1" kern="0" dirty="0" smtClean="0">
                <a:latin typeface="+mj-lt"/>
              </a:rPr>
              <a:t>odrębne</a:t>
            </a:r>
          </a:p>
          <a:p>
            <a:pPr marL="0" indent="0" algn="just"/>
            <a:endParaRPr lang="pl-PL" sz="2000" kern="0" dirty="0" smtClean="0">
              <a:latin typeface="+mj-lt"/>
            </a:endParaRPr>
          </a:p>
          <a:p>
            <a:pPr marL="0" indent="0" algn="just"/>
            <a:r>
              <a:rPr lang="pl-PL" sz="2000" i="1" kern="0" dirty="0" smtClean="0">
                <a:latin typeface="+mj-lt"/>
              </a:rPr>
              <a:t>art. 13 § 1 KPC Sąd rozpoznaje sprawy w </a:t>
            </a:r>
            <a:r>
              <a:rPr lang="pl-PL" sz="2000" b="1" i="1" kern="0" dirty="0" smtClean="0">
                <a:latin typeface="+mj-lt"/>
              </a:rPr>
              <a:t>procesie, chyba że ustawa stanowi inaczej.</a:t>
            </a:r>
            <a:r>
              <a:rPr lang="pl-PL" sz="2000" i="1" kern="0" dirty="0" smtClean="0">
                <a:latin typeface="+mj-lt"/>
              </a:rPr>
              <a:t> W wypadkach przewidzianych w ustawie sąd rozpoznaje sprawy według przepisów o postępowaniach odrębnych.</a:t>
            </a:r>
          </a:p>
          <a:p>
            <a:endParaRPr lang="pl-PL" kern="0" dirty="0">
              <a:latin typeface="+mj-lt"/>
            </a:endParaRPr>
          </a:p>
        </p:txBody>
      </p:sp>
      <p:cxnSp>
        <p:nvCxnSpPr>
          <p:cNvPr id="4" name="Łącznik prosty ze strzałką 3"/>
          <p:cNvCxnSpPr/>
          <p:nvPr/>
        </p:nvCxnSpPr>
        <p:spPr bwMode="auto">
          <a:xfrm>
            <a:off x="5508104" y="1556792"/>
            <a:ext cx="64807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Łącznik prosty ze strzałką 5"/>
          <p:cNvCxnSpPr/>
          <p:nvPr/>
        </p:nvCxnSpPr>
        <p:spPr bwMode="auto">
          <a:xfrm flipH="1">
            <a:off x="2843808" y="1556792"/>
            <a:ext cx="1008112" cy="1224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Łącznik prosty ze strzałką 7"/>
          <p:cNvCxnSpPr/>
          <p:nvPr/>
        </p:nvCxnSpPr>
        <p:spPr bwMode="auto">
          <a:xfrm flipH="1">
            <a:off x="1619672" y="3212976"/>
            <a:ext cx="864096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Łącznik prosty ze strzałką 9"/>
          <p:cNvCxnSpPr/>
          <p:nvPr/>
        </p:nvCxnSpPr>
        <p:spPr bwMode="auto">
          <a:xfrm>
            <a:off x="3059832" y="3212976"/>
            <a:ext cx="1440160" cy="1224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07417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dirty="0" smtClean="0"/>
          </a:p>
          <a:p>
            <a:pPr marL="0" algn="just"/>
            <a:endParaRPr lang="pl-PL" sz="1800" dirty="0"/>
          </a:p>
          <a:p>
            <a:pPr marL="0" algn="just"/>
            <a:r>
              <a:rPr lang="pl-PL" sz="1800" dirty="0" smtClean="0"/>
              <a:t>Poza </a:t>
            </a:r>
            <a:r>
              <a:rPr lang="pl-PL" sz="1800" dirty="0"/>
              <a:t>małżonkami lub byłymi małżonkami pozostałe podmioty, które zamierzają brać udział w postępowaniu </a:t>
            </a:r>
            <a:r>
              <a:rPr lang="pl-PL" sz="1800" dirty="0" smtClean="0"/>
              <a:t>o podział </a:t>
            </a:r>
            <a:r>
              <a:rPr lang="pl-PL" sz="1800" dirty="0"/>
              <a:t>majątku wspólnego po ustaniu małżeńskiej wspólności majątkowej powinny wykazać, że przysługuje </a:t>
            </a:r>
            <a:r>
              <a:rPr lang="pl-PL" sz="1800" dirty="0" smtClean="0"/>
              <a:t>im uprawnienie </a:t>
            </a:r>
            <a:r>
              <a:rPr lang="pl-PL" sz="1800" dirty="0"/>
              <a:t>wskazujące, stosownie do art. 510 § 1 KPC, na to, że </a:t>
            </a:r>
            <a:r>
              <a:rPr lang="pl-PL" sz="1800" b="1" dirty="0"/>
              <a:t>ich praw </a:t>
            </a:r>
            <a:r>
              <a:rPr lang="pl-PL" sz="1800" b="1" dirty="0" smtClean="0"/>
              <a:t>dotyczyć będzie </a:t>
            </a:r>
            <a:r>
              <a:rPr lang="pl-PL" sz="1800" b="1" dirty="0"/>
              <a:t>wynik postępowania.</a:t>
            </a:r>
            <a:r>
              <a:rPr lang="pl-PL" sz="1800" dirty="0"/>
              <a:t> </a:t>
            </a:r>
            <a:r>
              <a:rPr lang="pl-PL" sz="1800" dirty="0" smtClean="0"/>
              <a:t>Do udziału </a:t>
            </a:r>
            <a:r>
              <a:rPr lang="pl-PL" sz="1800" dirty="0"/>
              <a:t>tych podmiotów dojść może poprzez objęcie ich wnioskiem, zgłoszenie swego udziału </a:t>
            </a:r>
            <a:r>
              <a:rPr lang="pl-PL" sz="1800" dirty="0" smtClean="0"/>
              <a:t>przez zainteresowanego </a:t>
            </a:r>
            <a:r>
              <a:rPr lang="pl-PL" sz="1800" dirty="0"/>
              <a:t>lub wezwanie przez sąd, który zobowiązany jest do czuwania, żeby postępowanie </a:t>
            </a:r>
            <a:r>
              <a:rPr lang="pl-PL" sz="1800" dirty="0" smtClean="0"/>
              <a:t>było prowadzone </a:t>
            </a:r>
            <a:r>
              <a:rPr lang="pl-PL" sz="1800" dirty="0"/>
              <a:t>z udziałem wszystkich zainteresowanych (post. SN z 5.9.2012 r., IV CZ </a:t>
            </a:r>
            <a:r>
              <a:rPr lang="pl-PL" sz="1800" dirty="0" smtClean="0"/>
              <a:t>51/12).</a:t>
            </a:r>
          </a:p>
          <a:p>
            <a:pPr marL="0" algn="just"/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673028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2000" dirty="0" smtClean="0"/>
          </a:p>
          <a:p>
            <a:pPr marL="0" algn="just"/>
            <a:r>
              <a:rPr lang="pl-PL" sz="2000" dirty="0" smtClean="0"/>
              <a:t>Według </a:t>
            </a:r>
            <a:r>
              <a:rPr lang="pl-PL" sz="2000" dirty="0"/>
              <a:t>SN, uczestnikami tego postępowania </a:t>
            </a:r>
            <a:r>
              <a:rPr lang="pl-PL" sz="2000" dirty="0" smtClean="0"/>
              <a:t>mogą być np</a:t>
            </a:r>
            <a:r>
              <a:rPr lang="pl-PL" sz="2000" dirty="0"/>
              <a:t>.: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b="1" dirty="0"/>
              <a:t>wierzyciel jednego z małżonków może być uczestnikiem postępowania w sprawie o podział ich majątku wspólnego </a:t>
            </a:r>
            <a:r>
              <a:rPr lang="pl-PL" sz="2000" dirty="0"/>
              <a:t>(</a:t>
            </a:r>
            <a:r>
              <a:rPr lang="pl-PL" sz="2000" dirty="0" err="1"/>
              <a:t>uchw</a:t>
            </a:r>
            <a:r>
              <a:rPr lang="pl-PL" sz="2000" dirty="0"/>
              <a:t>. SN z 12.4.1995 r., III CZP 34/95</a:t>
            </a:r>
            <a:r>
              <a:rPr lang="pl-PL" sz="2000" dirty="0" smtClean="0"/>
              <a:t>);</a:t>
            </a:r>
            <a:endParaRPr lang="pl-PL" sz="2000" dirty="0"/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/>
              <a:t>właściwa gmina jest zainteresowana wówczas, gdy sąd ma orzec o wydaniu lokalu </a:t>
            </a:r>
            <a:r>
              <a:rPr lang="pl-PL" sz="2000" dirty="0" smtClean="0"/>
              <a:t>przez jednego </a:t>
            </a:r>
            <a:r>
              <a:rPr lang="pl-PL" sz="2000" dirty="0"/>
              <a:t>z małżonków (</a:t>
            </a:r>
            <a:r>
              <a:rPr lang="pl-PL" sz="2000" dirty="0" err="1"/>
              <a:t>uchw</a:t>
            </a:r>
            <a:r>
              <a:rPr lang="pl-PL" sz="2000" dirty="0"/>
              <a:t>. SN z 13.6.2003 r., III CZP </a:t>
            </a:r>
            <a:r>
              <a:rPr lang="pl-PL" sz="2000" dirty="0" smtClean="0"/>
              <a:t>40/03);</a:t>
            </a:r>
          </a:p>
          <a:p>
            <a:pPr marL="0"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spółdzielnia </a:t>
            </a:r>
            <a:r>
              <a:rPr lang="pl-PL" sz="2000" dirty="0"/>
              <a:t>mieszkaniowa jest zainteresowana w sprawie wówczas, gdy jest zobowiązana </a:t>
            </a:r>
            <a:r>
              <a:rPr lang="pl-PL" sz="2000" dirty="0" smtClean="0"/>
              <a:t>lub wyraża </a:t>
            </a:r>
            <a:r>
              <a:rPr lang="pl-PL" sz="2000" dirty="0"/>
              <a:t>gotowość do ustanowienia, w miejsce dotychczasowego, dwóch </a:t>
            </a:r>
            <a:r>
              <a:rPr lang="pl-PL" sz="2000" dirty="0" smtClean="0"/>
              <a:t>spółdzielczych lokatorskich </a:t>
            </a:r>
            <a:r>
              <a:rPr lang="pl-PL" sz="2000" dirty="0"/>
              <a:t>praw do lokalu mieszkalnego (</a:t>
            </a:r>
            <a:r>
              <a:rPr lang="pl-PL" sz="2000" dirty="0" err="1"/>
              <a:t>uchw</a:t>
            </a:r>
            <a:r>
              <a:rPr lang="pl-PL" sz="2000" dirty="0"/>
              <a:t>. SN z 13.6.2003 r., III CZP </a:t>
            </a:r>
            <a:r>
              <a:rPr lang="pl-PL" sz="2000" dirty="0" smtClean="0"/>
              <a:t>40/03).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700517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pl-PL" sz="1600" b="1" dirty="0"/>
              <a:t>Art. 318 KPC</a:t>
            </a:r>
          </a:p>
          <a:p>
            <a:pPr marL="0" algn="just"/>
            <a:r>
              <a:rPr lang="pl-PL" sz="1600" dirty="0"/>
              <a:t>§ 1. Sąd, uznając roszczenie za usprawiedliwione w zasadzie, może wydać wyrok wstępny tylko co do </a:t>
            </a:r>
            <a:r>
              <a:rPr lang="pl-PL" sz="1600" dirty="0" smtClean="0"/>
              <a:t>samej zasady</a:t>
            </a:r>
            <a:r>
              <a:rPr lang="pl-PL" sz="1600" dirty="0"/>
              <a:t>, co do spornej zaś wysokości żądania - zarządzić bądź dalszą rozprawę, bądź jej odroczenie.</a:t>
            </a:r>
          </a:p>
          <a:p>
            <a:pPr marL="0" algn="just"/>
            <a:r>
              <a:rPr lang="pl-PL" sz="1600" dirty="0"/>
              <a:t>§ 2. W razie zarządzenia dalszej rozprawy, wyrok co do wysokości żądania, jak również rozstrzygnięcie co </a:t>
            </a:r>
            <a:r>
              <a:rPr lang="pl-PL" sz="1600" dirty="0" smtClean="0"/>
              <a:t>do kosztów </a:t>
            </a:r>
            <a:r>
              <a:rPr lang="pl-PL" sz="1600" dirty="0"/>
              <a:t>może zapaść dopiero po uprawomocnieniu się wyroku wstępnego</a:t>
            </a:r>
            <a:r>
              <a:rPr lang="pl-PL" sz="1600" dirty="0" smtClean="0"/>
              <a:t>.</a:t>
            </a:r>
          </a:p>
          <a:p>
            <a:pPr marL="0" algn="just"/>
            <a:endParaRPr lang="pl-PL" sz="1600" dirty="0"/>
          </a:p>
          <a:p>
            <a:pPr marL="0" algn="just"/>
            <a:r>
              <a:rPr lang="pl-PL" sz="1600" b="1" dirty="0"/>
              <a:t>Przedmiotem rozstrzygnięcia w postanowieniu wstępnym</a:t>
            </a:r>
            <a:r>
              <a:rPr lang="pl-PL" sz="1600" dirty="0"/>
              <a:t>, wydawanym na podstawie art. 685 w zw. </a:t>
            </a:r>
            <a:r>
              <a:rPr lang="pl-PL" sz="1600" dirty="0" smtClean="0"/>
              <a:t>Z art</a:t>
            </a:r>
            <a:r>
              <a:rPr lang="pl-PL" sz="1600" dirty="0"/>
              <a:t>. 567 § 3 KPC, może być wyłącznie spór co do tego, czy konkretny składnik majątkowy wchodzi w </a:t>
            </a:r>
            <a:r>
              <a:rPr lang="pl-PL" sz="1600" dirty="0" smtClean="0"/>
              <a:t>skład majątku </a:t>
            </a:r>
            <a:r>
              <a:rPr lang="pl-PL" sz="1600" dirty="0"/>
              <a:t>wspólnego. Wykluczone jest natomiast ustalanie składu majątku wspólnego, gdyż orzeczenie </a:t>
            </a:r>
            <a:r>
              <a:rPr lang="pl-PL" sz="1600" dirty="0" smtClean="0"/>
              <a:t>wydane w </a:t>
            </a:r>
            <a:r>
              <a:rPr lang="pl-PL" sz="1600" dirty="0"/>
              <a:t>tym przedmiocie musi jednocześnie obejmować rozliczenie między stronami (post. SN z 16.1.2013 r., II </a:t>
            </a:r>
            <a:r>
              <a:rPr lang="pl-PL" sz="1600" dirty="0" smtClean="0"/>
              <a:t>CSK 193/12).</a:t>
            </a:r>
          </a:p>
          <a:p>
            <a:pPr marL="0" algn="just"/>
            <a:endParaRPr lang="pl-PL" sz="1600" dirty="0"/>
          </a:p>
          <a:p>
            <a:pPr marL="0" algn="just"/>
            <a:r>
              <a:rPr lang="pl-PL" sz="1600" b="1" dirty="0"/>
              <a:t>W postępowaniu o podział majątku wspólnego </a:t>
            </a:r>
            <a:r>
              <a:rPr lang="pl-PL" sz="1600" dirty="0"/>
              <a:t>sąd może postanowieniem wstępnym orzec o </a:t>
            </a:r>
            <a:r>
              <a:rPr lang="pl-PL" sz="1600" dirty="0" smtClean="0"/>
              <a:t>nieważności zawartej </a:t>
            </a:r>
            <a:r>
              <a:rPr lang="pl-PL" sz="1600" dirty="0"/>
              <a:t>między małżonkami umowy zmieniającej ustrój ustawowy (</a:t>
            </a:r>
            <a:r>
              <a:rPr lang="pl-PL" sz="1600" dirty="0" err="1"/>
              <a:t>uchw</a:t>
            </a:r>
            <a:r>
              <a:rPr lang="pl-PL" sz="1600" dirty="0"/>
              <a:t>. SN z 7.7.1971 r., III CZP </a:t>
            </a:r>
            <a:r>
              <a:rPr lang="pl-PL" sz="1600" dirty="0" smtClean="0"/>
              <a:t>35/71)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44555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INNE SPRAWY </a:t>
            </a:r>
            <a:r>
              <a:rPr lang="pl-PL" dirty="0" smtClean="0"/>
              <a:t>RODZINNE I </a:t>
            </a:r>
            <a:r>
              <a:rPr lang="pl-PL" dirty="0" smtClean="0"/>
              <a:t>OPIEKUŃCZE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/>
            <a:endParaRPr lang="pl-PL" sz="1800" b="1" dirty="0" smtClean="0"/>
          </a:p>
          <a:p>
            <a:pPr marL="0" algn="just"/>
            <a:endParaRPr lang="pl-PL" sz="1800" b="1" dirty="0"/>
          </a:p>
          <a:p>
            <a:pPr marL="0" algn="just"/>
            <a:endParaRPr lang="pl-PL" sz="1800" b="1" dirty="0" smtClean="0"/>
          </a:p>
          <a:p>
            <a:pPr marL="0" algn="just"/>
            <a:r>
              <a:rPr lang="pl-PL" sz="1800" b="1" dirty="0" smtClean="0"/>
              <a:t>Sądem opiekuńczym jest jedynie sąd rejonowy, a sprawy opiekuńcze w II instancji </a:t>
            </a:r>
            <a:r>
              <a:rPr lang="pl-PL" sz="1800" b="1" dirty="0"/>
              <a:t>rozpoznaje wydział cywilny sądu okręgowego. </a:t>
            </a:r>
            <a:r>
              <a:rPr lang="pl-PL" sz="1800" dirty="0"/>
              <a:t>Jeżeli w sądzie rejonowym nie </a:t>
            </a:r>
            <a:r>
              <a:rPr lang="pl-PL" sz="1800" dirty="0" smtClean="0"/>
              <a:t>utworzono wydziału </a:t>
            </a:r>
            <a:r>
              <a:rPr lang="pl-PL" sz="1800" dirty="0"/>
              <a:t>rodzinnego i nieletnich, funkcję sądu opiekuńczego sprawuje wydział cywilny, w ramach </a:t>
            </a:r>
            <a:r>
              <a:rPr lang="pl-PL" sz="1800" dirty="0" smtClean="0"/>
              <a:t>którego może </a:t>
            </a:r>
            <a:r>
              <a:rPr lang="pl-PL" sz="1800" dirty="0"/>
              <a:t>zostać utworzona odpowiednia sekcja do spraw z zakresu prawa rodzinnego i opiekuńczego (§ 19 ust. </a:t>
            </a:r>
            <a:r>
              <a:rPr lang="pl-PL" sz="1800" dirty="0" smtClean="0"/>
              <a:t>1 </a:t>
            </a:r>
            <a:r>
              <a:rPr lang="pl-PL" sz="1800" dirty="0" err="1" smtClean="0"/>
              <a:t>RegSądR</a:t>
            </a:r>
            <a:r>
              <a:rPr lang="pl-PL" sz="1800" dirty="0"/>
              <a:t>). Sekcję tworzy prezes sądu apelacyjnego za zgodą Ministra Sprawiedliwości (§ 21 ust. 1 </a:t>
            </a:r>
            <a:r>
              <a:rPr lang="pl-PL" sz="1800" dirty="0" err="1" smtClean="0"/>
              <a:t>RegSądR</a:t>
            </a:r>
            <a:r>
              <a:rPr lang="pl-PL" sz="1800" dirty="0" smtClean="0"/>
              <a:t>) na </a:t>
            </a:r>
            <a:r>
              <a:rPr lang="pl-PL" sz="1800" dirty="0"/>
              <a:t>wniosek prezesa sądu </a:t>
            </a:r>
            <a:r>
              <a:rPr lang="pl-PL" sz="1800" dirty="0" smtClean="0"/>
              <a:t>okręgowego.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8399121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just"/>
            <a:r>
              <a:rPr lang="pl-PL" dirty="0" smtClean="0"/>
              <a:t>POSTĘPOWANIE Z ZAKRESU PRAWA RZECZOWEGO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stwierdzenie zasiedzenia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rzepadek rzeczy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arząd związany ze współwłasnością i użytkowaniem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niesienie współwłasności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u</a:t>
            </a:r>
            <a:r>
              <a:rPr lang="pl-PL" dirty="0" smtClean="0"/>
              <a:t>stanowienie drogi koniecznej i służebności </a:t>
            </a:r>
            <a:r>
              <a:rPr lang="pl-PL" dirty="0" err="1" smtClean="0"/>
              <a:t>przesyłu</a:t>
            </a:r>
            <a:endParaRPr lang="pl-PL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b="1" dirty="0"/>
              <a:t>p</a:t>
            </a:r>
            <a:r>
              <a:rPr lang="pl-PL" b="1" dirty="0" smtClean="0"/>
              <a:t>ostępowanie wieczystoksięgowe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9975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z zakresu prawa spadkowego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z zakresu przepisów o przedsiębiorstwach państwowych i samorządzie załogi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depozytowe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b="1" dirty="0"/>
              <a:t>p</a:t>
            </a:r>
            <a:r>
              <a:rPr lang="pl-PL" b="1" dirty="0" smtClean="0"/>
              <a:t>ostępowanie rejestrowe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1578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ctr"/>
            <a:endParaRPr lang="pl-PL" sz="2600" dirty="0" smtClean="0">
              <a:latin typeface="+mj-lt"/>
            </a:endParaRPr>
          </a:p>
          <a:p>
            <a:pPr algn="ctr"/>
            <a:endParaRPr lang="pl-PL" sz="2600" dirty="0" smtClean="0">
              <a:latin typeface="+mj-lt"/>
            </a:endParaRPr>
          </a:p>
          <a:p>
            <a:pPr algn="ctr"/>
            <a:r>
              <a:rPr lang="pl-PL" sz="2800" dirty="0" smtClean="0">
                <a:latin typeface="+mj-lt"/>
              </a:rPr>
              <a:t>Dziękuję za uwagę</a:t>
            </a:r>
            <a:endParaRPr lang="pl-PL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98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ZAGADNIENIA OGÓLNE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i="1" dirty="0" smtClean="0"/>
              <a:t>art. 516-694</a:t>
            </a:r>
            <a:r>
              <a:rPr lang="pl-PL" sz="2000" i="1" baseline="30000" dirty="0" smtClean="0"/>
              <a:t>8  </a:t>
            </a:r>
            <a:r>
              <a:rPr lang="pl-PL" i="1" dirty="0" smtClean="0"/>
              <a:t>KPC</a:t>
            </a:r>
          </a:p>
          <a:p>
            <a:pPr marL="0" indent="0" algn="just"/>
            <a:endParaRPr lang="pl-PL" i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przekazane do tego trybu na mocy wyraźnego przepisu innego aktu normatywnego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jeśli sprawa została wszczęta lub prowadzona w niewłaściwym trybie – przekazanie sądowi właściwemu do rozpoznania z urzędu (art. 201 KPC)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wykluczona jest umowa stron (uczestników) co do poddania danej sprawy do rozpoznania w trybie nieprocesowym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</a:t>
            </a:r>
            <a:r>
              <a:rPr lang="pl-PL" dirty="0" smtClean="0"/>
              <a:t>rzepisy ogólne – art. 506-525 KPC</a:t>
            </a:r>
          </a:p>
          <a:p>
            <a:pPr algn="just"/>
            <a:endParaRPr lang="pl-PL" i="1" dirty="0" smtClean="0"/>
          </a:p>
          <a:p>
            <a:pPr algn="just"/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03497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RÓŻNICE POMIĘDZY POSTĘPOWANIEM PROCESOWYM I NIEPROCESOWYM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pozew </a:t>
            </a:r>
            <a:r>
              <a:rPr lang="pl-PL" sz="2000" dirty="0"/>
              <a:t>- wniosek (także z urzędu)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powód/pozwany </a:t>
            </a:r>
            <a:r>
              <a:rPr lang="pl-PL" sz="2000" dirty="0"/>
              <a:t>(strony) - uczestnicy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brak </a:t>
            </a:r>
            <a:r>
              <a:rPr lang="pl-PL" sz="2000" dirty="0"/>
              <a:t>interwencji głównej, przypozwania, powództwa wzajemnego, rygoru natychmiastowej wykonalności, brak interwencji ubocznej, przekształceń podmiotowych, wezwanie z urzędu do udziału w postepowaniu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brak </a:t>
            </a:r>
            <a:r>
              <a:rPr lang="pl-PL" sz="2000" dirty="0"/>
              <a:t>możliwości </a:t>
            </a:r>
            <a:r>
              <a:rPr lang="pl-PL" sz="2000" dirty="0" smtClean="0"/>
              <a:t>zawieszenia </a:t>
            </a:r>
            <a:r>
              <a:rPr lang="pl-PL" sz="2000" dirty="0"/>
              <a:t>postepowania z urzędu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niestawiennictwo </a:t>
            </a:r>
            <a:r>
              <a:rPr lang="pl-PL" sz="2000" dirty="0"/>
              <a:t>nie tamuje toku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rozprawa </a:t>
            </a:r>
            <a:r>
              <a:rPr lang="pl-PL" sz="2000" dirty="0"/>
              <a:t>tylko w przypadkach wskazanych w ustawie, uznanie </a:t>
            </a:r>
            <a:r>
              <a:rPr lang="pl-PL" sz="2000" dirty="0" smtClean="0"/>
              <a:t>sądu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648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uproszczenie </a:t>
            </a:r>
            <a:r>
              <a:rPr lang="pl-PL" sz="2000" dirty="0"/>
              <a:t>zeznań świadków (bez przyrzeczenia oraz pod nieobecność innych uczestników), złożenie wyjaśnień na piśmie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wyrok - postanowienia merytoryczne co do istoty sprawy (nigdy zaoczne)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obowiązek badania okoliczności choćby uczestnicy nie brali udziału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znaczna </a:t>
            </a:r>
            <a:r>
              <a:rPr lang="pl-PL" sz="2000" dirty="0"/>
              <a:t>część orzeczeń ma charakter konstytutywny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brak </a:t>
            </a:r>
            <a:r>
              <a:rPr lang="pl-PL" sz="2000" dirty="0"/>
              <a:t>skargi o wznowienia, gdy możliwe uchylenie prawomocnego postanowienia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każdy </a:t>
            </a:r>
            <a:r>
              <a:rPr lang="pl-PL" sz="2000" dirty="0"/>
              <a:t>uczestnik ponosi koszty w związane ze swoim udziałem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różnica </a:t>
            </a:r>
            <a:r>
              <a:rPr lang="pl-PL" sz="2000" dirty="0"/>
              <a:t>w wartość dopuszczającej skargę kasacyjną w sprawach majątkowych (podział majątku wspólnego) </a:t>
            </a:r>
          </a:p>
          <a:p>
            <a:pPr algn="just"/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52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POSZCZEGÓLNE RODZAJE SPRAW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pl-PL" sz="2000" dirty="0" smtClean="0"/>
              <a:t>Ustawy szczególne: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postępowanie z zakresy prawa o aktach stanu cywilnego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w sprawach dot. dokumentów, w tym np. umarzanie weksli i czeków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w sprawach dot. nieruchomości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/>
              <a:t>postępowanie rejestrowe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w sprawach nieletnich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w sprawach z zakresu ustawy o ochronie zdrowia psychicznego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w sprawach przymusowego leczenia alkoholików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p</a:t>
            </a:r>
            <a:r>
              <a:rPr lang="pl-PL" sz="2000" dirty="0" smtClean="0"/>
              <a:t>ostępowanie z zakresu prawa spółdzielczego, morskiego, wyborczego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1316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endParaRPr lang="pl-PL" dirty="0" smtClean="0"/>
          </a:p>
          <a:p>
            <a:pPr marL="0" indent="0" algn="just"/>
            <a:r>
              <a:rPr lang="pl-PL" dirty="0" smtClean="0"/>
              <a:t>KPC: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z zakresu prawa osobowego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 zakresu prawa rodzinnego, opiekuńczego i kurateli,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 zakresu prawa rzeczowego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 zakresu prawa spadkowego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 zakresu przepisów o przedsiębiorstwach państwowych i samorządzie załogi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d</a:t>
            </a:r>
            <a:r>
              <a:rPr lang="pl-PL" dirty="0" smtClean="0"/>
              <a:t>epozytowe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</a:t>
            </a:r>
            <a:r>
              <a:rPr lang="pl-PL" dirty="0" smtClean="0"/>
              <a:t> zakresu postępowania rejestrowego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45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pl-PL" dirty="0" smtClean="0"/>
              <a:t>SPRAWY Z ZAKRESU PRAWA OSOBOWEGO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0" indent="0" algn="just"/>
            <a:endParaRPr lang="pl-PL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sprawy o uznanie za zmarłego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</a:t>
            </a:r>
            <a:r>
              <a:rPr lang="pl-PL" dirty="0" smtClean="0"/>
              <a:t>prawy o stwierdzenie zgonu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 smtClean="0"/>
              <a:t>uchylenie postanowienia uznającego za zmarłego lub stwierdzającego zgon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b="1" dirty="0" smtClean="0"/>
              <a:t>sprawy o ubezwłasnowolnienie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73699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tWFA">
  <a:themeElements>
    <a:clrScheme name="tematWF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tWFA">
      <a:majorFont>
        <a:latin typeface="Century Gothic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tWF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tWF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tWF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tematWFA</Template>
  <TotalTime>1335</TotalTime>
  <Words>2713</Words>
  <Application>Microsoft Office PowerPoint</Application>
  <PresentationFormat>Pokaz na ekranie (4:3)</PresentationFormat>
  <Paragraphs>256</Paragraphs>
  <Slides>36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tematWFA</vt:lpstr>
      <vt:lpstr>Prezentacja programu PowerPoint</vt:lpstr>
      <vt:lpstr>Prezentacja programu PowerPoint</vt:lpstr>
      <vt:lpstr>Prezentacja programu PowerPoint</vt:lpstr>
      <vt:lpstr>ZAGADNIENIA OGÓLNE</vt:lpstr>
      <vt:lpstr>RÓŻNICE POMIĘDZY POSTĘPOWANIEM PROCESOWYM I NIEPROCESOWYM</vt:lpstr>
      <vt:lpstr>Prezentacja programu PowerPoint</vt:lpstr>
      <vt:lpstr>POSZCZEGÓLNE RODZAJE SPRAW</vt:lpstr>
      <vt:lpstr>Prezentacja programu PowerPoint</vt:lpstr>
      <vt:lpstr>SPRAWY Z ZAKRESU PRAWA OSOBOWEGO</vt:lpstr>
      <vt:lpstr>UBEZWŁASNOWOLNIENIE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POSTĘPOWANIE Z Z ZAKRESU PRAWA RODZINNEGO, OPIEKUŃCZEGO I KURATELI</vt:lpstr>
      <vt:lpstr>SPRAWY  MAŁŻEŃSKIE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INNE SPRAWY RODZINNE I OPIEKUŃCZE</vt:lpstr>
      <vt:lpstr>POSTĘPOWANIE Z ZAKRESU PRAWA RZECZOWEGO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Dział Prawny/Legal Department</dc:creator>
  <cp:lastModifiedBy>Karolina Radkowska</cp:lastModifiedBy>
  <cp:revision>232</cp:revision>
  <cp:lastPrinted>1601-01-01T00:00:00Z</cp:lastPrinted>
  <dcterms:created xsi:type="dcterms:W3CDTF">2019-03-01T08:43:38Z</dcterms:created>
  <dcterms:modified xsi:type="dcterms:W3CDTF">2019-05-08T15:06:18Z</dcterms:modified>
</cp:coreProperties>
</file>