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7"/>
  </p:notesMasterIdLst>
  <p:sldIdLst>
    <p:sldId id="256" r:id="rId2"/>
    <p:sldId id="263" r:id="rId3"/>
    <p:sldId id="257" r:id="rId4"/>
    <p:sldId id="259" r:id="rId5"/>
    <p:sldId id="288" r:id="rId6"/>
    <p:sldId id="260" r:id="rId7"/>
    <p:sldId id="289" r:id="rId8"/>
    <p:sldId id="290" r:id="rId9"/>
    <p:sldId id="291" r:id="rId10"/>
    <p:sldId id="292" r:id="rId11"/>
    <p:sldId id="265" r:id="rId12"/>
    <p:sldId id="276" r:id="rId13"/>
    <p:sldId id="293" r:id="rId14"/>
    <p:sldId id="285" r:id="rId15"/>
    <p:sldId id="294" r:id="rId16"/>
    <p:sldId id="280" r:id="rId17"/>
    <p:sldId id="284" r:id="rId18"/>
    <p:sldId id="261" r:id="rId19"/>
    <p:sldId id="262" r:id="rId20"/>
    <p:sldId id="277" r:id="rId21"/>
    <p:sldId id="281" r:id="rId22"/>
    <p:sldId id="269" r:id="rId23"/>
    <p:sldId id="267" r:id="rId24"/>
    <p:sldId id="296" r:id="rId25"/>
    <p:sldId id="275" r:id="rId26"/>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364" autoAdjust="0"/>
    <p:restoredTop sz="94660"/>
  </p:normalViewPr>
  <p:slideViewPr>
    <p:cSldViewPr>
      <p:cViewPr varScale="1">
        <p:scale>
          <a:sx n="44" d="100"/>
          <a:sy n="44" d="100"/>
        </p:scale>
        <p:origin x="-1816"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A98DCD-5E34-4EE9-BE9E-EE80482F697B}" type="datetimeFigureOut">
              <a:rPr lang="pl-PL" smtClean="0"/>
              <a:t>03.04.2019</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1D62D4-C2EB-4EF8-9775-9508CFA4D666}" type="slidenum">
              <a:rPr lang="pl-PL" smtClean="0"/>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71D62D4-C2EB-4EF8-9775-9508CFA4D666}" type="slidenum">
              <a:rPr lang="pl-PL" smtClean="0"/>
              <a:t>1</a:t>
            </a:fld>
            <a:endParaRPr lang="pl-P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71D62D4-C2EB-4EF8-9775-9508CFA4D666}" type="slidenum">
              <a:rPr lang="pl-PL" smtClean="0"/>
              <a:t>10</a:t>
            </a:fld>
            <a:endParaRPr lang="pl-P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71D62D4-C2EB-4EF8-9775-9508CFA4D666}" type="slidenum">
              <a:rPr lang="pl-PL" smtClean="0"/>
              <a:t>11</a:t>
            </a:fld>
            <a:endParaRPr lang="pl-P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71D62D4-C2EB-4EF8-9775-9508CFA4D666}" type="slidenum">
              <a:rPr lang="pl-PL" smtClean="0"/>
              <a:t>12</a:t>
            </a:fld>
            <a:endParaRPr lang="pl-P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71D62D4-C2EB-4EF8-9775-9508CFA4D666}" type="slidenum">
              <a:rPr lang="pl-PL" smtClean="0"/>
              <a:t>13</a:t>
            </a:fld>
            <a:endParaRPr lang="pl-P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71D62D4-C2EB-4EF8-9775-9508CFA4D666}" type="slidenum">
              <a:rPr lang="pl-PL" smtClean="0"/>
              <a:t>14</a:t>
            </a:fld>
            <a:endParaRPr lang="pl-P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71D62D4-C2EB-4EF8-9775-9508CFA4D666}" type="slidenum">
              <a:rPr lang="pl-PL" smtClean="0"/>
              <a:t>15</a:t>
            </a:fld>
            <a:endParaRPr lang="pl-P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71D62D4-C2EB-4EF8-9775-9508CFA4D666}" type="slidenum">
              <a:rPr lang="pl-PL" smtClean="0"/>
              <a:t>16</a:t>
            </a:fld>
            <a:endParaRPr lang="pl-P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71D62D4-C2EB-4EF8-9775-9508CFA4D666}" type="slidenum">
              <a:rPr lang="pl-PL" smtClean="0"/>
              <a:t>17</a:t>
            </a:fld>
            <a:endParaRPr lang="pl-P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71D62D4-C2EB-4EF8-9775-9508CFA4D666}" type="slidenum">
              <a:rPr lang="pl-PL" smtClean="0"/>
              <a:t>18</a:t>
            </a:fld>
            <a:endParaRPr lang="pl-P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71D62D4-C2EB-4EF8-9775-9508CFA4D666}" type="slidenum">
              <a:rPr lang="pl-PL" smtClean="0"/>
              <a:t>19</a:t>
            </a:fld>
            <a:endParaRPr 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71D62D4-C2EB-4EF8-9775-9508CFA4D666}" type="slidenum">
              <a:rPr lang="pl-PL" smtClean="0"/>
              <a:t>2</a:t>
            </a:fld>
            <a:endParaRPr lang="pl-P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71D62D4-C2EB-4EF8-9775-9508CFA4D666}" type="slidenum">
              <a:rPr lang="pl-PL" smtClean="0"/>
              <a:t>20</a:t>
            </a:fld>
            <a:endParaRPr lang="pl-P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71D62D4-C2EB-4EF8-9775-9508CFA4D666}" type="slidenum">
              <a:rPr lang="pl-PL" smtClean="0"/>
              <a:t>21</a:t>
            </a:fld>
            <a:endParaRPr lang="pl-P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71D62D4-C2EB-4EF8-9775-9508CFA4D666}" type="slidenum">
              <a:rPr lang="pl-PL" smtClean="0"/>
              <a:t>22</a:t>
            </a:fld>
            <a:endParaRPr lang="pl-P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71D62D4-C2EB-4EF8-9775-9508CFA4D666}" type="slidenum">
              <a:rPr lang="pl-PL" smtClean="0"/>
              <a:t>23</a:t>
            </a:fld>
            <a:endParaRPr lang="pl-P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71D62D4-C2EB-4EF8-9775-9508CFA4D666}" type="slidenum">
              <a:rPr lang="pl-PL" smtClean="0"/>
              <a:t>24</a:t>
            </a:fld>
            <a:endParaRPr lang="pl-PL"/>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71D62D4-C2EB-4EF8-9775-9508CFA4D666}" type="slidenum">
              <a:rPr lang="pl-PL" smtClean="0"/>
              <a:t>25</a:t>
            </a:fld>
            <a:endParaRPr 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71D62D4-C2EB-4EF8-9775-9508CFA4D666}" type="slidenum">
              <a:rPr lang="pl-PL" smtClean="0"/>
              <a:t>3</a:t>
            </a:fld>
            <a:endParaRPr lang="pl-P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71D62D4-C2EB-4EF8-9775-9508CFA4D666}" type="slidenum">
              <a:rPr lang="pl-PL" smtClean="0"/>
              <a:t>4</a:t>
            </a:fld>
            <a:endParaRPr lang="pl-P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71D62D4-C2EB-4EF8-9775-9508CFA4D666}" type="slidenum">
              <a:rPr lang="pl-PL" smtClean="0"/>
              <a:t>5</a:t>
            </a:fld>
            <a:endParaRPr lang="pl-P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71D62D4-C2EB-4EF8-9775-9508CFA4D666}" type="slidenum">
              <a:rPr lang="pl-PL" smtClean="0"/>
              <a:t>6</a:t>
            </a:fld>
            <a:endParaRPr lang="pl-P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71D62D4-C2EB-4EF8-9775-9508CFA4D666}" type="slidenum">
              <a:rPr lang="pl-PL" smtClean="0"/>
              <a:t>7</a:t>
            </a:fld>
            <a:endParaRPr lang="pl-P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71D62D4-C2EB-4EF8-9775-9508CFA4D666}" type="slidenum">
              <a:rPr lang="pl-PL" smtClean="0"/>
              <a:t>8</a:t>
            </a:fld>
            <a:endParaRPr lang="pl-P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71D62D4-C2EB-4EF8-9775-9508CFA4D666}" type="slidenum">
              <a:rPr lang="pl-PL" smtClean="0"/>
              <a:t>9</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3">
        <a:schemeClr val="bg1"/>
      </p:bgRef>
    </p:bg>
    <p:spTree>
      <p:nvGrpSpPr>
        <p:cNvPr id="1" name=""/>
        <p:cNvGrpSpPr/>
        <p:nvPr/>
      </p:nvGrpSpPr>
      <p:grpSpPr>
        <a:xfrm>
          <a:off x="0" y="0"/>
          <a:ext cx="0" cy="0"/>
          <a:chOff x="0" y="0"/>
          <a:chExt cx="0" cy="0"/>
        </a:xfrm>
      </p:grpSpPr>
      <p:sp>
        <p:nvSpPr>
          <p:cNvPr id="12" name="Prostokąt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Prostokąt zaokrąglony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Podtytuł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Symbol zastępczy daty 27"/>
          <p:cNvSpPr>
            <a:spLocks noGrp="1"/>
          </p:cNvSpPr>
          <p:nvPr>
            <p:ph type="dt" sz="half" idx="10"/>
          </p:nvPr>
        </p:nvSpPr>
        <p:spPr/>
        <p:txBody>
          <a:bodyPr/>
          <a:lstStyle/>
          <a:p>
            <a:fld id="{66221E02-25CB-4963-84BC-0813985E7D90}" type="datetimeFigureOut">
              <a:rPr lang="pl-PL" smtClean="0"/>
              <a:pPr/>
              <a:t>03.04.2019</a:t>
            </a:fld>
            <a:endParaRPr lang="pl-PL"/>
          </a:p>
        </p:txBody>
      </p:sp>
      <p:sp>
        <p:nvSpPr>
          <p:cNvPr id="17" name="Symbol zastępczy stopki 16"/>
          <p:cNvSpPr>
            <a:spLocks noGrp="1"/>
          </p:cNvSpPr>
          <p:nvPr>
            <p:ph type="ftr" sz="quarter" idx="11"/>
          </p:nvPr>
        </p:nvSpPr>
        <p:spPr/>
        <p:txBody>
          <a:bodyPr/>
          <a:lstStyle/>
          <a:p>
            <a:endParaRPr lang="pl-PL"/>
          </a:p>
        </p:txBody>
      </p:sp>
      <p:sp>
        <p:nvSpPr>
          <p:cNvPr id="29" name="Symbol zastępczy numeru slajdu 28"/>
          <p:cNvSpPr>
            <a:spLocks noGrp="1"/>
          </p:cNvSpPr>
          <p:nvPr>
            <p:ph type="sldNum" sz="quarter" idx="12"/>
          </p:nvPr>
        </p:nvSpPr>
        <p:spPr/>
        <p:txBody>
          <a:bodyPr lIns="0" tIns="0" rIns="0" bIns="0">
            <a:noAutofit/>
          </a:bodyPr>
          <a:lstStyle>
            <a:lvl1pPr>
              <a:defRPr sz="1400">
                <a:solidFill>
                  <a:srgbClr val="FFFFFF"/>
                </a:solidFill>
              </a:defRPr>
            </a:lvl1pPr>
          </a:lstStyle>
          <a:p>
            <a:fld id="{589B7C76-EFF2-4CD8-A475-4750F11B4BC6}" type="slidenum">
              <a:rPr lang="pl-PL" smtClean="0"/>
              <a:pPr/>
              <a:t>‹#›</a:t>
            </a:fld>
            <a:endParaRPr lang="pl-PL"/>
          </a:p>
        </p:txBody>
      </p:sp>
      <p:sp>
        <p:nvSpPr>
          <p:cNvPr id="7" name="Prostokąt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stokąt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rostokąt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ytuł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pl-PL" smtClean="0"/>
              <a:t>Kliknij, aby edytować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66221E02-25CB-4963-84BC-0813985E7D90}" type="datetimeFigureOut">
              <a:rPr lang="pl-PL" smtClean="0"/>
              <a:pPr/>
              <a:t>03.04.2019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41"/>
            <a:ext cx="2011680" cy="5851525"/>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914400" y="274640"/>
            <a:ext cx="5562600" cy="5851525"/>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66221E02-25CB-4963-84BC-0813985E7D90}" type="datetimeFigureOut">
              <a:rPr lang="pl-PL" smtClean="0"/>
              <a:pPr/>
              <a:t>03.04.2019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4" name="Symbol zastępczy daty 3"/>
          <p:cNvSpPr>
            <a:spLocks noGrp="1"/>
          </p:cNvSpPr>
          <p:nvPr>
            <p:ph type="dt" sz="half" idx="10"/>
          </p:nvPr>
        </p:nvSpPr>
        <p:spPr/>
        <p:txBody>
          <a:bodyPr/>
          <a:lstStyle/>
          <a:p>
            <a:fld id="{66221E02-25CB-4963-84BC-0813985E7D90}" type="datetimeFigureOut">
              <a:rPr lang="pl-PL" smtClean="0"/>
              <a:pPr/>
              <a:t>03.04.2019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
        <p:nvSpPr>
          <p:cNvPr id="8" name="Symbol zastępczy zawartości 7"/>
          <p:cNvSpPr>
            <a:spLocks noGrp="1"/>
          </p:cNvSpPr>
          <p:nvPr>
            <p:ph sz="quarter" idx="1"/>
          </p:nvPr>
        </p:nvSpPr>
        <p:spPr>
          <a:xfrm>
            <a:off x="914400" y="1447800"/>
            <a:ext cx="7772400" cy="4572000"/>
          </a:xfrm>
        </p:spPr>
        <p:txBody>
          <a:bodyPr vert="horz"/>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3">
        <a:schemeClr val="bg1"/>
      </p:bgRef>
    </p:bg>
    <p:spTree>
      <p:nvGrpSpPr>
        <p:cNvPr id="1" name=""/>
        <p:cNvGrpSpPr/>
        <p:nvPr/>
      </p:nvGrpSpPr>
      <p:grpSpPr>
        <a:xfrm>
          <a:off x="0" y="0"/>
          <a:ext cx="0" cy="0"/>
          <a:chOff x="0" y="0"/>
          <a:chExt cx="0" cy="0"/>
        </a:xfrm>
      </p:grpSpPr>
      <p:sp>
        <p:nvSpPr>
          <p:cNvPr id="11" name="Prostokąt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Prostokąt zaokrąglony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ytuł 1"/>
          <p:cNvSpPr>
            <a:spLocks noGrp="1"/>
          </p:cNvSpPr>
          <p:nvPr>
            <p:ph type="title"/>
          </p:nvPr>
        </p:nvSpPr>
        <p:spPr>
          <a:xfrm>
            <a:off x="722313" y="952500"/>
            <a:ext cx="7772400" cy="1362075"/>
          </a:xfrm>
        </p:spPr>
        <p:txBody>
          <a:bodyPr anchor="b" anchorCtr="0"/>
          <a:lstStyle>
            <a:lvl1pPr algn="l">
              <a:buNone/>
              <a:defRPr sz="4000" b="0" cap="none"/>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p>
            <a:fld id="{66221E02-25CB-4963-84BC-0813985E7D90}" type="datetimeFigureOut">
              <a:rPr lang="pl-PL" smtClean="0"/>
              <a:pPr/>
              <a:t>03.04.2019</a:t>
            </a:fld>
            <a:endParaRPr lang="pl-PL"/>
          </a:p>
        </p:txBody>
      </p:sp>
      <p:sp>
        <p:nvSpPr>
          <p:cNvPr id="5" name="Symbol zastępczy stopki 4"/>
          <p:cNvSpPr>
            <a:spLocks noGrp="1"/>
          </p:cNvSpPr>
          <p:nvPr>
            <p:ph type="ftr" sz="quarter" idx="11"/>
          </p:nvPr>
        </p:nvSpPr>
        <p:spPr>
          <a:xfrm>
            <a:off x="800100" y="6172200"/>
            <a:ext cx="4000500" cy="457200"/>
          </a:xfrm>
        </p:spPr>
        <p:txBody>
          <a:bodyPr/>
          <a:lstStyle/>
          <a:p>
            <a:endParaRPr lang="pl-PL"/>
          </a:p>
        </p:txBody>
      </p:sp>
      <p:sp>
        <p:nvSpPr>
          <p:cNvPr id="7" name="Prostokąt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Prostokąt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Prostokąt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ymbol zastępczy numeru slajdu 5"/>
          <p:cNvSpPr>
            <a:spLocks noGrp="1"/>
          </p:cNvSpPr>
          <p:nvPr>
            <p:ph type="sldNum" sz="quarter" idx="12"/>
          </p:nvPr>
        </p:nvSpPr>
        <p:spPr>
          <a:xfrm>
            <a:off x="146304" y="6208776"/>
            <a:ext cx="457200" cy="457200"/>
          </a:xfrm>
        </p:spPr>
        <p:txBody>
          <a:bodyPr/>
          <a:lstStyle/>
          <a:p>
            <a:fld id="{589B7C76-EFF2-4CD8-A475-4750F11B4BC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5" name="Symbol zastępczy daty 4"/>
          <p:cNvSpPr>
            <a:spLocks noGrp="1"/>
          </p:cNvSpPr>
          <p:nvPr>
            <p:ph type="dt" sz="half" idx="10"/>
          </p:nvPr>
        </p:nvSpPr>
        <p:spPr/>
        <p:txBody>
          <a:bodyPr/>
          <a:lstStyle/>
          <a:p>
            <a:fld id="{66221E02-25CB-4963-84BC-0813985E7D90}" type="datetimeFigureOut">
              <a:rPr lang="pl-PL" smtClean="0"/>
              <a:pPr/>
              <a:t>03.04.2019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
        <p:nvSpPr>
          <p:cNvPr id="9" name="Symbol zastępczy zawartości 8"/>
          <p:cNvSpPr>
            <a:spLocks noGrp="1"/>
          </p:cNvSpPr>
          <p:nvPr>
            <p:ph sz="quarter" idx="1"/>
          </p:nvPr>
        </p:nvSpPr>
        <p:spPr>
          <a:xfrm>
            <a:off x="914400" y="1447800"/>
            <a:ext cx="3749040" cy="4572000"/>
          </a:xfrm>
        </p:spPr>
        <p:txBody>
          <a:bodyPr vert="horz"/>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1" name="Symbol zastępczy zawartości 10"/>
          <p:cNvSpPr>
            <a:spLocks noGrp="1"/>
          </p:cNvSpPr>
          <p:nvPr>
            <p:ph sz="quarter" idx="2"/>
          </p:nvPr>
        </p:nvSpPr>
        <p:spPr>
          <a:xfrm>
            <a:off x="4933950" y="1447800"/>
            <a:ext cx="3749040" cy="4572000"/>
          </a:xfrm>
        </p:spPr>
        <p:txBody>
          <a:bodyPr vert="horz"/>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914400" y="273050"/>
            <a:ext cx="7772400" cy="1143000"/>
          </a:xfrm>
        </p:spPr>
        <p:txBody>
          <a:bodyPr anchor="b" anchorCtr="0"/>
          <a:lstStyle>
            <a:lvl1pPr>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7" name="Symbol zastępczy daty 6"/>
          <p:cNvSpPr>
            <a:spLocks noGrp="1"/>
          </p:cNvSpPr>
          <p:nvPr>
            <p:ph type="dt" sz="half" idx="10"/>
          </p:nvPr>
        </p:nvSpPr>
        <p:spPr/>
        <p:txBody>
          <a:bodyPr/>
          <a:lstStyle/>
          <a:p>
            <a:fld id="{66221E02-25CB-4963-84BC-0813985E7D90}" type="datetimeFigureOut">
              <a:rPr lang="pl-PL" smtClean="0"/>
              <a:pPr/>
              <a:t>03.04.2019</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
        <p:nvSpPr>
          <p:cNvPr id="11" name="Symbol zastępczy zawartości 10"/>
          <p:cNvSpPr>
            <a:spLocks noGrp="1"/>
          </p:cNvSpPr>
          <p:nvPr>
            <p:ph sz="half" idx="2"/>
          </p:nvPr>
        </p:nvSpPr>
        <p:spPr>
          <a:xfrm>
            <a:off x="914400" y="2247900"/>
            <a:ext cx="3733800" cy="3886200"/>
          </a:xfrm>
        </p:spPr>
        <p:txBody>
          <a:bodyPr vert="horz"/>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3" name="Symbol zastępczy zawartości 12"/>
          <p:cNvSpPr>
            <a:spLocks noGrp="1"/>
          </p:cNvSpPr>
          <p:nvPr>
            <p:ph sz="half" idx="4"/>
          </p:nvPr>
        </p:nvSpPr>
        <p:spPr>
          <a:xfrm>
            <a:off x="4953000" y="2247900"/>
            <a:ext cx="3733800" cy="3886200"/>
          </a:xfrm>
        </p:spPr>
        <p:txBody>
          <a:bodyPr vert="horz"/>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66221E02-25CB-4963-84BC-0813985E7D90}" type="datetimeFigureOut">
              <a:rPr lang="pl-PL" smtClean="0"/>
              <a:pPr/>
              <a:t>03.04.2019</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6221E02-25CB-4963-84BC-0813985E7D90}" type="datetimeFigureOut">
              <a:rPr lang="pl-PL" smtClean="0"/>
              <a:pPr/>
              <a:t>03.04.2019</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Prostokąt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Prostokąt zaokrąglony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ytuł 1"/>
          <p:cNvSpPr>
            <a:spLocks noGrp="1"/>
          </p:cNvSpPr>
          <p:nvPr>
            <p:ph type="title"/>
          </p:nvPr>
        </p:nvSpPr>
        <p:spPr>
          <a:xfrm>
            <a:off x="914400" y="273050"/>
            <a:ext cx="7772400" cy="1143000"/>
          </a:xfrm>
        </p:spPr>
        <p:txBody>
          <a:bodyPr anchor="b" anchorCtr="0"/>
          <a:lstStyle>
            <a:lvl1pPr algn="l">
              <a:buNone/>
              <a:defRPr sz="4000" b="0"/>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03.04.2019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
        <p:nvSpPr>
          <p:cNvPr id="11" name="Symbol zastępczy zawartości 10"/>
          <p:cNvSpPr>
            <a:spLocks noGrp="1"/>
          </p:cNvSpPr>
          <p:nvPr>
            <p:ph sz="quarter" idx="1"/>
          </p:nvPr>
        </p:nvSpPr>
        <p:spPr>
          <a:xfrm>
            <a:off x="2971800" y="1600200"/>
            <a:ext cx="5715000" cy="4495800"/>
          </a:xfrm>
        </p:spPr>
        <p:txBody>
          <a:bodyPr vert="horz"/>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pl-PL" smtClean="0"/>
              <a:t>Kliknij, aby edytować styl</a:t>
            </a:r>
            <a:endParaRPr kumimoji="0" lang="en-US"/>
          </a:p>
        </p:txBody>
      </p:sp>
      <p:sp>
        <p:nvSpPr>
          <p:cNvPr id="4" name="Symbol zastępczy tekstu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03.04.2019</a:t>
            </a:fld>
            <a:endParaRPr lang="pl-PL"/>
          </a:p>
        </p:txBody>
      </p:sp>
      <p:sp>
        <p:nvSpPr>
          <p:cNvPr id="6" name="Symbol zastępczy stopki 5"/>
          <p:cNvSpPr>
            <a:spLocks noGrp="1"/>
          </p:cNvSpPr>
          <p:nvPr>
            <p:ph type="ftr" sz="quarter" idx="11"/>
          </p:nvPr>
        </p:nvSpPr>
        <p:spPr>
          <a:xfrm>
            <a:off x="914400" y="6172200"/>
            <a:ext cx="3886200" cy="457200"/>
          </a:xfrm>
        </p:spPr>
        <p:txBody>
          <a:bodyPr/>
          <a:lstStyle/>
          <a:p>
            <a:endParaRPr lang="pl-PL"/>
          </a:p>
        </p:txBody>
      </p:sp>
      <p:sp>
        <p:nvSpPr>
          <p:cNvPr id="7" name="Symbol zastępczy numeru slajdu 6"/>
          <p:cNvSpPr>
            <a:spLocks noGrp="1"/>
          </p:cNvSpPr>
          <p:nvPr>
            <p:ph type="sldNum" sz="quarter" idx="12"/>
          </p:nvPr>
        </p:nvSpPr>
        <p:spPr>
          <a:xfrm>
            <a:off x="146304" y="6208776"/>
            <a:ext cx="457200" cy="457200"/>
          </a:xfrm>
        </p:spPr>
        <p:txBody>
          <a:bodyPr/>
          <a:lstStyle/>
          <a:p>
            <a:fld id="{589B7C76-EFF2-4CD8-A475-4750F11B4BC6}" type="slidenum">
              <a:rPr lang="pl-PL" smtClean="0"/>
              <a:pPr/>
              <a:t>‹#›</a:t>
            </a:fld>
            <a:endParaRPr lang="pl-PL"/>
          </a:p>
        </p:txBody>
      </p:sp>
      <p:sp>
        <p:nvSpPr>
          <p:cNvPr id="11" name="Prostokąt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rostokąt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rostokąt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Symbol zastępczy obrazu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pl-PL" smtClean="0"/>
              <a:t>Kliknij ikonę, aby dodać obraz</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Prostokąt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Prostokąt zaokrąglony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Symbol zastępczy tytułu 21"/>
          <p:cNvSpPr>
            <a:spLocks noGrp="1"/>
          </p:cNvSpPr>
          <p:nvPr>
            <p:ph type="title"/>
          </p:nvPr>
        </p:nvSpPr>
        <p:spPr>
          <a:xfrm>
            <a:off x="914400" y="274638"/>
            <a:ext cx="7772400" cy="1143000"/>
          </a:xfrm>
          <a:prstGeom prst="rect">
            <a:avLst/>
          </a:prstGeom>
        </p:spPr>
        <p:txBody>
          <a:bodyPr bIns="91440" anchor="b" anchorCtr="0">
            <a:normAutofit/>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6221E02-25CB-4963-84BC-0813985E7D90}" type="datetimeFigureOut">
              <a:rPr lang="pl-PL" smtClean="0"/>
              <a:pPr/>
              <a:t>03.04.2019</a:t>
            </a:fld>
            <a:endParaRPr lang="pl-PL"/>
          </a:p>
        </p:txBody>
      </p:sp>
      <p:sp>
        <p:nvSpPr>
          <p:cNvPr id="3" name="Symbol zastępczy stopki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pl-PL"/>
          </a:p>
        </p:txBody>
      </p:sp>
      <p:sp>
        <p:nvSpPr>
          <p:cNvPr id="23" name="Symbol zastępczy numeru slajdu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1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rejestr.uokik.gov.pl/index.php?view="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2.gif"/><Relationship Id="rId4" Type="http://schemas.openxmlformats.org/officeDocument/2006/relationships/hyperlink" Target="https://decyzje.uokik.gov.pl/bp/dec_prez.nsf"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b="1" dirty="0" smtClean="0">
                <a:latin typeface="Arial Black" pitchFamily="34" charset="0"/>
              </a:rPr>
              <a:t>Klauzule </a:t>
            </a:r>
            <a:r>
              <a:rPr lang="pl-PL" b="1" dirty="0" err="1" smtClean="0">
                <a:latin typeface="Arial Black" pitchFamily="34" charset="0"/>
              </a:rPr>
              <a:t>abuzywne</a:t>
            </a:r>
            <a:endParaRPr lang="pl-PL" b="1" dirty="0">
              <a:latin typeface="Arial Black" pitchFamily="34" charset="0"/>
            </a:endParaRPr>
          </a:p>
        </p:txBody>
      </p:sp>
      <p:pic>
        <p:nvPicPr>
          <p:cNvPr id="6" name="Obraz 5" descr="logo.gif"/>
          <p:cNvPicPr>
            <a:picLocks noChangeAspect="1"/>
          </p:cNvPicPr>
          <p:nvPr/>
        </p:nvPicPr>
        <p:blipFill>
          <a:blip r:embed="rId3" cstate="print"/>
          <a:stretch>
            <a:fillRect/>
          </a:stretch>
        </p:blipFill>
        <p:spPr>
          <a:xfrm>
            <a:off x="2411760" y="3501008"/>
            <a:ext cx="5832422" cy="1974329"/>
          </a:xfrm>
          <a:prstGeom prst="rect">
            <a:avLst/>
          </a:prstGeom>
        </p:spPr>
      </p:pic>
      <p:sp>
        <p:nvSpPr>
          <p:cNvPr id="4" name="pole tekstowe 3"/>
          <p:cNvSpPr txBox="1"/>
          <p:nvPr/>
        </p:nvSpPr>
        <p:spPr>
          <a:xfrm>
            <a:off x="6000760" y="6072206"/>
            <a:ext cx="2786082" cy="369332"/>
          </a:xfrm>
          <a:prstGeom prst="rect">
            <a:avLst/>
          </a:prstGeom>
          <a:noFill/>
        </p:spPr>
        <p:txBody>
          <a:bodyPr wrap="square" rtlCol="0">
            <a:spAutoFit/>
          </a:bodyPr>
          <a:lstStyle/>
          <a:p>
            <a:r>
              <a:rPr lang="pl-PL" i="1" dirty="0" smtClean="0">
                <a:latin typeface="Arial" pitchFamily="34" charset="0"/>
                <a:cs typeface="Arial" pitchFamily="34" charset="0"/>
              </a:rPr>
              <a:t>mgr Barbara </a:t>
            </a:r>
            <a:r>
              <a:rPr lang="pl-PL" i="1" dirty="0" err="1" smtClean="0">
                <a:latin typeface="Arial" pitchFamily="34" charset="0"/>
                <a:cs typeface="Arial" pitchFamily="34" charset="0"/>
              </a:rPr>
              <a:t>Trybulińska</a:t>
            </a:r>
            <a:endParaRPr lang="pl-PL" i="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99592" y="0"/>
            <a:ext cx="7772400" cy="1143000"/>
          </a:xfrm>
        </p:spPr>
        <p:txBody>
          <a:bodyPr/>
          <a:lstStyle/>
          <a:p>
            <a:pPr algn="ctr"/>
            <a:r>
              <a:rPr lang="pl-PL" b="1" dirty="0" smtClean="0">
                <a:latin typeface="+mn-lt"/>
              </a:rPr>
              <a:t>KATALOG KLAUZUL</a:t>
            </a:r>
            <a:endParaRPr lang="pl-PL" b="1" dirty="0">
              <a:latin typeface="+mn-lt"/>
            </a:endParaRPr>
          </a:p>
        </p:txBody>
      </p:sp>
      <p:sp>
        <p:nvSpPr>
          <p:cNvPr id="3" name="Symbol zastępczy zawartości 2"/>
          <p:cNvSpPr>
            <a:spLocks noGrp="1"/>
          </p:cNvSpPr>
          <p:nvPr>
            <p:ph sz="quarter" idx="1"/>
          </p:nvPr>
        </p:nvSpPr>
        <p:spPr>
          <a:xfrm>
            <a:off x="571472" y="1214422"/>
            <a:ext cx="8100520" cy="4986378"/>
          </a:xfrm>
        </p:spPr>
        <p:txBody>
          <a:bodyPr>
            <a:noAutofit/>
          </a:bodyPr>
          <a:lstStyle/>
          <a:p>
            <a:pPr algn="just"/>
            <a:r>
              <a:rPr lang="pl-PL" sz="2000" dirty="0" smtClean="0">
                <a:latin typeface="Arial Unicode MS" pitchFamily="34" charset="-128"/>
                <a:ea typeface="Arial Unicode MS" pitchFamily="34" charset="-128"/>
                <a:cs typeface="Arial Unicode MS" pitchFamily="34" charset="-128"/>
              </a:rPr>
              <a:t>nakładają na konsumenta, który nie wykonał zobowiązania lub odstąpił od umowy, obowiązek zapłaty rażąco wygórowanej kary umownej lub odstępnego;</a:t>
            </a:r>
          </a:p>
          <a:p>
            <a:pPr algn="just"/>
            <a:r>
              <a:rPr lang="pl-PL" sz="2000" dirty="0" smtClean="0">
                <a:latin typeface="Arial Unicode MS" pitchFamily="34" charset="-128"/>
                <a:ea typeface="Arial Unicode MS" pitchFamily="34" charset="-128"/>
                <a:cs typeface="Arial Unicode MS" pitchFamily="34" charset="-128"/>
              </a:rPr>
              <a:t>uzależniają odpowiedzialność kontrahenta konsumenta od wykonania zobowiązań przez osoby, za pośrednictwem których kontrahent konsumenta zawiera umowę lub przy których pomocy wykonuje swoje zobowiązanie, albo uzależniają tę odpowiedzialność od spełnienia przez konsumenta nadmiernie uciążliwych formalności;</a:t>
            </a:r>
          </a:p>
          <a:p>
            <a:pPr algn="just"/>
            <a:r>
              <a:rPr lang="pl-PL" sz="2000" dirty="0" smtClean="0">
                <a:latin typeface="Arial Unicode MS" pitchFamily="34" charset="-128"/>
                <a:ea typeface="Arial Unicode MS" pitchFamily="34" charset="-128"/>
                <a:cs typeface="Arial Unicode MS" pitchFamily="34" charset="-128"/>
              </a:rPr>
              <a:t>przewidują obowiązek wykonania zobowiązania przez konsumenta mimo niewykonania lub nienależytego wykonania zobowiązania przez jego kontrahenta;</a:t>
            </a:r>
          </a:p>
          <a:p>
            <a:pPr algn="just"/>
            <a:r>
              <a:rPr lang="pl-PL" sz="2000" dirty="0" smtClean="0">
                <a:latin typeface="Arial Unicode MS" pitchFamily="34" charset="-128"/>
                <a:ea typeface="Arial Unicode MS" pitchFamily="34" charset="-128"/>
                <a:cs typeface="Arial Unicode MS" pitchFamily="34" charset="-128"/>
              </a:rPr>
              <a:t>wyłączają jurysdykcję sądów polskich lub poddają sprawę pod rozstrzygnięcie sądu polubownego polskiego lub zagranicznego albo innego organu, a także narzucają rozpoznanie sprawy przez sąd, który wedle ustawy nie jest miejscowo właściwy.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az 5" descr="U-prawo-waga-kontrast.jpg"/>
          <p:cNvPicPr>
            <a:picLocks noChangeAspect="1"/>
          </p:cNvPicPr>
          <p:nvPr/>
        </p:nvPicPr>
        <p:blipFill>
          <a:blip r:embed="rId3" cstate="print"/>
          <a:stretch>
            <a:fillRect/>
          </a:stretch>
        </p:blipFill>
        <p:spPr>
          <a:xfrm>
            <a:off x="6695728" y="2780928"/>
            <a:ext cx="2448272" cy="1836204"/>
          </a:xfrm>
          <a:prstGeom prst="rect">
            <a:avLst/>
          </a:prstGeom>
        </p:spPr>
      </p:pic>
      <p:sp>
        <p:nvSpPr>
          <p:cNvPr id="2" name="Tytuł 1"/>
          <p:cNvSpPr>
            <a:spLocks noGrp="1"/>
          </p:cNvSpPr>
          <p:nvPr>
            <p:ph type="title"/>
          </p:nvPr>
        </p:nvSpPr>
        <p:spPr>
          <a:xfrm>
            <a:off x="914400" y="274638"/>
            <a:ext cx="7772400" cy="1011222"/>
          </a:xfrm>
        </p:spPr>
        <p:txBody>
          <a:bodyPr>
            <a:normAutofit fontScale="90000"/>
          </a:bodyPr>
          <a:lstStyle/>
          <a:p>
            <a:pPr algn="ctr"/>
            <a:r>
              <a:rPr lang="pl-PL" b="1" dirty="0" smtClean="0">
                <a:latin typeface="+mn-lt"/>
              </a:rPr>
              <a:t>KONTROLA WZORCÓW UMOWNYCH</a:t>
            </a:r>
            <a:endParaRPr lang="pl-PL" b="1" dirty="0">
              <a:latin typeface="+mn-lt"/>
            </a:endParaRPr>
          </a:p>
        </p:txBody>
      </p:sp>
      <p:sp>
        <p:nvSpPr>
          <p:cNvPr id="3" name="Symbol zastępczy zawartości 2"/>
          <p:cNvSpPr>
            <a:spLocks noGrp="1"/>
          </p:cNvSpPr>
          <p:nvPr>
            <p:ph sz="quarter" idx="1"/>
          </p:nvPr>
        </p:nvSpPr>
        <p:spPr>
          <a:xfrm>
            <a:off x="827584" y="1412776"/>
            <a:ext cx="7772400" cy="4572000"/>
          </a:xfrm>
        </p:spPr>
        <p:txBody>
          <a:bodyPr/>
          <a:lstStyle/>
          <a:p>
            <a:pPr>
              <a:buNone/>
            </a:pPr>
            <a:r>
              <a:rPr lang="pl-PL" dirty="0" smtClean="0">
                <a:latin typeface="Arial Unicode MS" pitchFamily="34" charset="-128"/>
                <a:ea typeface="Arial Unicode MS" pitchFamily="34" charset="-128"/>
                <a:cs typeface="Arial Unicode MS" pitchFamily="34" charset="-128"/>
              </a:rPr>
              <a:t> </a:t>
            </a:r>
          </a:p>
          <a:p>
            <a:pPr>
              <a:buFont typeface="Wingdings" pitchFamily="2" charset="2"/>
              <a:buChar char="v"/>
            </a:pPr>
            <a:r>
              <a:rPr lang="pl-PL" dirty="0" smtClean="0">
                <a:latin typeface="Arial Unicode MS" pitchFamily="34" charset="-128"/>
                <a:ea typeface="Arial Unicode MS" pitchFamily="34" charset="-128"/>
                <a:cs typeface="Arial Unicode MS" pitchFamily="34" charset="-128"/>
              </a:rPr>
              <a:t>Incydentalna</a:t>
            </a:r>
          </a:p>
          <a:p>
            <a:pPr lvl="1"/>
            <a:r>
              <a:rPr lang="pl-PL" sz="2000" dirty="0" smtClean="0">
                <a:latin typeface="Arial Unicode MS" pitchFamily="34" charset="-128"/>
                <a:ea typeface="Arial Unicode MS" pitchFamily="34" charset="-128"/>
                <a:cs typeface="Arial Unicode MS" pitchFamily="34" charset="-128"/>
              </a:rPr>
              <a:t>Dokonywana przez sądy powszechne </a:t>
            </a:r>
          </a:p>
          <a:p>
            <a:pPr lvl="1"/>
            <a:r>
              <a:rPr lang="pl-PL" sz="2000" dirty="0" smtClean="0">
                <a:latin typeface="Arial Unicode MS" pitchFamily="34" charset="-128"/>
                <a:ea typeface="Arial Unicode MS" pitchFamily="34" charset="-128"/>
                <a:cs typeface="Arial Unicode MS" pitchFamily="34" charset="-128"/>
              </a:rPr>
              <a:t>Rozstrzygnięcie o zaistnieniu klauzuli  niedozwolonej </a:t>
            </a:r>
            <a:br>
              <a:rPr lang="pl-PL" sz="2000" dirty="0" smtClean="0">
                <a:latin typeface="Arial Unicode MS" pitchFamily="34" charset="-128"/>
                <a:ea typeface="Arial Unicode MS" pitchFamily="34" charset="-128"/>
                <a:cs typeface="Arial Unicode MS" pitchFamily="34" charset="-128"/>
              </a:rPr>
            </a:br>
            <a:r>
              <a:rPr lang="pl-PL" sz="2000" dirty="0" smtClean="0">
                <a:latin typeface="Arial Unicode MS" pitchFamily="34" charset="-128"/>
                <a:ea typeface="Arial Unicode MS" pitchFamily="34" charset="-128"/>
                <a:cs typeface="Arial Unicode MS" pitchFamily="34" charset="-128"/>
              </a:rPr>
              <a:t>nie stanowi meritum postępowania</a:t>
            </a:r>
          </a:p>
          <a:p>
            <a:pPr lvl="1">
              <a:buNone/>
            </a:pPr>
            <a:endParaRPr lang="pl-PL" dirty="0" smtClean="0">
              <a:latin typeface="Arial Unicode MS" pitchFamily="34" charset="-128"/>
              <a:ea typeface="Arial Unicode MS" pitchFamily="34" charset="-128"/>
              <a:cs typeface="Arial Unicode MS" pitchFamily="34" charset="-128"/>
            </a:endParaRPr>
          </a:p>
          <a:p>
            <a:pPr>
              <a:buFont typeface="Wingdings" pitchFamily="2" charset="2"/>
              <a:buChar char="v"/>
            </a:pPr>
            <a:r>
              <a:rPr lang="pl-PL" dirty="0" smtClean="0">
                <a:latin typeface="Arial Unicode MS" pitchFamily="34" charset="-128"/>
                <a:ea typeface="Arial Unicode MS" pitchFamily="34" charset="-128"/>
                <a:cs typeface="Arial Unicode MS" pitchFamily="34" charset="-128"/>
              </a:rPr>
              <a:t>Abstrakcyjna</a:t>
            </a:r>
          </a:p>
          <a:p>
            <a:pPr lvl="1"/>
            <a:r>
              <a:rPr lang="pl-PL" sz="2000" dirty="0" smtClean="0">
                <a:latin typeface="Arial Unicode MS" pitchFamily="34" charset="-128"/>
                <a:ea typeface="Arial Unicode MS" pitchFamily="34" charset="-128"/>
                <a:cs typeface="Arial Unicode MS" pitchFamily="34" charset="-128"/>
              </a:rPr>
              <a:t>Postępowanie przed </a:t>
            </a:r>
            <a:r>
              <a:rPr lang="pl-PL" sz="2000" dirty="0" err="1" smtClean="0">
                <a:latin typeface="Arial Unicode MS" pitchFamily="34" charset="-128"/>
                <a:ea typeface="Arial Unicode MS" pitchFamily="34" charset="-128"/>
                <a:cs typeface="Arial Unicode MS" pitchFamily="34" charset="-128"/>
              </a:rPr>
              <a:t>UOKiK</a:t>
            </a:r>
            <a:endParaRPr lang="pl-PL" sz="2000" dirty="0" smtClean="0">
              <a:latin typeface="Arial Unicode MS" pitchFamily="34" charset="-128"/>
              <a:ea typeface="Arial Unicode MS" pitchFamily="34" charset="-128"/>
              <a:cs typeface="Arial Unicode MS" pitchFamily="34" charset="-128"/>
            </a:endParaRPr>
          </a:p>
          <a:p>
            <a:pPr lvl="1"/>
            <a:r>
              <a:rPr lang="pl-PL" sz="2000" dirty="0" smtClean="0">
                <a:latin typeface="Arial Unicode MS" pitchFamily="34" charset="-128"/>
                <a:ea typeface="Arial Unicode MS" pitchFamily="34" charset="-128"/>
                <a:cs typeface="Arial Unicode MS" pitchFamily="34" charset="-128"/>
              </a:rPr>
              <a:t>wydanie przez Prezesa </a:t>
            </a:r>
            <a:r>
              <a:rPr lang="pl-PL" sz="2000" dirty="0" err="1" smtClean="0">
                <a:latin typeface="Arial Unicode MS" pitchFamily="34" charset="-128"/>
                <a:ea typeface="Arial Unicode MS" pitchFamily="34" charset="-128"/>
                <a:cs typeface="Arial Unicode MS" pitchFamily="34" charset="-128"/>
              </a:rPr>
              <a:t>UOKiK</a:t>
            </a:r>
            <a:r>
              <a:rPr lang="pl-PL" sz="2000" dirty="0" smtClean="0">
                <a:latin typeface="Arial Unicode MS" pitchFamily="34" charset="-128"/>
                <a:ea typeface="Arial Unicode MS" pitchFamily="34" charset="-128"/>
                <a:cs typeface="Arial Unicode MS" pitchFamily="34" charset="-128"/>
              </a:rPr>
              <a:t> decyzji uznającej postanowienie umowne za niedozwolone skutkuje </a:t>
            </a:r>
            <a:br>
              <a:rPr lang="pl-PL" sz="2000" dirty="0" smtClean="0">
                <a:latin typeface="Arial Unicode MS" pitchFamily="34" charset="-128"/>
                <a:ea typeface="Arial Unicode MS" pitchFamily="34" charset="-128"/>
                <a:cs typeface="Arial Unicode MS" pitchFamily="34" charset="-128"/>
              </a:rPr>
            </a:br>
            <a:r>
              <a:rPr lang="pl-PL" sz="2000" dirty="0" smtClean="0">
                <a:latin typeface="Arial Unicode MS" pitchFamily="34" charset="-128"/>
                <a:ea typeface="Arial Unicode MS" pitchFamily="34" charset="-128"/>
                <a:cs typeface="Arial Unicode MS" pitchFamily="34" charset="-128"/>
              </a:rPr>
              <a:t>wpisaniem go do bazy decyzji</a:t>
            </a:r>
          </a:p>
          <a:p>
            <a:endParaRPr lang="pl-PL" dirty="0">
              <a:latin typeface="Arial Unicode MS" pitchFamily="34" charset="-128"/>
              <a:ea typeface="Arial Unicode MS" pitchFamily="34" charset="-128"/>
              <a:cs typeface="Arial Unicode MS" pitchFamily="34" charset="-128"/>
            </a:endParaRPr>
          </a:p>
        </p:txBody>
      </p:sp>
      <p:pic>
        <p:nvPicPr>
          <p:cNvPr id="5" name="Obraz 4" descr="logo.gif"/>
          <p:cNvPicPr>
            <a:picLocks noChangeAspect="1"/>
          </p:cNvPicPr>
          <p:nvPr/>
        </p:nvPicPr>
        <p:blipFill>
          <a:blip r:embed="rId4" cstate="print"/>
          <a:stretch>
            <a:fillRect/>
          </a:stretch>
        </p:blipFill>
        <p:spPr>
          <a:xfrm>
            <a:off x="6228184" y="5373216"/>
            <a:ext cx="3067050" cy="1038225"/>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60648"/>
            <a:ext cx="8568952" cy="1143000"/>
          </a:xfrm>
        </p:spPr>
        <p:txBody>
          <a:bodyPr>
            <a:normAutofit/>
          </a:bodyPr>
          <a:lstStyle/>
          <a:p>
            <a:pPr algn="ctr"/>
            <a:r>
              <a:rPr lang="pl-PL" sz="3600" b="1" dirty="0" smtClean="0">
                <a:latin typeface="+mn-lt"/>
              </a:rPr>
              <a:t>KONTROLA INCYDENTALNA</a:t>
            </a:r>
            <a:endParaRPr lang="pl-PL" sz="3600" b="1" dirty="0">
              <a:latin typeface="+mn-lt"/>
            </a:endParaRPr>
          </a:p>
        </p:txBody>
      </p:sp>
      <p:sp>
        <p:nvSpPr>
          <p:cNvPr id="3" name="Symbol zastępczy zawartości 2"/>
          <p:cNvSpPr>
            <a:spLocks noGrp="1"/>
          </p:cNvSpPr>
          <p:nvPr>
            <p:ph sz="quarter" idx="1"/>
          </p:nvPr>
        </p:nvSpPr>
        <p:spPr>
          <a:xfrm>
            <a:off x="2357422" y="1700808"/>
            <a:ext cx="6391042" cy="4536504"/>
          </a:xfrm>
        </p:spPr>
        <p:txBody>
          <a:bodyPr>
            <a:normAutofit fontScale="92500" lnSpcReduction="10000"/>
          </a:bodyPr>
          <a:lstStyle/>
          <a:p>
            <a:pPr marL="0" indent="0" algn="just">
              <a:buNone/>
            </a:pPr>
            <a:r>
              <a:rPr lang="pl-PL" dirty="0" smtClean="0">
                <a:latin typeface="Arial Unicode MS" pitchFamily="34" charset="-128"/>
                <a:ea typeface="Arial Unicode MS" pitchFamily="34" charset="-128"/>
                <a:cs typeface="Arial Unicode MS" pitchFamily="34" charset="-128"/>
              </a:rPr>
              <a:t>Gdy umowa została już podpisana, ale uważamy, że jej zapisy są </a:t>
            </a:r>
            <a:r>
              <a:rPr lang="pl-PL" dirty="0" err="1" smtClean="0">
                <a:latin typeface="Arial Unicode MS" pitchFamily="34" charset="-128"/>
                <a:ea typeface="Arial Unicode MS" pitchFamily="34" charset="-128"/>
                <a:cs typeface="Arial Unicode MS" pitchFamily="34" charset="-128"/>
              </a:rPr>
              <a:t>abuzywne</a:t>
            </a:r>
            <a:r>
              <a:rPr lang="pl-PL" dirty="0" smtClean="0">
                <a:latin typeface="Arial Unicode MS" pitchFamily="34" charset="-128"/>
                <a:ea typeface="Arial Unicode MS" pitchFamily="34" charset="-128"/>
                <a:cs typeface="Arial Unicode MS" pitchFamily="34" charset="-128"/>
              </a:rPr>
              <a:t>, to – na mocy kodeksu cywilnego - nie mamy obowiązku się do nich stosować.  </a:t>
            </a:r>
          </a:p>
          <a:p>
            <a:pPr algn="just">
              <a:buNone/>
            </a:pPr>
            <a:r>
              <a:rPr lang="pl-PL" dirty="0" smtClean="0">
                <a:latin typeface="Arial Unicode MS" pitchFamily="34" charset="-128"/>
                <a:ea typeface="Arial Unicode MS" pitchFamily="34" charset="-128"/>
                <a:cs typeface="Arial Unicode MS" pitchFamily="34" charset="-128"/>
              </a:rPr>
              <a:t>	</a:t>
            </a:r>
            <a:r>
              <a:rPr lang="pl-PL" dirty="0" smtClean="0">
                <a:solidFill>
                  <a:schemeClr val="accent1"/>
                </a:solidFill>
                <a:latin typeface="Arial Unicode MS" pitchFamily="34" charset="-128"/>
                <a:ea typeface="Arial Unicode MS" pitchFamily="34" charset="-128"/>
                <a:cs typeface="Arial Unicode MS" pitchFamily="34" charset="-128"/>
                <a:sym typeface="Wingdings" pitchFamily="2" charset="2"/>
              </a:rPr>
              <a:t> </a:t>
            </a:r>
            <a:r>
              <a:rPr lang="pl-PL" dirty="0" smtClean="0">
                <a:latin typeface="Arial Unicode MS" pitchFamily="34" charset="-128"/>
                <a:ea typeface="Arial Unicode MS" pitchFamily="34" charset="-128"/>
                <a:cs typeface="Arial Unicode MS" pitchFamily="34" charset="-128"/>
              </a:rPr>
              <a:t>Możemy spodziewać się wtedy pozwu ze strony przedsiębiorcy (powinniśmy wnioskować o jego oddalenie). </a:t>
            </a:r>
          </a:p>
          <a:p>
            <a:pPr algn="just">
              <a:buNone/>
            </a:pPr>
            <a:r>
              <a:rPr lang="pl-PL" dirty="0" smtClean="0">
                <a:latin typeface="Arial Unicode MS" pitchFamily="34" charset="-128"/>
                <a:ea typeface="Arial Unicode MS" pitchFamily="34" charset="-128"/>
                <a:cs typeface="Arial Unicode MS" pitchFamily="34" charset="-128"/>
              </a:rPr>
              <a:t>	</a:t>
            </a:r>
            <a:r>
              <a:rPr lang="pl-PL" dirty="0" smtClean="0">
                <a:solidFill>
                  <a:schemeClr val="accent1"/>
                </a:solidFill>
                <a:latin typeface="Arial Unicode MS" pitchFamily="34" charset="-128"/>
                <a:ea typeface="Arial Unicode MS" pitchFamily="34" charset="-128"/>
                <a:cs typeface="Arial Unicode MS" pitchFamily="34" charset="-128"/>
                <a:sym typeface="Wingdings" pitchFamily="2" charset="2"/>
              </a:rPr>
              <a:t> </a:t>
            </a:r>
            <a:r>
              <a:rPr lang="pl-PL" dirty="0" smtClean="0">
                <a:latin typeface="Arial Unicode MS" pitchFamily="34" charset="-128"/>
                <a:ea typeface="Arial Unicode MS" pitchFamily="34" charset="-128"/>
                <a:cs typeface="Arial Unicode MS" pitchFamily="34" charset="-128"/>
              </a:rPr>
              <a:t>Możemy też sami wystąpić z powództwem  w trybie art. 189 k.p.c. o ustalenie istnienia lub nieistnienia prawa wynikającego z kwestionowanego postanowienia umownego.</a:t>
            </a:r>
            <a:endParaRPr lang="pl-PL" dirty="0">
              <a:latin typeface="Arial Unicode MS" pitchFamily="34" charset="-128"/>
              <a:ea typeface="Arial Unicode MS" pitchFamily="34" charset="-128"/>
              <a:cs typeface="Arial Unicode MS" pitchFamily="34" charset="-128"/>
            </a:endParaRPr>
          </a:p>
        </p:txBody>
      </p:sp>
      <p:pic>
        <p:nvPicPr>
          <p:cNvPr id="4" name="Obraz 3" descr="temida.gif"/>
          <p:cNvPicPr>
            <a:picLocks noChangeAspect="1"/>
          </p:cNvPicPr>
          <p:nvPr/>
        </p:nvPicPr>
        <p:blipFill>
          <a:blip r:embed="rId3" cstate="print"/>
          <a:stretch>
            <a:fillRect/>
          </a:stretch>
        </p:blipFill>
        <p:spPr>
          <a:xfrm>
            <a:off x="179512" y="1628800"/>
            <a:ext cx="2310566" cy="414908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8596" y="0"/>
            <a:ext cx="8568952" cy="1143000"/>
          </a:xfrm>
        </p:spPr>
        <p:txBody>
          <a:bodyPr>
            <a:normAutofit/>
          </a:bodyPr>
          <a:lstStyle/>
          <a:p>
            <a:pPr algn="ctr"/>
            <a:r>
              <a:rPr lang="pl-PL" sz="3600" b="1" dirty="0" smtClean="0">
                <a:latin typeface="+mn-lt"/>
              </a:rPr>
              <a:t>KONTROLA INCYDENTALNA</a:t>
            </a:r>
            <a:endParaRPr lang="pl-PL" sz="3600" b="1" dirty="0">
              <a:latin typeface="+mn-lt"/>
            </a:endParaRPr>
          </a:p>
        </p:txBody>
      </p:sp>
      <p:pic>
        <p:nvPicPr>
          <p:cNvPr id="6" name="Obraz 5" descr="ki.png"/>
          <p:cNvPicPr>
            <a:picLocks noChangeAspect="1"/>
          </p:cNvPicPr>
          <p:nvPr/>
        </p:nvPicPr>
        <p:blipFill>
          <a:blip r:embed="rId3"/>
          <a:stretch>
            <a:fillRect/>
          </a:stretch>
        </p:blipFill>
        <p:spPr>
          <a:xfrm>
            <a:off x="1285852" y="1000108"/>
            <a:ext cx="6429420" cy="5290757"/>
          </a:xfrm>
          <a:prstGeom prst="rect">
            <a:avLst/>
          </a:prstGeom>
        </p:spPr>
      </p:pic>
      <p:sp>
        <p:nvSpPr>
          <p:cNvPr id="7" name="pole tekstowe 6"/>
          <p:cNvSpPr txBox="1"/>
          <p:nvPr/>
        </p:nvSpPr>
        <p:spPr>
          <a:xfrm>
            <a:off x="785786" y="6429396"/>
            <a:ext cx="7500990" cy="307777"/>
          </a:xfrm>
          <a:prstGeom prst="rect">
            <a:avLst/>
          </a:prstGeom>
          <a:noFill/>
        </p:spPr>
        <p:txBody>
          <a:bodyPr wrap="square" rtlCol="0">
            <a:spAutoFit/>
          </a:bodyPr>
          <a:lstStyle/>
          <a:p>
            <a:r>
              <a:rPr lang="pl-PL" sz="1400" dirty="0" err="1" smtClean="0">
                <a:latin typeface="Arial Unicode MS" pitchFamily="34" charset="-128"/>
                <a:ea typeface="Arial Unicode MS" pitchFamily="34" charset="-128"/>
                <a:cs typeface="Arial Unicode MS" pitchFamily="34" charset="-128"/>
              </a:rPr>
              <a:t>Żródło</a:t>
            </a:r>
            <a:r>
              <a:rPr lang="pl-PL" sz="1400" dirty="0" smtClean="0">
                <a:latin typeface="Arial Unicode MS" pitchFamily="34" charset="-128"/>
                <a:ea typeface="Arial Unicode MS" pitchFamily="34" charset="-128"/>
                <a:cs typeface="Arial Unicode MS" pitchFamily="34" charset="-128"/>
              </a:rPr>
              <a:t>: https://www.uokik.gov.pl</a:t>
            </a:r>
            <a:endParaRPr lang="pl-PL" sz="1400"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sz="quarter" idx="1"/>
          </p:nvPr>
        </p:nvSpPr>
        <p:spPr>
          <a:xfrm>
            <a:off x="683568" y="1844824"/>
            <a:ext cx="8003232" cy="4572000"/>
          </a:xfrm>
        </p:spPr>
        <p:txBody>
          <a:bodyPr>
            <a:normAutofit/>
          </a:bodyPr>
          <a:lstStyle/>
          <a:p>
            <a:pPr marL="0" indent="0" algn="just">
              <a:buNone/>
            </a:pPr>
            <a:r>
              <a:rPr lang="pl-PL" sz="2400" dirty="0" smtClean="0">
                <a:latin typeface="Arial Unicode MS" pitchFamily="34" charset="-128"/>
                <a:ea typeface="Arial Unicode MS" pitchFamily="34" charset="-128"/>
                <a:cs typeface="Arial Unicode MS" pitchFamily="34" charset="-128"/>
                <a:sym typeface="Wingdings" pitchFamily="2" charset="2"/>
              </a:rPr>
              <a:t> </a:t>
            </a:r>
            <a:r>
              <a:rPr lang="pl-PL" sz="2400" dirty="0" smtClean="0">
                <a:latin typeface="Arial Unicode MS" pitchFamily="34" charset="-128"/>
                <a:ea typeface="Arial Unicode MS" pitchFamily="34" charset="-128"/>
                <a:cs typeface="Arial Unicode MS" pitchFamily="34" charset="-128"/>
              </a:rPr>
              <a:t>Konsument może powiadomić Prezesa </a:t>
            </a:r>
            <a:r>
              <a:rPr lang="pl-PL" sz="2400" dirty="0" err="1" smtClean="0">
                <a:latin typeface="Arial Unicode MS" pitchFamily="34" charset="-128"/>
                <a:ea typeface="Arial Unicode MS" pitchFamily="34" charset="-128"/>
                <a:cs typeface="Arial Unicode MS" pitchFamily="34" charset="-128"/>
              </a:rPr>
              <a:t>UOKiK</a:t>
            </a:r>
            <a:r>
              <a:rPr lang="pl-PL" sz="2400" dirty="0" smtClean="0">
                <a:latin typeface="Arial Unicode MS" pitchFamily="34" charset="-128"/>
                <a:ea typeface="Arial Unicode MS" pitchFamily="34" charset="-128"/>
                <a:cs typeface="Arial Unicode MS" pitchFamily="34" charset="-128"/>
              </a:rPr>
              <a:t> o podejrzeniu stosowania przez przedsiębiorcę niedozwolonego postanowienia wzorca umowy i zostać dopuszczony w charakterze zainteresowanego do udziału w postępowaniu prowadzonym przez Urząd w sprawie o uznanie postanowień wzorca umowy za niedozwolone. </a:t>
            </a:r>
          </a:p>
          <a:p>
            <a:pPr marL="0" indent="0" algn="just">
              <a:buNone/>
            </a:pPr>
            <a:r>
              <a:rPr lang="pl-PL" sz="2400" dirty="0" smtClean="0">
                <a:latin typeface="Arial Unicode MS" pitchFamily="34" charset="-128"/>
                <a:ea typeface="Arial Unicode MS" pitchFamily="34" charset="-128"/>
                <a:cs typeface="Arial Unicode MS" pitchFamily="34" charset="-128"/>
                <a:sym typeface="Wingdings" pitchFamily="2" charset="2"/>
              </a:rPr>
              <a:t> </a:t>
            </a:r>
            <a:r>
              <a:rPr lang="pl-PL" sz="2400" dirty="0" smtClean="0">
                <a:latin typeface="Arial Unicode MS" pitchFamily="34" charset="-128"/>
                <a:ea typeface="Arial Unicode MS" pitchFamily="34" charset="-128"/>
                <a:cs typeface="Arial Unicode MS" pitchFamily="34" charset="-128"/>
              </a:rPr>
              <a:t>Uprawnia go to do składania dokumentów i wyjaśnień, co do okoliczności sprawy oraz przeglądania akt. </a:t>
            </a:r>
            <a:endParaRPr lang="pl-PL" sz="2400" dirty="0">
              <a:latin typeface="Arial Unicode MS" pitchFamily="34" charset="-128"/>
              <a:ea typeface="Arial Unicode MS" pitchFamily="34" charset="-128"/>
              <a:cs typeface="Arial Unicode MS" pitchFamily="34" charset="-128"/>
            </a:endParaRPr>
          </a:p>
        </p:txBody>
      </p:sp>
      <p:sp>
        <p:nvSpPr>
          <p:cNvPr id="5" name="Tytuł 1"/>
          <p:cNvSpPr>
            <a:spLocks noGrp="1"/>
          </p:cNvSpPr>
          <p:nvPr>
            <p:ph type="title"/>
          </p:nvPr>
        </p:nvSpPr>
        <p:spPr>
          <a:xfrm>
            <a:off x="914400" y="274638"/>
            <a:ext cx="7772400" cy="1143000"/>
          </a:xfrm>
        </p:spPr>
        <p:txBody>
          <a:bodyPr/>
          <a:lstStyle/>
          <a:p>
            <a:pPr algn="ctr"/>
            <a:r>
              <a:rPr lang="pl-PL" b="1" dirty="0" smtClean="0">
                <a:latin typeface="+mn-lt"/>
              </a:rPr>
              <a:t>KONTROLA ABSTRAKCYJNA</a:t>
            </a:r>
            <a:endParaRPr lang="pl-PL" b="1" dirty="0">
              <a:latin typeface="+mn-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az 5" descr="ka.png"/>
          <p:cNvPicPr>
            <a:picLocks noChangeAspect="1"/>
          </p:cNvPicPr>
          <p:nvPr/>
        </p:nvPicPr>
        <p:blipFill>
          <a:blip r:embed="rId3"/>
          <a:stretch>
            <a:fillRect/>
          </a:stretch>
        </p:blipFill>
        <p:spPr>
          <a:xfrm>
            <a:off x="2000232" y="142852"/>
            <a:ext cx="5572164" cy="6572296"/>
          </a:xfrm>
          <a:prstGeom prst="rect">
            <a:avLst/>
          </a:prstGeom>
        </p:spPr>
      </p:pic>
      <p:sp>
        <p:nvSpPr>
          <p:cNvPr id="8" name="pole tekstowe 7"/>
          <p:cNvSpPr txBox="1"/>
          <p:nvPr/>
        </p:nvSpPr>
        <p:spPr>
          <a:xfrm>
            <a:off x="785786" y="6429396"/>
            <a:ext cx="7500990" cy="307777"/>
          </a:xfrm>
          <a:prstGeom prst="rect">
            <a:avLst/>
          </a:prstGeom>
          <a:noFill/>
        </p:spPr>
        <p:txBody>
          <a:bodyPr wrap="square" rtlCol="0">
            <a:spAutoFit/>
          </a:bodyPr>
          <a:lstStyle/>
          <a:p>
            <a:r>
              <a:rPr lang="pl-PL" sz="1400" dirty="0" err="1" smtClean="0">
                <a:latin typeface="Arial Unicode MS" pitchFamily="34" charset="-128"/>
                <a:ea typeface="Arial Unicode MS" pitchFamily="34" charset="-128"/>
                <a:cs typeface="Arial Unicode MS" pitchFamily="34" charset="-128"/>
              </a:rPr>
              <a:t>Żródło</a:t>
            </a:r>
            <a:r>
              <a:rPr lang="pl-PL" sz="1400" dirty="0" smtClean="0">
                <a:latin typeface="Arial Unicode MS" pitchFamily="34" charset="-128"/>
                <a:ea typeface="Arial Unicode MS" pitchFamily="34" charset="-128"/>
                <a:cs typeface="Arial Unicode MS" pitchFamily="34" charset="-128"/>
              </a:rPr>
              <a:t>: https://www.uokik.gov.pl</a:t>
            </a:r>
            <a:endParaRPr lang="pl-PL" sz="1400"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b="1" dirty="0" smtClean="0">
                <a:latin typeface="+mn-lt"/>
              </a:rPr>
              <a:t>ZAWIADOMIENIE</a:t>
            </a:r>
            <a:endParaRPr lang="pl-PL" b="1" dirty="0">
              <a:latin typeface="+mn-lt"/>
            </a:endParaRPr>
          </a:p>
        </p:txBody>
      </p:sp>
      <p:sp>
        <p:nvSpPr>
          <p:cNvPr id="3" name="Symbol zastępczy zawartości 2"/>
          <p:cNvSpPr>
            <a:spLocks noGrp="1"/>
          </p:cNvSpPr>
          <p:nvPr>
            <p:ph sz="quarter" idx="1"/>
          </p:nvPr>
        </p:nvSpPr>
        <p:spPr>
          <a:xfrm>
            <a:off x="571472" y="1447800"/>
            <a:ext cx="8115328" cy="4767282"/>
          </a:xfrm>
        </p:spPr>
        <p:txBody>
          <a:bodyPr>
            <a:normAutofit/>
          </a:bodyPr>
          <a:lstStyle/>
          <a:p>
            <a:pPr marL="514350" indent="-514350" algn="just">
              <a:buFont typeface="+mj-lt"/>
              <a:buAutoNum type="arabicPeriod"/>
            </a:pPr>
            <a:r>
              <a:rPr lang="pl-PL" dirty="0" smtClean="0">
                <a:latin typeface="Arial Unicode MS" pitchFamily="34" charset="-128"/>
                <a:ea typeface="Arial Unicode MS" pitchFamily="34" charset="-128"/>
                <a:cs typeface="Arial Unicode MS" pitchFamily="34" charset="-128"/>
              </a:rPr>
              <a:t>wskazanie przedsiębiorcy, któremu zarzucane jest stosowanie niedozwolonych postanowień wzorca umowy;</a:t>
            </a:r>
          </a:p>
          <a:p>
            <a:pPr marL="514350" indent="-514350" algn="just">
              <a:buFont typeface="+mj-lt"/>
              <a:buAutoNum type="arabicPeriod"/>
            </a:pPr>
            <a:r>
              <a:rPr lang="pl-PL" dirty="0" smtClean="0">
                <a:latin typeface="Arial Unicode MS" pitchFamily="34" charset="-128"/>
                <a:ea typeface="Arial Unicode MS" pitchFamily="34" charset="-128"/>
                <a:cs typeface="Arial Unicode MS" pitchFamily="34" charset="-128"/>
              </a:rPr>
              <a:t>opis stanu faktycznego będącego podstawą zawiadomienia;</a:t>
            </a:r>
          </a:p>
          <a:p>
            <a:pPr marL="514350" indent="-514350" algn="just">
              <a:buFont typeface="+mj-lt"/>
              <a:buAutoNum type="arabicPeriod"/>
            </a:pPr>
            <a:r>
              <a:rPr lang="pl-PL" dirty="0" smtClean="0">
                <a:latin typeface="Arial Unicode MS" pitchFamily="34" charset="-128"/>
                <a:ea typeface="Arial Unicode MS" pitchFamily="34" charset="-128"/>
                <a:cs typeface="Arial Unicode MS" pitchFamily="34" charset="-128"/>
              </a:rPr>
              <a:t>wskazanie postanowienia wzorca umowy naruszającego zakaz, o którym mowa w art. 23a;</a:t>
            </a:r>
          </a:p>
          <a:p>
            <a:pPr marL="514350" indent="-514350" algn="just">
              <a:buFont typeface="+mj-lt"/>
              <a:buAutoNum type="arabicPeriod"/>
            </a:pPr>
            <a:r>
              <a:rPr lang="pl-PL" dirty="0" smtClean="0">
                <a:latin typeface="Arial Unicode MS" pitchFamily="34" charset="-128"/>
                <a:ea typeface="Arial Unicode MS" pitchFamily="34" charset="-128"/>
                <a:cs typeface="Arial Unicode MS" pitchFamily="34" charset="-128"/>
              </a:rPr>
              <a:t>uprawdopodobnienie naruszenia zakazu określonego w art. 23a;</a:t>
            </a:r>
          </a:p>
          <a:p>
            <a:pPr marL="514350" indent="-514350" algn="just">
              <a:buFont typeface="+mj-lt"/>
              <a:buAutoNum type="arabicPeriod"/>
            </a:pPr>
            <a:r>
              <a:rPr lang="pl-PL" dirty="0" smtClean="0">
                <a:latin typeface="Arial Unicode MS" pitchFamily="34" charset="-128"/>
                <a:ea typeface="Arial Unicode MS" pitchFamily="34" charset="-128"/>
                <a:cs typeface="Arial Unicode MS" pitchFamily="34" charset="-128"/>
              </a:rPr>
              <a:t>dane identyfikujące zgłaszającego zawiadomienie.</a:t>
            </a:r>
            <a:endParaRPr lang="pl-PL"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latin typeface="+mn-lt"/>
              </a:rPr>
              <a:t>DECYZJA PRZESA UOKIK</a:t>
            </a:r>
            <a:endParaRPr lang="pl-PL" b="1" dirty="0">
              <a:latin typeface="+mn-lt"/>
            </a:endParaRPr>
          </a:p>
        </p:txBody>
      </p:sp>
      <p:sp>
        <p:nvSpPr>
          <p:cNvPr id="3" name="Symbol zastępczy zawartości 2"/>
          <p:cNvSpPr>
            <a:spLocks noGrp="1"/>
          </p:cNvSpPr>
          <p:nvPr>
            <p:ph sz="quarter" idx="1"/>
          </p:nvPr>
        </p:nvSpPr>
        <p:spPr>
          <a:xfrm>
            <a:off x="683568" y="1556792"/>
            <a:ext cx="7632848" cy="4729728"/>
          </a:xfrm>
        </p:spPr>
        <p:txBody>
          <a:bodyPr>
            <a:noAutofit/>
          </a:bodyPr>
          <a:lstStyle/>
          <a:p>
            <a:pPr algn="just">
              <a:buFont typeface="Wingdings" pitchFamily="2" charset="2"/>
              <a:buChar char="v"/>
            </a:pPr>
            <a:r>
              <a:rPr lang="pl-PL" sz="2200" dirty="0" smtClean="0">
                <a:latin typeface="Arial Unicode MS" pitchFamily="34" charset="-128"/>
                <a:ea typeface="Arial Unicode MS" pitchFamily="34" charset="-128"/>
                <a:cs typeface="Arial Unicode MS" pitchFamily="34" charset="-128"/>
              </a:rPr>
              <a:t>Efektem postępowania w sprawie o uznanie postanowienia wzorca umowy za niedozwolone jest wydanie przez Prezesa </a:t>
            </a:r>
            <a:r>
              <a:rPr lang="pl-PL" sz="2200" dirty="0" err="1" smtClean="0">
                <a:latin typeface="Arial Unicode MS" pitchFamily="34" charset="-128"/>
                <a:ea typeface="Arial Unicode MS" pitchFamily="34" charset="-128"/>
                <a:cs typeface="Arial Unicode MS" pitchFamily="34" charset="-128"/>
              </a:rPr>
              <a:t>UOKiK</a:t>
            </a:r>
            <a:r>
              <a:rPr lang="pl-PL" sz="2200" dirty="0" smtClean="0">
                <a:latin typeface="Arial Unicode MS" pitchFamily="34" charset="-128"/>
                <a:ea typeface="Arial Unicode MS" pitchFamily="34" charset="-128"/>
                <a:cs typeface="Arial Unicode MS" pitchFamily="34" charset="-128"/>
              </a:rPr>
              <a:t> </a:t>
            </a:r>
            <a:r>
              <a:rPr lang="pl-PL" sz="2200" b="1" u="sng" dirty="0" smtClean="0">
                <a:latin typeface="Arial Unicode MS" pitchFamily="34" charset="-128"/>
                <a:ea typeface="Arial Unicode MS" pitchFamily="34" charset="-128"/>
                <a:cs typeface="Arial Unicode MS" pitchFamily="34" charset="-128"/>
              </a:rPr>
              <a:t>decyzji administracyjnej</a:t>
            </a:r>
            <a:r>
              <a:rPr lang="pl-PL" sz="2200" dirty="0" smtClean="0">
                <a:latin typeface="Arial Unicode MS" pitchFamily="34" charset="-128"/>
                <a:ea typeface="Arial Unicode MS" pitchFamily="34" charset="-128"/>
                <a:cs typeface="Arial Unicode MS" pitchFamily="34" charset="-128"/>
              </a:rPr>
              <a:t>, w której rozstrzyga, czy dana klauzula ma niedozwolony charakter oraz zakazuje jej dalszego wykorzystywania. Może także określić środki usunięcia trwających skutków bezprawnej praktyki przedsiębiorcy.</a:t>
            </a:r>
          </a:p>
          <a:p>
            <a:pPr algn="just">
              <a:buFont typeface="Wingdings" pitchFamily="2" charset="2"/>
              <a:buChar char="v"/>
            </a:pPr>
            <a:endParaRPr lang="pl-PL" sz="2200" dirty="0" smtClean="0">
              <a:latin typeface="Arial Unicode MS" pitchFamily="34" charset="-128"/>
              <a:ea typeface="Arial Unicode MS" pitchFamily="34" charset="-128"/>
              <a:cs typeface="Arial Unicode MS" pitchFamily="34" charset="-128"/>
            </a:endParaRPr>
          </a:p>
          <a:p>
            <a:pPr algn="just">
              <a:buFont typeface="Wingdings" pitchFamily="2" charset="2"/>
              <a:buChar char="v"/>
            </a:pPr>
            <a:r>
              <a:rPr lang="pl-PL" sz="2200" dirty="0" smtClean="0">
                <a:latin typeface="Arial Unicode MS" pitchFamily="34" charset="-128"/>
                <a:ea typeface="Arial Unicode MS" pitchFamily="34" charset="-128"/>
                <a:cs typeface="Arial Unicode MS" pitchFamily="34" charset="-128"/>
              </a:rPr>
              <a:t>Decyzja Prezesa </a:t>
            </a:r>
            <a:r>
              <a:rPr lang="pl-PL" sz="2200" dirty="0" err="1" smtClean="0">
                <a:latin typeface="Arial Unicode MS" pitchFamily="34" charset="-128"/>
                <a:ea typeface="Arial Unicode MS" pitchFamily="34" charset="-128"/>
                <a:cs typeface="Arial Unicode MS" pitchFamily="34" charset="-128"/>
              </a:rPr>
              <a:t>UOKiK</a:t>
            </a:r>
            <a:r>
              <a:rPr lang="pl-PL" sz="2200" dirty="0" smtClean="0">
                <a:latin typeface="Arial Unicode MS" pitchFamily="34" charset="-128"/>
                <a:ea typeface="Arial Unicode MS" pitchFamily="34" charset="-128"/>
                <a:cs typeface="Arial Unicode MS" pitchFamily="34" charset="-128"/>
              </a:rPr>
              <a:t> uznająca postanowienie wzorca umowy za niedozwolone ma </a:t>
            </a:r>
            <a:r>
              <a:rPr lang="pl-PL" sz="2200" b="1" u="sng" dirty="0" smtClean="0">
                <a:solidFill>
                  <a:srgbClr val="0070C0"/>
                </a:solidFill>
                <a:latin typeface="Arial Unicode MS" pitchFamily="34" charset="-128"/>
                <a:ea typeface="Arial Unicode MS" pitchFamily="34" charset="-128"/>
                <a:cs typeface="Arial Unicode MS" pitchFamily="34" charset="-128"/>
              </a:rPr>
              <a:t>skutek tylko w stosunku do przedsiębiorcy, który ją stosował oraz wobec wszystkich konsumentów, którzy zawarli z nim umowę</a:t>
            </a:r>
            <a:r>
              <a:rPr lang="pl-PL" sz="2200" dirty="0" smtClean="0">
                <a:latin typeface="Arial Unicode MS" pitchFamily="34" charset="-128"/>
                <a:ea typeface="Arial Unicode MS" pitchFamily="34" charset="-128"/>
                <a:cs typeface="Arial Unicode MS" pitchFamily="34" charset="-128"/>
              </a:rPr>
              <a:t> na postawie klauzuli wskazanej w decyzji. </a:t>
            </a:r>
            <a:endParaRPr lang="pl-PL" sz="2200"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descr="ludzik-nowe kategorie_prawa_jazdy-cskz.jpg"/>
          <p:cNvPicPr>
            <a:picLocks noChangeAspect="1"/>
          </p:cNvPicPr>
          <p:nvPr/>
        </p:nvPicPr>
        <p:blipFill>
          <a:blip r:embed="rId3" cstate="print"/>
          <a:stretch>
            <a:fillRect/>
          </a:stretch>
        </p:blipFill>
        <p:spPr>
          <a:xfrm>
            <a:off x="251520" y="5013176"/>
            <a:ext cx="1195709" cy="1628800"/>
          </a:xfrm>
          <a:prstGeom prst="rect">
            <a:avLst/>
          </a:prstGeom>
        </p:spPr>
      </p:pic>
      <p:sp>
        <p:nvSpPr>
          <p:cNvPr id="2" name="Tytuł 1"/>
          <p:cNvSpPr>
            <a:spLocks noGrp="1"/>
          </p:cNvSpPr>
          <p:nvPr>
            <p:ph type="title"/>
          </p:nvPr>
        </p:nvSpPr>
        <p:spPr>
          <a:xfrm>
            <a:off x="899592" y="476672"/>
            <a:ext cx="7772400" cy="952064"/>
          </a:xfrm>
        </p:spPr>
        <p:txBody>
          <a:bodyPr>
            <a:normAutofit/>
          </a:bodyPr>
          <a:lstStyle/>
          <a:p>
            <a:pPr algn="ctr"/>
            <a:r>
              <a:rPr lang="pl-PL" b="1" dirty="0" smtClean="0">
                <a:latin typeface="+mn-lt"/>
                <a:ea typeface="Arial Unicode MS" pitchFamily="34" charset="-128"/>
                <a:cs typeface="Arial Unicode MS" pitchFamily="34" charset="-128"/>
              </a:rPr>
              <a:t>KONSEKWENCJE</a:t>
            </a:r>
            <a:endParaRPr lang="pl-PL" b="1" dirty="0">
              <a:latin typeface="+mn-lt"/>
              <a:ea typeface="Arial Unicode MS" pitchFamily="34" charset="-128"/>
              <a:cs typeface="Arial Unicode MS" pitchFamily="34" charset="-128"/>
            </a:endParaRPr>
          </a:p>
        </p:txBody>
      </p:sp>
      <p:sp>
        <p:nvSpPr>
          <p:cNvPr id="3" name="Symbol zastępczy zawartości 2"/>
          <p:cNvSpPr>
            <a:spLocks noGrp="1"/>
          </p:cNvSpPr>
          <p:nvPr>
            <p:ph sz="quarter" idx="1"/>
          </p:nvPr>
        </p:nvSpPr>
        <p:spPr>
          <a:xfrm>
            <a:off x="899592" y="1700808"/>
            <a:ext cx="7772400" cy="3371266"/>
          </a:xfrm>
        </p:spPr>
        <p:txBody>
          <a:bodyPr>
            <a:normAutofit/>
          </a:bodyPr>
          <a:lstStyle/>
          <a:p>
            <a:pPr algn="just">
              <a:lnSpc>
                <a:spcPct val="150000"/>
              </a:lnSpc>
            </a:pPr>
            <a:r>
              <a:rPr lang="pl-PL" sz="2200" b="1" dirty="0" smtClean="0">
                <a:solidFill>
                  <a:srgbClr val="0070C0"/>
                </a:solidFill>
                <a:latin typeface="Arial Unicode MS" pitchFamily="34" charset="-128"/>
                <a:ea typeface="Arial Unicode MS" pitchFamily="34" charset="-128"/>
                <a:cs typeface="Arial Unicode MS" pitchFamily="34" charset="-128"/>
              </a:rPr>
              <a:t>Postanowienie uznane za klauzulę niedozwoloną nie wiąże konsumenta</a:t>
            </a:r>
            <a:r>
              <a:rPr lang="pl-PL" sz="2200" dirty="0" smtClean="0">
                <a:solidFill>
                  <a:srgbClr val="0070C0"/>
                </a:solidFill>
                <a:latin typeface="Arial Unicode MS" pitchFamily="34" charset="-128"/>
                <a:ea typeface="Arial Unicode MS" pitchFamily="34" charset="-128"/>
                <a:cs typeface="Arial Unicode MS" pitchFamily="34" charset="-128"/>
              </a:rPr>
              <a:t>.</a:t>
            </a:r>
            <a:endParaRPr lang="pl-PL" sz="2200" b="1" dirty="0" smtClean="0">
              <a:solidFill>
                <a:srgbClr val="0070C0"/>
              </a:solidFill>
              <a:latin typeface="Arial Unicode MS" pitchFamily="34" charset="-128"/>
              <a:ea typeface="Arial Unicode MS" pitchFamily="34" charset="-128"/>
              <a:cs typeface="Arial Unicode MS" pitchFamily="34" charset="-128"/>
            </a:endParaRPr>
          </a:p>
          <a:p>
            <a:pPr algn="just">
              <a:lnSpc>
                <a:spcPct val="150000"/>
              </a:lnSpc>
            </a:pPr>
            <a:r>
              <a:rPr lang="pl-PL" sz="2200" b="1" dirty="0" smtClean="0">
                <a:solidFill>
                  <a:srgbClr val="0070C0"/>
                </a:solidFill>
                <a:latin typeface="Arial Unicode MS" pitchFamily="34" charset="-128"/>
                <a:ea typeface="Arial Unicode MS" pitchFamily="34" charset="-128"/>
                <a:cs typeface="Arial Unicode MS" pitchFamily="34" charset="-128"/>
              </a:rPr>
              <a:t>W pozostałym zakresie umowa wiąże strony</a:t>
            </a:r>
            <a:r>
              <a:rPr lang="pl-PL" sz="2200" dirty="0" smtClean="0">
                <a:solidFill>
                  <a:srgbClr val="0070C0"/>
                </a:solidFill>
                <a:latin typeface="Arial Unicode MS" pitchFamily="34" charset="-128"/>
                <a:ea typeface="Arial Unicode MS" pitchFamily="34" charset="-128"/>
                <a:cs typeface="Arial Unicode MS" pitchFamily="34" charset="-128"/>
              </a:rPr>
              <a:t>.</a:t>
            </a:r>
          </a:p>
          <a:p>
            <a:pPr algn="just">
              <a:lnSpc>
                <a:spcPct val="150000"/>
              </a:lnSpc>
            </a:pPr>
            <a:r>
              <a:rPr lang="pl-PL" sz="2200" dirty="0" smtClean="0">
                <a:latin typeface="Arial Unicode MS" pitchFamily="34" charset="-128"/>
                <a:ea typeface="Arial Unicode MS" pitchFamily="34" charset="-128"/>
                <a:cs typeface="Arial Unicode MS" pitchFamily="34" charset="-128"/>
              </a:rPr>
              <a:t>Wystąpienie w konkretnej umowie klauzuli niedozwolonej nie pozwala na uznanie całej umowy za nieważną! </a:t>
            </a:r>
          </a:p>
          <a:p>
            <a:pPr algn="just">
              <a:lnSpc>
                <a:spcPct val="150000"/>
              </a:lnSpc>
              <a:buNone/>
            </a:pPr>
            <a:endParaRPr lang="pl-PL" sz="2200" dirty="0" smtClean="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b="1" dirty="0" smtClean="0">
                <a:latin typeface="+mn-lt"/>
              </a:rPr>
              <a:t>KARY</a:t>
            </a:r>
            <a:endParaRPr lang="pl-PL" b="1" dirty="0">
              <a:latin typeface="+mn-lt"/>
            </a:endParaRPr>
          </a:p>
        </p:txBody>
      </p:sp>
      <p:sp>
        <p:nvSpPr>
          <p:cNvPr id="3" name="Symbol zastępczy zawartości 2"/>
          <p:cNvSpPr>
            <a:spLocks noGrp="1"/>
          </p:cNvSpPr>
          <p:nvPr>
            <p:ph sz="quarter" idx="1"/>
          </p:nvPr>
        </p:nvSpPr>
        <p:spPr>
          <a:xfrm>
            <a:off x="611560" y="1714488"/>
            <a:ext cx="8075240" cy="4305312"/>
          </a:xfrm>
        </p:spPr>
        <p:txBody>
          <a:bodyPr>
            <a:normAutofit/>
          </a:bodyPr>
          <a:lstStyle/>
          <a:p>
            <a:pPr algn="just">
              <a:lnSpc>
                <a:spcPct val="90000"/>
              </a:lnSpc>
            </a:pPr>
            <a:r>
              <a:rPr lang="pl-PL" sz="2400" dirty="0" smtClean="0">
                <a:latin typeface="Arial Unicode MS" pitchFamily="34" charset="-128"/>
                <a:ea typeface="Arial Unicode MS" pitchFamily="34" charset="-128"/>
                <a:cs typeface="Arial Unicode MS" pitchFamily="34" charset="-128"/>
              </a:rPr>
              <a:t>Kompetencja Prezesa </a:t>
            </a:r>
            <a:r>
              <a:rPr lang="pl-PL" sz="2400" dirty="0" err="1" smtClean="0">
                <a:latin typeface="Arial Unicode MS" pitchFamily="34" charset="-128"/>
                <a:ea typeface="Arial Unicode MS" pitchFamily="34" charset="-128"/>
                <a:cs typeface="Arial Unicode MS" pitchFamily="34" charset="-128"/>
              </a:rPr>
              <a:t>UOKiK</a:t>
            </a:r>
            <a:r>
              <a:rPr lang="pl-PL" sz="2400" dirty="0" smtClean="0">
                <a:latin typeface="Arial Unicode MS" pitchFamily="34" charset="-128"/>
                <a:ea typeface="Arial Unicode MS" pitchFamily="34" charset="-128"/>
                <a:cs typeface="Arial Unicode MS" pitchFamily="34" charset="-128"/>
              </a:rPr>
              <a:t> do nakładania kar:</a:t>
            </a:r>
          </a:p>
          <a:p>
            <a:pPr algn="just">
              <a:lnSpc>
                <a:spcPct val="90000"/>
              </a:lnSpc>
              <a:buNone/>
            </a:pPr>
            <a:r>
              <a:rPr lang="pl-PL" sz="2400" dirty="0" smtClean="0">
                <a:latin typeface="Arial Unicode MS" pitchFamily="34" charset="-128"/>
                <a:ea typeface="Arial Unicode MS" pitchFamily="34" charset="-128"/>
                <a:cs typeface="Arial Unicode MS" pitchFamily="34" charset="-128"/>
              </a:rPr>
              <a:t>	</a:t>
            </a:r>
          </a:p>
          <a:p>
            <a:pPr algn="ctr">
              <a:lnSpc>
                <a:spcPct val="90000"/>
              </a:lnSpc>
              <a:buNone/>
            </a:pPr>
            <a:r>
              <a:rPr lang="pl-PL" sz="2400" b="1" dirty="0" smtClean="0">
                <a:solidFill>
                  <a:srgbClr val="00B050"/>
                </a:solidFill>
                <a:latin typeface="Arial Unicode MS" pitchFamily="34" charset="-128"/>
                <a:ea typeface="Arial Unicode MS" pitchFamily="34" charset="-128"/>
                <a:cs typeface="Arial Unicode MS" pitchFamily="34" charset="-128"/>
              </a:rPr>
              <a:t>	</a:t>
            </a:r>
            <a:r>
              <a:rPr lang="pl-PL" sz="2000" b="1" dirty="0" smtClean="0">
                <a:solidFill>
                  <a:srgbClr val="00B050"/>
                </a:solidFill>
                <a:latin typeface="Arial Unicode MS" pitchFamily="34" charset="-128"/>
                <a:ea typeface="Arial Unicode MS" pitchFamily="34" charset="-128"/>
                <a:cs typeface="Arial Unicode MS" pitchFamily="34" charset="-128"/>
              </a:rPr>
              <a:t>Art. 106 ust. 1 ustawy o ochronie konkurencji i konsumenta</a:t>
            </a:r>
          </a:p>
          <a:p>
            <a:pPr marL="273050" indent="-6350" algn="just">
              <a:lnSpc>
                <a:spcPct val="90000"/>
              </a:lnSpc>
              <a:buNone/>
            </a:pPr>
            <a:r>
              <a:rPr lang="pl-PL" sz="2000" dirty="0" smtClean="0">
                <a:solidFill>
                  <a:srgbClr val="00B050"/>
                </a:solidFill>
                <a:latin typeface="Arial Unicode MS" pitchFamily="34" charset="-128"/>
                <a:ea typeface="Arial Unicode MS" pitchFamily="34" charset="-128"/>
                <a:cs typeface="Arial Unicode MS" pitchFamily="34" charset="-128"/>
              </a:rPr>
              <a:t>Prezes Urzędu może nałożyć na przedsiębiorcę, w drodze decyzji, karę pieniężną w wysokości nie większej niż 10% obrotu osiągniętego w roku obrotowym poprzedzającym rok nałożenia kary, jeżeli przedsiębiorca ten, choćby nieumyślnie: (…)</a:t>
            </a:r>
          </a:p>
          <a:p>
            <a:pPr algn="just">
              <a:lnSpc>
                <a:spcPct val="90000"/>
              </a:lnSpc>
              <a:buNone/>
            </a:pPr>
            <a:r>
              <a:rPr lang="pl-PL" sz="2000" dirty="0" smtClean="0">
                <a:solidFill>
                  <a:srgbClr val="00B050"/>
                </a:solidFill>
                <a:latin typeface="Arial Unicode MS" pitchFamily="34" charset="-128"/>
                <a:ea typeface="Arial Unicode MS" pitchFamily="34" charset="-128"/>
                <a:cs typeface="Arial Unicode MS" pitchFamily="34" charset="-128"/>
              </a:rPr>
              <a:t> 	</a:t>
            </a:r>
          </a:p>
          <a:p>
            <a:pPr algn="just">
              <a:lnSpc>
                <a:spcPct val="90000"/>
              </a:lnSpc>
            </a:pPr>
            <a:r>
              <a:rPr lang="pl-PL" sz="2000" dirty="0" smtClean="0">
                <a:latin typeface="Arial Unicode MS" pitchFamily="34" charset="-128"/>
                <a:ea typeface="Arial Unicode MS" pitchFamily="34" charset="-128"/>
                <a:cs typeface="Arial Unicode MS" pitchFamily="34" charset="-128"/>
              </a:rPr>
              <a:t>Inną kwestią jest obniżenie renomy takiego przedsiębiorcy.</a:t>
            </a:r>
          </a:p>
          <a:p>
            <a:endParaRPr lang="pl-PL" sz="2000"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928662" y="214290"/>
            <a:ext cx="7772400" cy="1143000"/>
          </a:xfrm>
        </p:spPr>
        <p:txBody>
          <a:bodyPr/>
          <a:lstStyle/>
          <a:p>
            <a:pPr algn="ctr"/>
            <a:r>
              <a:rPr lang="pl-PL" b="1" dirty="0" smtClean="0">
                <a:latin typeface="+mn-lt"/>
              </a:rPr>
              <a:t>KLAUZULE ABUZYWNE</a:t>
            </a:r>
            <a:endParaRPr lang="pl-PL" dirty="0">
              <a:latin typeface="+mn-lt"/>
            </a:endParaRPr>
          </a:p>
        </p:txBody>
      </p:sp>
      <p:sp>
        <p:nvSpPr>
          <p:cNvPr id="3" name="Symbol zastępczy zawartości 2"/>
          <p:cNvSpPr>
            <a:spLocks noGrp="1"/>
          </p:cNvSpPr>
          <p:nvPr>
            <p:ph sz="quarter" idx="1"/>
          </p:nvPr>
        </p:nvSpPr>
        <p:spPr/>
        <p:txBody>
          <a:bodyPr>
            <a:normAutofit/>
          </a:bodyPr>
          <a:lstStyle/>
          <a:p>
            <a:pPr algn="just">
              <a:buFont typeface="Wingdings" pitchFamily="2" charset="2"/>
              <a:buChar char="v"/>
            </a:pPr>
            <a:r>
              <a:rPr lang="pl-PL" sz="2400" dirty="0" smtClean="0">
                <a:latin typeface="Arial Unicode MS" pitchFamily="34" charset="-128"/>
                <a:ea typeface="Arial Unicode MS" pitchFamily="34" charset="-128"/>
                <a:cs typeface="Arial Unicode MS" pitchFamily="34" charset="-128"/>
              </a:rPr>
              <a:t>są to niedozwolone postanowienia umowne, które kształtują prawa i obowiązki konsumenta w sposób sprzeczny z dobrymi obyczajami, rażąco naruszając jego interesy. Dotyczy to tak klauzul spisanych jak i ustnych. </a:t>
            </a:r>
          </a:p>
          <a:p>
            <a:pPr algn="just">
              <a:buFont typeface="Wingdings" pitchFamily="2" charset="2"/>
              <a:buChar char="v"/>
            </a:pPr>
            <a:r>
              <a:rPr lang="pl-PL" sz="2400" dirty="0" smtClean="0">
                <a:latin typeface="Arial Unicode MS" pitchFamily="34" charset="-128"/>
                <a:ea typeface="Arial Unicode MS" pitchFamily="34" charset="-128"/>
                <a:cs typeface="Arial Unicode MS" pitchFamily="34" charset="-128"/>
              </a:rPr>
              <a:t>klauzule te możemy najczęściej spotkać w regulaminach sklepów internetowych, umowach pośrednictwa, czy też ogólnych warunkach umowy stosowanych np. przez biura podróży, banki,  operatorów telefonicznych, dostawców gazu i energii elektrycznej.</a:t>
            </a:r>
            <a:endParaRPr lang="pl-PL" sz="2400"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latin typeface="+mn-lt"/>
              </a:rPr>
              <a:t>KODEKS WYKROCZEŃ</a:t>
            </a:r>
            <a:endParaRPr lang="pl-PL" b="1" dirty="0">
              <a:latin typeface="+mn-lt"/>
            </a:endParaRPr>
          </a:p>
        </p:txBody>
      </p:sp>
      <p:sp>
        <p:nvSpPr>
          <p:cNvPr id="3" name="Symbol zastępczy zawartości 2"/>
          <p:cNvSpPr>
            <a:spLocks noGrp="1"/>
          </p:cNvSpPr>
          <p:nvPr>
            <p:ph sz="quarter" idx="1"/>
          </p:nvPr>
        </p:nvSpPr>
        <p:spPr>
          <a:xfrm>
            <a:off x="899592" y="1484784"/>
            <a:ext cx="7772400" cy="4572000"/>
          </a:xfrm>
        </p:spPr>
        <p:txBody>
          <a:bodyPr>
            <a:normAutofit fontScale="92500" lnSpcReduction="10000"/>
          </a:bodyPr>
          <a:lstStyle/>
          <a:p>
            <a:pPr algn="ctr">
              <a:buNone/>
            </a:pPr>
            <a:r>
              <a:rPr lang="pl-PL" b="1" dirty="0" smtClean="0">
                <a:latin typeface="Arial Unicode MS" pitchFamily="34" charset="-128"/>
                <a:ea typeface="Arial Unicode MS" pitchFamily="34" charset="-128"/>
                <a:cs typeface="Arial Unicode MS" pitchFamily="34" charset="-128"/>
              </a:rPr>
              <a:t>Art. 138b [Niedozwolone postanowienia umowne]</a:t>
            </a:r>
            <a:endParaRPr lang="pl-PL" dirty="0" smtClean="0">
              <a:latin typeface="Arial Unicode MS" pitchFamily="34" charset="-128"/>
              <a:ea typeface="Arial Unicode MS" pitchFamily="34" charset="-128"/>
              <a:cs typeface="Arial Unicode MS" pitchFamily="34" charset="-128"/>
            </a:endParaRPr>
          </a:p>
          <a:p>
            <a:pPr marL="0" indent="0" algn="just">
              <a:buNone/>
            </a:pPr>
            <a:r>
              <a:rPr lang="pl-PL" dirty="0" smtClean="0">
                <a:latin typeface="Arial Unicode MS" pitchFamily="34" charset="-128"/>
                <a:ea typeface="Arial Unicode MS" pitchFamily="34" charset="-128"/>
                <a:cs typeface="Arial Unicode MS" pitchFamily="34" charset="-128"/>
              </a:rPr>
              <a:t>§ 1. Kto, będąc zobowiązany na mocy orzeczenia sądu do zaniechania wykorzystywania lub do odwołania zalecenia stosowania ogólnych warunków umów albo wzoru umowy, nie stosuje się do tego obowiązku, zawierając w umowie niedozwolone postanowienia umowne, podlega karze grzywny.</a:t>
            </a:r>
          </a:p>
          <a:p>
            <a:pPr marL="0" indent="0" algn="just">
              <a:buNone/>
            </a:pPr>
            <a:r>
              <a:rPr lang="pl-PL" dirty="0" smtClean="0">
                <a:latin typeface="Arial Unicode MS" pitchFamily="34" charset="-128"/>
                <a:ea typeface="Arial Unicode MS" pitchFamily="34" charset="-128"/>
                <a:cs typeface="Arial Unicode MS" pitchFamily="34" charset="-128"/>
              </a:rPr>
              <a:t>§ 2. Jeżeli orzeczenie sądu, o którym mowa w § 1, dotyczy przedsiębiorcy niebędącego osobą fizyczną, odpowiedzialność przewidzianą w § 1 ponosi osoba kierująca przedsiębiorstwem lub osoba upoważniona do zawierania umów z konsumentami.</a:t>
            </a:r>
            <a:endParaRPr lang="pl-PL"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ctr"/>
            <a:r>
              <a:rPr lang="pl-PL" b="1" dirty="0" smtClean="0">
                <a:latin typeface="+mn-lt"/>
              </a:rPr>
              <a:t>PRZYKŁADOWE KLAUZULE NIEDOZWOLONE</a:t>
            </a:r>
            <a:endParaRPr lang="pl-PL" b="1" dirty="0">
              <a:latin typeface="+mn-lt"/>
            </a:endParaRPr>
          </a:p>
        </p:txBody>
      </p:sp>
      <p:sp>
        <p:nvSpPr>
          <p:cNvPr id="3" name="Symbol zastępczy zawartości 2"/>
          <p:cNvSpPr>
            <a:spLocks noGrp="1"/>
          </p:cNvSpPr>
          <p:nvPr>
            <p:ph sz="quarter" idx="1"/>
          </p:nvPr>
        </p:nvSpPr>
        <p:spPr>
          <a:xfrm>
            <a:off x="899592" y="1628800"/>
            <a:ext cx="7772400" cy="4572000"/>
          </a:xfrm>
        </p:spPr>
        <p:txBody>
          <a:bodyPr>
            <a:normAutofit/>
          </a:bodyPr>
          <a:lstStyle/>
          <a:p>
            <a:r>
              <a:rPr lang="pl-PL" sz="2400" i="1" dirty="0" smtClean="0">
                <a:solidFill>
                  <a:srgbClr val="0070C0"/>
                </a:solidFill>
                <a:latin typeface="Arial Unicode MS" pitchFamily="34" charset="-128"/>
                <a:ea typeface="Arial Unicode MS" pitchFamily="34" charset="-128"/>
                <a:cs typeface="Arial Unicode MS" pitchFamily="34" charset="-128"/>
              </a:rPr>
              <a:t>“Zastrzegamy sobie prawo do zmiany regulaminu”</a:t>
            </a:r>
          </a:p>
          <a:p>
            <a:r>
              <a:rPr lang="pl-PL" sz="2400" i="1" dirty="0" smtClean="0">
                <a:solidFill>
                  <a:srgbClr val="0070C0"/>
                </a:solidFill>
                <a:latin typeface="Arial Unicode MS" pitchFamily="34" charset="-128"/>
                <a:ea typeface="Arial Unicode MS" pitchFamily="34" charset="-128"/>
                <a:cs typeface="Arial Unicode MS" pitchFamily="34" charset="-128"/>
              </a:rPr>
              <a:t>“Sądem właściwym dla rozpatrywania sporów wynikających z umowy sprzedaży jest sąd właściwy dla siedziby firmy sprzedającej”</a:t>
            </a:r>
          </a:p>
          <a:p>
            <a:r>
              <a:rPr lang="pl-PL" sz="2400" i="1" dirty="0" smtClean="0">
                <a:solidFill>
                  <a:srgbClr val="0070C0"/>
                </a:solidFill>
                <a:latin typeface="Arial Unicode MS" pitchFamily="34" charset="-128"/>
                <a:ea typeface="Arial Unicode MS" pitchFamily="34" charset="-128"/>
                <a:cs typeface="Arial Unicode MS" pitchFamily="34" charset="-128"/>
              </a:rPr>
              <a:t>“W przypadku rezygnacji z wycieczki Biuro potrąca </a:t>
            </a:r>
            <a:br>
              <a:rPr lang="pl-PL" sz="2400" i="1" dirty="0" smtClean="0">
                <a:solidFill>
                  <a:srgbClr val="0070C0"/>
                </a:solidFill>
                <a:latin typeface="Arial Unicode MS" pitchFamily="34" charset="-128"/>
                <a:ea typeface="Arial Unicode MS" pitchFamily="34" charset="-128"/>
                <a:cs typeface="Arial Unicode MS" pitchFamily="34" charset="-128"/>
              </a:rPr>
            </a:br>
            <a:r>
              <a:rPr lang="pl-PL" sz="2400" i="1" dirty="0" smtClean="0">
                <a:solidFill>
                  <a:srgbClr val="0070C0"/>
                </a:solidFill>
                <a:latin typeface="Arial Unicode MS" pitchFamily="34" charset="-128"/>
                <a:ea typeface="Arial Unicode MS" pitchFamily="34" charset="-128"/>
                <a:cs typeface="Arial Unicode MS" pitchFamily="34" charset="-128"/>
              </a:rPr>
              <a:t>z wpłat uczestnika: – 10 % ceny wycieczki, jeżeli rezygnacja nastąpiła do 30 dni przed imprezą […]„</a:t>
            </a:r>
          </a:p>
          <a:p>
            <a:r>
              <a:rPr lang="pl-PL" sz="2400" i="1" dirty="0" smtClean="0">
                <a:solidFill>
                  <a:srgbClr val="0070C0"/>
                </a:solidFill>
                <a:latin typeface="Arial Unicode MS" pitchFamily="34" charset="-128"/>
                <a:ea typeface="Arial Unicode MS" pitchFamily="34" charset="-128"/>
                <a:cs typeface="Arial Unicode MS" pitchFamily="34" charset="-128"/>
              </a:rPr>
              <a:t>„Warunkiem przyjęcia zwrotu jest poprawne wypełnienie formularza i przesłanie go na wskazany adres e-mail”</a:t>
            </a:r>
            <a:endParaRPr lang="pl-PL" sz="2400" i="1" dirty="0">
              <a:solidFill>
                <a:srgbClr val="0070C0"/>
              </a:solidFill>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99592" y="404664"/>
            <a:ext cx="7772400" cy="1143000"/>
          </a:xfrm>
        </p:spPr>
        <p:txBody>
          <a:bodyPr>
            <a:noAutofit/>
          </a:bodyPr>
          <a:lstStyle/>
          <a:p>
            <a:pPr algn="ctr"/>
            <a:r>
              <a:rPr lang="pl-PL" b="1" dirty="0" smtClean="0">
                <a:solidFill>
                  <a:schemeClr val="bg1">
                    <a:lumMod val="50000"/>
                  </a:schemeClr>
                </a:solidFill>
                <a:latin typeface="+mn-lt"/>
              </a:rPr>
              <a:t>STOSOWANIE WYRAZÓW NIEOSTRYCH</a:t>
            </a:r>
            <a:endParaRPr lang="pl-PL" dirty="0">
              <a:solidFill>
                <a:schemeClr val="bg1">
                  <a:lumMod val="50000"/>
                </a:schemeClr>
              </a:solidFill>
              <a:latin typeface="+mn-lt"/>
            </a:endParaRPr>
          </a:p>
        </p:txBody>
      </p:sp>
      <p:sp>
        <p:nvSpPr>
          <p:cNvPr id="3" name="Symbol zastępczy zawartości 2"/>
          <p:cNvSpPr>
            <a:spLocks noGrp="1"/>
          </p:cNvSpPr>
          <p:nvPr>
            <p:ph sz="quarter" idx="1"/>
          </p:nvPr>
        </p:nvSpPr>
        <p:spPr>
          <a:xfrm>
            <a:off x="755576" y="1772816"/>
            <a:ext cx="7772400" cy="4572000"/>
          </a:xfrm>
        </p:spPr>
        <p:txBody>
          <a:bodyPr>
            <a:normAutofit/>
          </a:bodyPr>
          <a:lstStyle/>
          <a:p>
            <a:pPr algn="just">
              <a:buNone/>
            </a:pPr>
            <a:r>
              <a:rPr lang="pl-PL" sz="2400" dirty="0" smtClean="0">
                <a:latin typeface="Arial Unicode MS" pitchFamily="34" charset="-128"/>
                <a:ea typeface="Arial Unicode MS" pitchFamily="34" charset="-128"/>
                <a:cs typeface="Arial Unicode MS" pitchFamily="34" charset="-128"/>
              </a:rPr>
              <a:t>	</a:t>
            </a:r>
            <a:r>
              <a:rPr lang="pl-PL" sz="2400" i="1" dirty="0" smtClean="0">
                <a:solidFill>
                  <a:srgbClr val="0070C0"/>
                </a:solidFill>
                <a:latin typeface="Arial Unicode MS" pitchFamily="34" charset="-128"/>
                <a:ea typeface="Arial Unicode MS" pitchFamily="34" charset="-128"/>
                <a:cs typeface="Arial Unicode MS" pitchFamily="34" charset="-128"/>
              </a:rPr>
              <a:t>„Ubezpieczyciel nie wypłaci świadczenia z tytułu zgonu Ubezpieczonego wskutek nieszczęśliwego wypadku w ruchu lądowym, wodnym lub powietrznym, jeżeli zgon Ubezpieczonego wskutek nieszczęśliwego wypadku w ruchu lądowym, wodnym lub powietrznym zaistniał bezpośrednio lub pośrednio w następstwie: (…) 10) nieuzasadnionego nieskorzystania z porady lekarskiej.”</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274638"/>
            <a:ext cx="7772400" cy="1011222"/>
          </a:xfrm>
        </p:spPr>
        <p:txBody>
          <a:bodyPr/>
          <a:lstStyle/>
          <a:p>
            <a:pPr algn="ctr"/>
            <a:r>
              <a:rPr lang="pl-PL" b="1" dirty="0" smtClean="0">
                <a:latin typeface="+mn-lt"/>
              </a:rPr>
              <a:t>SPRAWA ZAŁAMKA Q</a:t>
            </a:r>
            <a:endParaRPr lang="pl-PL" b="1" dirty="0">
              <a:latin typeface="+mn-lt"/>
            </a:endParaRPr>
          </a:p>
        </p:txBody>
      </p:sp>
      <p:sp>
        <p:nvSpPr>
          <p:cNvPr id="3" name="Symbol zastępczy zawartości 2"/>
          <p:cNvSpPr>
            <a:spLocks noGrp="1"/>
          </p:cNvSpPr>
          <p:nvPr>
            <p:ph sz="quarter" idx="1"/>
          </p:nvPr>
        </p:nvSpPr>
        <p:spPr/>
        <p:txBody>
          <a:bodyPr>
            <a:normAutofit fontScale="77500" lnSpcReduction="20000"/>
          </a:bodyPr>
          <a:lstStyle/>
          <a:p>
            <a:pPr algn="just"/>
            <a:r>
              <a:rPr lang="pl-PL" sz="2800" dirty="0" smtClean="0">
                <a:latin typeface="Arial Unicode MS" pitchFamily="34" charset="-128"/>
                <a:ea typeface="Arial Unicode MS" pitchFamily="34" charset="-128"/>
                <a:cs typeface="Arial Unicode MS" pitchFamily="34" charset="-128"/>
              </a:rPr>
              <a:t>Postanowienie umowne stosowane przez PZU Życie, zgodnie z którym uznanie jednostki chorobowej za zawał serca uzależnione jest od </a:t>
            </a:r>
            <a:r>
              <a:rPr lang="pl-PL" sz="2800" i="1" dirty="0" smtClean="0">
                <a:solidFill>
                  <a:srgbClr val="0070C0"/>
                </a:solidFill>
                <a:latin typeface="Arial Unicode MS" pitchFamily="34" charset="-128"/>
                <a:ea typeface="Arial Unicode MS" pitchFamily="34" charset="-128"/>
                <a:cs typeface="Arial Unicode MS" pitchFamily="34" charset="-128"/>
              </a:rPr>
              <a:t>„Pojawienia się patologicznego załamka Q w EKG (nieobecnego przed zdarzeniem)”</a:t>
            </a:r>
          </a:p>
          <a:p>
            <a:pPr algn="just"/>
            <a:r>
              <a:rPr lang="pl-PL" sz="2800" dirty="0" smtClean="0">
                <a:latin typeface="Arial Unicode MS" pitchFamily="34" charset="-128"/>
                <a:ea typeface="Arial Unicode MS" pitchFamily="34" charset="-128"/>
                <a:cs typeface="Arial Unicode MS" pitchFamily="34" charset="-128"/>
              </a:rPr>
              <a:t>Definicja zawału stosowana przez PZU była niezgodna z obecnym stanem wiedzy medycznej (załamek Q nie jest warunkiem koniecznym stwierdzenia zawału serca).</a:t>
            </a:r>
          </a:p>
          <a:p>
            <a:pPr algn="just"/>
            <a:r>
              <a:rPr lang="pl-PL" sz="2800" dirty="0" smtClean="0">
                <a:latin typeface="Arial Unicode MS" pitchFamily="34" charset="-128"/>
                <a:ea typeface="Arial Unicode MS" pitchFamily="34" charset="-128"/>
                <a:cs typeface="Arial Unicode MS" pitchFamily="34" charset="-128"/>
              </a:rPr>
              <a:t>Stosowanie klauzuli przez ponad 3 lata, skutkowało </a:t>
            </a:r>
            <a:r>
              <a:rPr lang="pl-PL" sz="2800" dirty="0" smtClean="0">
                <a:solidFill>
                  <a:srgbClr val="0070C0"/>
                </a:solidFill>
                <a:latin typeface="Arial Unicode MS" pitchFamily="34" charset="-128"/>
                <a:ea typeface="Arial Unicode MS" pitchFamily="34" charset="-128"/>
                <a:cs typeface="Arial Unicode MS" pitchFamily="34" charset="-128"/>
              </a:rPr>
              <a:t>2100 odmowom wypłaty odszkodowania </a:t>
            </a:r>
            <a:r>
              <a:rPr lang="pl-PL" sz="2800" dirty="0" smtClean="0">
                <a:latin typeface="Arial Unicode MS" pitchFamily="34" charset="-128"/>
                <a:ea typeface="Arial Unicode MS" pitchFamily="34" charset="-128"/>
                <a:cs typeface="Arial Unicode MS" pitchFamily="34" charset="-128"/>
              </a:rPr>
              <a:t>z tej przyczyny.</a:t>
            </a:r>
          </a:p>
          <a:p>
            <a:pPr algn="just"/>
            <a:r>
              <a:rPr lang="pl-PL" sz="2800" dirty="0" smtClean="0">
                <a:latin typeface="Arial Unicode MS" pitchFamily="34" charset="-128"/>
                <a:ea typeface="Arial Unicode MS" pitchFamily="34" charset="-128"/>
                <a:cs typeface="Arial Unicode MS" pitchFamily="34" charset="-128"/>
              </a:rPr>
              <a:t>W 2010 r. na PZU Życie nałożono 3,9 mln zł kary.</a:t>
            </a:r>
          </a:p>
          <a:p>
            <a:pPr algn="just"/>
            <a:r>
              <a:rPr lang="pl-PL" sz="2800" dirty="0" smtClean="0">
                <a:latin typeface="Arial Unicode MS" pitchFamily="34" charset="-128"/>
                <a:ea typeface="Arial Unicode MS" pitchFamily="34" charset="-128"/>
                <a:cs typeface="Arial Unicode MS" pitchFamily="34" charset="-128"/>
              </a:rPr>
              <a:t>W czerwcu 2011 r. przeciw PZU wpłynął pozew zbiorowy klientów PZU, którym odmówiono wypłaty odszkodowania (suma roszczeń – 91 406 tys. zł).</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smtClean="0">
                <a:latin typeface="+mn-lt"/>
              </a:rPr>
              <a:t>REJESTR KALUZUL NIEDOZWOLONYCH</a:t>
            </a:r>
            <a:endParaRPr lang="pl-PL" b="1" dirty="0">
              <a:latin typeface="+mn-lt"/>
            </a:endParaRPr>
          </a:p>
        </p:txBody>
      </p:sp>
      <p:sp>
        <p:nvSpPr>
          <p:cNvPr id="3" name="Symbol zastępczy zawartości 2"/>
          <p:cNvSpPr>
            <a:spLocks noGrp="1"/>
          </p:cNvSpPr>
          <p:nvPr>
            <p:ph sz="quarter" idx="1"/>
          </p:nvPr>
        </p:nvSpPr>
        <p:spPr>
          <a:xfrm>
            <a:off x="914400" y="2285992"/>
            <a:ext cx="7772400" cy="1643074"/>
          </a:xfrm>
        </p:spPr>
        <p:txBody>
          <a:bodyPr>
            <a:normAutofit fontScale="92500" lnSpcReduction="10000"/>
          </a:bodyPr>
          <a:lstStyle/>
          <a:p>
            <a:pPr marL="0" indent="0" algn="ctr">
              <a:buNone/>
            </a:pPr>
            <a:r>
              <a:rPr lang="pl-PL" dirty="0" smtClean="0">
                <a:latin typeface="Arial Unicode MS" pitchFamily="34" charset="-128"/>
                <a:ea typeface="Arial Unicode MS" pitchFamily="34" charset="-128"/>
                <a:cs typeface="Arial Unicode MS" pitchFamily="34" charset="-128"/>
                <a:hlinkClick r:id="rId3"/>
              </a:rPr>
              <a:t>https://www.rejestr.uokik.gov.pl/index.php?view=#advancedResults</a:t>
            </a:r>
            <a:endParaRPr lang="pl-PL" dirty="0">
              <a:latin typeface="Arial Unicode MS" pitchFamily="34" charset="-128"/>
              <a:ea typeface="Arial Unicode MS" pitchFamily="34" charset="-128"/>
              <a:cs typeface="Arial Unicode MS" pitchFamily="34" charset="-128"/>
            </a:endParaRPr>
          </a:p>
          <a:p>
            <a:pPr marL="0" indent="0" algn="ctr">
              <a:buNone/>
            </a:pPr>
            <a:endParaRPr lang="pl-PL" dirty="0" smtClean="0">
              <a:latin typeface="Arial Unicode MS" pitchFamily="34" charset="-128"/>
              <a:ea typeface="Arial Unicode MS" pitchFamily="34" charset="-128"/>
              <a:cs typeface="Arial Unicode MS" pitchFamily="34" charset="-128"/>
            </a:endParaRPr>
          </a:p>
          <a:p>
            <a:pPr marL="0" indent="0" algn="ctr">
              <a:buNone/>
            </a:pPr>
            <a:r>
              <a:rPr lang="pl-PL">
                <a:latin typeface="Arial Unicode MS" pitchFamily="34" charset="-128"/>
                <a:ea typeface="Arial Unicode MS" pitchFamily="34" charset="-128"/>
                <a:cs typeface="Arial Unicode MS" pitchFamily="34" charset="-128"/>
                <a:hlinkClick r:id="rId4"/>
              </a:rPr>
              <a:t>https://</a:t>
            </a:r>
            <a:r>
              <a:rPr lang="pl-PL" smtClean="0">
                <a:latin typeface="Arial Unicode MS" pitchFamily="34" charset="-128"/>
                <a:ea typeface="Arial Unicode MS" pitchFamily="34" charset="-128"/>
                <a:cs typeface="Arial Unicode MS" pitchFamily="34" charset="-128"/>
                <a:hlinkClick r:id="rId4"/>
              </a:rPr>
              <a:t>decyzje.uokik.gov.pl/bp/dec_prez.nsf</a:t>
            </a:r>
            <a:endParaRPr lang="pl-PL" smtClean="0">
              <a:latin typeface="Arial Unicode MS" pitchFamily="34" charset="-128"/>
              <a:ea typeface="Arial Unicode MS" pitchFamily="34" charset="-128"/>
              <a:cs typeface="Arial Unicode MS" pitchFamily="34" charset="-128"/>
            </a:endParaRPr>
          </a:p>
          <a:p>
            <a:pPr marL="0" indent="0" algn="ctr">
              <a:buNone/>
            </a:pPr>
            <a:endParaRPr lang="pl-PL" dirty="0" smtClean="0">
              <a:latin typeface="Arial Unicode MS" pitchFamily="34" charset="-128"/>
              <a:ea typeface="Arial Unicode MS" pitchFamily="34" charset="-128"/>
              <a:cs typeface="Arial Unicode MS" pitchFamily="34" charset="-128"/>
            </a:endParaRPr>
          </a:p>
          <a:p>
            <a:pPr marL="0" indent="0" algn="ctr">
              <a:buNone/>
            </a:pPr>
            <a:endParaRPr lang="pl-PL" dirty="0">
              <a:latin typeface="Arial Unicode MS" pitchFamily="34" charset="-128"/>
              <a:ea typeface="Arial Unicode MS" pitchFamily="34" charset="-128"/>
              <a:cs typeface="Arial Unicode MS" pitchFamily="34" charset="-128"/>
            </a:endParaRPr>
          </a:p>
        </p:txBody>
      </p:sp>
      <p:pic>
        <p:nvPicPr>
          <p:cNvPr id="4" name="Obraz 3" descr="logo.gif"/>
          <p:cNvPicPr>
            <a:picLocks noChangeAspect="1"/>
          </p:cNvPicPr>
          <p:nvPr/>
        </p:nvPicPr>
        <p:blipFill>
          <a:blip r:embed="rId5" cstate="print"/>
          <a:stretch>
            <a:fillRect/>
          </a:stretch>
        </p:blipFill>
        <p:spPr>
          <a:xfrm>
            <a:off x="3143240" y="4143380"/>
            <a:ext cx="4679859" cy="1584176"/>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85786" y="1785926"/>
            <a:ext cx="7772400" cy="2071702"/>
          </a:xfrm>
        </p:spPr>
        <p:txBody>
          <a:bodyPr/>
          <a:lstStyle/>
          <a:p>
            <a:pPr algn="ctr"/>
            <a:r>
              <a:rPr lang="pl-PL" b="1" dirty="0" smtClean="0">
                <a:latin typeface="Arial Unicode MS" pitchFamily="34" charset="-128"/>
                <a:ea typeface="Arial Unicode MS" pitchFamily="34" charset="-128"/>
                <a:cs typeface="Arial Unicode MS" pitchFamily="34" charset="-128"/>
              </a:rPr>
              <a:t>DZIĘKUJĘ ZA UWAGĘ!</a:t>
            </a:r>
            <a:endParaRPr lang="pl-PL" b="1" dirty="0">
              <a:latin typeface="Arial Unicode MS" pitchFamily="34" charset="-128"/>
              <a:ea typeface="Arial Unicode MS" pitchFamily="34" charset="-128"/>
              <a:cs typeface="Arial Unicode MS" pitchFamily="34" charset="-128"/>
            </a:endParaRPr>
          </a:p>
        </p:txBody>
      </p:sp>
      <p:pic>
        <p:nvPicPr>
          <p:cNvPr id="2052" name="Picture 4" descr="C:\Users\barba\AppData\Local\Microsoft\Windows\INetCache\IE\0F5GM3GC\azalea-156990_960_720[1].png"/>
          <p:cNvPicPr>
            <a:picLocks noChangeAspect="1" noChangeArrowheads="1"/>
          </p:cNvPicPr>
          <p:nvPr/>
        </p:nvPicPr>
        <p:blipFill>
          <a:blip r:embed="rId3"/>
          <a:srcRect/>
          <a:stretch>
            <a:fillRect/>
          </a:stretch>
        </p:blipFill>
        <p:spPr bwMode="auto">
          <a:xfrm>
            <a:off x="357158" y="142852"/>
            <a:ext cx="4559300" cy="6500834"/>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85786" y="142852"/>
            <a:ext cx="7772400" cy="1143000"/>
          </a:xfrm>
        </p:spPr>
        <p:txBody>
          <a:bodyPr>
            <a:noAutofit/>
          </a:bodyPr>
          <a:lstStyle/>
          <a:p>
            <a:pPr algn="ctr"/>
            <a:r>
              <a:rPr lang="pl-PL" sz="3600" b="1" dirty="0" smtClean="0">
                <a:latin typeface="+mn-lt"/>
              </a:rPr>
              <a:t>KLAUZULE NIEDOZWOLONE</a:t>
            </a:r>
            <a:endParaRPr lang="pl-PL" sz="3600" b="1" dirty="0">
              <a:latin typeface="+mn-lt"/>
            </a:endParaRPr>
          </a:p>
        </p:txBody>
      </p:sp>
      <p:sp>
        <p:nvSpPr>
          <p:cNvPr id="3" name="Symbol zastępczy zawartości 2"/>
          <p:cNvSpPr>
            <a:spLocks noGrp="1"/>
          </p:cNvSpPr>
          <p:nvPr>
            <p:ph sz="quarter" idx="1"/>
          </p:nvPr>
        </p:nvSpPr>
        <p:spPr>
          <a:xfrm>
            <a:off x="571472" y="1357298"/>
            <a:ext cx="8115328" cy="5214974"/>
          </a:xfrm>
        </p:spPr>
        <p:txBody>
          <a:bodyPr>
            <a:normAutofit/>
          </a:bodyPr>
          <a:lstStyle/>
          <a:p>
            <a:pPr>
              <a:lnSpc>
                <a:spcPct val="80000"/>
              </a:lnSpc>
              <a:buFont typeface="Wingdings" pitchFamily="2" charset="2"/>
              <a:buChar char="Ø"/>
            </a:pPr>
            <a:r>
              <a:rPr lang="pl-PL" sz="2000" b="1" dirty="0" smtClean="0">
                <a:solidFill>
                  <a:srgbClr val="00B050"/>
                </a:solidFill>
                <a:latin typeface="Arial Unicode MS" pitchFamily="34" charset="-128"/>
                <a:ea typeface="Arial Unicode MS" pitchFamily="34" charset="-128"/>
                <a:cs typeface="Arial Unicode MS" pitchFamily="34" charset="-128"/>
              </a:rPr>
              <a:t>Art. 385 [1] – 385 [3] KC</a:t>
            </a:r>
          </a:p>
          <a:p>
            <a:pPr algn="just">
              <a:lnSpc>
                <a:spcPct val="80000"/>
              </a:lnSpc>
              <a:buNone/>
            </a:pPr>
            <a:endParaRPr lang="pl-PL" sz="2000" dirty="0" smtClean="0">
              <a:latin typeface="Arial Unicode MS" pitchFamily="34" charset="-128"/>
              <a:ea typeface="Arial Unicode MS" pitchFamily="34" charset="-128"/>
              <a:cs typeface="Arial Unicode MS" pitchFamily="34" charset="-128"/>
            </a:endParaRPr>
          </a:p>
          <a:p>
            <a:pPr algn="just">
              <a:lnSpc>
                <a:spcPct val="80000"/>
              </a:lnSpc>
            </a:pPr>
            <a:r>
              <a:rPr lang="pl-PL" sz="2000" dirty="0" smtClean="0">
                <a:latin typeface="Arial Unicode MS" pitchFamily="34" charset="-128"/>
                <a:ea typeface="Arial Unicode MS" pitchFamily="34" charset="-128"/>
                <a:cs typeface="Arial Unicode MS" pitchFamily="34" charset="-128"/>
              </a:rPr>
              <a:t>Czy wszystkie postanowienia umowne będziemy badać z punktu widzenia klauzul niedozwolonych?  </a:t>
            </a:r>
            <a:r>
              <a:rPr lang="pl-PL" sz="2000" dirty="0" smtClean="0">
                <a:solidFill>
                  <a:srgbClr val="0070C0"/>
                </a:solidFill>
                <a:latin typeface="Arial Unicode MS" pitchFamily="34" charset="-128"/>
                <a:ea typeface="Arial Unicode MS" pitchFamily="34" charset="-128"/>
                <a:cs typeface="Arial Unicode MS" pitchFamily="34" charset="-128"/>
                <a:sym typeface="Wingdings" pitchFamily="2" charset="2"/>
              </a:rPr>
              <a:t> </a:t>
            </a:r>
            <a:r>
              <a:rPr lang="pl-PL" sz="2000" dirty="0" smtClean="0">
                <a:solidFill>
                  <a:srgbClr val="0070C0"/>
                </a:solidFill>
                <a:latin typeface="Arial Unicode MS" pitchFamily="34" charset="-128"/>
                <a:ea typeface="Arial Unicode MS" pitchFamily="34" charset="-128"/>
                <a:cs typeface="Arial Unicode MS" pitchFamily="34" charset="-128"/>
              </a:rPr>
              <a:t>Nie</a:t>
            </a:r>
            <a:r>
              <a:rPr lang="pl-PL" sz="2000" dirty="0" smtClean="0">
                <a:latin typeface="Arial Unicode MS" pitchFamily="34" charset="-128"/>
                <a:ea typeface="Arial Unicode MS" pitchFamily="34" charset="-128"/>
                <a:cs typeface="Arial Unicode MS" pitchFamily="34" charset="-128"/>
              </a:rPr>
              <a:t>. </a:t>
            </a:r>
          </a:p>
          <a:p>
            <a:pPr algn="just">
              <a:lnSpc>
                <a:spcPct val="80000"/>
              </a:lnSpc>
              <a:buNone/>
            </a:pPr>
            <a:endParaRPr lang="pl-PL" sz="1000" dirty="0" smtClean="0">
              <a:latin typeface="Arial Unicode MS" pitchFamily="34" charset="-128"/>
              <a:ea typeface="Arial Unicode MS" pitchFamily="34" charset="-128"/>
              <a:cs typeface="Arial Unicode MS" pitchFamily="34" charset="-128"/>
            </a:endParaRPr>
          </a:p>
          <a:p>
            <a:pPr algn="just">
              <a:lnSpc>
                <a:spcPct val="80000"/>
              </a:lnSpc>
            </a:pPr>
            <a:r>
              <a:rPr lang="pl-PL" sz="2000" dirty="0" smtClean="0">
                <a:latin typeface="Arial Unicode MS" pitchFamily="34" charset="-128"/>
                <a:ea typeface="Arial Unicode MS" pitchFamily="34" charset="-128"/>
                <a:cs typeface="Arial Unicode MS" pitchFamily="34" charset="-128"/>
              </a:rPr>
              <a:t>Zakres zastosowania przepisów dot. niedozwolonych postanowień umownych:</a:t>
            </a:r>
          </a:p>
          <a:p>
            <a:pPr lvl="1" algn="just">
              <a:lnSpc>
                <a:spcPct val="80000"/>
              </a:lnSpc>
            </a:pPr>
            <a:r>
              <a:rPr lang="pl-PL" sz="2000" dirty="0" smtClean="0">
                <a:latin typeface="Arial Unicode MS" pitchFamily="34" charset="-128"/>
                <a:ea typeface="Arial Unicode MS" pitchFamily="34" charset="-128"/>
                <a:cs typeface="Arial Unicode MS" pitchFamily="34" charset="-128"/>
              </a:rPr>
              <a:t>Treść – klauzule niedozwolone nie dotyczą głównych świadczeń stron, jeśli zostały sformułowane jednoznacznie, np. cena, wynagrodzenie, przeniesienie własności, wykonanie określonej usługi </a:t>
            </a:r>
            <a:r>
              <a:rPr lang="pl-PL" sz="2000" dirty="0" smtClean="0">
                <a:latin typeface="Arial Unicode MS" pitchFamily="34" charset="-128"/>
                <a:ea typeface="Arial Unicode MS" pitchFamily="34" charset="-128"/>
                <a:cs typeface="Arial Unicode MS" pitchFamily="34" charset="-128"/>
                <a:sym typeface="Wingdings" pitchFamily="2" charset="2"/>
              </a:rPr>
              <a:t> </a:t>
            </a:r>
            <a:r>
              <a:rPr lang="pl-PL" sz="2000" dirty="0" smtClean="0">
                <a:latin typeface="Arial Unicode MS" pitchFamily="34" charset="-128"/>
                <a:ea typeface="Arial Unicode MS" pitchFamily="34" charset="-128"/>
                <a:cs typeface="Arial Unicode MS" pitchFamily="34" charset="-128"/>
              </a:rPr>
              <a:t>regulacja dot. niedozwolonych postanowień umownych obejmuje pozostałe postanowienia umowne, które wyznaczają pozostałe prawa i obowiązki stron. </a:t>
            </a:r>
          </a:p>
          <a:p>
            <a:pPr lvl="1" algn="just">
              <a:lnSpc>
                <a:spcPct val="80000"/>
              </a:lnSpc>
            </a:pPr>
            <a:r>
              <a:rPr lang="pl-PL" sz="2000" dirty="0" smtClean="0">
                <a:latin typeface="Arial Unicode MS" pitchFamily="34" charset="-128"/>
                <a:ea typeface="Arial Unicode MS" pitchFamily="34" charset="-128"/>
                <a:cs typeface="Arial Unicode MS" pitchFamily="34" charset="-128"/>
              </a:rPr>
              <a:t>Sposób ustanowienia – klauzule niedozwolone nie dotyczą postanowień indywidualnie uzgodnionych:</a:t>
            </a:r>
          </a:p>
          <a:p>
            <a:pPr lvl="2" algn="just">
              <a:lnSpc>
                <a:spcPct val="80000"/>
              </a:lnSpc>
            </a:pPr>
            <a:r>
              <a:rPr lang="pl-PL" dirty="0" smtClean="0">
                <a:latin typeface="Arial Unicode MS" pitchFamily="34" charset="-128"/>
                <a:ea typeface="Arial Unicode MS" pitchFamily="34" charset="-128"/>
                <a:cs typeface="Arial Unicode MS" pitchFamily="34" charset="-128"/>
              </a:rPr>
              <a:t>Za nieuzgodnione indywidualnie uznaje się te postanowienia, na których treść konsument nie miał rzeczywistego wpływu (w szczególności postanowienia przyjęte ze wzorca umownego).</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99592" y="476672"/>
            <a:ext cx="7772400" cy="1143000"/>
          </a:xfrm>
        </p:spPr>
        <p:txBody>
          <a:bodyPr>
            <a:normAutofit fontScale="90000"/>
          </a:bodyPr>
          <a:lstStyle/>
          <a:p>
            <a:pPr algn="ctr"/>
            <a:r>
              <a:rPr lang="pl-PL" b="1" dirty="0" smtClean="0">
                <a:latin typeface="+mn-lt"/>
              </a:rPr>
              <a:t>KIEDY KLAUZULA UMOWNA JEST NIEDOZWOLONA?</a:t>
            </a:r>
            <a:endParaRPr lang="pl-PL" b="1" dirty="0">
              <a:latin typeface="+mn-lt"/>
            </a:endParaRPr>
          </a:p>
        </p:txBody>
      </p:sp>
      <p:sp>
        <p:nvSpPr>
          <p:cNvPr id="3" name="Symbol zastępczy zawartości 2"/>
          <p:cNvSpPr>
            <a:spLocks noGrp="1"/>
          </p:cNvSpPr>
          <p:nvPr>
            <p:ph sz="quarter" idx="1"/>
          </p:nvPr>
        </p:nvSpPr>
        <p:spPr>
          <a:xfrm>
            <a:off x="899592" y="1844824"/>
            <a:ext cx="7772400" cy="4572000"/>
          </a:xfrm>
        </p:spPr>
        <p:txBody>
          <a:bodyPr>
            <a:normAutofit/>
          </a:bodyPr>
          <a:lstStyle/>
          <a:p>
            <a:pPr algn="just">
              <a:buNone/>
            </a:pPr>
            <a:r>
              <a:rPr lang="pl-PL" sz="2400" dirty="0" smtClean="0">
                <a:latin typeface="Arial Unicode MS" pitchFamily="34" charset="-128"/>
                <a:ea typeface="Arial Unicode MS" pitchFamily="34" charset="-128"/>
                <a:cs typeface="Arial Unicode MS" pitchFamily="34" charset="-128"/>
              </a:rPr>
              <a:t>Należy zbadać:</a:t>
            </a:r>
          </a:p>
          <a:p>
            <a:pPr algn="just"/>
            <a:r>
              <a:rPr lang="pl-PL" sz="2400" dirty="0" smtClean="0">
                <a:latin typeface="Arial Unicode MS" pitchFamily="34" charset="-128"/>
                <a:ea typeface="Arial Unicode MS" pitchFamily="34" charset="-128"/>
                <a:cs typeface="Arial Unicode MS" pitchFamily="34" charset="-128"/>
              </a:rPr>
              <a:t>czy stronami umowy jest konsument i przedsiębiorca,</a:t>
            </a:r>
          </a:p>
          <a:p>
            <a:pPr algn="just"/>
            <a:r>
              <a:rPr lang="pl-PL" sz="2400" dirty="0" smtClean="0">
                <a:latin typeface="Arial Unicode MS" pitchFamily="34" charset="-128"/>
                <a:ea typeface="Arial Unicode MS" pitchFamily="34" charset="-128"/>
                <a:cs typeface="Arial Unicode MS" pitchFamily="34" charset="-128"/>
              </a:rPr>
              <a:t>czy postanowienie nie dotyczy głównych świadczeń stron,</a:t>
            </a:r>
          </a:p>
          <a:p>
            <a:pPr algn="just"/>
            <a:r>
              <a:rPr lang="pl-PL" sz="2400" dirty="0" smtClean="0">
                <a:latin typeface="Arial Unicode MS" pitchFamily="34" charset="-128"/>
                <a:ea typeface="Arial Unicode MS" pitchFamily="34" charset="-128"/>
                <a:cs typeface="Arial Unicode MS" pitchFamily="34" charset="-128"/>
              </a:rPr>
              <a:t>czy kwestionowane postanowienie nie zostało uzgodnione indywidualnie,</a:t>
            </a:r>
          </a:p>
          <a:p>
            <a:pPr algn="just"/>
            <a:r>
              <a:rPr lang="pl-PL" sz="2400" dirty="0" smtClean="0">
                <a:latin typeface="Arial Unicode MS" pitchFamily="34" charset="-128"/>
                <a:ea typeface="Arial Unicode MS" pitchFamily="34" charset="-128"/>
                <a:cs typeface="Arial Unicode MS" pitchFamily="34" charset="-128"/>
              </a:rPr>
              <a:t>czy postanowienia: </a:t>
            </a:r>
          </a:p>
          <a:p>
            <a:pPr marL="457200" indent="-457200" algn="just">
              <a:buAutoNum type="alphaLcParenR"/>
            </a:pPr>
            <a:r>
              <a:rPr lang="pl-PL" sz="2400" dirty="0" smtClean="0">
                <a:latin typeface="Arial Unicode MS" pitchFamily="34" charset="-128"/>
                <a:ea typeface="Arial Unicode MS" pitchFamily="34" charset="-128"/>
                <a:cs typeface="Arial Unicode MS" pitchFamily="34" charset="-128"/>
              </a:rPr>
              <a:t>kształtują prawa i obowiązki konsumenta w sposób sprzeczny z dobrymi obyczajami,</a:t>
            </a:r>
          </a:p>
          <a:p>
            <a:pPr marL="457200" indent="-457200" algn="just">
              <a:buAutoNum type="alphaLcParenR"/>
            </a:pPr>
            <a:r>
              <a:rPr lang="pl-PL" sz="2400" dirty="0" smtClean="0">
                <a:latin typeface="Arial Unicode MS" pitchFamily="34" charset="-128"/>
                <a:ea typeface="Arial Unicode MS" pitchFamily="34" charset="-128"/>
                <a:cs typeface="Arial Unicode MS" pitchFamily="34" charset="-128"/>
              </a:rPr>
              <a:t>rażąco naruszając interesy konsumenta. </a:t>
            </a:r>
          </a:p>
          <a:p>
            <a:pPr algn="just"/>
            <a:endParaRPr lang="pl-PL" sz="2400"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99592" y="476672"/>
            <a:ext cx="7772400" cy="1143000"/>
          </a:xfrm>
        </p:spPr>
        <p:txBody>
          <a:bodyPr>
            <a:normAutofit fontScale="90000"/>
          </a:bodyPr>
          <a:lstStyle/>
          <a:p>
            <a:pPr algn="ctr"/>
            <a:r>
              <a:rPr lang="pl-PL" b="1" dirty="0" smtClean="0">
                <a:latin typeface="+mn-lt"/>
              </a:rPr>
              <a:t>KIEDY KLAUZULA UMOWNA JEST NIEDOZWOLONA?</a:t>
            </a:r>
            <a:endParaRPr lang="pl-PL" b="1" dirty="0">
              <a:latin typeface="+mn-lt"/>
            </a:endParaRPr>
          </a:p>
        </p:txBody>
      </p:sp>
      <p:sp>
        <p:nvSpPr>
          <p:cNvPr id="3" name="Symbol zastępczy zawartości 2"/>
          <p:cNvSpPr>
            <a:spLocks noGrp="1"/>
          </p:cNvSpPr>
          <p:nvPr>
            <p:ph sz="quarter" idx="1"/>
          </p:nvPr>
        </p:nvSpPr>
        <p:spPr>
          <a:xfrm>
            <a:off x="899592" y="1844824"/>
            <a:ext cx="7772400" cy="4572000"/>
          </a:xfrm>
        </p:spPr>
        <p:txBody>
          <a:bodyPr>
            <a:normAutofit/>
          </a:bodyPr>
          <a:lstStyle/>
          <a:p>
            <a:pPr marL="0" lvl="0" indent="0" algn="just">
              <a:lnSpc>
                <a:spcPct val="150000"/>
              </a:lnSpc>
              <a:buNone/>
            </a:pPr>
            <a:r>
              <a:rPr lang="pl-PL" sz="2400" dirty="0" smtClean="0">
                <a:latin typeface="Arial Unicode MS" pitchFamily="34" charset="-128"/>
                <a:ea typeface="Arial Unicode MS" pitchFamily="34" charset="-128"/>
                <a:cs typeface="Arial Unicode MS" pitchFamily="34" charset="-128"/>
              </a:rPr>
              <a:t>Klauzule uznane za niedozwolone dawniej wpisywano do rejestru klauzul niedozwolonych, obecnie zawierają się w publikowanych decyzjach Prezesa </a:t>
            </a:r>
            <a:r>
              <a:rPr lang="pl-PL" sz="2400" dirty="0" err="1" smtClean="0">
                <a:latin typeface="Arial Unicode MS" pitchFamily="34" charset="-128"/>
                <a:ea typeface="Arial Unicode MS" pitchFamily="34" charset="-128"/>
                <a:cs typeface="Arial Unicode MS" pitchFamily="34" charset="-128"/>
              </a:rPr>
              <a:t>UOKiK</a:t>
            </a:r>
            <a:r>
              <a:rPr lang="pl-PL" sz="2400" dirty="0" smtClean="0">
                <a:latin typeface="Arial Unicode MS" pitchFamily="34" charset="-128"/>
                <a:ea typeface="Arial Unicode MS" pitchFamily="34" charset="-128"/>
                <a:cs typeface="Arial Unicode MS" pitchFamily="34" charset="-128"/>
              </a:rPr>
              <a:t> i od tego momentu ich stosowanie w obrocie konsumenckim jest zabronione.</a:t>
            </a:r>
          </a:p>
        </p:txBody>
      </p:sp>
      <p:pic>
        <p:nvPicPr>
          <p:cNvPr id="1028" name="Picture 4" descr="C:\Users\barba\AppData\Local\Microsoft\Windows\INetCache\IE\0F5GM3GC\200px-Emblems-emblem-important-icon[1].png"/>
          <p:cNvPicPr>
            <a:picLocks noChangeAspect="1" noChangeArrowheads="1"/>
          </p:cNvPicPr>
          <p:nvPr/>
        </p:nvPicPr>
        <p:blipFill>
          <a:blip r:embed="rId3"/>
          <a:srcRect/>
          <a:stretch>
            <a:fillRect/>
          </a:stretch>
        </p:blipFill>
        <p:spPr bwMode="auto">
          <a:xfrm>
            <a:off x="6072198" y="4143380"/>
            <a:ext cx="2413008" cy="241300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99592" y="0"/>
            <a:ext cx="7772400" cy="1143000"/>
          </a:xfrm>
        </p:spPr>
        <p:txBody>
          <a:bodyPr/>
          <a:lstStyle/>
          <a:p>
            <a:pPr algn="ctr"/>
            <a:r>
              <a:rPr lang="pl-PL" b="1" dirty="0" smtClean="0">
                <a:latin typeface="+mn-lt"/>
              </a:rPr>
              <a:t>KATALOG KLAUZUL</a:t>
            </a:r>
            <a:endParaRPr lang="pl-PL" b="1" dirty="0">
              <a:latin typeface="+mn-lt"/>
            </a:endParaRPr>
          </a:p>
        </p:txBody>
      </p:sp>
      <p:sp>
        <p:nvSpPr>
          <p:cNvPr id="3" name="Symbol zastępczy zawartości 2"/>
          <p:cNvSpPr>
            <a:spLocks noGrp="1"/>
          </p:cNvSpPr>
          <p:nvPr>
            <p:ph sz="quarter" idx="1"/>
          </p:nvPr>
        </p:nvSpPr>
        <p:spPr>
          <a:xfrm>
            <a:off x="571472" y="1357298"/>
            <a:ext cx="8100520" cy="4843502"/>
          </a:xfrm>
        </p:spPr>
        <p:txBody>
          <a:bodyPr>
            <a:noAutofit/>
          </a:bodyPr>
          <a:lstStyle/>
          <a:p>
            <a:pPr marL="0" indent="0" algn="just">
              <a:buNone/>
            </a:pPr>
            <a:r>
              <a:rPr lang="pl-PL" sz="2000" dirty="0" smtClean="0">
                <a:latin typeface="Arial Unicode MS" pitchFamily="34" charset="-128"/>
                <a:ea typeface="Arial Unicode MS" pitchFamily="34" charset="-128"/>
                <a:cs typeface="Arial Unicode MS" pitchFamily="34" charset="-128"/>
              </a:rPr>
              <a:t>Niedozwolonymi postanowieniami umownymi są te, które w szczególności:</a:t>
            </a:r>
          </a:p>
          <a:p>
            <a:pPr algn="just"/>
            <a:r>
              <a:rPr lang="pl-PL" sz="2000" dirty="0" smtClean="0">
                <a:latin typeface="Arial Unicode MS" pitchFamily="34" charset="-128"/>
                <a:ea typeface="Arial Unicode MS" pitchFamily="34" charset="-128"/>
                <a:cs typeface="Arial Unicode MS" pitchFamily="34" charset="-128"/>
              </a:rPr>
              <a:t>wyłączają lub ograniczają odpowiedzialność względem konsumenta za szkody na osobie;</a:t>
            </a:r>
          </a:p>
          <a:p>
            <a:pPr algn="just"/>
            <a:r>
              <a:rPr lang="pl-PL" sz="2000" dirty="0" smtClean="0">
                <a:latin typeface="Arial Unicode MS" pitchFamily="34" charset="-128"/>
                <a:ea typeface="Arial Unicode MS" pitchFamily="34" charset="-128"/>
                <a:cs typeface="Arial Unicode MS" pitchFamily="34" charset="-128"/>
              </a:rPr>
              <a:t>wyłączają lub istotnie ograniczają odpowiedzialność względem konsumenta za niewykonanie lub nienależyte wykonanie zobowiązania (np. </a:t>
            </a:r>
            <a:r>
              <a:rPr lang="pl-PL" sz="2000" i="1" dirty="0" smtClean="0">
                <a:solidFill>
                  <a:srgbClr val="0070C0"/>
                </a:solidFill>
                <a:latin typeface="Arial Unicode MS" pitchFamily="34" charset="-128"/>
                <a:ea typeface="Arial Unicode MS" pitchFamily="34" charset="-128"/>
                <a:cs typeface="Arial Unicode MS" pitchFamily="34" charset="-128"/>
              </a:rPr>
              <a:t>„organizator nie ponosi żadnej odpowiedzialności za bagaż klientów w przypadku jego zamiany, zapomnienia lub kradzieży”</a:t>
            </a:r>
            <a:r>
              <a:rPr lang="pl-PL" sz="2000" i="1" dirty="0" smtClean="0">
                <a:latin typeface="Arial Unicode MS" pitchFamily="34" charset="-128"/>
                <a:ea typeface="Arial Unicode MS" pitchFamily="34" charset="-128"/>
                <a:cs typeface="Arial Unicode MS" pitchFamily="34" charset="-128"/>
              </a:rPr>
              <a:t> </a:t>
            </a:r>
            <a:r>
              <a:rPr lang="pl-PL" sz="2000" dirty="0" smtClean="0">
                <a:latin typeface="Arial Unicode MS" pitchFamily="34" charset="-128"/>
                <a:ea typeface="Arial Unicode MS" pitchFamily="34" charset="-128"/>
                <a:cs typeface="Arial Unicode MS" pitchFamily="34" charset="-128"/>
              </a:rPr>
              <a:t>);</a:t>
            </a:r>
          </a:p>
          <a:p>
            <a:pPr algn="just"/>
            <a:r>
              <a:rPr lang="pl-PL" sz="2000" dirty="0" smtClean="0">
                <a:latin typeface="Arial Unicode MS" pitchFamily="34" charset="-128"/>
                <a:ea typeface="Arial Unicode MS" pitchFamily="34" charset="-128"/>
                <a:cs typeface="Arial Unicode MS" pitchFamily="34" charset="-128"/>
              </a:rPr>
              <a:t>wyłączają lub istotnie ograniczają potrącenie wierzytelności konsumenta z wierzytelnością drugiej strony;</a:t>
            </a:r>
          </a:p>
          <a:p>
            <a:pPr algn="just"/>
            <a:r>
              <a:rPr lang="pl-PL" sz="2000" dirty="0" smtClean="0">
                <a:latin typeface="Arial Unicode MS" pitchFamily="34" charset="-128"/>
                <a:ea typeface="Arial Unicode MS" pitchFamily="34" charset="-128"/>
                <a:cs typeface="Arial Unicode MS" pitchFamily="34" charset="-128"/>
              </a:rPr>
              <a:t>przewidują postanowienia, z którymi konsument nie miał możliwości zapoznać się przed zawarciem umowy;</a:t>
            </a:r>
          </a:p>
        </p:txBody>
      </p:sp>
      <p:sp>
        <p:nvSpPr>
          <p:cNvPr id="5" name="Symbol zastępczy zawartości 2"/>
          <p:cNvSpPr txBox="1">
            <a:spLocks/>
          </p:cNvSpPr>
          <p:nvPr/>
        </p:nvSpPr>
        <p:spPr>
          <a:xfrm>
            <a:off x="1066800" y="1600200"/>
            <a:ext cx="7772400" cy="4572000"/>
          </a:xfrm>
          <a:prstGeom prst="rect">
            <a:avLst/>
          </a:prstGeom>
        </p:spPr>
        <p:txBody>
          <a:bodyPr vert="horz">
            <a:normAutofit/>
          </a:bodyPr>
          <a:lstStyle/>
          <a:p>
            <a:pPr marL="274320" marR="0" lvl="0" indent="-274320" algn="l" defTabSz="914400" rtl="0" eaLnBrk="1" fontAlgn="auto" latinLnBrk="0" hangingPunct="1">
              <a:lnSpc>
                <a:spcPct val="150000"/>
              </a:lnSpc>
              <a:spcBef>
                <a:spcPts val="580"/>
              </a:spcBef>
              <a:spcAft>
                <a:spcPts val="0"/>
              </a:spcAft>
              <a:buClr>
                <a:schemeClr val="accent1"/>
              </a:buClr>
              <a:buSzPct val="85000"/>
              <a:buFont typeface="Wingdings 2"/>
              <a:buChar char=""/>
              <a:tabLst/>
              <a:defRPr/>
            </a:pPr>
            <a:endParaRPr kumimoji="0" lang="pl-PL"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99592" y="0"/>
            <a:ext cx="7772400" cy="1143000"/>
          </a:xfrm>
        </p:spPr>
        <p:txBody>
          <a:bodyPr/>
          <a:lstStyle/>
          <a:p>
            <a:pPr algn="ctr"/>
            <a:r>
              <a:rPr lang="pl-PL" b="1" dirty="0" smtClean="0">
                <a:latin typeface="+mn-lt"/>
              </a:rPr>
              <a:t>KATALOG KLAUZUL</a:t>
            </a:r>
            <a:endParaRPr lang="pl-PL" b="1" dirty="0">
              <a:latin typeface="+mn-lt"/>
            </a:endParaRPr>
          </a:p>
        </p:txBody>
      </p:sp>
      <p:sp>
        <p:nvSpPr>
          <p:cNvPr id="3" name="Symbol zastępczy zawartości 2"/>
          <p:cNvSpPr>
            <a:spLocks noGrp="1"/>
          </p:cNvSpPr>
          <p:nvPr>
            <p:ph sz="quarter" idx="1"/>
          </p:nvPr>
        </p:nvSpPr>
        <p:spPr>
          <a:xfrm>
            <a:off x="571472" y="1357298"/>
            <a:ext cx="8100520" cy="4843502"/>
          </a:xfrm>
        </p:spPr>
        <p:txBody>
          <a:bodyPr>
            <a:noAutofit/>
          </a:bodyPr>
          <a:lstStyle/>
          <a:p>
            <a:pPr algn="just"/>
            <a:r>
              <a:rPr lang="pl-PL" sz="2000" dirty="0" smtClean="0">
                <a:latin typeface="Arial Unicode MS" pitchFamily="34" charset="-128"/>
                <a:ea typeface="Arial Unicode MS" pitchFamily="34" charset="-128"/>
                <a:cs typeface="Arial Unicode MS" pitchFamily="34" charset="-128"/>
              </a:rPr>
              <a:t>zezwalają kontrahentowi konsumenta na przeniesienie praw i przekazanie obowiązków wynikających z umowy bez zgody konsumenta;</a:t>
            </a:r>
          </a:p>
          <a:p>
            <a:pPr algn="just"/>
            <a:r>
              <a:rPr lang="pl-PL" sz="2000" dirty="0" smtClean="0">
                <a:latin typeface="Arial Unicode MS" pitchFamily="34" charset="-128"/>
                <a:ea typeface="Arial Unicode MS" pitchFamily="34" charset="-128"/>
                <a:cs typeface="Arial Unicode MS" pitchFamily="34" charset="-128"/>
              </a:rPr>
              <a:t>uzależniają zawarcie umowy od przyrzeczenia przez konsumenta zawierania w przyszłości dalszych umów podobnego rodzaju;</a:t>
            </a:r>
          </a:p>
          <a:p>
            <a:pPr algn="just"/>
            <a:r>
              <a:rPr lang="pl-PL" sz="2000" dirty="0" smtClean="0">
                <a:latin typeface="Arial Unicode MS" pitchFamily="34" charset="-128"/>
                <a:ea typeface="Arial Unicode MS" pitchFamily="34" charset="-128"/>
                <a:cs typeface="Arial Unicode MS" pitchFamily="34" charset="-128"/>
              </a:rPr>
              <a:t>uzależniają zawarcie, treść lub wykonanie umowy od zawarcia innej umowy, niemającej bezpośredniego związku z umową zawierającą oceniane postanowienie;</a:t>
            </a:r>
          </a:p>
          <a:p>
            <a:pPr algn="just"/>
            <a:r>
              <a:rPr lang="pl-PL" sz="2000" dirty="0" smtClean="0">
                <a:latin typeface="Arial Unicode MS" pitchFamily="34" charset="-128"/>
                <a:ea typeface="Arial Unicode MS" pitchFamily="34" charset="-128"/>
                <a:cs typeface="Arial Unicode MS" pitchFamily="34" charset="-128"/>
              </a:rPr>
              <a:t>uzależniają spełnienie świadczenia od okoliczności zależnych tylko od woli kontrahenta konsumenta;</a:t>
            </a:r>
          </a:p>
          <a:p>
            <a:pPr algn="just"/>
            <a:r>
              <a:rPr lang="pl-PL" sz="2000" dirty="0" smtClean="0">
                <a:latin typeface="Arial Unicode MS" pitchFamily="34" charset="-128"/>
                <a:ea typeface="Arial Unicode MS" pitchFamily="34" charset="-128"/>
                <a:cs typeface="Arial Unicode MS" pitchFamily="34" charset="-128"/>
              </a:rPr>
              <a:t>przyznają kontrahentowi konsumenta uprawnienia do dokonywania wiążącej interpretacji umowy;</a:t>
            </a:r>
          </a:p>
          <a:p>
            <a:pPr algn="just"/>
            <a:r>
              <a:rPr lang="pl-PL" sz="2000" dirty="0" smtClean="0">
                <a:latin typeface="Arial Unicode MS" pitchFamily="34" charset="-128"/>
                <a:ea typeface="Arial Unicode MS" pitchFamily="34" charset="-128"/>
                <a:cs typeface="Arial Unicode MS" pitchFamily="34" charset="-128"/>
              </a:rPr>
              <a:t>uprawniają kontrahenta konsumenta do jednostronnej zmiany umowy bez ważnej przyczyny wskazanej w tej umowie;</a:t>
            </a:r>
          </a:p>
        </p:txBody>
      </p:sp>
      <p:sp>
        <p:nvSpPr>
          <p:cNvPr id="5" name="Symbol zastępczy zawartości 2"/>
          <p:cNvSpPr txBox="1">
            <a:spLocks/>
          </p:cNvSpPr>
          <p:nvPr/>
        </p:nvSpPr>
        <p:spPr>
          <a:xfrm>
            <a:off x="1066800" y="1600200"/>
            <a:ext cx="7772400" cy="4572000"/>
          </a:xfrm>
          <a:prstGeom prst="rect">
            <a:avLst/>
          </a:prstGeom>
        </p:spPr>
        <p:txBody>
          <a:bodyPr vert="horz">
            <a:normAutofit/>
          </a:bodyPr>
          <a:lstStyle/>
          <a:p>
            <a:pPr marL="274320" marR="0" lvl="0" indent="-274320" algn="l" defTabSz="914400" rtl="0" eaLnBrk="1" fontAlgn="auto" latinLnBrk="0" hangingPunct="1">
              <a:lnSpc>
                <a:spcPct val="150000"/>
              </a:lnSpc>
              <a:spcBef>
                <a:spcPts val="580"/>
              </a:spcBef>
              <a:spcAft>
                <a:spcPts val="0"/>
              </a:spcAft>
              <a:buClr>
                <a:schemeClr val="accent1"/>
              </a:buClr>
              <a:buSzPct val="85000"/>
              <a:buFont typeface="Wingdings 2"/>
              <a:buChar char=""/>
              <a:tabLst/>
              <a:defRPr/>
            </a:pPr>
            <a:endParaRPr kumimoji="0" lang="pl-PL"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99592" y="0"/>
            <a:ext cx="7772400" cy="1143000"/>
          </a:xfrm>
        </p:spPr>
        <p:txBody>
          <a:bodyPr/>
          <a:lstStyle/>
          <a:p>
            <a:pPr algn="ctr"/>
            <a:r>
              <a:rPr lang="pl-PL" b="1" dirty="0" smtClean="0">
                <a:latin typeface="+mn-lt"/>
              </a:rPr>
              <a:t>KATALOG KLAUZUL</a:t>
            </a:r>
            <a:endParaRPr lang="pl-PL" b="1" dirty="0">
              <a:latin typeface="+mn-lt"/>
            </a:endParaRPr>
          </a:p>
        </p:txBody>
      </p:sp>
      <p:sp>
        <p:nvSpPr>
          <p:cNvPr id="3" name="Symbol zastępczy zawartości 2"/>
          <p:cNvSpPr>
            <a:spLocks noGrp="1"/>
          </p:cNvSpPr>
          <p:nvPr>
            <p:ph sz="quarter" idx="1"/>
          </p:nvPr>
        </p:nvSpPr>
        <p:spPr>
          <a:xfrm>
            <a:off x="571472" y="1357298"/>
            <a:ext cx="8100520" cy="4843502"/>
          </a:xfrm>
        </p:spPr>
        <p:txBody>
          <a:bodyPr>
            <a:noAutofit/>
          </a:bodyPr>
          <a:lstStyle/>
          <a:p>
            <a:pPr algn="just"/>
            <a:r>
              <a:rPr lang="pl-PL" sz="2000" dirty="0" smtClean="0">
                <a:latin typeface="Arial Unicode MS" pitchFamily="34" charset="-128"/>
                <a:ea typeface="Arial Unicode MS" pitchFamily="34" charset="-128"/>
                <a:cs typeface="Arial Unicode MS" pitchFamily="34" charset="-128"/>
              </a:rPr>
              <a:t>przyznają tylko kontrahentowi konsumenta uprawnienie do stwierdzania zgodności świadczenia z umową;</a:t>
            </a:r>
          </a:p>
          <a:p>
            <a:pPr algn="just"/>
            <a:r>
              <a:rPr lang="pl-PL" sz="2000" dirty="0" smtClean="0">
                <a:latin typeface="Arial Unicode MS" pitchFamily="34" charset="-128"/>
                <a:ea typeface="Arial Unicode MS" pitchFamily="34" charset="-128"/>
                <a:cs typeface="Arial Unicode MS" pitchFamily="34" charset="-128"/>
              </a:rPr>
              <a:t>wyłączają obowiązek zwrotu konsumentowi uiszczonej zapłaty za świadczenie niespełnione w całości lub części, jeżeli konsument zrezygnuje z zawarcia umowy lub jej wykonania;</a:t>
            </a:r>
          </a:p>
          <a:p>
            <a:pPr algn="just"/>
            <a:r>
              <a:rPr lang="pl-PL" sz="2000" dirty="0" smtClean="0">
                <a:latin typeface="Arial Unicode MS" pitchFamily="34" charset="-128"/>
                <a:ea typeface="Arial Unicode MS" pitchFamily="34" charset="-128"/>
                <a:cs typeface="Arial Unicode MS" pitchFamily="34" charset="-128"/>
              </a:rPr>
              <a:t>przewidują utratę prawa żądania zwrotu świadczenia konsumenta spełnionego wcześniej niż świadczenie kontrahenta, gdy strony wypowiadają, rozwiązują lub odstępują od umowy (np. </a:t>
            </a:r>
            <a:r>
              <a:rPr lang="pl-PL" sz="2000" i="1" dirty="0" smtClean="0">
                <a:solidFill>
                  <a:srgbClr val="0070C0"/>
                </a:solidFill>
                <a:latin typeface="Arial Unicode MS" pitchFamily="34" charset="-128"/>
                <a:ea typeface="Arial Unicode MS" pitchFamily="34" charset="-128"/>
                <a:cs typeface="Arial Unicode MS" pitchFamily="34" charset="-128"/>
              </a:rPr>
              <a:t>„płatność za kurs językowy: po dokonaniu wpłaty pieniądze nie ulegają zwrotowi”</a:t>
            </a:r>
            <a:r>
              <a:rPr lang="pl-PL" sz="2000" dirty="0" smtClean="0">
                <a:latin typeface="Arial Unicode MS" pitchFamily="34" charset="-128"/>
                <a:ea typeface="Arial Unicode MS" pitchFamily="34" charset="-128"/>
                <a:cs typeface="Arial Unicode MS" pitchFamily="34" charset="-128"/>
              </a:rPr>
              <a:t>);</a:t>
            </a:r>
          </a:p>
          <a:p>
            <a:pPr algn="just"/>
            <a:r>
              <a:rPr lang="pl-PL" sz="2000" dirty="0" smtClean="0">
                <a:latin typeface="Arial Unicode MS" pitchFamily="34" charset="-128"/>
                <a:ea typeface="Arial Unicode MS" pitchFamily="34" charset="-128"/>
                <a:cs typeface="Arial Unicode MS" pitchFamily="34" charset="-128"/>
              </a:rPr>
              <a:t>pozbawiają wyłącznie konsumenta uprawnienia do rozwiązania umowy, odstąpienia od niej lub jej wypowiedzenia;</a:t>
            </a:r>
          </a:p>
          <a:p>
            <a:pPr algn="just"/>
            <a:r>
              <a:rPr lang="pl-PL" sz="2000" dirty="0" smtClean="0">
                <a:latin typeface="Arial Unicode MS" pitchFamily="34" charset="-128"/>
                <a:ea typeface="Arial Unicode MS" pitchFamily="34" charset="-128"/>
                <a:cs typeface="Arial Unicode MS" pitchFamily="34" charset="-128"/>
              </a:rPr>
              <a:t>zastrzegają dla kontrahenta konsumenta uprawnienie wypowiedzenia umowy zawartej na czas nieoznaczony, bez wskazania ważnych przyczyn i stosownego terminu wypowiedzenia;</a:t>
            </a:r>
            <a:endParaRPr lang="pl-PL" sz="2000" dirty="0">
              <a:latin typeface="Arial Unicode MS" pitchFamily="34" charset="-128"/>
              <a:ea typeface="Arial Unicode MS" pitchFamily="34" charset="-128"/>
              <a:cs typeface="Arial Unicode MS" pitchFamily="34" charset="-128"/>
            </a:endParaRPr>
          </a:p>
        </p:txBody>
      </p:sp>
      <p:sp>
        <p:nvSpPr>
          <p:cNvPr id="5" name="Symbol zastępczy zawartości 2"/>
          <p:cNvSpPr txBox="1">
            <a:spLocks/>
          </p:cNvSpPr>
          <p:nvPr/>
        </p:nvSpPr>
        <p:spPr>
          <a:xfrm>
            <a:off x="1066800" y="1600200"/>
            <a:ext cx="7772400" cy="4572000"/>
          </a:xfrm>
          <a:prstGeom prst="rect">
            <a:avLst/>
          </a:prstGeom>
        </p:spPr>
        <p:txBody>
          <a:bodyPr vert="horz">
            <a:normAutofit/>
          </a:bodyPr>
          <a:lstStyle/>
          <a:p>
            <a:pPr marL="274320" marR="0" lvl="0" indent="-274320" algn="l" defTabSz="914400" rtl="0" eaLnBrk="1" fontAlgn="auto" latinLnBrk="0" hangingPunct="1">
              <a:lnSpc>
                <a:spcPct val="150000"/>
              </a:lnSpc>
              <a:spcBef>
                <a:spcPts val="580"/>
              </a:spcBef>
              <a:spcAft>
                <a:spcPts val="0"/>
              </a:spcAft>
              <a:buClr>
                <a:schemeClr val="accent1"/>
              </a:buClr>
              <a:buSzPct val="85000"/>
              <a:buFont typeface="Wingdings 2"/>
              <a:buChar char=""/>
              <a:tabLst/>
              <a:defRPr/>
            </a:pPr>
            <a:endParaRPr kumimoji="0" lang="pl-PL"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99592" y="0"/>
            <a:ext cx="7772400" cy="1143000"/>
          </a:xfrm>
        </p:spPr>
        <p:txBody>
          <a:bodyPr/>
          <a:lstStyle/>
          <a:p>
            <a:pPr algn="ctr"/>
            <a:r>
              <a:rPr lang="pl-PL" b="1" dirty="0" smtClean="0">
                <a:latin typeface="+mn-lt"/>
              </a:rPr>
              <a:t>KATALOG KLAUZUL</a:t>
            </a:r>
            <a:endParaRPr lang="pl-PL" b="1" dirty="0">
              <a:latin typeface="+mn-lt"/>
            </a:endParaRPr>
          </a:p>
        </p:txBody>
      </p:sp>
      <p:sp>
        <p:nvSpPr>
          <p:cNvPr id="3" name="Symbol zastępczy zawartości 2"/>
          <p:cNvSpPr>
            <a:spLocks noGrp="1"/>
          </p:cNvSpPr>
          <p:nvPr>
            <p:ph sz="quarter" idx="1"/>
          </p:nvPr>
        </p:nvSpPr>
        <p:spPr>
          <a:xfrm>
            <a:off x="571472" y="1357298"/>
            <a:ext cx="8100520" cy="4843502"/>
          </a:xfrm>
        </p:spPr>
        <p:txBody>
          <a:bodyPr>
            <a:noAutofit/>
          </a:bodyPr>
          <a:lstStyle/>
          <a:p>
            <a:pPr algn="just"/>
            <a:r>
              <a:rPr lang="pl-PL" sz="2000" dirty="0" smtClean="0">
                <a:latin typeface="Arial Unicode MS" pitchFamily="34" charset="-128"/>
                <a:ea typeface="Arial Unicode MS" pitchFamily="34" charset="-128"/>
                <a:cs typeface="Arial Unicode MS" pitchFamily="34" charset="-128"/>
              </a:rPr>
              <a:t>nakładają wyłącznie na konsumenta obowiązek zapłaty ustalonej sumy na wypadek rezygnacji z zawarcia lub wykonania umowy;</a:t>
            </a:r>
          </a:p>
          <a:p>
            <a:pPr algn="just"/>
            <a:r>
              <a:rPr lang="pl-PL" sz="2000" dirty="0" smtClean="0">
                <a:latin typeface="Arial Unicode MS" pitchFamily="34" charset="-128"/>
                <a:ea typeface="Arial Unicode MS" pitchFamily="34" charset="-128"/>
                <a:cs typeface="Arial Unicode MS" pitchFamily="34" charset="-128"/>
              </a:rPr>
              <a:t>stanowią, że umowa zawarta na czas oznaczony ulega przedłużeniu, o ile konsument, dla którego zastrzeżono rażąco krótki termin, nie złoży przeciwnego oświadczenia;</a:t>
            </a:r>
          </a:p>
          <a:p>
            <a:pPr algn="just"/>
            <a:r>
              <a:rPr lang="pl-PL" sz="2000" dirty="0" smtClean="0">
                <a:latin typeface="Arial Unicode MS" pitchFamily="34" charset="-128"/>
                <a:ea typeface="Arial Unicode MS" pitchFamily="34" charset="-128"/>
                <a:cs typeface="Arial Unicode MS" pitchFamily="34" charset="-128"/>
              </a:rPr>
              <a:t>przewidują wyłącznie dla kontrahenta konsumenta jednostronne uprawnienie do zmiany, bez ważnych przyczyn, istotnych cech świadczenia;</a:t>
            </a:r>
          </a:p>
          <a:p>
            <a:pPr algn="just"/>
            <a:r>
              <a:rPr lang="pl-PL" sz="2000" dirty="0" smtClean="0">
                <a:latin typeface="Arial Unicode MS" pitchFamily="34" charset="-128"/>
                <a:ea typeface="Arial Unicode MS" pitchFamily="34" charset="-128"/>
                <a:cs typeface="Arial Unicode MS" pitchFamily="34" charset="-128"/>
              </a:rPr>
              <a:t>przewidują uprawnienie kontrahenta konsumenta do określenia lub podwyższenia ceny lub wynagrodzenia po zawarciu umowy bez przyznania konsumentowi prawa odstąpienia od umowy (np. </a:t>
            </a:r>
            <a:r>
              <a:rPr lang="pl-PL" sz="2000" i="1" dirty="0" smtClean="0">
                <a:solidFill>
                  <a:srgbClr val="0070C0"/>
                </a:solidFill>
                <a:latin typeface="Arial Unicode MS" pitchFamily="34" charset="-128"/>
                <a:ea typeface="Arial Unicode MS" pitchFamily="34" charset="-128"/>
                <a:cs typeface="Arial Unicode MS" pitchFamily="34" charset="-128"/>
              </a:rPr>
              <a:t>„czesne w następnych latach studiów może ulec zmianie w związku z uzasadnionym wzrostem kosztów ponoszonych przez uczelnię i zostanie ustalone przez rektora zarządzeniem wiążącym strony umowy przed rozpoczęciem nowego roku akademickiego” </a:t>
            </a:r>
            <a:r>
              <a:rPr lang="pl-PL" sz="2000" dirty="0" smtClean="0">
                <a:latin typeface="Arial Unicode MS" pitchFamily="34" charset="-128"/>
                <a:ea typeface="Arial Unicode MS" pitchFamily="34" charset="-128"/>
                <a:cs typeface="Arial Unicode MS" pitchFamily="34" charset="-128"/>
              </a:rPr>
              <a:t>);</a:t>
            </a:r>
            <a:endParaRPr lang="pl-PL" sz="2000" dirty="0">
              <a:latin typeface="Arial Unicode MS" pitchFamily="34" charset="-128"/>
              <a:ea typeface="Arial Unicode MS" pitchFamily="34" charset="-128"/>
              <a:cs typeface="Arial Unicode MS" pitchFamily="34" charset="-128"/>
            </a:endParaRPr>
          </a:p>
        </p:txBody>
      </p:sp>
      <p:sp>
        <p:nvSpPr>
          <p:cNvPr id="5" name="Symbol zastępczy zawartości 2"/>
          <p:cNvSpPr txBox="1">
            <a:spLocks/>
          </p:cNvSpPr>
          <p:nvPr/>
        </p:nvSpPr>
        <p:spPr>
          <a:xfrm>
            <a:off x="1066800" y="1600200"/>
            <a:ext cx="7772400" cy="4572000"/>
          </a:xfrm>
          <a:prstGeom prst="rect">
            <a:avLst/>
          </a:prstGeom>
        </p:spPr>
        <p:txBody>
          <a:bodyPr vert="horz">
            <a:normAutofit/>
          </a:bodyPr>
          <a:lstStyle/>
          <a:p>
            <a:pPr marL="274320" marR="0" lvl="0" indent="-274320" algn="l" defTabSz="914400" rtl="0" eaLnBrk="1" fontAlgn="auto" latinLnBrk="0" hangingPunct="1">
              <a:lnSpc>
                <a:spcPct val="150000"/>
              </a:lnSpc>
              <a:spcBef>
                <a:spcPts val="580"/>
              </a:spcBef>
              <a:spcAft>
                <a:spcPts val="0"/>
              </a:spcAft>
              <a:buClr>
                <a:schemeClr val="accent1"/>
              </a:buClr>
              <a:buSzPct val="85000"/>
              <a:buFont typeface="Wingdings 2"/>
              <a:buChar char=""/>
              <a:tabLst/>
              <a:defRPr/>
            </a:pPr>
            <a:endParaRPr kumimoji="0" lang="pl-PL"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pitał">
  <a:themeElements>
    <a:clrScheme name="Kapitał">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Kapitał">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pitał">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0</TotalTime>
  <Words>1348</Words>
  <Application>Microsoft Office PowerPoint</Application>
  <PresentationFormat>Pokaz na ekranie (4:3)</PresentationFormat>
  <Paragraphs>140</Paragraphs>
  <Slides>25</Slides>
  <Notes>25</Notes>
  <HiddenSlides>0</HiddenSlides>
  <MMClips>0</MMClips>
  <ScaleCrop>false</ScaleCrop>
  <HeadingPairs>
    <vt:vector size="4" baseType="variant">
      <vt:variant>
        <vt:lpstr>Motyw</vt:lpstr>
      </vt:variant>
      <vt:variant>
        <vt:i4>1</vt:i4>
      </vt:variant>
      <vt:variant>
        <vt:lpstr>Tytuły slajdów</vt:lpstr>
      </vt:variant>
      <vt:variant>
        <vt:i4>25</vt:i4>
      </vt:variant>
    </vt:vector>
  </HeadingPairs>
  <TitlesOfParts>
    <vt:vector size="26" baseType="lpstr">
      <vt:lpstr>Kapitał</vt:lpstr>
      <vt:lpstr>Klauzule abuzywne</vt:lpstr>
      <vt:lpstr>KLAUZULE ABUZYWNE</vt:lpstr>
      <vt:lpstr>KLAUZULE NIEDOZWOLONE</vt:lpstr>
      <vt:lpstr>KIEDY KLAUZULA UMOWNA JEST NIEDOZWOLONA?</vt:lpstr>
      <vt:lpstr>KIEDY KLAUZULA UMOWNA JEST NIEDOZWOLONA?</vt:lpstr>
      <vt:lpstr>KATALOG KLAUZUL</vt:lpstr>
      <vt:lpstr>KATALOG KLAUZUL</vt:lpstr>
      <vt:lpstr>KATALOG KLAUZUL</vt:lpstr>
      <vt:lpstr>KATALOG KLAUZUL</vt:lpstr>
      <vt:lpstr>KATALOG KLAUZUL</vt:lpstr>
      <vt:lpstr>KONTROLA WZORCÓW UMOWNYCH</vt:lpstr>
      <vt:lpstr>KONTROLA INCYDENTALNA</vt:lpstr>
      <vt:lpstr>KONTROLA INCYDENTALNA</vt:lpstr>
      <vt:lpstr>KONTROLA ABSTRAKCYJNA</vt:lpstr>
      <vt:lpstr>Slajd 15</vt:lpstr>
      <vt:lpstr>ZAWIADOMIENIE</vt:lpstr>
      <vt:lpstr>DECYZJA PRZESA UOKIK</vt:lpstr>
      <vt:lpstr>KONSEKWENCJE</vt:lpstr>
      <vt:lpstr>KARY</vt:lpstr>
      <vt:lpstr>KODEKS WYKROCZEŃ</vt:lpstr>
      <vt:lpstr>PRZYKŁADOWE KLAUZULE NIEDOZWOLONE</vt:lpstr>
      <vt:lpstr>STOSOWANIE WYRAZÓW NIEOSTRYCH</vt:lpstr>
      <vt:lpstr>SPRAWA ZAŁAMKA Q</vt:lpstr>
      <vt:lpstr>REJESTR KALUZUL NIEDOZWOLONYCH</vt:lpstr>
      <vt:lpstr>DZIĘKUJĘ ZA UWAGĘ!</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2019-04-03T20:33:35Z</dcterms:created>
  <dcterms:modified xsi:type="dcterms:W3CDTF">2019-04-03T20:33:42Z</dcterms:modified>
</cp:coreProperties>
</file>