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hueOff val="-136794"/>
              <a:satOff val="-2150"/>
              <a:lumOff val="15693"/>
            </a:schemeClr>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a:tcStyle>
        <a:tcBdr/>
        <a:fill>
          <a:solidFill>
            <a:schemeClr val="accent3">
              <a:alpha val="35000"/>
            </a:scheme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0" d="100"/>
          <a:sy n="60" d="100"/>
        </p:scale>
        <p:origin x="-1160" y="-112"/>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interSettings" Target="printerSettings/printerSettings1.bin"/><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4" name="Shape 134"/>
          <p:cNvSpPr>
            <a:spLocks noGrp="1" noRot="1" noChangeAspect="1"/>
          </p:cNvSpPr>
          <p:nvPr>
            <p:ph type="sldImg"/>
          </p:nvPr>
        </p:nvSpPr>
        <p:spPr>
          <a:xfrm>
            <a:off x="1143000" y="685800"/>
            <a:ext cx="4572000" cy="3429000"/>
          </a:xfrm>
          <a:prstGeom prst="rect">
            <a:avLst/>
          </a:prstGeom>
        </p:spPr>
        <p:txBody>
          <a:bodyPr/>
          <a:lstStyle/>
          <a:p>
            <a:endParaRPr/>
          </a:p>
        </p:txBody>
      </p:sp>
      <p:sp>
        <p:nvSpPr>
          <p:cNvPr id="135" name="Shape 135"/>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146405468"/>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ytuł i podtytuł">
    <p:spTree>
      <p:nvGrpSpPr>
        <p:cNvPr id="1" name=""/>
        <p:cNvGrpSpPr/>
        <p:nvPr/>
      </p:nvGrpSpPr>
      <p:grpSpPr>
        <a:xfrm>
          <a:off x="0" y="0"/>
          <a:ext cx="0" cy="0"/>
          <a:chOff x="0" y="0"/>
          <a:chExt cx="0" cy="0"/>
        </a:xfrm>
      </p:grpSpPr>
      <p:sp>
        <p:nvSpPr>
          <p:cNvPr id="11" name="Tekst tytułowy"/>
          <p:cNvSpPr txBox="1">
            <a:spLocks noGrp="1"/>
          </p:cNvSpPr>
          <p:nvPr>
            <p:ph type="title"/>
          </p:nvPr>
        </p:nvSpPr>
        <p:spPr>
          <a:xfrm>
            <a:off x="1270000" y="1638300"/>
            <a:ext cx="10464800" cy="3302000"/>
          </a:xfrm>
          <a:prstGeom prst="rect">
            <a:avLst/>
          </a:prstGeom>
        </p:spPr>
        <p:txBody>
          <a:bodyPr anchor="b"/>
          <a:lstStyle/>
          <a:p>
            <a:r>
              <a:t>Tekst tytułowy</a:t>
            </a:r>
          </a:p>
        </p:txBody>
      </p:sp>
      <p:sp>
        <p:nvSpPr>
          <p:cNvPr id="12" name="Treść - poziom 1…"/>
          <p:cNvSpPr txBox="1">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Treść - poziom 1</a:t>
            </a:r>
          </a:p>
          <a:p>
            <a:pPr lvl="1"/>
            <a:r>
              <a:t>Treść - poziom 2</a:t>
            </a:r>
          </a:p>
          <a:p>
            <a:pPr lvl="2"/>
            <a:r>
              <a:t>Treść - poziom 3</a:t>
            </a:r>
          </a:p>
          <a:p>
            <a:pPr lvl="3"/>
            <a:r>
              <a:t>Treść - poziom 4</a:t>
            </a:r>
          </a:p>
          <a:p>
            <a:pPr lvl="4"/>
            <a:r>
              <a:t>Treść - poziom 5</a:t>
            </a:r>
          </a:p>
        </p:txBody>
      </p:sp>
      <p:sp>
        <p:nvSpPr>
          <p:cNvPr id="13"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ytat">
    <p:spTree>
      <p:nvGrpSpPr>
        <p:cNvPr id="1" name=""/>
        <p:cNvGrpSpPr/>
        <p:nvPr/>
      </p:nvGrpSpPr>
      <p:grpSpPr>
        <a:xfrm>
          <a:off x="0" y="0"/>
          <a:ext cx="0" cy="0"/>
          <a:chOff x="0" y="0"/>
          <a:chExt cx="0" cy="0"/>
        </a:xfrm>
      </p:grpSpPr>
      <p:sp>
        <p:nvSpPr>
          <p:cNvPr id="93" name="–Janek Jabłonka"/>
          <p:cNvSpPr txBox="1">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i="1"/>
            </a:lvl1pPr>
          </a:lstStyle>
          <a:p>
            <a:r>
              <a:t>–Janek Jabłonka</a:t>
            </a:r>
          </a:p>
        </p:txBody>
      </p:sp>
      <p:sp>
        <p:nvSpPr>
          <p:cNvPr id="94" name="„Wpisz tu cytat.”"/>
          <p:cNvSpPr txBox="1">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lvl1pPr>
          </a:lstStyle>
          <a:p>
            <a:r>
              <a:t>„Wpisz tu cytat.” </a:t>
            </a:r>
          </a:p>
        </p:txBody>
      </p:sp>
      <p:sp>
        <p:nvSpPr>
          <p:cNvPr id="95"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Zdjęcie">
    <p:spTree>
      <p:nvGrpSpPr>
        <p:cNvPr id="1" name=""/>
        <p:cNvGrpSpPr/>
        <p:nvPr/>
      </p:nvGrpSpPr>
      <p:grpSpPr>
        <a:xfrm>
          <a:off x="0" y="0"/>
          <a:ext cx="0" cy="0"/>
          <a:chOff x="0" y="0"/>
          <a:chExt cx="0" cy="0"/>
        </a:xfrm>
      </p:grpSpPr>
      <p:sp>
        <p:nvSpPr>
          <p:cNvPr id="102" name="Obrazek"/>
          <p:cNvSpPr>
            <a:spLocks noGrp="1"/>
          </p:cNvSpPr>
          <p:nvPr>
            <p:ph type="pic" idx="13"/>
          </p:nvPr>
        </p:nvSpPr>
        <p:spPr>
          <a:xfrm>
            <a:off x="-3175" y="0"/>
            <a:ext cx="13004800" cy="9753600"/>
          </a:xfrm>
          <a:prstGeom prst="rect">
            <a:avLst/>
          </a:prstGeom>
        </p:spPr>
        <p:txBody>
          <a:bodyPr lIns="91439" tIns="45719" rIns="91439" bIns="45719" anchor="t">
            <a:noAutofit/>
          </a:bodyPr>
          <a:lstStyle/>
          <a:p>
            <a:endParaRPr/>
          </a:p>
        </p:txBody>
      </p:sp>
      <p:sp>
        <p:nvSpPr>
          <p:cNvPr id="103"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Pusty">
    <p:spTree>
      <p:nvGrpSpPr>
        <p:cNvPr id="1" name=""/>
        <p:cNvGrpSpPr/>
        <p:nvPr/>
      </p:nvGrpSpPr>
      <p:grpSpPr>
        <a:xfrm>
          <a:off x="0" y="0"/>
          <a:ext cx="0" cy="0"/>
          <a:chOff x="0" y="0"/>
          <a:chExt cx="0" cy="0"/>
        </a:xfrm>
      </p:grpSpPr>
      <p:sp>
        <p:nvSpPr>
          <p:cNvPr id="110"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Default">
    <p:bg>
      <p:bgPr>
        <a:gradFill flip="none" rotWithShape="1">
          <a:gsLst>
            <a:gs pos="0">
              <a:srgbClr val="641C66">
                <a:alpha val="90979"/>
              </a:srgbClr>
            </a:gs>
            <a:gs pos="42001">
              <a:srgbClr val="000000">
                <a:alpha val="94767"/>
              </a:srgbClr>
            </a:gs>
            <a:gs pos="100000">
              <a:srgbClr val="000000"/>
            </a:gs>
          </a:gsLst>
          <a:lin ang="16200000" scaled="0"/>
        </a:gradFill>
        <a:effectLst/>
      </p:bgPr>
    </p:bg>
    <p:spTree>
      <p:nvGrpSpPr>
        <p:cNvPr id="1" name=""/>
        <p:cNvGrpSpPr/>
        <p:nvPr/>
      </p:nvGrpSpPr>
      <p:grpSpPr>
        <a:xfrm>
          <a:off x="0" y="0"/>
          <a:ext cx="0" cy="0"/>
          <a:chOff x="0" y="0"/>
          <a:chExt cx="0" cy="0"/>
        </a:xfrm>
      </p:grpSpPr>
      <p:sp>
        <p:nvSpPr>
          <p:cNvPr id="117" name="Tekst tytułowy"/>
          <p:cNvSpPr txBox="1">
            <a:spLocks noGrp="1"/>
          </p:cNvSpPr>
          <p:nvPr>
            <p:ph type="title"/>
          </p:nvPr>
        </p:nvSpPr>
        <p:spPr>
          <a:xfrm>
            <a:off x="650239" y="390595"/>
            <a:ext cx="11704322" cy="1625601"/>
          </a:xfrm>
          <a:prstGeom prst="rect">
            <a:avLst/>
          </a:prstGeom>
        </p:spPr>
        <p:txBody>
          <a:bodyPr lIns="65021" tIns="65021" rIns="65021" bIns="65021"/>
          <a:lstStyle>
            <a:lvl1pPr defTabSz="1300480">
              <a:defRPr sz="6200">
                <a:solidFill>
                  <a:srgbClr val="000000"/>
                </a:solidFill>
                <a:latin typeface="Calibri"/>
                <a:ea typeface="Calibri"/>
                <a:cs typeface="Calibri"/>
                <a:sym typeface="Calibri"/>
              </a:defRPr>
            </a:lvl1pPr>
          </a:lstStyle>
          <a:p>
            <a:r>
              <a:t>Tekst tytułowy</a:t>
            </a:r>
          </a:p>
        </p:txBody>
      </p:sp>
      <p:sp>
        <p:nvSpPr>
          <p:cNvPr id="118" name="Treść - poziom 1…"/>
          <p:cNvSpPr txBox="1">
            <a:spLocks noGrp="1"/>
          </p:cNvSpPr>
          <p:nvPr>
            <p:ph type="body" idx="1"/>
          </p:nvPr>
        </p:nvSpPr>
        <p:spPr>
          <a:xfrm>
            <a:off x="650239" y="2275839"/>
            <a:ext cx="11704322" cy="6436926"/>
          </a:xfrm>
          <a:prstGeom prst="rect">
            <a:avLst/>
          </a:prstGeom>
        </p:spPr>
        <p:txBody>
          <a:bodyPr lIns="65021" tIns="65021" rIns="65021" bIns="65021" anchor="t"/>
          <a:lstStyle>
            <a:lvl1pPr marL="471487" indent="-471487" defTabSz="1300480">
              <a:spcBef>
                <a:spcPts val="900"/>
              </a:spcBef>
              <a:buSzPct val="100000"/>
              <a:buFont typeface="Arial"/>
              <a:buChar char="»"/>
              <a:defRPr sz="4400">
                <a:solidFill>
                  <a:srgbClr val="000000"/>
                </a:solidFill>
                <a:latin typeface="Calibri"/>
                <a:ea typeface="Calibri"/>
                <a:cs typeface="Calibri"/>
                <a:sym typeface="Calibri"/>
              </a:defRPr>
            </a:lvl1pPr>
            <a:lvl2pPr marL="1252713" indent="-795513" defTabSz="1300480">
              <a:spcBef>
                <a:spcPts val="900"/>
              </a:spcBef>
              <a:buSzPct val="100000"/>
              <a:buFont typeface="Arial"/>
              <a:buChar char="–"/>
              <a:defRPr sz="4400">
                <a:solidFill>
                  <a:srgbClr val="000000"/>
                </a:solidFill>
                <a:latin typeface="Calibri"/>
                <a:ea typeface="Calibri"/>
                <a:cs typeface="Calibri"/>
                <a:sym typeface="Calibri"/>
              </a:defRPr>
            </a:lvl2pPr>
            <a:lvl3pPr marL="1659466" indent="-745066" defTabSz="1300480">
              <a:spcBef>
                <a:spcPts val="900"/>
              </a:spcBef>
              <a:buSzPct val="100000"/>
              <a:buFont typeface="Arial"/>
              <a:defRPr sz="4400">
                <a:solidFill>
                  <a:srgbClr val="000000"/>
                </a:solidFill>
                <a:latin typeface="Calibri"/>
                <a:ea typeface="Calibri"/>
                <a:cs typeface="Calibri"/>
                <a:sym typeface="Calibri"/>
              </a:defRPr>
            </a:lvl3pPr>
            <a:lvl4pPr marL="2264127" indent="-892527" defTabSz="1300480">
              <a:spcBef>
                <a:spcPts val="900"/>
              </a:spcBef>
              <a:buSzPct val="100000"/>
              <a:buFont typeface="Arial"/>
              <a:buChar char="–"/>
              <a:defRPr sz="4400">
                <a:solidFill>
                  <a:srgbClr val="000000"/>
                </a:solidFill>
                <a:latin typeface="Calibri"/>
                <a:ea typeface="Calibri"/>
                <a:cs typeface="Calibri"/>
                <a:sym typeface="Calibri"/>
              </a:defRPr>
            </a:lvl4pPr>
            <a:lvl5pPr marL="2721327" indent="-892527" defTabSz="1300480">
              <a:spcBef>
                <a:spcPts val="900"/>
              </a:spcBef>
              <a:buSzPct val="100000"/>
              <a:buFont typeface="Arial"/>
              <a:buChar char="»"/>
              <a:defRPr sz="4400">
                <a:solidFill>
                  <a:srgbClr val="000000"/>
                </a:solidFill>
                <a:latin typeface="Calibri"/>
                <a:ea typeface="Calibri"/>
                <a:cs typeface="Calibri"/>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119" name="Numer slajdu"/>
          <p:cNvSpPr txBox="1">
            <a:spLocks noGrp="1"/>
          </p:cNvSpPr>
          <p:nvPr>
            <p:ph type="sldNum" sz="quarter" idx="2"/>
          </p:nvPr>
        </p:nvSpPr>
        <p:spPr>
          <a:xfrm>
            <a:off x="11985797" y="9122660"/>
            <a:ext cx="368763" cy="351996"/>
          </a:xfrm>
          <a:prstGeom prst="rect">
            <a:avLst/>
          </a:prstGeom>
        </p:spPr>
        <p:txBody>
          <a:bodyPr lIns="65021" tIns="65021" rIns="65021" bIns="65021" anchor="ctr"/>
          <a:lstStyle>
            <a:lvl1pPr algn="r" defTabSz="1300480">
              <a:defRPr sz="1600">
                <a:solidFill>
                  <a:srgbClr val="888888"/>
                </a:solidFill>
                <a:latin typeface="Arial"/>
                <a:ea typeface="Arial"/>
                <a:cs typeface="Arial"/>
                <a:sym typeface="Arial"/>
              </a:defRPr>
            </a:lvl1p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ytuł i zawartość">
    <p:bg>
      <p:bgPr>
        <a:gradFill flip="none" rotWithShape="1">
          <a:gsLst>
            <a:gs pos="58000">
              <a:srgbClr val="000000"/>
            </a:gs>
            <a:gs pos="100000">
              <a:srgbClr val="641C66">
                <a:alpha val="90980"/>
              </a:srgbClr>
            </a:gs>
          </a:gsLst>
          <a:lin ang="5400000" scaled="0"/>
        </a:gradFill>
        <a:effectLst/>
      </p:bgPr>
    </p:bg>
    <p:spTree>
      <p:nvGrpSpPr>
        <p:cNvPr id="1" name=""/>
        <p:cNvGrpSpPr/>
        <p:nvPr/>
      </p:nvGrpSpPr>
      <p:grpSpPr>
        <a:xfrm>
          <a:off x="0" y="0"/>
          <a:ext cx="0" cy="0"/>
          <a:chOff x="0" y="0"/>
          <a:chExt cx="0" cy="0"/>
        </a:xfrm>
      </p:grpSpPr>
      <p:sp>
        <p:nvSpPr>
          <p:cNvPr id="126" name="Tekst tytułowy"/>
          <p:cNvSpPr txBox="1">
            <a:spLocks noGrp="1"/>
          </p:cNvSpPr>
          <p:nvPr>
            <p:ph type="title"/>
          </p:nvPr>
        </p:nvSpPr>
        <p:spPr>
          <a:xfrm>
            <a:off x="650238" y="390595"/>
            <a:ext cx="11704326" cy="1625603"/>
          </a:xfrm>
          <a:prstGeom prst="rect">
            <a:avLst/>
          </a:prstGeom>
        </p:spPr>
        <p:txBody>
          <a:bodyPr lIns="65022" tIns="65022" rIns="65022" bIns="65022"/>
          <a:lstStyle>
            <a:lvl1pPr defTabSz="1300480">
              <a:defRPr sz="6200">
                <a:solidFill>
                  <a:srgbClr val="000000"/>
                </a:solidFill>
                <a:latin typeface="Calibri"/>
                <a:ea typeface="Calibri"/>
                <a:cs typeface="Calibri"/>
                <a:sym typeface="Calibri"/>
              </a:defRPr>
            </a:lvl1pPr>
          </a:lstStyle>
          <a:p>
            <a:r>
              <a:t>Tekst tytułowy</a:t>
            </a:r>
          </a:p>
        </p:txBody>
      </p:sp>
      <p:sp>
        <p:nvSpPr>
          <p:cNvPr id="127" name="Treść - poziom 1…"/>
          <p:cNvSpPr txBox="1">
            <a:spLocks noGrp="1"/>
          </p:cNvSpPr>
          <p:nvPr>
            <p:ph type="body" idx="1"/>
          </p:nvPr>
        </p:nvSpPr>
        <p:spPr>
          <a:xfrm>
            <a:off x="650238" y="2275838"/>
            <a:ext cx="11704326" cy="6436930"/>
          </a:xfrm>
          <a:prstGeom prst="rect">
            <a:avLst/>
          </a:prstGeom>
        </p:spPr>
        <p:txBody>
          <a:bodyPr lIns="65022" tIns="65022" rIns="65022" bIns="65022" anchor="t"/>
          <a:lstStyle>
            <a:lvl1pPr marL="471487" indent="-471487" defTabSz="1300480">
              <a:spcBef>
                <a:spcPts val="900"/>
              </a:spcBef>
              <a:buSzPct val="100000"/>
              <a:buFont typeface="Arial"/>
              <a:defRPr sz="4400">
                <a:solidFill>
                  <a:srgbClr val="000000"/>
                </a:solidFill>
                <a:latin typeface="Calibri"/>
                <a:ea typeface="Calibri"/>
                <a:cs typeface="Calibri"/>
                <a:sym typeface="Calibri"/>
              </a:defRPr>
            </a:lvl1pPr>
            <a:lvl2pPr marL="906234" indent="-449033" defTabSz="1300480">
              <a:spcBef>
                <a:spcPts val="900"/>
              </a:spcBef>
              <a:buSzPct val="100000"/>
              <a:buFont typeface="Arial"/>
              <a:buChar char="–"/>
              <a:defRPr sz="4400">
                <a:solidFill>
                  <a:srgbClr val="000000"/>
                </a:solidFill>
                <a:latin typeface="Calibri"/>
                <a:ea typeface="Calibri"/>
                <a:cs typeface="Calibri"/>
                <a:sym typeface="Calibri"/>
              </a:defRPr>
            </a:lvl2pPr>
            <a:lvl3pPr indent="-419100" defTabSz="1300480">
              <a:spcBef>
                <a:spcPts val="900"/>
              </a:spcBef>
              <a:buSzPct val="100000"/>
              <a:buFont typeface="Arial"/>
              <a:defRPr sz="4400">
                <a:solidFill>
                  <a:srgbClr val="000000"/>
                </a:solidFill>
                <a:latin typeface="Calibri"/>
                <a:ea typeface="Calibri"/>
                <a:cs typeface="Calibri"/>
                <a:sym typeface="Calibri"/>
              </a:defRPr>
            </a:lvl3pPr>
            <a:lvl4pPr marL="1874520" indent="-502919" defTabSz="1300480">
              <a:spcBef>
                <a:spcPts val="900"/>
              </a:spcBef>
              <a:buSzPct val="100000"/>
              <a:buFont typeface="Arial"/>
              <a:buChar char="–"/>
              <a:defRPr sz="4400">
                <a:solidFill>
                  <a:srgbClr val="000000"/>
                </a:solidFill>
                <a:latin typeface="Calibri"/>
                <a:ea typeface="Calibri"/>
                <a:cs typeface="Calibri"/>
                <a:sym typeface="Calibri"/>
              </a:defRPr>
            </a:lvl4pPr>
            <a:lvl5pPr marL="2331720" indent="-502920" defTabSz="1300480">
              <a:spcBef>
                <a:spcPts val="900"/>
              </a:spcBef>
              <a:buSzPct val="100000"/>
              <a:buFont typeface="Arial"/>
              <a:buChar char="»"/>
              <a:defRPr sz="4400">
                <a:solidFill>
                  <a:srgbClr val="000000"/>
                </a:solidFill>
                <a:latin typeface="Calibri"/>
                <a:ea typeface="Calibri"/>
                <a:cs typeface="Calibri"/>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128" name="Numer slajdu"/>
          <p:cNvSpPr txBox="1">
            <a:spLocks noGrp="1"/>
          </p:cNvSpPr>
          <p:nvPr>
            <p:ph type="sldNum" sz="quarter" idx="2"/>
          </p:nvPr>
        </p:nvSpPr>
        <p:spPr>
          <a:xfrm>
            <a:off x="12005840" y="9114115"/>
            <a:ext cx="348723" cy="371345"/>
          </a:xfrm>
          <a:prstGeom prst="rect">
            <a:avLst/>
          </a:prstGeom>
        </p:spPr>
        <p:txBody>
          <a:bodyPr lIns="65022" tIns="65022" rIns="65022" bIns="65022" anchor="ctr"/>
          <a:lstStyle>
            <a:lvl1pPr algn="r" defTabSz="1300480">
              <a:defRPr sz="1600">
                <a:solidFill>
                  <a:srgbClr val="888888"/>
                </a:solidFill>
                <a:latin typeface="Calibri"/>
                <a:ea typeface="Calibri"/>
                <a:cs typeface="Calibri"/>
                <a:sym typeface="Calibri"/>
              </a:defRPr>
            </a:lvl1p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Zdjęcie (poziomo)">
    <p:spTree>
      <p:nvGrpSpPr>
        <p:cNvPr id="1" name=""/>
        <p:cNvGrpSpPr/>
        <p:nvPr/>
      </p:nvGrpSpPr>
      <p:grpSpPr>
        <a:xfrm>
          <a:off x="0" y="0"/>
          <a:ext cx="0" cy="0"/>
          <a:chOff x="0" y="0"/>
          <a:chExt cx="0" cy="0"/>
        </a:xfrm>
      </p:grpSpPr>
      <p:sp>
        <p:nvSpPr>
          <p:cNvPr id="20" name="Obrazek"/>
          <p:cNvSpPr>
            <a:spLocks noGrp="1"/>
          </p:cNvSpPr>
          <p:nvPr>
            <p:ph type="pic" idx="13"/>
          </p:nvPr>
        </p:nvSpPr>
        <p:spPr>
          <a:xfrm>
            <a:off x="1619250" y="660400"/>
            <a:ext cx="9758016" cy="5905500"/>
          </a:xfrm>
          <a:prstGeom prst="rect">
            <a:avLst/>
          </a:prstGeom>
        </p:spPr>
        <p:txBody>
          <a:bodyPr lIns="91439" tIns="45719" rIns="91439" bIns="45719" anchor="t">
            <a:noAutofit/>
          </a:bodyPr>
          <a:lstStyle/>
          <a:p>
            <a:endParaRPr/>
          </a:p>
        </p:txBody>
      </p:sp>
      <p:sp>
        <p:nvSpPr>
          <p:cNvPr id="21" name="Tekst tytułowy"/>
          <p:cNvSpPr txBox="1">
            <a:spLocks noGrp="1"/>
          </p:cNvSpPr>
          <p:nvPr>
            <p:ph type="title"/>
          </p:nvPr>
        </p:nvSpPr>
        <p:spPr>
          <a:xfrm>
            <a:off x="1270000" y="6718300"/>
            <a:ext cx="10464800" cy="1422400"/>
          </a:xfrm>
          <a:prstGeom prst="rect">
            <a:avLst/>
          </a:prstGeom>
        </p:spPr>
        <p:txBody>
          <a:bodyPr/>
          <a:lstStyle/>
          <a:p>
            <a:r>
              <a:t>Tekst tytułowy</a:t>
            </a:r>
          </a:p>
        </p:txBody>
      </p:sp>
      <p:sp>
        <p:nvSpPr>
          <p:cNvPr id="22" name="Treść - poziom 1…"/>
          <p:cNvSpPr txBox="1">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Treść - poziom 1</a:t>
            </a:r>
          </a:p>
          <a:p>
            <a:pPr lvl="1"/>
            <a:r>
              <a:t>Treść - poziom 2</a:t>
            </a:r>
          </a:p>
          <a:p>
            <a:pPr lvl="2"/>
            <a:r>
              <a:t>Treść - poziom 3</a:t>
            </a:r>
          </a:p>
          <a:p>
            <a:pPr lvl="3"/>
            <a:r>
              <a:t>Treść - poziom 4</a:t>
            </a:r>
          </a:p>
          <a:p>
            <a:pPr lvl="4"/>
            <a:r>
              <a:t>Treść - poziom 5</a:t>
            </a:r>
          </a:p>
        </p:txBody>
      </p:sp>
      <p:sp>
        <p:nvSpPr>
          <p:cNvPr id="23"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ytuł (na środku)">
    <p:spTree>
      <p:nvGrpSpPr>
        <p:cNvPr id="1" name=""/>
        <p:cNvGrpSpPr/>
        <p:nvPr/>
      </p:nvGrpSpPr>
      <p:grpSpPr>
        <a:xfrm>
          <a:off x="0" y="0"/>
          <a:ext cx="0" cy="0"/>
          <a:chOff x="0" y="0"/>
          <a:chExt cx="0" cy="0"/>
        </a:xfrm>
      </p:grpSpPr>
      <p:sp>
        <p:nvSpPr>
          <p:cNvPr id="30" name="Tekst tytułowy"/>
          <p:cNvSpPr txBox="1">
            <a:spLocks noGrp="1"/>
          </p:cNvSpPr>
          <p:nvPr>
            <p:ph type="title"/>
          </p:nvPr>
        </p:nvSpPr>
        <p:spPr>
          <a:xfrm>
            <a:off x="1270000" y="3225800"/>
            <a:ext cx="10464800" cy="3302000"/>
          </a:xfrm>
          <a:prstGeom prst="rect">
            <a:avLst/>
          </a:prstGeom>
        </p:spPr>
        <p:txBody>
          <a:bodyPr/>
          <a:lstStyle/>
          <a:p>
            <a:r>
              <a:t>Tekst tytułowy</a:t>
            </a:r>
          </a:p>
        </p:txBody>
      </p:sp>
      <p:sp>
        <p:nvSpPr>
          <p:cNvPr id="31"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Zdjęcie (pionowo)">
    <p:spTree>
      <p:nvGrpSpPr>
        <p:cNvPr id="1" name=""/>
        <p:cNvGrpSpPr/>
        <p:nvPr/>
      </p:nvGrpSpPr>
      <p:grpSpPr>
        <a:xfrm>
          <a:off x="0" y="0"/>
          <a:ext cx="0" cy="0"/>
          <a:chOff x="0" y="0"/>
          <a:chExt cx="0" cy="0"/>
        </a:xfrm>
      </p:grpSpPr>
      <p:sp>
        <p:nvSpPr>
          <p:cNvPr id="38" name="Obrazek"/>
          <p:cNvSpPr>
            <a:spLocks noGrp="1"/>
          </p:cNvSpPr>
          <p:nvPr>
            <p:ph type="pic" sz="half" idx="13"/>
          </p:nvPr>
        </p:nvSpPr>
        <p:spPr>
          <a:xfrm>
            <a:off x="6718299" y="638919"/>
            <a:ext cx="5325770" cy="8216901"/>
          </a:xfrm>
          <a:prstGeom prst="rect">
            <a:avLst/>
          </a:prstGeom>
        </p:spPr>
        <p:txBody>
          <a:bodyPr lIns="91439" tIns="45719" rIns="91439" bIns="45719" anchor="t">
            <a:noAutofit/>
          </a:bodyPr>
          <a:lstStyle/>
          <a:p>
            <a:endParaRPr/>
          </a:p>
        </p:txBody>
      </p:sp>
      <p:sp>
        <p:nvSpPr>
          <p:cNvPr id="39" name="Tekst tytułowy"/>
          <p:cNvSpPr txBox="1">
            <a:spLocks noGrp="1"/>
          </p:cNvSpPr>
          <p:nvPr>
            <p:ph type="title"/>
          </p:nvPr>
        </p:nvSpPr>
        <p:spPr>
          <a:xfrm>
            <a:off x="952500" y="635000"/>
            <a:ext cx="5334000" cy="3987800"/>
          </a:xfrm>
          <a:prstGeom prst="rect">
            <a:avLst/>
          </a:prstGeom>
        </p:spPr>
        <p:txBody>
          <a:bodyPr anchor="b"/>
          <a:lstStyle>
            <a:lvl1pPr>
              <a:defRPr sz="6000"/>
            </a:lvl1pPr>
          </a:lstStyle>
          <a:p>
            <a:r>
              <a:t>Tekst tytułowy</a:t>
            </a:r>
          </a:p>
        </p:txBody>
      </p:sp>
      <p:sp>
        <p:nvSpPr>
          <p:cNvPr id="40" name="Treść - poziom 1…"/>
          <p:cNvSpPr txBox="1">
            <a:spLocks noGrp="1"/>
          </p:cNvSpPr>
          <p:nvPr>
            <p:ph type="body" sz="quarter" idx="1"/>
          </p:nvPr>
        </p:nvSpPr>
        <p:spPr>
          <a:xfrm>
            <a:off x="952500" y="4762500"/>
            <a:ext cx="5334000" cy="41148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Treść - poziom 1</a:t>
            </a:r>
          </a:p>
          <a:p>
            <a:pPr lvl="1"/>
            <a:r>
              <a:t>Treść - poziom 2</a:t>
            </a:r>
          </a:p>
          <a:p>
            <a:pPr lvl="2"/>
            <a:r>
              <a:t>Treść - poziom 3</a:t>
            </a:r>
          </a:p>
          <a:p>
            <a:pPr lvl="3"/>
            <a:r>
              <a:t>Treść - poziom 4</a:t>
            </a:r>
          </a:p>
          <a:p>
            <a:pPr lvl="4"/>
            <a:r>
              <a:t>Treść - poziom 5</a:t>
            </a:r>
          </a:p>
        </p:txBody>
      </p:sp>
      <p:sp>
        <p:nvSpPr>
          <p:cNvPr id="41"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ytuł (na górze)">
    <p:spTree>
      <p:nvGrpSpPr>
        <p:cNvPr id="1" name=""/>
        <p:cNvGrpSpPr/>
        <p:nvPr/>
      </p:nvGrpSpPr>
      <p:grpSpPr>
        <a:xfrm>
          <a:off x="0" y="0"/>
          <a:ext cx="0" cy="0"/>
          <a:chOff x="0" y="0"/>
          <a:chExt cx="0" cy="0"/>
        </a:xfrm>
      </p:grpSpPr>
      <p:sp>
        <p:nvSpPr>
          <p:cNvPr id="48" name="Tekst tytułowy"/>
          <p:cNvSpPr txBox="1">
            <a:spLocks noGrp="1"/>
          </p:cNvSpPr>
          <p:nvPr>
            <p:ph type="title"/>
          </p:nvPr>
        </p:nvSpPr>
        <p:spPr>
          <a:prstGeom prst="rect">
            <a:avLst/>
          </a:prstGeom>
        </p:spPr>
        <p:txBody>
          <a:bodyPr/>
          <a:lstStyle/>
          <a:p>
            <a:r>
              <a:t>Tekst tytułowy</a:t>
            </a:r>
          </a:p>
        </p:txBody>
      </p:sp>
      <p:sp>
        <p:nvSpPr>
          <p:cNvPr id="49"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ytuł i punktory">
    <p:spTree>
      <p:nvGrpSpPr>
        <p:cNvPr id="1" name=""/>
        <p:cNvGrpSpPr/>
        <p:nvPr/>
      </p:nvGrpSpPr>
      <p:grpSpPr>
        <a:xfrm>
          <a:off x="0" y="0"/>
          <a:ext cx="0" cy="0"/>
          <a:chOff x="0" y="0"/>
          <a:chExt cx="0" cy="0"/>
        </a:xfrm>
      </p:grpSpPr>
      <p:sp>
        <p:nvSpPr>
          <p:cNvPr id="56" name="Tekst tytułowy"/>
          <p:cNvSpPr txBox="1">
            <a:spLocks noGrp="1"/>
          </p:cNvSpPr>
          <p:nvPr>
            <p:ph type="title"/>
          </p:nvPr>
        </p:nvSpPr>
        <p:spPr>
          <a:prstGeom prst="rect">
            <a:avLst/>
          </a:prstGeom>
        </p:spPr>
        <p:txBody>
          <a:bodyPr/>
          <a:lstStyle/>
          <a:p>
            <a:r>
              <a:t>Tekst tytułowy</a:t>
            </a:r>
          </a:p>
        </p:txBody>
      </p:sp>
      <p:sp>
        <p:nvSpPr>
          <p:cNvPr id="57" name="Treść - poziom 1…"/>
          <p:cNvSpPr txBox="1">
            <a:spLocks noGrp="1"/>
          </p:cNvSpPr>
          <p:nvPr>
            <p:ph type="body" idx="1"/>
          </p:nvPr>
        </p:nvSpPr>
        <p:spPr>
          <a:prstGeom prst="rect">
            <a:avLst/>
          </a:prstGeom>
        </p:spPr>
        <p:txBody>
          <a:bodyPr/>
          <a:lstStyle/>
          <a:p>
            <a:r>
              <a:t>Treść - poziom 1</a:t>
            </a:r>
          </a:p>
          <a:p>
            <a:pPr lvl="1"/>
            <a:r>
              <a:t>Treść - poziom 2</a:t>
            </a:r>
          </a:p>
          <a:p>
            <a:pPr lvl="2"/>
            <a:r>
              <a:t>Treść - poziom 3</a:t>
            </a:r>
          </a:p>
          <a:p>
            <a:pPr lvl="3"/>
            <a:r>
              <a:t>Treść - poziom 4</a:t>
            </a:r>
          </a:p>
          <a:p>
            <a:pPr lvl="4"/>
            <a:r>
              <a:t>Treść - poziom 5</a:t>
            </a:r>
          </a:p>
        </p:txBody>
      </p:sp>
      <p:sp>
        <p:nvSpPr>
          <p:cNvPr id="58"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ytuł i punktory ze zdjęciem">
    <p:spTree>
      <p:nvGrpSpPr>
        <p:cNvPr id="1" name=""/>
        <p:cNvGrpSpPr/>
        <p:nvPr/>
      </p:nvGrpSpPr>
      <p:grpSpPr>
        <a:xfrm>
          <a:off x="0" y="0"/>
          <a:ext cx="0" cy="0"/>
          <a:chOff x="0" y="0"/>
          <a:chExt cx="0" cy="0"/>
        </a:xfrm>
      </p:grpSpPr>
      <p:sp>
        <p:nvSpPr>
          <p:cNvPr id="65" name="Obrazek"/>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Tekst tytułowy"/>
          <p:cNvSpPr txBox="1">
            <a:spLocks noGrp="1"/>
          </p:cNvSpPr>
          <p:nvPr>
            <p:ph type="title"/>
          </p:nvPr>
        </p:nvSpPr>
        <p:spPr>
          <a:prstGeom prst="rect">
            <a:avLst/>
          </a:prstGeom>
        </p:spPr>
        <p:txBody>
          <a:bodyPr/>
          <a:lstStyle/>
          <a:p>
            <a:r>
              <a:t>Tekst tytułowy</a:t>
            </a:r>
          </a:p>
        </p:txBody>
      </p:sp>
      <p:sp>
        <p:nvSpPr>
          <p:cNvPr id="67" name="Treść - poziom 1…"/>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231900" indent="-342900">
              <a:spcBef>
                <a:spcPts val="3200"/>
              </a:spcBef>
              <a:defRPr sz="2800"/>
            </a:lvl3pPr>
            <a:lvl4pPr marL="1676400" indent="-342900">
              <a:spcBef>
                <a:spcPts val="3200"/>
              </a:spcBef>
              <a:defRPr sz="2800"/>
            </a:lvl4pPr>
            <a:lvl5pPr marL="2120900" indent="-342900">
              <a:spcBef>
                <a:spcPts val="3200"/>
              </a:spcBef>
              <a:defRPr sz="2800"/>
            </a:lvl5pPr>
          </a:lstStyle>
          <a:p>
            <a:r>
              <a:t>Treść - poziom 1</a:t>
            </a:r>
          </a:p>
          <a:p>
            <a:pPr lvl="1"/>
            <a:r>
              <a:t>Treść - poziom 2</a:t>
            </a:r>
          </a:p>
          <a:p>
            <a:pPr lvl="2"/>
            <a:r>
              <a:t>Treść - poziom 3</a:t>
            </a:r>
          </a:p>
          <a:p>
            <a:pPr lvl="3"/>
            <a:r>
              <a:t>Treść - poziom 4</a:t>
            </a:r>
          </a:p>
          <a:p>
            <a:pPr lvl="4"/>
            <a:r>
              <a:t>Treść - poziom 5</a:t>
            </a:r>
          </a:p>
        </p:txBody>
      </p:sp>
      <p:sp>
        <p:nvSpPr>
          <p:cNvPr id="68"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unktory">
    <p:spTree>
      <p:nvGrpSpPr>
        <p:cNvPr id="1" name=""/>
        <p:cNvGrpSpPr/>
        <p:nvPr/>
      </p:nvGrpSpPr>
      <p:grpSpPr>
        <a:xfrm>
          <a:off x="0" y="0"/>
          <a:ext cx="0" cy="0"/>
          <a:chOff x="0" y="0"/>
          <a:chExt cx="0" cy="0"/>
        </a:xfrm>
      </p:grpSpPr>
      <p:sp>
        <p:nvSpPr>
          <p:cNvPr id="75" name="Treść - poziom 1…"/>
          <p:cNvSpPr txBox="1">
            <a:spLocks noGrp="1"/>
          </p:cNvSpPr>
          <p:nvPr>
            <p:ph type="body" idx="1"/>
          </p:nvPr>
        </p:nvSpPr>
        <p:spPr>
          <a:xfrm>
            <a:off x="952500" y="1270000"/>
            <a:ext cx="11099800" cy="7213600"/>
          </a:xfrm>
          <a:prstGeom prst="rect">
            <a:avLst/>
          </a:prstGeom>
        </p:spPr>
        <p:txBody>
          <a:bodyPr/>
          <a:lstStyle/>
          <a:p>
            <a:r>
              <a:t>Treść - poziom 1</a:t>
            </a:r>
          </a:p>
          <a:p>
            <a:pPr lvl="1"/>
            <a:r>
              <a:t>Treść - poziom 2</a:t>
            </a:r>
          </a:p>
          <a:p>
            <a:pPr lvl="2"/>
            <a:r>
              <a:t>Treść - poziom 3</a:t>
            </a:r>
          </a:p>
          <a:p>
            <a:pPr lvl="3"/>
            <a:r>
              <a:t>Treść - poziom 4</a:t>
            </a:r>
          </a:p>
          <a:p>
            <a:pPr lvl="4"/>
            <a:r>
              <a:t>Treść - poziom 5</a:t>
            </a:r>
          </a:p>
        </p:txBody>
      </p:sp>
      <p:sp>
        <p:nvSpPr>
          <p:cNvPr id="76"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Zdjęcie (3 sztuki)">
    <p:spTree>
      <p:nvGrpSpPr>
        <p:cNvPr id="1" name=""/>
        <p:cNvGrpSpPr/>
        <p:nvPr/>
      </p:nvGrpSpPr>
      <p:grpSpPr>
        <a:xfrm>
          <a:off x="0" y="0"/>
          <a:ext cx="0" cy="0"/>
          <a:chOff x="0" y="0"/>
          <a:chExt cx="0" cy="0"/>
        </a:xfrm>
      </p:grpSpPr>
      <p:sp>
        <p:nvSpPr>
          <p:cNvPr id="83" name="Obrazek"/>
          <p:cNvSpPr>
            <a:spLocks noGrp="1"/>
          </p:cNvSpPr>
          <p:nvPr>
            <p:ph type="pic" sz="quarter" idx="13"/>
          </p:nvPr>
        </p:nvSpPr>
        <p:spPr>
          <a:xfrm>
            <a:off x="6731000" y="4965700"/>
            <a:ext cx="5334000" cy="3898900"/>
          </a:xfrm>
          <a:prstGeom prst="rect">
            <a:avLst/>
          </a:prstGeom>
        </p:spPr>
        <p:txBody>
          <a:bodyPr lIns="91439" tIns="45719" rIns="91439" bIns="45719" anchor="t">
            <a:noAutofit/>
          </a:bodyPr>
          <a:lstStyle/>
          <a:p>
            <a:endParaRPr/>
          </a:p>
        </p:txBody>
      </p:sp>
      <p:sp>
        <p:nvSpPr>
          <p:cNvPr id="84" name="Obrazek"/>
          <p:cNvSpPr>
            <a:spLocks noGrp="1"/>
          </p:cNvSpPr>
          <p:nvPr>
            <p:ph type="pic" sz="quarter" idx="14"/>
          </p:nvPr>
        </p:nvSpPr>
        <p:spPr>
          <a:xfrm>
            <a:off x="6731000" y="635000"/>
            <a:ext cx="5334000" cy="3898900"/>
          </a:xfrm>
          <a:prstGeom prst="rect">
            <a:avLst/>
          </a:prstGeom>
        </p:spPr>
        <p:txBody>
          <a:bodyPr lIns="91439" tIns="45719" rIns="91439" bIns="45719" anchor="t">
            <a:noAutofit/>
          </a:bodyPr>
          <a:lstStyle/>
          <a:p>
            <a:endParaRPr/>
          </a:p>
        </p:txBody>
      </p:sp>
      <p:sp>
        <p:nvSpPr>
          <p:cNvPr id="85" name="Obrazek"/>
          <p:cNvSpPr>
            <a:spLocks noGrp="1"/>
          </p:cNvSpPr>
          <p:nvPr>
            <p:ph type="pic" sz="half" idx="15"/>
          </p:nvPr>
        </p:nvSpPr>
        <p:spPr>
          <a:xfrm>
            <a:off x="952500" y="635000"/>
            <a:ext cx="5334000" cy="8229600"/>
          </a:xfrm>
          <a:prstGeom prst="rect">
            <a:avLst/>
          </a:prstGeom>
        </p:spPr>
        <p:txBody>
          <a:bodyPr lIns="91439" tIns="45719" rIns="91439" bIns="45719" anchor="t">
            <a:noAutofit/>
          </a:bodyPr>
          <a:lstStyle/>
          <a:p>
            <a:endParaRPr/>
          </a:p>
        </p:txBody>
      </p:sp>
      <p:sp>
        <p:nvSpPr>
          <p:cNvPr id="86"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kst tytułowy"/>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Tekst tytułowy</a:t>
            </a:r>
          </a:p>
        </p:txBody>
      </p:sp>
      <p:sp>
        <p:nvSpPr>
          <p:cNvPr id="3" name="Treść - poziom 1…"/>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Treść - poziom 1</a:t>
            </a:r>
          </a:p>
          <a:p>
            <a:pPr lvl="1"/>
            <a:r>
              <a:t>Treść - poziom 2</a:t>
            </a:r>
          </a:p>
          <a:p>
            <a:pPr lvl="2"/>
            <a:r>
              <a:t>Treść - poziom 3</a:t>
            </a:r>
          </a:p>
          <a:p>
            <a:pPr lvl="3"/>
            <a:r>
              <a:t>Treść - poziom 4</a:t>
            </a:r>
          </a:p>
          <a:p>
            <a:pPr lvl="4"/>
            <a:r>
              <a:t>Treść - poziom 5</a:t>
            </a:r>
          </a:p>
        </p:txBody>
      </p:sp>
      <p:sp>
        <p:nvSpPr>
          <p:cNvPr id="4" name="Numer slajdu"/>
          <p:cNvSpPr txBox="1">
            <a:spLocks noGrp="1"/>
          </p:cNvSpPr>
          <p:nvPr>
            <p:ph type="sldNum" sz="quarter" idx="2"/>
          </p:nvPr>
        </p:nvSpPr>
        <p:spPr>
          <a:xfrm>
            <a:off x="6311798" y="925830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‹nr›</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xmlns:p14="http://schemas.microsoft.com/office/powerpoint/2010/mai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Prawo rzymskie 2018:…"/>
          <p:cNvSpPr txBox="1">
            <a:spLocks noGrp="1"/>
          </p:cNvSpPr>
          <p:nvPr>
            <p:ph type="title"/>
          </p:nvPr>
        </p:nvSpPr>
        <p:spPr>
          <a:xfrm>
            <a:off x="975359" y="3029937"/>
            <a:ext cx="11054082" cy="2090703"/>
          </a:xfrm>
          <a:prstGeom prst="rect">
            <a:avLst/>
          </a:prstGeom>
        </p:spPr>
        <p:txBody>
          <a:bodyPr/>
          <a:lstStyle/>
          <a:p>
            <a:pPr>
              <a:defRPr sz="5400">
                <a:solidFill>
                  <a:srgbClr val="FFFFFF"/>
                </a:solidFill>
                <a:latin typeface="Book Antiqua"/>
                <a:ea typeface="Book Antiqua"/>
                <a:cs typeface="Book Antiqua"/>
                <a:sym typeface="Book Antiqua"/>
              </a:defRPr>
            </a:pPr>
            <a:r>
              <a:rPr dirty="0"/>
              <a:t>Prawo rzymskie </a:t>
            </a:r>
          </a:p>
          <a:p>
            <a:pPr>
              <a:defRPr sz="5400">
                <a:solidFill>
                  <a:srgbClr val="FFFFFF"/>
                </a:solidFill>
                <a:latin typeface="Book Antiqua"/>
                <a:ea typeface="Book Antiqua"/>
                <a:cs typeface="Book Antiqua"/>
                <a:sym typeface="Book Antiqua"/>
              </a:defRPr>
            </a:pPr>
            <a:r>
              <a:rPr dirty="0"/>
              <a:t>Kontrakty konsensualne</a:t>
            </a:r>
          </a:p>
        </p:txBody>
      </p:sp>
      <p:sp>
        <p:nvSpPr>
          <p:cNvPr id="138" name="dr Mateusz Szymura…"/>
          <p:cNvSpPr txBox="1">
            <a:spLocks noGrp="1"/>
          </p:cNvSpPr>
          <p:nvPr>
            <p:ph type="body" sz="quarter" idx="1"/>
          </p:nvPr>
        </p:nvSpPr>
        <p:spPr>
          <a:xfrm>
            <a:off x="1950719" y="5527040"/>
            <a:ext cx="9103361" cy="2492587"/>
          </a:xfrm>
          <a:prstGeom prst="rect">
            <a:avLst/>
          </a:prstGeom>
        </p:spPr>
        <p:txBody>
          <a:bodyPr/>
          <a:lstStyle/>
          <a:p>
            <a:pPr marL="0" indent="0" algn="ctr">
              <a:lnSpc>
                <a:spcPct val="80000"/>
              </a:lnSpc>
              <a:spcBef>
                <a:spcPts val="800"/>
              </a:spcBef>
              <a:buSzTx/>
              <a:buNone/>
              <a:defRPr sz="3600" i="1">
                <a:solidFill>
                  <a:srgbClr val="FFFFFF"/>
                </a:solidFill>
                <a:effectLst>
                  <a:outerShdw blurRad="12700" dist="25400" dir="2700000" rotWithShape="0">
                    <a:srgbClr val="000000"/>
                  </a:outerShdw>
                </a:effectLst>
                <a:latin typeface="Book Antiqua"/>
                <a:ea typeface="Book Antiqua"/>
                <a:cs typeface="Book Antiqua"/>
                <a:sym typeface="Book Antiqua"/>
              </a:defRPr>
            </a:pPr>
            <a:r>
              <a:rPr smtClean="0"/>
              <a:t>Zakład </a:t>
            </a:r>
            <a:r>
              <a:rPr dirty="0"/>
              <a:t>Prawa Rzymskiego</a:t>
            </a:r>
            <a:endParaRPr sz="4000" dirty="0"/>
          </a:p>
          <a:p>
            <a:pPr marL="0" indent="0" algn="ctr">
              <a:lnSpc>
                <a:spcPct val="80000"/>
              </a:lnSpc>
              <a:spcBef>
                <a:spcPts val="800"/>
              </a:spcBef>
              <a:buSzTx/>
              <a:buNone/>
              <a:defRPr sz="3600" i="1">
                <a:solidFill>
                  <a:srgbClr val="FFFFFF"/>
                </a:solidFill>
                <a:effectLst>
                  <a:outerShdw blurRad="12700" dist="25400" dir="2700000" rotWithShape="0">
                    <a:srgbClr val="000000"/>
                  </a:outerShdw>
                </a:effectLst>
                <a:latin typeface="Book Antiqua"/>
                <a:ea typeface="Book Antiqua"/>
                <a:cs typeface="Book Antiqua"/>
                <a:sym typeface="Book Antiqua"/>
              </a:defRPr>
            </a:pPr>
            <a:r>
              <a:rPr dirty="0"/>
              <a:t>Wydział Prawa Administracji i Ekonomii</a:t>
            </a:r>
            <a:endParaRPr sz="4000" dirty="0"/>
          </a:p>
          <a:p>
            <a:pPr marL="0" indent="0" algn="ctr">
              <a:lnSpc>
                <a:spcPct val="80000"/>
              </a:lnSpc>
              <a:spcBef>
                <a:spcPts val="800"/>
              </a:spcBef>
              <a:buSzTx/>
              <a:buNone/>
              <a:defRPr sz="3600" i="1">
                <a:solidFill>
                  <a:srgbClr val="FFFFFF"/>
                </a:solidFill>
                <a:effectLst>
                  <a:outerShdw blurRad="12700" dist="25400" dir="2700000" rotWithShape="0">
                    <a:srgbClr val="000000"/>
                  </a:outerShdw>
                </a:effectLst>
                <a:latin typeface="Book Antiqua"/>
                <a:ea typeface="Book Antiqua"/>
                <a:cs typeface="Book Antiqua"/>
                <a:sym typeface="Book Antiqua"/>
              </a:defRPr>
            </a:pPr>
            <a:r>
              <a:rPr dirty="0"/>
              <a:t>Uniwersytet Wrocławski</a:t>
            </a:r>
          </a:p>
        </p:txBody>
      </p:sp>
    </p:spTree>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Zlecenie kredytowe"/>
          <p:cNvSpPr txBox="1">
            <a:spLocks noGrp="1"/>
          </p:cNvSpPr>
          <p:nvPr>
            <p:ph type="title"/>
          </p:nvPr>
        </p:nvSpPr>
        <p:spPr>
          <a:xfrm>
            <a:off x="650239" y="390595"/>
            <a:ext cx="11704322" cy="593797"/>
          </a:xfrm>
          <a:prstGeom prst="rect">
            <a:avLst/>
          </a:prstGeom>
        </p:spPr>
        <p:txBody>
          <a:bodyPr/>
          <a:lstStyle>
            <a:lvl1pPr defTabSz="844408">
              <a:defRPr sz="3000" b="1">
                <a:solidFill>
                  <a:srgbClr val="FFFFFF"/>
                </a:solidFill>
                <a:latin typeface="Book Antiqua"/>
                <a:ea typeface="Book Antiqua"/>
                <a:cs typeface="Book Antiqua"/>
                <a:sym typeface="Book Antiqua"/>
              </a:defRPr>
            </a:lvl1pPr>
          </a:lstStyle>
          <a:p>
            <a:r>
              <a:t>Zlecenie kredytowe</a:t>
            </a:r>
          </a:p>
        </p:txBody>
      </p:sp>
      <p:sp>
        <p:nvSpPr>
          <p:cNvPr id="169" name="umowa zlecenia, której przedmiotem było polecenie Marcusowi udzielenia pożyczki na rzecz Lucjusza…"/>
          <p:cNvSpPr txBox="1">
            <a:spLocks noGrp="1"/>
          </p:cNvSpPr>
          <p:nvPr>
            <p:ph type="body" idx="1"/>
          </p:nvPr>
        </p:nvSpPr>
        <p:spPr>
          <a:xfrm>
            <a:off x="458328" y="984390"/>
            <a:ext cx="12187486" cy="8396677"/>
          </a:xfrm>
          <a:prstGeom prst="rect">
            <a:avLst/>
          </a:prstGeom>
        </p:spPr>
        <p:txBody>
          <a:bodyPr/>
          <a:lstStyle/>
          <a:p>
            <a:pPr marL="476391" lvl="2" indent="-476391" algn="just" defTabSz="1273386">
              <a:lnSpc>
                <a:spcPct val="90000"/>
              </a:lnSpc>
              <a:spcBef>
                <a:spcPts val="700"/>
              </a:spcBef>
              <a:buSzTx/>
              <a:buNone/>
              <a:defRPr sz="3000">
                <a:solidFill>
                  <a:srgbClr val="FFFFFF"/>
                </a:solidFill>
                <a:latin typeface="Book Antiqua"/>
                <a:ea typeface="Book Antiqua"/>
                <a:cs typeface="Book Antiqua"/>
                <a:sym typeface="Book Antiqua"/>
              </a:defRPr>
            </a:pPr>
            <a:r>
              <a:t>umowa zlecenia, której przedmiotem było polecenie Marcusowi udzielenia pożyczki na rzecz Lucjusza</a:t>
            </a:r>
            <a:endParaRPr sz="3800"/>
          </a:p>
          <a:p>
            <a:pPr marL="476391" indent="-476391" defTabSz="1273386">
              <a:lnSpc>
                <a:spcPct val="90000"/>
              </a:lnSpc>
              <a:spcBef>
                <a:spcPts val="800"/>
              </a:spcBef>
              <a:buSzTx/>
              <a:buNone/>
              <a:defRPr sz="3600">
                <a:solidFill>
                  <a:srgbClr val="FFFFFF"/>
                </a:solidFill>
                <a:latin typeface="Book Antiqua"/>
                <a:ea typeface="Book Antiqua"/>
                <a:cs typeface="Book Antiqua"/>
                <a:sym typeface="Book Antiqua"/>
              </a:defRPr>
            </a:pPr>
            <a:endParaRPr sz="3800"/>
          </a:p>
          <a:p>
            <a:pPr marL="476391" indent="-476391" defTabSz="1273386">
              <a:lnSpc>
                <a:spcPct val="90000"/>
              </a:lnSpc>
              <a:spcBef>
                <a:spcPts val="800"/>
              </a:spcBef>
              <a:buSzTx/>
              <a:buNone/>
              <a:defRPr sz="3600">
                <a:solidFill>
                  <a:srgbClr val="FFFFFF"/>
                </a:solidFill>
                <a:latin typeface="Book Antiqua"/>
                <a:ea typeface="Book Antiqua"/>
                <a:cs typeface="Book Antiqua"/>
                <a:sym typeface="Book Antiqua"/>
              </a:defRPr>
            </a:pPr>
            <a:r>
              <a:t>		</a:t>
            </a:r>
            <a:r>
              <a:rPr>
                <a:solidFill>
                  <a:srgbClr val="FFFF00"/>
                </a:solidFill>
              </a:rPr>
              <a:t>Tytus</a:t>
            </a:r>
            <a:r>
              <a:t>						</a:t>
            </a:r>
            <a:r>
              <a:rPr>
                <a:solidFill>
                  <a:srgbClr val="FFFF00"/>
                </a:solidFill>
              </a:rPr>
              <a:t>Marcus</a:t>
            </a:r>
          </a:p>
          <a:p>
            <a:pPr marL="476391" indent="-476391" defTabSz="1273386">
              <a:lnSpc>
                <a:spcPct val="90000"/>
              </a:lnSpc>
              <a:spcBef>
                <a:spcPts val="800"/>
              </a:spcBef>
              <a:buSzTx/>
              <a:buNone/>
              <a:defRPr sz="3600">
                <a:solidFill>
                  <a:srgbClr val="FFFFFF"/>
                </a:solidFill>
                <a:latin typeface="Book Antiqua"/>
                <a:ea typeface="Book Antiqua"/>
                <a:cs typeface="Book Antiqua"/>
                <a:sym typeface="Book Antiqua"/>
              </a:defRPr>
            </a:pPr>
            <a:endParaRPr>
              <a:solidFill>
                <a:srgbClr val="FFFF00"/>
              </a:solidFill>
            </a:endParaRPr>
          </a:p>
          <a:p>
            <a:pPr marL="476391" indent="-476391" defTabSz="1273386">
              <a:lnSpc>
                <a:spcPct val="90000"/>
              </a:lnSpc>
              <a:spcBef>
                <a:spcPts val="800"/>
              </a:spcBef>
              <a:buSzTx/>
              <a:buNone/>
              <a:defRPr sz="3600">
                <a:solidFill>
                  <a:srgbClr val="FFFFFF"/>
                </a:solidFill>
                <a:latin typeface="Book Antiqua"/>
                <a:ea typeface="Book Antiqua"/>
                <a:cs typeface="Book Antiqua"/>
                <a:sym typeface="Book Antiqua"/>
              </a:defRPr>
            </a:pPr>
            <a:endParaRPr>
              <a:solidFill>
                <a:srgbClr val="FFFF00"/>
              </a:solidFill>
            </a:endParaRPr>
          </a:p>
          <a:p>
            <a:pPr marL="476391" indent="-476391" defTabSz="1273386">
              <a:lnSpc>
                <a:spcPct val="90000"/>
              </a:lnSpc>
              <a:spcBef>
                <a:spcPts val="800"/>
              </a:spcBef>
              <a:buSzTx/>
              <a:buNone/>
              <a:defRPr sz="3600">
                <a:solidFill>
                  <a:srgbClr val="FFFFFF"/>
                </a:solidFill>
                <a:latin typeface="Book Antiqua"/>
                <a:ea typeface="Book Antiqua"/>
                <a:cs typeface="Book Antiqua"/>
                <a:sym typeface="Book Antiqua"/>
              </a:defRPr>
            </a:pPr>
            <a:r>
              <a:t>           </a:t>
            </a:r>
            <a:r>
              <a:rPr>
                <a:solidFill>
                  <a:srgbClr val="FFFF00"/>
                </a:solidFill>
              </a:rPr>
              <a:t>Lucjusz</a:t>
            </a:r>
          </a:p>
          <a:p>
            <a:pPr marL="476391" indent="-476391" algn="just" defTabSz="1273386">
              <a:lnSpc>
                <a:spcPct val="90000"/>
              </a:lnSpc>
              <a:spcBef>
                <a:spcPts val="700"/>
              </a:spcBef>
              <a:buSzTx/>
              <a:buNone/>
              <a:defRPr sz="3000">
                <a:solidFill>
                  <a:srgbClr val="FFFFFF"/>
                </a:solidFill>
                <a:latin typeface="Book Antiqua"/>
                <a:ea typeface="Book Antiqua"/>
                <a:cs typeface="Book Antiqua"/>
                <a:sym typeface="Book Antiqua"/>
              </a:defRPr>
            </a:pPr>
            <a:r>
              <a:t>Tytus zobowiązywał się w ramach kontraktu zlecenia do zwrotu przedmiotu pożyczki, gdyby Lucjusz nie spłacił długu (forma umocnienia zobowiązania.</a:t>
            </a:r>
            <a:endParaRPr sz="3600"/>
          </a:p>
          <a:p>
            <a:pPr marL="476391" indent="-476391" algn="just" defTabSz="1273386">
              <a:lnSpc>
                <a:spcPct val="90000"/>
              </a:lnSpc>
              <a:spcBef>
                <a:spcPts val="800"/>
              </a:spcBef>
              <a:buSzTx/>
              <a:buNone/>
              <a:defRPr sz="3800">
                <a:solidFill>
                  <a:srgbClr val="FFFFFF"/>
                </a:solidFill>
                <a:latin typeface="Book Antiqua"/>
                <a:ea typeface="Book Antiqua"/>
                <a:cs typeface="Book Antiqua"/>
                <a:sym typeface="Book Antiqua"/>
              </a:defRPr>
            </a:pPr>
            <a:endParaRPr sz="3600"/>
          </a:p>
          <a:p>
            <a:pPr marL="476391" indent="-476391" algn="just" defTabSz="1273386">
              <a:lnSpc>
                <a:spcPct val="90000"/>
              </a:lnSpc>
              <a:spcBef>
                <a:spcPts val="700"/>
              </a:spcBef>
              <a:buSzTx/>
              <a:buNone/>
              <a:defRPr sz="3000">
                <a:solidFill>
                  <a:srgbClr val="FFFFFF"/>
                </a:solidFill>
                <a:latin typeface="Book Antiqua"/>
                <a:ea typeface="Book Antiqua"/>
                <a:cs typeface="Book Antiqua"/>
                <a:sym typeface="Book Antiqua"/>
              </a:defRPr>
            </a:pPr>
            <a:r>
              <a:t>Forma swobodniejsza niż stypulacja poręczeniowa – tworzyła elastyczne zobowiązanie </a:t>
            </a:r>
            <a:r>
              <a:rPr i="1"/>
              <a:t>bonae fidei</a:t>
            </a:r>
            <a:r>
              <a:t>, możliwe do odwołania w trakcie trwania zlecenia, dla ważności wymagała jedynie porozumienia (nawet osób nieobecnych)</a:t>
            </a:r>
          </a:p>
        </p:txBody>
      </p:sp>
      <p:sp>
        <p:nvSpPr>
          <p:cNvPr id="170" name="Strzałka"/>
          <p:cNvSpPr/>
          <p:nvPr/>
        </p:nvSpPr>
        <p:spPr>
          <a:xfrm>
            <a:off x="4249137" y="2623537"/>
            <a:ext cx="4811326" cy="688623"/>
          </a:xfrm>
          <a:prstGeom prst="rightArrow">
            <a:avLst>
              <a:gd name="adj1" fmla="val 50000"/>
              <a:gd name="adj2" fmla="val 50040"/>
            </a:avLst>
          </a:prstGeom>
          <a:solidFill>
            <a:srgbClr val="FFFFFF"/>
          </a:solidFill>
          <a:ln w="25400">
            <a:solidFill>
              <a:srgbClr val="3A5E8A"/>
            </a:solidFill>
          </a:ln>
        </p:spPr>
        <p:txBody>
          <a:bodyPr lIns="65021" tIns="65021" rIns="65021" bIns="65021" anchor="ctr"/>
          <a:lstStyle/>
          <a:p>
            <a:pPr defTabSz="1300480">
              <a:defRPr sz="2400">
                <a:latin typeface="Calibri"/>
                <a:ea typeface="Calibri"/>
                <a:cs typeface="Calibri"/>
                <a:sym typeface="Calibri"/>
              </a:defRPr>
            </a:pPr>
            <a:endParaRPr/>
          </a:p>
        </p:txBody>
      </p:sp>
      <p:sp>
        <p:nvSpPr>
          <p:cNvPr id="171" name="Strzałka"/>
          <p:cNvSpPr/>
          <p:nvPr/>
        </p:nvSpPr>
        <p:spPr>
          <a:xfrm rot="20660475">
            <a:off x="3720817" y="3808870"/>
            <a:ext cx="5845388" cy="688624"/>
          </a:xfrm>
          <a:prstGeom prst="leftArrow">
            <a:avLst>
              <a:gd name="adj1" fmla="val 50000"/>
              <a:gd name="adj2" fmla="val 50027"/>
            </a:avLst>
          </a:prstGeom>
          <a:solidFill>
            <a:srgbClr val="FFFFFF"/>
          </a:solidFill>
          <a:ln w="25400">
            <a:solidFill>
              <a:srgbClr val="3A5E8A"/>
            </a:solidFill>
          </a:ln>
        </p:spPr>
        <p:txBody>
          <a:bodyPr lIns="65021" tIns="65021" rIns="65021" bIns="65021" anchor="ctr"/>
          <a:lstStyle/>
          <a:p>
            <a:pPr defTabSz="1300480">
              <a:defRPr sz="2400">
                <a:latin typeface="Calibri"/>
                <a:ea typeface="Calibri"/>
                <a:cs typeface="Calibri"/>
                <a:sym typeface="Calibri"/>
              </a:defRPr>
            </a:pPr>
            <a:endParaRPr/>
          </a:p>
        </p:txBody>
      </p:sp>
    </p:spTree>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Przedmiotem zlecenia mogły być zarówno czynności prawne (np. zastępstwo procesowe) lub faktyczne, jednorazowe lub powtarzalne – musiał być jednak bezpłatne!…"/>
          <p:cNvSpPr txBox="1">
            <a:spLocks noGrp="1"/>
          </p:cNvSpPr>
          <p:nvPr>
            <p:ph type="body" idx="1"/>
          </p:nvPr>
        </p:nvSpPr>
        <p:spPr>
          <a:xfrm>
            <a:off x="356728" y="370275"/>
            <a:ext cx="12390686" cy="9010792"/>
          </a:xfrm>
          <a:prstGeom prst="rect">
            <a:avLst/>
          </a:prstGeom>
        </p:spPr>
        <p:txBody>
          <a:bodyPr/>
          <a:lstStyle/>
          <a:p>
            <a:pPr marL="578678" indent="-578678" algn="just">
              <a:lnSpc>
                <a:spcPct val="90000"/>
              </a:lnSpc>
              <a:spcBef>
                <a:spcPts val="700"/>
              </a:spcBef>
              <a:buChar char="•"/>
              <a:defRPr sz="3200">
                <a:solidFill>
                  <a:srgbClr val="FFFFFF"/>
                </a:solidFill>
                <a:latin typeface="Book Antiqua"/>
                <a:ea typeface="Book Antiqua"/>
                <a:cs typeface="Book Antiqua"/>
                <a:sym typeface="Book Antiqua"/>
              </a:defRPr>
            </a:pPr>
            <a:r>
              <a:t>Przedmiotem zlecenia mogły być zarówno czynności prawne (np. zastępstwo procesowe) lub faktyczne, jednorazowe lub powtarzalne – musiał być jednak bezpłatne!</a:t>
            </a:r>
            <a:endParaRPr sz="3800"/>
          </a:p>
          <a:p>
            <a:pPr marL="578678" indent="-578678" algn="just">
              <a:lnSpc>
                <a:spcPct val="90000"/>
              </a:lnSpc>
              <a:spcBef>
                <a:spcPts val="700"/>
              </a:spcBef>
              <a:buChar char="•"/>
              <a:defRPr sz="3200">
                <a:solidFill>
                  <a:srgbClr val="FFFFFF"/>
                </a:solidFill>
                <a:latin typeface="Book Antiqua"/>
                <a:ea typeface="Book Antiqua"/>
                <a:cs typeface="Book Antiqua"/>
                <a:sym typeface="Book Antiqua"/>
              </a:defRPr>
            </a:pPr>
            <a:r>
              <a:t>Mogły to być prace „umysłowe” (czynności lekarzy lub skrybów), a także prace fizyczne (naprawa przedmiotu) </a:t>
            </a:r>
            <a:endParaRPr sz="3800"/>
          </a:p>
          <a:p>
            <a:pPr marL="578678" indent="-578678" algn="just">
              <a:lnSpc>
                <a:spcPct val="90000"/>
              </a:lnSpc>
              <a:spcBef>
                <a:spcPts val="700"/>
              </a:spcBef>
              <a:buChar char="•"/>
              <a:defRPr sz="3200">
                <a:solidFill>
                  <a:srgbClr val="FFFFFF"/>
                </a:solidFill>
                <a:latin typeface="Book Antiqua"/>
                <a:ea typeface="Book Antiqua"/>
                <a:cs typeface="Book Antiqua"/>
                <a:sym typeface="Book Antiqua"/>
              </a:defRPr>
            </a:pPr>
            <a:r>
              <a:t>Przedmiotem zlecenia mogły być jedynie czynności zgodne z prawem i obyczajami, możliwe do wykonania oraz zaskarżalne</a:t>
            </a:r>
            <a:endParaRPr sz="3800"/>
          </a:p>
          <a:p>
            <a:pPr marL="578678" indent="-578678" algn="just">
              <a:lnSpc>
                <a:spcPct val="90000"/>
              </a:lnSpc>
              <a:spcBef>
                <a:spcPts val="700"/>
              </a:spcBef>
              <a:buChar char="•"/>
              <a:defRPr sz="3200">
                <a:solidFill>
                  <a:srgbClr val="FFFFFF"/>
                </a:solidFill>
                <a:latin typeface="Book Antiqua"/>
                <a:ea typeface="Book Antiqua"/>
                <a:cs typeface="Book Antiqua"/>
                <a:sym typeface="Book Antiqua"/>
              </a:defRPr>
            </a:pPr>
            <a:r>
              <a:t>Kwestia interesu:</a:t>
            </a:r>
            <a:endParaRPr sz="3800"/>
          </a:p>
          <a:p>
            <a:pPr marL="578678" indent="-578678" algn="just">
              <a:lnSpc>
                <a:spcPct val="90000"/>
              </a:lnSpc>
              <a:spcBef>
                <a:spcPts val="700"/>
              </a:spcBef>
              <a:buFontTx/>
              <a:buAutoNum type="alphaLcParenR"/>
              <a:defRPr sz="3200" i="1">
                <a:solidFill>
                  <a:srgbClr val="FFFFFF"/>
                </a:solidFill>
                <a:latin typeface="Book Antiqua"/>
                <a:ea typeface="Book Antiqua"/>
                <a:cs typeface="Book Antiqua"/>
                <a:sym typeface="Book Antiqua"/>
              </a:defRPr>
            </a:pPr>
            <a:r>
              <a:t>Mandatum mea gratia – </a:t>
            </a:r>
            <a:r>
              <a:rPr i="0"/>
              <a:t>zlecenie w interesie mandanta, podstawowa i naturalne forma mandatum (Justynian za takie zlecenie uważał również </a:t>
            </a:r>
            <a:r>
              <a:t>mandatum post mortem)</a:t>
            </a:r>
            <a:endParaRPr sz="3800"/>
          </a:p>
          <a:p>
            <a:pPr marL="578678" indent="-578678" algn="just">
              <a:lnSpc>
                <a:spcPct val="90000"/>
              </a:lnSpc>
              <a:spcBef>
                <a:spcPts val="700"/>
              </a:spcBef>
              <a:buFontTx/>
              <a:buAutoNum type="alphaLcParenR"/>
              <a:defRPr sz="3200" i="1">
                <a:solidFill>
                  <a:srgbClr val="FFFFFF"/>
                </a:solidFill>
                <a:latin typeface="Book Antiqua"/>
                <a:ea typeface="Book Antiqua"/>
                <a:cs typeface="Book Antiqua"/>
                <a:sym typeface="Book Antiqua"/>
              </a:defRPr>
            </a:pPr>
            <a:r>
              <a:t>Mandatum aliena gratia – </a:t>
            </a:r>
            <a:r>
              <a:rPr i="0"/>
              <a:t>zlecenie w interesie osoby trzecie</a:t>
            </a:r>
            <a:endParaRPr sz="3800"/>
          </a:p>
          <a:p>
            <a:pPr marL="578678" indent="-578678" algn="just">
              <a:lnSpc>
                <a:spcPct val="90000"/>
              </a:lnSpc>
              <a:spcBef>
                <a:spcPts val="700"/>
              </a:spcBef>
              <a:buFontTx/>
              <a:buAutoNum type="alphaLcParenR"/>
              <a:defRPr sz="3200" i="1">
                <a:solidFill>
                  <a:srgbClr val="FFFFFF"/>
                </a:solidFill>
                <a:latin typeface="Book Antiqua"/>
                <a:ea typeface="Book Antiqua"/>
                <a:cs typeface="Book Antiqua"/>
                <a:sym typeface="Book Antiqua"/>
              </a:defRPr>
            </a:pPr>
            <a:r>
              <a:t>Mandatum tua gratia – </a:t>
            </a:r>
            <a:r>
              <a:rPr i="0"/>
              <a:t>zlecenie w interesie mandatariusza: nie pociągało za sobą skutków prawnych kontraktu, uznawano je za radę udzieloną przez mandanta </a:t>
            </a:r>
          </a:p>
        </p:txBody>
      </p:sp>
    </p:spTree>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Obowiązki stron"/>
          <p:cNvSpPr txBox="1">
            <a:spLocks noGrp="1"/>
          </p:cNvSpPr>
          <p:nvPr>
            <p:ph type="title"/>
          </p:nvPr>
        </p:nvSpPr>
        <p:spPr>
          <a:xfrm>
            <a:off x="650239" y="388337"/>
            <a:ext cx="11704322" cy="903112"/>
          </a:xfrm>
          <a:prstGeom prst="rect">
            <a:avLst/>
          </a:prstGeom>
        </p:spPr>
        <p:txBody>
          <a:bodyPr/>
          <a:lstStyle>
            <a:lvl1pPr defTabSz="1273386">
              <a:defRPr sz="4800">
                <a:solidFill>
                  <a:srgbClr val="FFFFFF"/>
                </a:solidFill>
              </a:defRPr>
            </a:lvl1pPr>
          </a:lstStyle>
          <a:p>
            <a:r>
              <a:t>Obowiązki stron</a:t>
            </a:r>
          </a:p>
        </p:txBody>
      </p:sp>
      <p:sp>
        <p:nvSpPr>
          <p:cNvPr id="176" name="Mandatariusz zobowiązany był do wykonania zlecenia wg zasad dobrej wiary oraz wskazówek mandanta. Winien również zwrócić mandantowi to wszystko co uzyskał w związku z wypełnieniem zlecenia oraz złożyć po jego zakończeniu rachunek swojemu mocodawcy…"/>
          <p:cNvSpPr txBox="1">
            <a:spLocks noGrp="1"/>
          </p:cNvSpPr>
          <p:nvPr>
            <p:ph type="body" idx="1"/>
          </p:nvPr>
        </p:nvSpPr>
        <p:spPr>
          <a:xfrm>
            <a:off x="650239" y="1598506"/>
            <a:ext cx="11704322" cy="7680961"/>
          </a:xfrm>
          <a:prstGeom prst="rect">
            <a:avLst/>
          </a:prstGeom>
        </p:spPr>
        <p:txBody>
          <a:bodyPr/>
          <a:lstStyle/>
          <a:p>
            <a:pPr marL="487680" indent="-487680" algn="just">
              <a:spcBef>
                <a:spcPts val="800"/>
              </a:spcBef>
              <a:buSzTx/>
              <a:buNone/>
              <a:defRPr sz="3800">
                <a:solidFill>
                  <a:srgbClr val="FFFFFF"/>
                </a:solidFill>
                <a:latin typeface="Book Antiqua"/>
                <a:ea typeface="Book Antiqua"/>
                <a:cs typeface="Book Antiqua"/>
                <a:sym typeface="Book Antiqua"/>
              </a:defRPr>
            </a:pPr>
            <a:r>
              <a:t>Mandatariusz zobowiązany był do wykonania zlecenia wg zasad dobrej wiary oraz wskazówek mandanta. Winien również zwrócić mandantowi to wszystko co uzyskał w związku z wypełnieniem zlecenia oraz złożyć po jego zakończeniu rachunek swojemu mocodawcy</a:t>
            </a:r>
          </a:p>
          <a:p>
            <a:pPr marL="487680" indent="-487680" algn="just">
              <a:spcBef>
                <a:spcPts val="800"/>
              </a:spcBef>
              <a:buSzTx/>
              <a:buNone/>
              <a:defRPr sz="3800">
                <a:solidFill>
                  <a:srgbClr val="FFFFFF"/>
                </a:solidFill>
                <a:latin typeface="Book Antiqua"/>
                <a:ea typeface="Book Antiqua"/>
                <a:cs typeface="Book Antiqua"/>
                <a:sym typeface="Book Antiqua"/>
              </a:defRPr>
            </a:pPr>
            <a:r>
              <a:t>Mandant winien wynagrodzić mandatariuszowi wszelkie poniesione prze niego szkody i straty, jakie mandatariusz poniósł z jego winy, a także zwrócić wszelkie koszty, jakie mandatariusz poniósł w związku z wypełnianiem zlecenia</a:t>
            </a:r>
          </a:p>
        </p:txBody>
      </p:sp>
    </p:spTree>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Ochrona procesowa"/>
          <p:cNvSpPr txBox="1">
            <a:spLocks noGrp="1"/>
          </p:cNvSpPr>
          <p:nvPr>
            <p:ph type="title"/>
          </p:nvPr>
        </p:nvSpPr>
        <p:spPr>
          <a:xfrm>
            <a:off x="650239" y="390595"/>
            <a:ext cx="11704322" cy="1106312"/>
          </a:xfrm>
          <a:prstGeom prst="rect">
            <a:avLst/>
          </a:prstGeom>
        </p:spPr>
        <p:txBody>
          <a:bodyPr/>
          <a:lstStyle>
            <a:lvl1pPr>
              <a:defRPr>
                <a:solidFill>
                  <a:srgbClr val="FFFFFF"/>
                </a:solidFill>
              </a:defRPr>
            </a:lvl1pPr>
          </a:lstStyle>
          <a:p>
            <a:r>
              <a:t>Ochrona procesowa</a:t>
            </a:r>
          </a:p>
        </p:txBody>
      </p:sp>
      <p:sp>
        <p:nvSpPr>
          <p:cNvPr id="179" name="Mandant miał do dyspozycji actio mandati, której ubocznym skutkiem była infamia ( niewypełnienie mandatu uważano za nadużycie zaufania). W prawie klasycznym mandatariusz odpowiadał tylko za dolus, potem podniesiono próg odpowiedzialności aż do culpa levis, mimo, że mandatariusz nie ponosił korzyści. Wyjątkowo mandatariusz mógł odpowiadać za culpa in eligendo – czyli za winę w wyborze osoby, której powierzył wykonanie pewnych czynności.…"/>
          <p:cNvSpPr txBox="1">
            <a:spLocks noGrp="1"/>
          </p:cNvSpPr>
          <p:nvPr>
            <p:ph type="body" idx="1"/>
          </p:nvPr>
        </p:nvSpPr>
        <p:spPr>
          <a:xfrm>
            <a:off x="650239" y="1803964"/>
            <a:ext cx="11704322" cy="7373903"/>
          </a:xfrm>
          <a:prstGeom prst="rect">
            <a:avLst/>
          </a:prstGeom>
        </p:spPr>
        <p:txBody>
          <a:bodyPr/>
          <a:lstStyle/>
          <a:p>
            <a:pPr marL="487680" indent="-487680" algn="just">
              <a:lnSpc>
                <a:spcPct val="80000"/>
              </a:lnSpc>
              <a:spcBef>
                <a:spcPts val="700"/>
              </a:spcBef>
              <a:buSzTx/>
              <a:buNone/>
              <a:defRPr sz="3400">
                <a:solidFill>
                  <a:srgbClr val="FFFFFF"/>
                </a:solidFill>
                <a:latin typeface="Book Antiqua"/>
                <a:ea typeface="Book Antiqua"/>
                <a:cs typeface="Book Antiqua"/>
                <a:sym typeface="Book Antiqua"/>
              </a:defRPr>
            </a:pPr>
            <a:r>
              <a:t>Mandant miał do dyspozycji </a:t>
            </a:r>
            <a:r>
              <a:rPr i="1"/>
              <a:t>actio mandati,</a:t>
            </a:r>
            <a:r>
              <a:t> której ubocznym skutkiem była infamia ( niewypełnienie mandatu uważano za nadużycie zaufania). W prawie klasycznym mandatariusz odpowiadał tylko za </a:t>
            </a:r>
            <a:r>
              <a:rPr i="1"/>
              <a:t>dolus</a:t>
            </a:r>
            <a:r>
              <a:t>, potem podniesiono próg odpowiedzialności aż do </a:t>
            </a:r>
            <a:r>
              <a:rPr i="1"/>
              <a:t>culpa levis</a:t>
            </a:r>
            <a:r>
              <a:t>, mimo, że mandatariusz nie ponosił korzyści. Wyjątkowo mandatariusz mógł odpowiadać za </a:t>
            </a:r>
            <a:r>
              <a:rPr i="1"/>
              <a:t>culpa in eligendo – </a:t>
            </a:r>
            <a:r>
              <a:t>czyli za winę w wyborze osoby, której powierzył wykonanie pewnych czynności.</a:t>
            </a:r>
          </a:p>
          <a:p>
            <a:pPr marL="487680" indent="-487680" algn="just">
              <a:lnSpc>
                <a:spcPct val="80000"/>
              </a:lnSpc>
              <a:spcBef>
                <a:spcPts val="700"/>
              </a:spcBef>
              <a:buSzTx/>
              <a:buNone/>
              <a:defRPr sz="3400">
                <a:solidFill>
                  <a:srgbClr val="FFFFFF"/>
                </a:solidFill>
                <a:latin typeface="Book Antiqua"/>
                <a:ea typeface="Book Antiqua"/>
                <a:cs typeface="Book Antiqua"/>
                <a:sym typeface="Book Antiqua"/>
              </a:defRPr>
            </a:pPr>
            <a:r>
              <a:t> </a:t>
            </a:r>
          </a:p>
          <a:p>
            <a:pPr marL="487680" indent="-487680" algn="just">
              <a:lnSpc>
                <a:spcPct val="80000"/>
              </a:lnSpc>
              <a:spcBef>
                <a:spcPts val="700"/>
              </a:spcBef>
              <a:buSzTx/>
              <a:buNone/>
              <a:defRPr sz="3400">
                <a:solidFill>
                  <a:srgbClr val="FFFFFF"/>
                </a:solidFill>
                <a:latin typeface="Book Antiqua"/>
                <a:ea typeface="Book Antiqua"/>
                <a:cs typeface="Book Antiqua"/>
                <a:sym typeface="Book Antiqua"/>
              </a:defRPr>
            </a:pPr>
            <a:r>
              <a:t>Mandatariusz mógł skorzystać z </a:t>
            </a:r>
            <a:r>
              <a:rPr i="1"/>
              <a:t>contrarium mandati iudicium</a:t>
            </a:r>
            <a:r>
              <a:t>- o zwolnienie go z  zaciągniętych zobowiązań i o zwrot wydatków związanych z wykonaniem zlecenia. Z tym powództwem infamia się nie wiązała. Obydwa powództwa były powództwami </a:t>
            </a:r>
            <a:r>
              <a:rPr i="1"/>
              <a:t>bonae fidei.</a:t>
            </a:r>
          </a:p>
        </p:txBody>
      </p:sp>
    </p:spTree>
  </p:cSld>
  <p:clrMapOvr>
    <a:masterClrMapping/>
  </p:clrMapOvr>
  <p:transition xmlns:p14="http://schemas.microsoft.com/office/powerpoint/2010/mai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Zawiązanie i rozwiązanie zlecenia"/>
          <p:cNvSpPr txBox="1">
            <a:spLocks noGrp="1"/>
          </p:cNvSpPr>
          <p:nvPr>
            <p:ph type="title"/>
          </p:nvPr>
        </p:nvSpPr>
        <p:spPr>
          <a:xfrm>
            <a:off x="650239" y="390595"/>
            <a:ext cx="11704322" cy="1002454"/>
          </a:xfrm>
          <a:prstGeom prst="rect">
            <a:avLst/>
          </a:prstGeom>
        </p:spPr>
        <p:txBody>
          <a:bodyPr/>
          <a:lstStyle>
            <a:lvl1pPr>
              <a:defRPr sz="5000">
                <a:solidFill>
                  <a:srgbClr val="FFFFFF"/>
                </a:solidFill>
              </a:defRPr>
            </a:lvl1pPr>
          </a:lstStyle>
          <a:p>
            <a:r>
              <a:t>Zawiązanie i rozwiązanie zlecenia</a:t>
            </a:r>
          </a:p>
        </p:txBody>
      </p:sp>
      <p:sp>
        <p:nvSpPr>
          <p:cNvPr id="182" name="Zawarcie kontraktu zlecenia dochodziło do skutku w wyniku zgody co do przedmiotu zlecenia. Bywało, że mandatariusz zgodę wyrażał w sposób dorozumiany – przystępując do wykonania zlecenia…"/>
          <p:cNvSpPr txBox="1">
            <a:spLocks noGrp="1"/>
          </p:cNvSpPr>
          <p:nvPr>
            <p:ph type="body" idx="1"/>
          </p:nvPr>
        </p:nvSpPr>
        <p:spPr>
          <a:xfrm>
            <a:off x="356728" y="1393048"/>
            <a:ext cx="12289086" cy="7988019"/>
          </a:xfrm>
          <a:prstGeom prst="rect">
            <a:avLst/>
          </a:prstGeom>
        </p:spPr>
        <p:txBody>
          <a:bodyPr/>
          <a:lstStyle/>
          <a:p>
            <a:pPr marL="643466" indent="-643466" algn="just" defTabSz="1246293">
              <a:lnSpc>
                <a:spcPct val="80000"/>
              </a:lnSpc>
              <a:spcBef>
                <a:spcPts val="800"/>
              </a:spcBef>
              <a:buSzTx/>
              <a:buNone/>
              <a:defRPr sz="3400">
                <a:solidFill>
                  <a:srgbClr val="FFFFFF"/>
                </a:solidFill>
                <a:latin typeface="Book Antiqua"/>
                <a:ea typeface="Book Antiqua"/>
                <a:cs typeface="Book Antiqua"/>
                <a:sym typeface="Book Antiqua"/>
              </a:defRPr>
            </a:pPr>
            <a:r>
              <a:t>Zawarcie kontraktu zlecenia dochodziło do skutku w wyniku zgody co do przedmiotu zlecenia. Bywało, że mandatariusz zgodę wyrażał w sposób dorozumiany – przystępując do wykonania zlecenia</a:t>
            </a:r>
          </a:p>
          <a:p>
            <a:pPr marL="643466" indent="-643466" algn="just" defTabSz="1246293">
              <a:lnSpc>
                <a:spcPct val="80000"/>
              </a:lnSpc>
              <a:spcBef>
                <a:spcPts val="800"/>
              </a:spcBef>
              <a:buSzTx/>
              <a:buNone/>
              <a:defRPr sz="3400">
                <a:solidFill>
                  <a:srgbClr val="FFFFFF"/>
                </a:solidFill>
                <a:latin typeface="Book Antiqua"/>
                <a:ea typeface="Book Antiqua"/>
                <a:cs typeface="Book Antiqua"/>
                <a:sym typeface="Book Antiqua"/>
              </a:defRPr>
            </a:pPr>
            <a:r>
              <a:t>Kontrakt zlecenia ulegał rozwiązaniu na skutek:</a:t>
            </a:r>
          </a:p>
          <a:p>
            <a:pPr marL="615314" indent="-615314" algn="just" defTabSz="1246293">
              <a:lnSpc>
                <a:spcPct val="80000"/>
              </a:lnSpc>
              <a:spcBef>
                <a:spcPts val="800"/>
              </a:spcBef>
              <a:buFontTx/>
              <a:buAutoNum type="alphaLcParenR"/>
              <a:defRPr sz="3400">
                <a:solidFill>
                  <a:srgbClr val="FFFFFF"/>
                </a:solidFill>
                <a:latin typeface="Book Antiqua"/>
                <a:ea typeface="Book Antiqua"/>
                <a:cs typeface="Book Antiqua"/>
                <a:sym typeface="Book Antiqua"/>
              </a:defRPr>
            </a:pPr>
            <a:r>
              <a:t>Prawidłowego wykonania zlecenia </a:t>
            </a:r>
          </a:p>
          <a:p>
            <a:pPr marL="615314" indent="-615314" algn="just" defTabSz="1246293">
              <a:lnSpc>
                <a:spcPct val="80000"/>
              </a:lnSpc>
              <a:spcBef>
                <a:spcPts val="800"/>
              </a:spcBef>
              <a:buFontTx/>
              <a:buAutoNum type="alphaLcParenR"/>
              <a:defRPr sz="3400">
                <a:solidFill>
                  <a:srgbClr val="FFFFFF"/>
                </a:solidFill>
                <a:latin typeface="Book Antiqua"/>
                <a:ea typeface="Book Antiqua"/>
                <a:cs typeface="Book Antiqua"/>
                <a:sym typeface="Book Antiqua"/>
              </a:defRPr>
            </a:pPr>
            <a:r>
              <a:t>Za zgodą stron – nawet bez spełnienia zlecenia</a:t>
            </a:r>
          </a:p>
          <a:p>
            <a:pPr marL="615314" indent="-615314" algn="just" defTabSz="1246293">
              <a:lnSpc>
                <a:spcPct val="80000"/>
              </a:lnSpc>
              <a:spcBef>
                <a:spcPts val="800"/>
              </a:spcBef>
              <a:buFontTx/>
              <a:buAutoNum type="alphaLcParenR"/>
              <a:defRPr sz="3400">
                <a:solidFill>
                  <a:srgbClr val="FFFFFF"/>
                </a:solidFill>
                <a:latin typeface="Book Antiqua"/>
                <a:ea typeface="Book Antiqua"/>
                <a:cs typeface="Book Antiqua"/>
                <a:sym typeface="Book Antiqua"/>
              </a:defRPr>
            </a:pPr>
            <a:r>
              <a:t>Z upływem czasu na jaki zlecenie zawarto</a:t>
            </a:r>
          </a:p>
          <a:p>
            <a:pPr marL="615314" indent="-615314" algn="just" defTabSz="1246293">
              <a:lnSpc>
                <a:spcPct val="80000"/>
              </a:lnSpc>
              <a:spcBef>
                <a:spcPts val="800"/>
              </a:spcBef>
              <a:buFontTx/>
              <a:buAutoNum type="alphaLcParenR"/>
              <a:defRPr sz="3400">
                <a:solidFill>
                  <a:srgbClr val="FFFFFF"/>
                </a:solidFill>
                <a:latin typeface="Book Antiqua"/>
                <a:ea typeface="Book Antiqua"/>
                <a:cs typeface="Book Antiqua"/>
                <a:sym typeface="Book Antiqua"/>
              </a:defRPr>
            </a:pPr>
            <a:r>
              <a:t>Na skutek śmierci jednej ze stron</a:t>
            </a:r>
          </a:p>
          <a:p>
            <a:pPr marL="615314" indent="-615314" algn="just" defTabSz="1246293">
              <a:lnSpc>
                <a:spcPct val="80000"/>
              </a:lnSpc>
              <a:spcBef>
                <a:spcPts val="800"/>
              </a:spcBef>
              <a:buFontTx/>
              <a:buAutoNum type="alphaLcParenR"/>
              <a:defRPr sz="3400">
                <a:solidFill>
                  <a:srgbClr val="FFFFFF"/>
                </a:solidFill>
                <a:latin typeface="Book Antiqua"/>
                <a:ea typeface="Book Antiqua"/>
                <a:cs typeface="Book Antiqua"/>
                <a:sym typeface="Book Antiqua"/>
              </a:defRPr>
            </a:pPr>
            <a:r>
              <a:t>Na mocy odwołania zlecenia przez mandanta</a:t>
            </a:r>
          </a:p>
          <a:p>
            <a:pPr marL="615314" indent="-615314" algn="just" defTabSz="1246293">
              <a:lnSpc>
                <a:spcPct val="80000"/>
              </a:lnSpc>
              <a:spcBef>
                <a:spcPts val="800"/>
              </a:spcBef>
              <a:buFontTx/>
              <a:buAutoNum type="alphaLcParenR"/>
              <a:defRPr sz="3400">
                <a:solidFill>
                  <a:srgbClr val="FFFFFF"/>
                </a:solidFill>
                <a:latin typeface="Book Antiqua"/>
                <a:ea typeface="Book Antiqua"/>
                <a:cs typeface="Book Antiqua"/>
                <a:sym typeface="Book Antiqua"/>
              </a:defRPr>
            </a:pPr>
            <a:r>
              <a:t>Na skutek wypowiedzenia zlecenia przez mandatariusza (tę możliwość ograniczono, gdy mandatariusz podjął się już wykonania zlecenia – nie mógł bowiem wycofać się z niego, jeżeli utrudniło by to sytuację mandanta</a:t>
            </a:r>
          </a:p>
        </p:txBody>
      </p:sp>
    </p:spTree>
  </p:cSld>
  <p:clrMapOvr>
    <a:masterClrMapping/>
  </p:clrMapOvr>
  <p:transition xmlns:p14="http://schemas.microsoft.com/office/powerpoint/2010/mai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Zlecenie a pełnomocnictwo"/>
          <p:cNvSpPr txBox="1">
            <a:spLocks noGrp="1"/>
          </p:cNvSpPr>
          <p:nvPr>
            <p:ph type="title"/>
          </p:nvPr>
        </p:nvSpPr>
        <p:spPr>
          <a:xfrm>
            <a:off x="765386" y="-1"/>
            <a:ext cx="11704321" cy="880535"/>
          </a:xfrm>
          <a:prstGeom prst="rect">
            <a:avLst/>
          </a:prstGeom>
        </p:spPr>
        <p:txBody>
          <a:bodyPr/>
          <a:lstStyle>
            <a:lvl1pPr>
              <a:defRPr sz="4400">
                <a:solidFill>
                  <a:srgbClr val="FFFFFF"/>
                </a:solidFill>
                <a:latin typeface="Book Antiqua"/>
                <a:ea typeface="Book Antiqua"/>
                <a:cs typeface="Book Antiqua"/>
                <a:sym typeface="Book Antiqua"/>
              </a:defRPr>
            </a:lvl1pPr>
          </a:lstStyle>
          <a:p>
            <a:r>
              <a:t>Zlecenie a pełnomocnictwo</a:t>
            </a:r>
          </a:p>
        </p:txBody>
      </p:sp>
      <p:sp>
        <p:nvSpPr>
          <p:cNvPr id="185" name="Mandat regulował stosunki wewnętrzne między mandantem a mandatariuszem - nie był więc pełnomocnictwem do działania na zewnątrz, którego skutki spadałyby na mandanta. Było to zastępstwo pośrednie- mandatariusz nabywał prawa i zobowiązania w imieniu własnym, dopiero wtórne czynności prawne służył do przenoszenia ich na mandanta. Idea przedstawicielstwa bezpośredniego (pełnomocnictwa) torowała sobie drogę właśnie poprzez instytucje mandatu: mandatariuszami byli prokuratorzy (powołani do zarządu majątku i do prowadzenia procesu).…"/>
          <p:cNvSpPr txBox="1">
            <a:spLocks noGrp="1"/>
          </p:cNvSpPr>
          <p:nvPr>
            <p:ph type="body" idx="1"/>
          </p:nvPr>
        </p:nvSpPr>
        <p:spPr>
          <a:xfrm>
            <a:off x="255128" y="778932"/>
            <a:ext cx="12492286" cy="9216251"/>
          </a:xfrm>
          <a:prstGeom prst="rect">
            <a:avLst/>
          </a:prstGeom>
        </p:spPr>
        <p:txBody>
          <a:bodyPr/>
          <a:lstStyle/>
          <a:p>
            <a:pPr marL="487680" indent="-487680" algn="just">
              <a:lnSpc>
                <a:spcPct val="96000"/>
              </a:lnSpc>
              <a:spcBef>
                <a:spcPts val="700"/>
              </a:spcBef>
              <a:buSzTx/>
              <a:buNone/>
              <a:defRPr sz="3400">
                <a:solidFill>
                  <a:srgbClr val="FFFFFF"/>
                </a:solidFill>
                <a:latin typeface="Book Antiqua"/>
                <a:ea typeface="Book Antiqua"/>
                <a:cs typeface="Book Antiqua"/>
                <a:sym typeface="Book Antiqua"/>
              </a:defRPr>
            </a:pPr>
            <a:r>
              <a:t>Mandat regulował stosunki wewnętrzne między mandantem a mandatariuszem - nie był więc pełnomocnictwem do działania na zewnątrz, którego skutki spadałyby na mandanta. Było to zastępstwo pośrednie- mandatariusz nabywał prawa i zobowiązania w imieniu własnym, dopiero wtórne czynności prawne służył do przenoszenia ich na mandanta. Idea przedstawicielstwa bezpośredniego (pełnomocnictwa) torowała sobie drogę właśnie poprzez instytucje mandatu: mandatariuszami byli prokuratorzy (powołani do zarządu majątku i do prowadzenia procesu).</a:t>
            </a:r>
          </a:p>
          <a:p>
            <a:pPr marL="487680" indent="-487680" algn="just">
              <a:lnSpc>
                <a:spcPct val="96000"/>
              </a:lnSpc>
              <a:spcBef>
                <a:spcPts val="700"/>
              </a:spcBef>
              <a:buSzTx/>
              <a:buNone/>
              <a:defRPr sz="3400">
                <a:solidFill>
                  <a:srgbClr val="FFFFFF"/>
                </a:solidFill>
                <a:latin typeface="Book Antiqua"/>
                <a:ea typeface="Book Antiqua"/>
                <a:cs typeface="Book Antiqua"/>
                <a:sym typeface="Book Antiqua"/>
              </a:defRPr>
            </a:pPr>
            <a:r>
              <a:t>Zlecenie: stosunek wewnętrzny (np. między adwokatem a klientem)</a:t>
            </a:r>
          </a:p>
          <a:p>
            <a:pPr marL="487680" indent="-487680" algn="just">
              <a:lnSpc>
                <a:spcPct val="96000"/>
              </a:lnSpc>
              <a:spcBef>
                <a:spcPts val="700"/>
              </a:spcBef>
              <a:buSzTx/>
              <a:buNone/>
              <a:defRPr sz="3400">
                <a:solidFill>
                  <a:srgbClr val="FFFFFF"/>
                </a:solidFill>
                <a:latin typeface="Book Antiqua"/>
                <a:ea typeface="Book Antiqua"/>
                <a:cs typeface="Book Antiqua"/>
                <a:sym typeface="Book Antiqua"/>
              </a:defRPr>
            </a:pPr>
            <a:r>
              <a:t>Pełnomocnictwo: stosunek zewnętrzny (np. uprawnienie adwokata do występowania wobec osób trzecich w imieniu klienta)</a:t>
            </a:r>
          </a:p>
        </p:txBody>
      </p:sp>
    </p:spTree>
  </p:cSld>
  <p:clrMapOvr>
    <a:masterClrMapping/>
  </p:clrMapOvr>
  <p:transition xmlns:p14="http://schemas.microsoft.com/office/powerpoint/2010/mai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Locatio-conductio"/>
          <p:cNvSpPr txBox="1">
            <a:spLocks noGrp="1"/>
          </p:cNvSpPr>
          <p:nvPr>
            <p:ph type="title"/>
          </p:nvPr>
        </p:nvSpPr>
        <p:spPr>
          <a:xfrm>
            <a:off x="650239" y="390595"/>
            <a:ext cx="11704322" cy="1625601"/>
          </a:xfrm>
          <a:prstGeom prst="rect">
            <a:avLst/>
          </a:prstGeom>
        </p:spPr>
        <p:txBody>
          <a:bodyPr/>
          <a:lstStyle/>
          <a:p>
            <a:pPr defTabSz="1131146">
              <a:defRPr sz="4600" i="1">
                <a:solidFill>
                  <a:srgbClr val="FFFFFF"/>
                </a:solidFill>
              </a:defRPr>
            </a:pPr>
            <a:r>
              <a:t>Locatio-conductio </a:t>
            </a:r>
            <a:br/>
            <a:endParaRPr/>
          </a:p>
        </p:txBody>
      </p:sp>
      <p:sp>
        <p:nvSpPr>
          <p:cNvPr id="188" name="umowa konsensualna…"/>
          <p:cNvSpPr txBox="1">
            <a:spLocks noGrp="1"/>
          </p:cNvSpPr>
          <p:nvPr>
            <p:ph type="body" idx="1"/>
          </p:nvPr>
        </p:nvSpPr>
        <p:spPr>
          <a:prstGeom prst="rect">
            <a:avLst/>
          </a:prstGeom>
        </p:spPr>
        <p:txBody>
          <a:bodyPr/>
          <a:lstStyle/>
          <a:p>
            <a:pPr marL="472965" indent="-472965" algn="just">
              <a:lnSpc>
                <a:spcPct val="90000"/>
              </a:lnSpc>
              <a:spcBef>
                <a:spcPts val="800"/>
              </a:spcBef>
              <a:buChar char="•"/>
              <a:defRPr sz="4000">
                <a:solidFill>
                  <a:srgbClr val="FFFFFF"/>
                </a:solidFill>
              </a:defRPr>
            </a:pPr>
            <a:r>
              <a:t>umowa konsensualna</a:t>
            </a:r>
          </a:p>
          <a:p>
            <a:pPr marL="472965" indent="-472965" algn="just">
              <a:lnSpc>
                <a:spcPct val="90000"/>
              </a:lnSpc>
              <a:spcBef>
                <a:spcPts val="800"/>
              </a:spcBef>
              <a:buChar char="•"/>
              <a:defRPr sz="4000">
                <a:solidFill>
                  <a:srgbClr val="FFFFFF"/>
                </a:solidFill>
              </a:defRPr>
            </a:pPr>
            <a:r>
              <a:t>dwustronnie zobowiązująca zupełna</a:t>
            </a:r>
          </a:p>
          <a:p>
            <a:pPr marL="472965" indent="-472965" algn="just">
              <a:lnSpc>
                <a:spcPct val="90000"/>
              </a:lnSpc>
              <a:spcBef>
                <a:spcPts val="800"/>
              </a:spcBef>
              <a:buChar char="•"/>
              <a:defRPr sz="4000">
                <a:solidFill>
                  <a:srgbClr val="FFFFFF"/>
                </a:solidFill>
              </a:defRPr>
            </a:pPr>
            <a:r>
              <a:t>obustronna korzyść i wynikająca z niej omnis culpa</a:t>
            </a:r>
          </a:p>
          <a:p>
            <a:pPr marL="472965" indent="-472965" algn="just">
              <a:lnSpc>
                <a:spcPct val="90000"/>
              </a:lnSpc>
              <a:spcBef>
                <a:spcPts val="800"/>
              </a:spcBef>
              <a:buChar char="•"/>
              <a:defRPr sz="4000" i="1">
                <a:solidFill>
                  <a:srgbClr val="FFFFFF"/>
                </a:solidFill>
              </a:defRPr>
            </a:pPr>
            <a:r>
              <a:t>iudicia bonae fidei</a:t>
            </a:r>
          </a:p>
          <a:p>
            <a:pPr marL="472965" indent="-472965" algn="just">
              <a:lnSpc>
                <a:spcPct val="90000"/>
              </a:lnSpc>
              <a:spcBef>
                <a:spcPts val="800"/>
              </a:spcBef>
              <a:buChar char="•"/>
              <a:defRPr sz="4000">
                <a:solidFill>
                  <a:srgbClr val="FFFFFF"/>
                </a:solidFill>
              </a:defRPr>
            </a:pPr>
            <a:r>
              <a:t>przedmiot umowy: rzecz (niezużywalna, indywidualna, oznaczona) lub usługa</a:t>
            </a:r>
          </a:p>
          <a:p>
            <a:pPr marL="472965" indent="-472965" algn="just">
              <a:lnSpc>
                <a:spcPct val="90000"/>
              </a:lnSpc>
              <a:spcBef>
                <a:spcPts val="800"/>
              </a:spcBef>
              <a:buChar char="•"/>
              <a:defRPr sz="4000">
                <a:solidFill>
                  <a:srgbClr val="FFFFFF"/>
                </a:solidFill>
              </a:defRPr>
            </a:pPr>
            <a:r>
              <a:t>prawna forma odpłatnego korzystania z cudzych rzeczy i usług</a:t>
            </a:r>
          </a:p>
        </p:txBody>
      </p:sp>
    </p:spTree>
  </p:cSld>
  <p:clrMapOvr>
    <a:masterClrMapping/>
  </p:clrMapOvr>
  <p:transition xmlns:p14="http://schemas.microsoft.com/office/powerpoint/2010/mai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LOCATIO-CONDUCTIO"/>
          <p:cNvSpPr txBox="1"/>
          <p:nvPr/>
        </p:nvSpPr>
        <p:spPr>
          <a:xfrm>
            <a:off x="458328" y="-1"/>
            <a:ext cx="11982028" cy="4803644"/>
          </a:xfrm>
          <a:prstGeom prst="rect">
            <a:avLst/>
          </a:prstGeom>
          <a:ln w="12700">
            <a:miter lim="400000"/>
          </a:ln>
          <a:extLst>
            <a:ext uri="{C572A759-6A51-4108-AA02-DFA0A04FC94B}">
              <ma14:wrappingTextBoxFlag xmlns:ma14="http://schemas.microsoft.com/office/mac/drawingml/2011/main" val="1"/>
            </a:ext>
          </a:extLst>
        </p:spPr>
        <p:txBody>
          <a:bodyPr lIns="65021" tIns="65021" rIns="65021" bIns="65021">
            <a:spAutoFit/>
          </a:bodyPr>
          <a:lstStyle/>
          <a:p>
            <a:pPr defTabSz="1300480">
              <a:defRPr sz="7600" b="1">
                <a:latin typeface="Calibri"/>
                <a:ea typeface="Calibri"/>
                <a:cs typeface="Calibri"/>
                <a:sym typeface="Calibri"/>
              </a:defRPr>
            </a:pPr>
            <a:r>
              <a:t>LOCATIO-CONDUCTIO</a:t>
            </a:r>
          </a:p>
          <a:p>
            <a:pPr defTabSz="1300480">
              <a:defRPr sz="7600" b="1">
                <a:latin typeface="Calibri"/>
                <a:ea typeface="Calibri"/>
                <a:cs typeface="Calibri"/>
                <a:sym typeface="Calibri"/>
              </a:defRPr>
            </a:pPr>
            <a:endParaRPr/>
          </a:p>
          <a:p>
            <a:pPr defTabSz="1300480">
              <a:defRPr sz="7600" b="1">
                <a:latin typeface="Calibri"/>
                <a:ea typeface="Calibri"/>
                <a:cs typeface="Calibri"/>
                <a:sym typeface="Calibri"/>
              </a:defRPr>
            </a:pPr>
            <a:endParaRPr/>
          </a:p>
        </p:txBody>
      </p:sp>
      <p:sp>
        <p:nvSpPr>
          <p:cNvPr id="191" name="REI"/>
          <p:cNvSpPr txBox="1"/>
          <p:nvPr/>
        </p:nvSpPr>
        <p:spPr>
          <a:xfrm>
            <a:off x="458328" y="4057226"/>
            <a:ext cx="1946206" cy="993644"/>
          </a:xfrm>
          <a:prstGeom prst="rect">
            <a:avLst/>
          </a:prstGeom>
          <a:ln w="12700">
            <a:miter lim="400000"/>
          </a:ln>
          <a:extLst>
            <a:ext uri="{C572A759-6A51-4108-AA02-DFA0A04FC94B}">
              <ma14:wrappingTextBoxFlag xmlns:ma14="http://schemas.microsoft.com/office/mac/drawingml/2011/main" val="1"/>
            </a:ext>
          </a:extLst>
        </p:spPr>
        <p:txBody>
          <a:bodyPr lIns="65021" tIns="65021" rIns="65021" bIns="65021">
            <a:spAutoFit/>
          </a:bodyPr>
          <a:lstStyle>
            <a:lvl1pPr algn="l" defTabSz="1300480">
              <a:defRPr sz="5600" b="1">
                <a:latin typeface="Calibri"/>
                <a:ea typeface="Calibri"/>
                <a:cs typeface="Calibri"/>
                <a:sym typeface="Calibri"/>
              </a:defRPr>
            </a:lvl1pPr>
          </a:lstStyle>
          <a:p>
            <a:r>
              <a:t>REI</a:t>
            </a:r>
          </a:p>
        </p:txBody>
      </p:sp>
      <p:sp>
        <p:nvSpPr>
          <p:cNvPr id="192" name="OPERARUM"/>
          <p:cNvSpPr txBox="1"/>
          <p:nvPr/>
        </p:nvSpPr>
        <p:spPr>
          <a:xfrm>
            <a:off x="3942079" y="3953368"/>
            <a:ext cx="4301068" cy="993644"/>
          </a:xfrm>
          <a:prstGeom prst="rect">
            <a:avLst/>
          </a:prstGeom>
          <a:ln w="12700">
            <a:miter lim="400000"/>
          </a:ln>
          <a:extLst>
            <a:ext uri="{C572A759-6A51-4108-AA02-DFA0A04FC94B}">
              <ma14:wrappingTextBoxFlag xmlns:ma14="http://schemas.microsoft.com/office/mac/drawingml/2011/main" val="1"/>
            </a:ext>
          </a:extLst>
        </p:spPr>
        <p:txBody>
          <a:bodyPr lIns="65021" tIns="65021" rIns="65021" bIns="65021">
            <a:spAutoFit/>
          </a:bodyPr>
          <a:lstStyle>
            <a:lvl1pPr defTabSz="1300480">
              <a:defRPr sz="5600" b="1">
                <a:latin typeface="Calibri"/>
                <a:ea typeface="Calibri"/>
                <a:cs typeface="Calibri"/>
                <a:sym typeface="Calibri"/>
              </a:defRPr>
            </a:lvl1pPr>
          </a:lstStyle>
          <a:p>
            <a:r>
              <a:t>OPERARUM</a:t>
            </a:r>
          </a:p>
        </p:txBody>
      </p:sp>
      <p:sp>
        <p:nvSpPr>
          <p:cNvPr id="193" name="OPERIS FACIENDI"/>
          <p:cNvSpPr txBox="1"/>
          <p:nvPr/>
        </p:nvSpPr>
        <p:spPr>
          <a:xfrm>
            <a:off x="9265919" y="3851768"/>
            <a:ext cx="3379894" cy="1857244"/>
          </a:xfrm>
          <a:prstGeom prst="rect">
            <a:avLst/>
          </a:prstGeom>
          <a:ln w="12700">
            <a:miter lim="400000"/>
          </a:ln>
          <a:extLst>
            <a:ext uri="{C572A759-6A51-4108-AA02-DFA0A04FC94B}">
              <ma14:wrappingTextBoxFlag xmlns:ma14="http://schemas.microsoft.com/office/mac/drawingml/2011/main" val="1"/>
            </a:ext>
          </a:extLst>
        </p:spPr>
        <p:txBody>
          <a:bodyPr lIns="65021" tIns="65021" rIns="65021" bIns="65021">
            <a:spAutoFit/>
          </a:bodyPr>
          <a:lstStyle>
            <a:lvl1pPr defTabSz="1300480">
              <a:defRPr sz="5600" b="1">
                <a:latin typeface="Calibri"/>
                <a:ea typeface="Calibri"/>
                <a:cs typeface="Calibri"/>
                <a:sym typeface="Calibri"/>
              </a:defRPr>
            </a:lvl1pPr>
          </a:lstStyle>
          <a:p>
            <a:r>
              <a:t>OPERIS FACIENDI</a:t>
            </a:r>
          </a:p>
        </p:txBody>
      </p:sp>
      <p:sp>
        <p:nvSpPr>
          <p:cNvPr id="194" name="Linia"/>
          <p:cNvSpPr/>
          <p:nvPr/>
        </p:nvSpPr>
        <p:spPr>
          <a:xfrm flipH="1">
            <a:off x="970844" y="1189848"/>
            <a:ext cx="3788552" cy="2661921"/>
          </a:xfrm>
          <a:prstGeom prst="line">
            <a:avLst/>
          </a:prstGeom>
          <a:ln w="12700">
            <a:solidFill>
              <a:srgbClr val="4A7EBB"/>
            </a:solidFill>
            <a:tailEnd type="triangle"/>
          </a:ln>
        </p:spPr>
        <p:txBody>
          <a:bodyPr lIns="65023" tIns="65023" rIns="65023" bIns="65023"/>
          <a:lstStyle/>
          <a:p>
            <a:pPr algn="l" defTabSz="1300480">
              <a:defRPr sz="2400">
                <a:solidFill>
                  <a:srgbClr val="000000"/>
                </a:solidFill>
                <a:latin typeface="Calibri"/>
                <a:ea typeface="Calibri"/>
                <a:cs typeface="Calibri"/>
                <a:sym typeface="Calibri"/>
              </a:defRPr>
            </a:pPr>
            <a:endParaRPr/>
          </a:p>
        </p:txBody>
      </p:sp>
      <p:sp>
        <p:nvSpPr>
          <p:cNvPr id="195" name="Linia"/>
          <p:cNvSpPr/>
          <p:nvPr/>
        </p:nvSpPr>
        <p:spPr>
          <a:xfrm flipH="1">
            <a:off x="6398542" y="1393048"/>
            <a:ext cx="1" cy="2664179"/>
          </a:xfrm>
          <a:prstGeom prst="line">
            <a:avLst/>
          </a:prstGeom>
          <a:ln w="12700">
            <a:solidFill>
              <a:srgbClr val="4A7EBB"/>
            </a:solidFill>
            <a:tailEnd type="triangle"/>
          </a:ln>
        </p:spPr>
        <p:txBody>
          <a:bodyPr lIns="65023" tIns="65023" rIns="65023" bIns="65023"/>
          <a:lstStyle/>
          <a:p>
            <a:pPr algn="l" defTabSz="1300480">
              <a:defRPr sz="2400">
                <a:solidFill>
                  <a:srgbClr val="000000"/>
                </a:solidFill>
                <a:latin typeface="Calibri"/>
                <a:ea typeface="Calibri"/>
                <a:cs typeface="Calibri"/>
                <a:sym typeface="Calibri"/>
              </a:defRPr>
            </a:pPr>
            <a:endParaRPr/>
          </a:p>
        </p:txBody>
      </p:sp>
      <p:sp>
        <p:nvSpPr>
          <p:cNvPr id="196" name="Linia"/>
          <p:cNvSpPr/>
          <p:nvPr/>
        </p:nvSpPr>
        <p:spPr>
          <a:xfrm>
            <a:off x="8344746" y="1189848"/>
            <a:ext cx="2661921" cy="2560321"/>
          </a:xfrm>
          <a:prstGeom prst="line">
            <a:avLst/>
          </a:prstGeom>
          <a:ln w="12700">
            <a:solidFill>
              <a:srgbClr val="4A7EBB"/>
            </a:solidFill>
            <a:tailEnd type="triangle"/>
          </a:ln>
        </p:spPr>
        <p:txBody>
          <a:bodyPr lIns="65023" tIns="65023" rIns="65023" bIns="65023"/>
          <a:lstStyle/>
          <a:p>
            <a:pPr algn="l" defTabSz="1300480">
              <a:defRPr sz="2400">
                <a:solidFill>
                  <a:srgbClr val="000000"/>
                </a:solidFill>
                <a:latin typeface="Calibri"/>
                <a:ea typeface="Calibri"/>
                <a:cs typeface="Calibri"/>
                <a:sym typeface="Calibri"/>
              </a:defRPr>
            </a:pPr>
            <a:endParaRPr/>
          </a:p>
        </p:txBody>
      </p:sp>
    </p:spTree>
  </p:cSld>
  <p:clrMapOvr>
    <a:masterClrMapping/>
  </p:clrMapOvr>
  <p:transition xmlns:p14="http://schemas.microsoft.com/office/powerpoint/2010/mai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Locatio conductio rei"/>
          <p:cNvSpPr txBox="1">
            <a:spLocks noGrp="1"/>
          </p:cNvSpPr>
          <p:nvPr>
            <p:ph type="title"/>
          </p:nvPr>
        </p:nvSpPr>
        <p:spPr>
          <a:xfrm>
            <a:off x="650239" y="390595"/>
            <a:ext cx="11704322" cy="1625601"/>
          </a:xfrm>
          <a:prstGeom prst="rect">
            <a:avLst/>
          </a:prstGeom>
        </p:spPr>
        <p:txBody>
          <a:bodyPr/>
          <a:lstStyle/>
          <a:p>
            <a:pPr defTabSz="1131146">
              <a:defRPr sz="4600">
                <a:solidFill>
                  <a:srgbClr val="FFFFFF"/>
                </a:solidFill>
              </a:defRPr>
            </a:pPr>
            <a:r>
              <a:t>Locatio conductio rei</a:t>
            </a:r>
            <a:br/>
            <a:endParaRPr/>
          </a:p>
        </p:txBody>
      </p:sp>
      <p:sp>
        <p:nvSpPr>
          <p:cNvPr id="199" name="Strony umowy:…"/>
          <p:cNvSpPr txBox="1">
            <a:spLocks noGrp="1"/>
          </p:cNvSpPr>
          <p:nvPr>
            <p:ph type="body" idx="1"/>
          </p:nvPr>
        </p:nvSpPr>
        <p:spPr>
          <a:xfrm>
            <a:off x="562186" y="1803964"/>
            <a:ext cx="11704321" cy="6436925"/>
          </a:xfrm>
          <a:prstGeom prst="rect">
            <a:avLst/>
          </a:prstGeom>
        </p:spPr>
        <p:txBody>
          <a:bodyPr/>
          <a:lstStyle/>
          <a:p>
            <a:pPr marL="487680" indent="-487680">
              <a:buSzTx/>
              <a:buNone/>
              <a:defRPr>
                <a:solidFill>
                  <a:srgbClr val="FFFFFF"/>
                </a:solidFill>
              </a:defRPr>
            </a:pPr>
            <a:r>
              <a:t>Strony umowy:</a:t>
            </a:r>
          </a:p>
          <a:p>
            <a:pPr>
              <a:buChar char="•"/>
              <a:defRPr>
                <a:solidFill>
                  <a:srgbClr val="FFFFFF"/>
                </a:solidFill>
              </a:defRPr>
            </a:pPr>
            <a:r>
              <a:t>Locator – wynajmujący/wydzierżawiający</a:t>
            </a:r>
          </a:p>
          <a:p>
            <a:pPr>
              <a:buChar char="•"/>
              <a:defRPr>
                <a:solidFill>
                  <a:srgbClr val="FFFFFF"/>
                </a:solidFill>
              </a:defRPr>
            </a:pPr>
            <a:r>
              <a:t>Conductor – najemca/dzierżawca</a:t>
            </a:r>
          </a:p>
          <a:p>
            <a:pPr marL="487680" indent="-487680">
              <a:buSzTx/>
              <a:buNone/>
              <a:defRPr>
                <a:solidFill>
                  <a:srgbClr val="FFFFFF"/>
                </a:solidFill>
              </a:defRPr>
            </a:pPr>
            <a:r>
              <a:t>Przedmiot umowy: </a:t>
            </a:r>
          </a:p>
          <a:p>
            <a:pPr>
              <a:buChar char="•"/>
              <a:defRPr>
                <a:solidFill>
                  <a:srgbClr val="FFFFFF"/>
                </a:solidFill>
              </a:defRPr>
            </a:pPr>
            <a:r>
              <a:t>rzeczy niezużywalne (zużywalne jedynie - </a:t>
            </a:r>
            <a:r>
              <a:rPr i="1"/>
              <a:t>ad pompam vel ostentationem); </a:t>
            </a:r>
            <a:r>
              <a:t>ruchomości i nieruchomości, a także rzeczy niematerialne</a:t>
            </a:r>
          </a:p>
        </p:txBody>
      </p:sp>
    </p:spTree>
  </p:cSld>
  <p:clrMapOvr>
    <a:masterClrMapping/>
  </p:clrMapOvr>
  <mc:AlternateContent xmlns:mc="http://schemas.openxmlformats.org/markup-compatibility/2006" xmlns:p14="http://schemas.microsoft.com/office/powerpoint/2010/main">
    <mc:Choice Requires="p14">
      <p:transition spd="slow">
        <p:cover dir="r"/>
      </p:transition>
    </mc:Choice>
    <mc:Fallback xmlns="">
      <p:transition spd="med">
        <p:fade/>
      </p:transition>
    </mc:Fallback>
  </mc:AlternateContent>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99">
                                            <p:bg/>
                                          </p:spTgt>
                                        </p:tgtEl>
                                        <p:attrNameLst>
                                          <p:attrName>style.visibility</p:attrName>
                                        </p:attrNameLst>
                                      </p:cBhvr>
                                      <p:to>
                                        <p:strVal val="visible"/>
                                      </p:to>
                                    </p:set>
                                    <p:anim calcmode="lin" valueType="num">
                                      <p:cBhvr>
                                        <p:cTn id="7" dur="1000" fill="hold"/>
                                        <p:tgtEl>
                                          <p:spTgt spid="199">
                                            <p:bg/>
                                          </p:spTgt>
                                        </p:tgtEl>
                                        <p:attrNameLst>
                                          <p:attrName>ppt_x</p:attrName>
                                        </p:attrNameLst>
                                      </p:cBhvr>
                                      <p:tavLst>
                                        <p:tav tm="0">
                                          <p:val>
                                            <p:strVal val="#ppt_x"/>
                                          </p:val>
                                        </p:tav>
                                        <p:tav tm="100000">
                                          <p:val>
                                            <p:strVal val="#ppt_x"/>
                                          </p:val>
                                        </p:tav>
                                      </p:tavLst>
                                    </p:anim>
                                    <p:anim calcmode="lin" valueType="num">
                                      <p:cBhvr>
                                        <p:cTn id="8" dur="1000" fill="hold"/>
                                        <p:tgtEl>
                                          <p:spTgt spid="199">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nodeType="withEffect">
                                  <p:stCondLst>
                                    <p:cond delay="0"/>
                                  </p:stCondLst>
                                  <p:iterate>
                                    <p:tmAbs val="0"/>
                                  </p:iterate>
                                  <p:childTnLst>
                                    <p:set>
                                      <p:cBhvr>
                                        <p:cTn id="10" fill="hold"/>
                                        <p:tgtEl>
                                          <p:spTgt spid="199">
                                            <p:txEl>
                                              <p:pRg st="0" end="0"/>
                                            </p:txEl>
                                          </p:spTgt>
                                        </p:tgtEl>
                                        <p:attrNameLst>
                                          <p:attrName>style.visibility</p:attrName>
                                        </p:attrNameLst>
                                      </p:cBhvr>
                                      <p:to>
                                        <p:strVal val="visible"/>
                                      </p:to>
                                    </p:set>
                                    <p:anim calcmode="lin" valueType="num">
                                      <p:cBhvr>
                                        <p:cTn id="11" dur="1000" fill="hold"/>
                                        <p:tgtEl>
                                          <p:spTgt spid="199">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1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99">
                                            <p:txEl>
                                              <p:pRg st="1" end="1"/>
                                            </p:txEl>
                                          </p:spTgt>
                                        </p:tgtEl>
                                        <p:attrNameLst>
                                          <p:attrName>style.visibility</p:attrName>
                                        </p:attrNameLst>
                                      </p:cBhvr>
                                      <p:to>
                                        <p:strVal val="visible"/>
                                      </p:to>
                                    </p:set>
                                    <p:anim calcmode="lin" valueType="num">
                                      <p:cBhvr>
                                        <p:cTn id="17" dur="1000" fill="hold"/>
                                        <p:tgtEl>
                                          <p:spTgt spid="199">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1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199">
                                            <p:txEl>
                                              <p:pRg st="2" end="2"/>
                                            </p:txEl>
                                          </p:spTgt>
                                        </p:tgtEl>
                                        <p:attrNameLst>
                                          <p:attrName>style.visibility</p:attrName>
                                        </p:attrNameLst>
                                      </p:cBhvr>
                                      <p:to>
                                        <p:strVal val="visible"/>
                                      </p:to>
                                    </p:set>
                                    <p:anim calcmode="lin" valueType="num">
                                      <p:cBhvr>
                                        <p:cTn id="23" dur="1000" fill="hold"/>
                                        <p:tgtEl>
                                          <p:spTgt spid="199">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1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iterate>
                                    <p:tmAbs val="0"/>
                                  </p:iterate>
                                  <p:childTnLst>
                                    <p:set>
                                      <p:cBhvr>
                                        <p:cTn id="28" fill="hold"/>
                                        <p:tgtEl>
                                          <p:spTgt spid="199">
                                            <p:txEl>
                                              <p:pRg st="3" end="3"/>
                                            </p:txEl>
                                          </p:spTgt>
                                        </p:tgtEl>
                                        <p:attrNameLst>
                                          <p:attrName>style.visibility</p:attrName>
                                        </p:attrNameLst>
                                      </p:cBhvr>
                                      <p:to>
                                        <p:strVal val="visible"/>
                                      </p:to>
                                    </p:set>
                                    <p:anim calcmode="lin" valueType="num">
                                      <p:cBhvr>
                                        <p:cTn id="29" dur="1000" fill="hold"/>
                                        <p:tgtEl>
                                          <p:spTgt spid="1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1" nodeType="clickEffect">
                                  <p:stCondLst>
                                    <p:cond delay="0"/>
                                  </p:stCondLst>
                                  <p:iterate>
                                    <p:tmAbs val="0"/>
                                  </p:iterate>
                                  <p:childTnLst>
                                    <p:set>
                                      <p:cBhvr>
                                        <p:cTn id="34" fill="hold"/>
                                        <p:tgtEl>
                                          <p:spTgt spid="199">
                                            <p:txEl>
                                              <p:pRg st="4" end="4"/>
                                            </p:txEl>
                                          </p:spTgt>
                                        </p:tgtEl>
                                        <p:attrNameLst>
                                          <p:attrName>style.visibility</p:attrName>
                                        </p:attrNameLst>
                                      </p:cBhvr>
                                      <p:to>
                                        <p:strVal val="visible"/>
                                      </p:to>
                                    </p:set>
                                    <p:anim calcmode="lin" valueType="num">
                                      <p:cBhvr>
                                        <p:cTn id="35" dur="1000" fill="hold"/>
                                        <p:tgtEl>
                                          <p:spTgt spid="199">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1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 grpId="1" build="p" bldLvl="5" animBg="1"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Locator:…"/>
          <p:cNvSpPr txBox="1">
            <a:spLocks noGrp="1"/>
          </p:cNvSpPr>
          <p:nvPr>
            <p:ph type="body" idx="1"/>
          </p:nvPr>
        </p:nvSpPr>
        <p:spPr>
          <a:xfrm>
            <a:off x="650239" y="471875"/>
            <a:ext cx="11704322" cy="8807592"/>
          </a:xfrm>
          <a:prstGeom prst="rect">
            <a:avLst/>
          </a:prstGeom>
        </p:spPr>
        <p:txBody>
          <a:bodyPr/>
          <a:lstStyle/>
          <a:p>
            <a:pPr marL="480906" indent="-480906" algn="just" defTabSz="1286933">
              <a:lnSpc>
                <a:spcPct val="80000"/>
              </a:lnSpc>
              <a:spcBef>
                <a:spcPts val="800"/>
              </a:spcBef>
              <a:buSzTx/>
              <a:buNone/>
              <a:defRPr sz="3600">
                <a:solidFill>
                  <a:srgbClr val="FFFFFF"/>
                </a:solidFill>
              </a:defRPr>
            </a:pPr>
            <a:r>
              <a:t>Locator:</a:t>
            </a:r>
          </a:p>
          <a:p>
            <a:pPr marL="468190" indent="-468190" algn="just" defTabSz="1286933">
              <a:lnSpc>
                <a:spcPct val="80000"/>
              </a:lnSpc>
              <a:spcBef>
                <a:spcPts val="800"/>
              </a:spcBef>
              <a:buChar char="•"/>
              <a:defRPr sz="3600">
                <a:solidFill>
                  <a:srgbClr val="FFFFFF"/>
                </a:solidFill>
              </a:defRPr>
            </a:pPr>
            <a:r>
              <a:t>Zapewniał najemcy spokojne używanie z rzeczy</a:t>
            </a:r>
          </a:p>
          <a:p>
            <a:pPr marL="468190" indent="-468190" algn="just" defTabSz="1286933">
              <a:lnSpc>
                <a:spcPct val="80000"/>
              </a:lnSpc>
              <a:spcBef>
                <a:spcPts val="800"/>
              </a:spcBef>
              <a:buChar char="•"/>
              <a:defRPr sz="3600">
                <a:solidFill>
                  <a:srgbClr val="FFFFFF"/>
                </a:solidFill>
              </a:defRPr>
            </a:pPr>
            <a:r>
              <a:t> Utrzymywał przedmiot w stanie nadającym się do użytku</a:t>
            </a:r>
          </a:p>
          <a:p>
            <a:pPr marL="468190" indent="-468190" algn="just" defTabSz="1286933">
              <a:lnSpc>
                <a:spcPct val="80000"/>
              </a:lnSpc>
              <a:spcBef>
                <a:spcPts val="800"/>
              </a:spcBef>
              <a:buChar char="•"/>
              <a:defRPr sz="3600">
                <a:solidFill>
                  <a:srgbClr val="FFFFFF"/>
                </a:solidFill>
              </a:defRPr>
            </a:pPr>
            <a:r>
              <a:t> Ponosił odpowiedzialność z tytułu ewikcji [rękojmia za wady prawne i fizyczne np. locator wynajął cudzą rzecz</a:t>
            </a:r>
          </a:p>
          <a:p>
            <a:pPr marL="480906" indent="-480906" algn="just" defTabSz="1286933">
              <a:lnSpc>
                <a:spcPct val="80000"/>
              </a:lnSpc>
              <a:spcBef>
                <a:spcPts val="800"/>
              </a:spcBef>
              <a:buSzTx/>
              <a:buNone/>
              <a:defRPr sz="3600">
                <a:solidFill>
                  <a:srgbClr val="FFFFFF"/>
                </a:solidFill>
              </a:defRPr>
            </a:pPr>
            <a:endParaRPr/>
          </a:p>
          <a:p>
            <a:pPr marL="480906" indent="-480906" algn="just" defTabSz="1286933">
              <a:lnSpc>
                <a:spcPct val="80000"/>
              </a:lnSpc>
              <a:spcBef>
                <a:spcPts val="800"/>
              </a:spcBef>
              <a:buSzTx/>
              <a:buNone/>
              <a:defRPr sz="3600">
                <a:solidFill>
                  <a:srgbClr val="FFFFFF"/>
                </a:solidFill>
              </a:defRPr>
            </a:pPr>
            <a:r>
              <a:t>Conductor: </a:t>
            </a:r>
          </a:p>
          <a:p>
            <a:pPr marL="468190" indent="-468190" algn="just" defTabSz="1286933">
              <a:lnSpc>
                <a:spcPct val="80000"/>
              </a:lnSpc>
              <a:spcBef>
                <a:spcPts val="800"/>
              </a:spcBef>
              <a:buChar char="•"/>
              <a:defRPr sz="3600">
                <a:solidFill>
                  <a:srgbClr val="FFFFFF"/>
                </a:solidFill>
              </a:defRPr>
            </a:pPr>
            <a:r>
              <a:t>Korzystał(najem) lub korzystał i pobierał pożytki(dzierżawa) z rzeczy w zależności od umowy. </a:t>
            </a:r>
          </a:p>
          <a:p>
            <a:pPr marL="468190" indent="-468190" algn="just" defTabSz="1286933">
              <a:lnSpc>
                <a:spcPct val="80000"/>
              </a:lnSpc>
              <a:spcBef>
                <a:spcPts val="800"/>
              </a:spcBef>
              <a:buChar char="•"/>
              <a:defRPr sz="3600">
                <a:solidFill>
                  <a:srgbClr val="FFFFFF"/>
                </a:solidFill>
              </a:defRPr>
            </a:pPr>
            <a:r>
              <a:t> Był zobowiązany do zapłaty czynszu po określonym czasie</a:t>
            </a:r>
          </a:p>
          <a:p>
            <a:pPr marL="468190" indent="-468190" algn="just" defTabSz="1286933">
              <a:lnSpc>
                <a:spcPct val="80000"/>
              </a:lnSpc>
              <a:spcBef>
                <a:spcPts val="800"/>
              </a:spcBef>
              <a:buChar char="•"/>
              <a:defRPr sz="3600">
                <a:solidFill>
                  <a:srgbClr val="FFFFFF"/>
                </a:solidFill>
              </a:defRPr>
            </a:pPr>
            <a:r>
              <a:t> Był zobowiązany do zwrotu rzeczy w stanie niepogorszonym</a:t>
            </a:r>
          </a:p>
          <a:p>
            <a:pPr marL="468190" indent="-468190" algn="just" defTabSz="1286933">
              <a:lnSpc>
                <a:spcPct val="80000"/>
              </a:lnSpc>
              <a:spcBef>
                <a:spcPts val="800"/>
              </a:spcBef>
              <a:buChar char="•"/>
              <a:defRPr sz="3600">
                <a:solidFill>
                  <a:srgbClr val="FFFFFF"/>
                </a:solidFill>
              </a:defRPr>
            </a:pPr>
            <a:r>
              <a:t> Mógł dochodzić zwrotu poniesionych nakładów koniecznych użytecznych</a:t>
            </a:r>
          </a:p>
        </p:txBody>
      </p:sp>
    </p:spTree>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28"/>
          <p:cNvSpPr txBox="1">
            <a:spLocks noGrp="1"/>
          </p:cNvSpPr>
          <p:nvPr>
            <p:ph type="title"/>
          </p:nvPr>
        </p:nvSpPr>
        <p:spPr>
          <a:xfrm>
            <a:off x="664950" y="-1"/>
            <a:ext cx="11704323" cy="1625601"/>
          </a:xfrm>
          <a:prstGeom prst="rect">
            <a:avLst/>
          </a:prstGeom>
        </p:spPr>
        <p:txBody>
          <a:bodyPr/>
          <a:lstStyle>
            <a:lvl1pPr defTabSz="1131416">
              <a:defRPr sz="4600">
                <a:solidFill>
                  <a:srgbClr val="FFFFFF"/>
                </a:solidFill>
                <a:latin typeface="Times New Roman"/>
                <a:ea typeface="Times New Roman"/>
                <a:cs typeface="Times New Roman"/>
                <a:sym typeface="Times New Roman"/>
              </a:defRPr>
            </a:lvl1pPr>
          </a:lstStyle>
          <a:p>
            <a:r>
              <a:t>Kazus I</a:t>
            </a:r>
          </a:p>
        </p:txBody>
      </p:sp>
      <p:sp>
        <p:nvSpPr>
          <p:cNvPr id="141" name="Shape 129"/>
          <p:cNvSpPr txBox="1">
            <a:spLocks noGrp="1"/>
          </p:cNvSpPr>
          <p:nvPr>
            <p:ph type="body" idx="1"/>
          </p:nvPr>
        </p:nvSpPr>
        <p:spPr>
          <a:xfrm>
            <a:off x="357713" y="1702043"/>
            <a:ext cx="12289374" cy="8051559"/>
          </a:xfrm>
          <a:prstGeom prst="rect">
            <a:avLst/>
          </a:prstGeom>
        </p:spPr>
        <p:txBody>
          <a:bodyPr/>
          <a:lstStyle>
            <a:lvl1pPr marL="0" indent="0" algn="just" defTabSz="1248460">
              <a:lnSpc>
                <a:spcPct val="120000"/>
              </a:lnSpc>
              <a:spcBef>
                <a:spcPts val="800"/>
              </a:spcBef>
              <a:buSzTx/>
              <a:buNone/>
              <a:defRPr sz="3800">
                <a:solidFill>
                  <a:srgbClr val="FFFFFF"/>
                </a:solidFill>
                <a:latin typeface="Times New Roman"/>
                <a:ea typeface="Times New Roman"/>
                <a:cs typeface="Times New Roman"/>
                <a:sym typeface="Times New Roman"/>
              </a:defRPr>
            </a:lvl1pPr>
          </a:lstStyle>
          <a:p>
            <a:r>
              <a:t>Tytus pożyczył Septymiuszowi kwotę 200 sestercji., jednak zażądał, aby za rok Septymiusz oddał mu ich 250. Tytus wyraził na to zgodę kiwając głową. Po upływie tego terminu Septymiusz wzywa swojego dłużnika do zapłaty, ten jednak odmawia spłacenia długu. W twoim biurze prawnym pojawia się Septymiusz, który chce pozwać Tytusa o zapłatę kwoty 250 sestercji. Udziel mu porady prawnej.</a:t>
            </a:r>
          </a:p>
        </p:txBody>
      </p:sp>
    </p:spTree>
  </p:cSld>
  <p:clrMapOvr>
    <a:masterClrMapping/>
  </p:clrMapOvr>
  <p:transition xmlns:p14="http://schemas.microsoft.com/office/powerpoint/2010/mai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Specyficzne cechy umowy najmu:…"/>
          <p:cNvSpPr txBox="1">
            <a:spLocks noGrp="1"/>
          </p:cNvSpPr>
          <p:nvPr>
            <p:ph type="body" idx="1"/>
          </p:nvPr>
        </p:nvSpPr>
        <p:spPr>
          <a:xfrm>
            <a:off x="650239" y="370275"/>
            <a:ext cx="11704322" cy="8342490"/>
          </a:xfrm>
          <a:prstGeom prst="rect">
            <a:avLst/>
          </a:prstGeom>
        </p:spPr>
        <p:txBody>
          <a:bodyPr/>
          <a:lstStyle/>
          <a:p>
            <a:pPr marL="480906" indent="-480906" algn="ctr" defTabSz="1286933">
              <a:lnSpc>
                <a:spcPct val="90000"/>
              </a:lnSpc>
              <a:buSzTx/>
              <a:buNone/>
              <a:defRPr>
                <a:solidFill>
                  <a:srgbClr val="FFFFFF"/>
                </a:solidFill>
              </a:defRPr>
            </a:pPr>
            <a:r>
              <a:t>Specyficzne cechy umowy najmu:</a:t>
            </a:r>
          </a:p>
          <a:p>
            <a:pPr marL="479937" indent="-479937" algn="just" defTabSz="1286933">
              <a:lnSpc>
                <a:spcPct val="90000"/>
              </a:lnSpc>
              <a:buChar char="•"/>
              <a:defRPr>
                <a:solidFill>
                  <a:srgbClr val="FFFFFF"/>
                </a:solidFill>
              </a:defRPr>
            </a:pPr>
            <a:r>
              <a:t>Umowa na czas oznaczony. Po upływie terminu, dalej funkcjonowała-milczące przedłużenie</a:t>
            </a:r>
          </a:p>
          <a:p>
            <a:pPr marL="479937" indent="-479937" algn="just" defTabSz="1286933">
              <a:lnSpc>
                <a:spcPct val="90000"/>
              </a:lnSpc>
              <a:buChar char="•"/>
              <a:defRPr>
                <a:solidFill>
                  <a:srgbClr val="FFFFFF"/>
                </a:solidFill>
              </a:defRPr>
            </a:pPr>
            <a:r>
              <a:t>Przy braku terminu końca umowy, można ją było wypowiedzieć z natychmiastowym skutkiem w każdej chwili.</a:t>
            </a:r>
          </a:p>
          <a:p>
            <a:pPr marL="479937" indent="-479937" algn="just" defTabSz="1286933">
              <a:lnSpc>
                <a:spcPct val="90000"/>
              </a:lnSpc>
              <a:buChar char="•"/>
              <a:defRPr>
                <a:solidFill>
                  <a:srgbClr val="FFFFFF"/>
                </a:solidFill>
              </a:defRPr>
            </a:pPr>
            <a:r>
              <a:t>Umowa wiązała strony i ich dziedziców</a:t>
            </a:r>
          </a:p>
          <a:p>
            <a:pPr marL="479937" indent="-479937" algn="just" defTabSz="1286933">
              <a:lnSpc>
                <a:spcPct val="90000"/>
              </a:lnSpc>
              <a:buChar char="•"/>
              <a:defRPr>
                <a:solidFill>
                  <a:srgbClr val="FFFFFF"/>
                </a:solidFill>
              </a:defRPr>
            </a:pPr>
            <a:r>
              <a:t>Zakaz najmu rzeczy własnej (dopiero od prawa pojustyniańskiego)</a:t>
            </a:r>
          </a:p>
          <a:p>
            <a:pPr marL="479937" indent="-479937" algn="just" defTabSz="1286933">
              <a:lnSpc>
                <a:spcPct val="90000"/>
              </a:lnSpc>
              <a:buChar char="•"/>
              <a:defRPr>
                <a:solidFill>
                  <a:srgbClr val="FFFFFF"/>
                </a:solidFill>
              </a:defRPr>
            </a:pPr>
            <a:r>
              <a:t>BRAK środków ochrony dla najemcy. Był jedynie dzierżycielem rzeczy. </a:t>
            </a:r>
          </a:p>
        </p:txBody>
      </p:sp>
    </p:spTree>
  </p:cSld>
  <p:clrMapOvr>
    <a:masterClrMapping/>
  </p:clrMapOvr>
  <mc:AlternateContent xmlns:mc="http://schemas.openxmlformats.org/markup-compatibility/2006" xmlns:p14="http://schemas.microsoft.com/office/powerpoint/2010/main">
    <mc:Choice Requires="p14">
      <p:transition spd="slow">
        <p:cover dir="r"/>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Najem Usług"/>
          <p:cNvSpPr txBox="1">
            <a:spLocks noGrp="1"/>
          </p:cNvSpPr>
          <p:nvPr>
            <p:ph type="title"/>
          </p:nvPr>
        </p:nvSpPr>
        <p:spPr>
          <a:xfrm>
            <a:off x="650239" y="390595"/>
            <a:ext cx="11704322" cy="1625601"/>
          </a:xfrm>
          <a:prstGeom prst="rect">
            <a:avLst/>
          </a:prstGeom>
        </p:spPr>
        <p:txBody>
          <a:bodyPr/>
          <a:lstStyle>
            <a:lvl1pPr>
              <a:defRPr sz="8400" b="1">
                <a:solidFill>
                  <a:srgbClr val="FFFFFF"/>
                </a:solidFill>
              </a:defRPr>
            </a:lvl1pPr>
          </a:lstStyle>
          <a:p>
            <a:r>
              <a:t>Najem Usług</a:t>
            </a:r>
          </a:p>
        </p:txBody>
      </p:sp>
      <p:sp>
        <p:nvSpPr>
          <p:cNvPr id="206" name="Locatio-conductio operarum - kontrakt na podstawie którego jedna strona (locator, pracownik) zobowiązywała się do świadczenia pewnych prac (operae) na rzecz drugiej strony (conduktor, pracodawca), która w zamian zobowiązywała się płacić określone wynagrodzenie pieniężne. Przedmiotem kontraktu były proste niewymagające kwalifikacji usługi fizyczne."/>
          <p:cNvSpPr txBox="1">
            <a:spLocks noGrp="1"/>
          </p:cNvSpPr>
          <p:nvPr>
            <p:ph type="body" idx="1"/>
          </p:nvPr>
        </p:nvSpPr>
        <p:spPr>
          <a:prstGeom prst="rect">
            <a:avLst/>
          </a:prstGeom>
        </p:spPr>
        <p:txBody>
          <a:bodyPr/>
          <a:lstStyle/>
          <a:p>
            <a:pPr marL="465364" indent="-465364" algn="just">
              <a:spcBef>
                <a:spcPts val="800"/>
              </a:spcBef>
              <a:buChar char="•"/>
              <a:defRPr sz="3800" b="1">
                <a:solidFill>
                  <a:srgbClr val="FFFFFF"/>
                </a:solidFill>
              </a:defRPr>
            </a:pPr>
            <a:r>
              <a:t>Locatio-conductio operarum - </a:t>
            </a:r>
            <a:r>
              <a:rPr b="0"/>
              <a:t>kontrakt na podstawie którego jedna strona (locator, pracownik) zobowiązywała się do świadczenia pewnych prac (operae) na rzecz drugiej strony (conduktor, pracodawca), która w zamian zobowiązywała się płacić określone wynagrodzenie pieniężne. Przedmiotem kontraktu były proste niewymagające kwalifikacji usługi fizyczne.</a:t>
            </a:r>
          </a:p>
        </p:txBody>
      </p:sp>
    </p:spTree>
  </p:cSld>
  <p:clrMapOvr>
    <a:masterClrMapping/>
  </p:clrMapOvr>
  <mc:AlternateContent xmlns:mc="http://schemas.openxmlformats.org/markup-compatibility/2006" xmlns:p14="http://schemas.microsoft.com/office/powerpoint/2010/main">
    <mc:Choice Requires="p14">
      <p:transition spd="slow">
        <p:cover dir="u"/>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Obowiązki Pracownika (locator)"/>
          <p:cNvSpPr txBox="1">
            <a:spLocks noGrp="1"/>
          </p:cNvSpPr>
          <p:nvPr>
            <p:ph type="title"/>
          </p:nvPr>
        </p:nvSpPr>
        <p:spPr>
          <a:xfrm>
            <a:off x="650239" y="390595"/>
            <a:ext cx="11704322" cy="1625601"/>
          </a:xfrm>
          <a:prstGeom prst="rect">
            <a:avLst/>
          </a:prstGeom>
        </p:spPr>
        <p:txBody>
          <a:bodyPr/>
          <a:lstStyle/>
          <a:p>
            <a:pPr>
              <a:defRPr sz="5600" b="1">
                <a:solidFill>
                  <a:srgbClr val="FFFFFF"/>
                </a:solidFill>
              </a:defRPr>
            </a:pPr>
            <a:r>
              <a:t>Obowiązki Pracownika </a:t>
            </a:r>
            <a:r>
              <a:rPr b="0"/>
              <a:t>(locator)</a:t>
            </a:r>
          </a:p>
        </p:txBody>
      </p:sp>
      <p:sp>
        <p:nvSpPr>
          <p:cNvPr id="209" name="Oddawał w najem swoje usługi pracownika (wykonywał je osobiście-chyba, że w odrębnej umowie ustalono inaczej)…"/>
          <p:cNvSpPr txBox="1">
            <a:spLocks noGrp="1"/>
          </p:cNvSpPr>
          <p:nvPr>
            <p:ph type="body" idx="1"/>
          </p:nvPr>
        </p:nvSpPr>
        <p:spPr>
          <a:prstGeom prst="rect">
            <a:avLst/>
          </a:prstGeom>
        </p:spPr>
        <p:txBody>
          <a:bodyPr/>
          <a:lstStyle/>
          <a:p>
            <a:pPr marL="485775" indent="-485775">
              <a:spcBef>
                <a:spcPts val="700"/>
              </a:spcBef>
              <a:buChar char="•"/>
              <a:defRPr sz="3400" b="1">
                <a:solidFill>
                  <a:srgbClr val="FFFFFF"/>
                </a:solidFill>
              </a:defRPr>
            </a:pPr>
            <a:r>
              <a:t>Oddawał w najem swoje usługi pracownika </a:t>
            </a:r>
            <a:r>
              <a:rPr b="0"/>
              <a:t>(wykonywał je osobiście-chyba, że w odrębnej umowie ustalono inaczej)</a:t>
            </a:r>
          </a:p>
          <a:p>
            <a:pPr marL="485775" indent="-485775">
              <a:spcBef>
                <a:spcPts val="700"/>
              </a:spcBef>
              <a:buChar char="•"/>
              <a:defRPr sz="3400" b="1">
                <a:solidFill>
                  <a:srgbClr val="FFFFFF"/>
                </a:solidFill>
              </a:defRPr>
            </a:pPr>
            <a:r>
              <a:t>Miał prawo do wynagrodzenia również wtedy, gdy z przyczyn niezależnych od siebie nie mógł wykonywać pracy </a:t>
            </a:r>
            <a:r>
              <a:rPr b="0"/>
              <a:t>(np. nie dostarczono na czas narzędzi, pogoda). Nie liczył się efekt pracy, a samo działanie</a:t>
            </a:r>
          </a:p>
          <a:p>
            <a:pPr marL="485775" indent="-485775">
              <a:spcBef>
                <a:spcPts val="700"/>
              </a:spcBef>
              <a:buChar char="•"/>
              <a:defRPr sz="3400" b="1">
                <a:solidFill>
                  <a:srgbClr val="FFFFFF"/>
                </a:solidFill>
              </a:defRPr>
            </a:pPr>
            <a:r>
              <a:t>świadczenie pracy według wskazówek pracodawcy zgodnie z zasadami danego rodzaju pracy → jeśli podjął się działania ponad siły czy umiejętności musiał płacić odszkodowanie za ewentualne straty.</a:t>
            </a:r>
          </a:p>
        </p:txBody>
      </p:sp>
    </p:spTree>
  </p:cSld>
  <p:clrMapOvr>
    <a:masterClrMapping/>
  </p:clrMapOvr>
  <mc:AlternateContent xmlns:mc="http://schemas.openxmlformats.org/markup-compatibility/2006" xmlns:p14="http://schemas.microsoft.com/office/powerpoint/2010/main">
    <mc:Choice Requires="p14">
      <p:transition spd="slow">
        <p:cover dir="u"/>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Obowiązki Pracodawcy (conductor)"/>
          <p:cNvSpPr txBox="1">
            <a:spLocks noGrp="1"/>
          </p:cNvSpPr>
          <p:nvPr>
            <p:ph type="title"/>
          </p:nvPr>
        </p:nvSpPr>
        <p:spPr>
          <a:xfrm>
            <a:off x="562186" y="370275"/>
            <a:ext cx="11704321" cy="1625601"/>
          </a:xfrm>
          <a:prstGeom prst="rect">
            <a:avLst/>
          </a:prstGeom>
        </p:spPr>
        <p:txBody>
          <a:bodyPr/>
          <a:lstStyle/>
          <a:p>
            <a:pPr>
              <a:defRPr sz="5400" b="1">
                <a:solidFill>
                  <a:srgbClr val="FFFFFF"/>
                </a:solidFill>
              </a:defRPr>
            </a:pPr>
            <a:r>
              <a:t>Obowiązki Pracodawcy </a:t>
            </a:r>
            <a:r>
              <a:rPr b="0"/>
              <a:t>(conductor)</a:t>
            </a:r>
          </a:p>
        </p:txBody>
      </p:sp>
      <p:sp>
        <p:nvSpPr>
          <p:cNvPr id="212" name="Pracodawca zobowiązany był do uiszczenia wynagrodzenia po wykonaniu pracy, również za czas pracy, w którym pracownik był gotowy do pracy, ale nie mógł jej wykonać z przyczyn od niego niezależnych (np. oczekiwanie na dobrą pogodę). Wynagrodzenie nie przysługiwało wówczas, gdy przerwa w pracy była niezależna od pracodawcy (np. choroba pracownika)."/>
          <p:cNvSpPr txBox="1">
            <a:spLocks noGrp="1"/>
          </p:cNvSpPr>
          <p:nvPr>
            <p:ph type="body" idx="1"/>
          </p:nvPr>
        </p:nvSpPr>
        <p:spPr>
          <a:prstGeom prst="rect">
            <a:avLst/>
          </a:prstGeom>
        </p:spPr>
        <p:txBody>
          <a:bodyPr/>
          <a:lstStyle>
            <a:lvl1pPr>
              <a:buChar char="•"/>
              <a:defRPr>
                <a:solidFill>
                  <a:srgbClr val="FFFFFF"/>
                </a:solidFill>
              </a:defRPr>
            </a:lvl1pPr>
          </a:lstStyle>
          <a:p>
            <a:r>
              <a:t>Pracodawca zobowiązany był do uiszczenia wynagrodzenia po wykonaniu pracy, również za czas pracy, w którym pracownik był gotowy do pracy, ale nie mógł jej wykonać z przyczyn od niego niezależnych (np. oczekiwanie na dobrą pogodę). Wynagrodzenie nie przysługiwało wówczas, gdy przerwa w pracy była niezależna od pracodawcy (np. choroba pracownika).</a:t>
            </a:r>
          </a:p>
        </p:txBody>
      </p:sp>
    </p:spTree>
  </p:cSld>
  <p:clrMapOvr>
    <a:masterClrMapping/>
  </p:clrMapOvr>
  <mc:AlternateContent xmlns:mc="http://schemas.openxmlformats.org/markup-compatibility/2006" xmlns:p14="http://schemas.microsoft.com/office/powerpoint/2010/main">
    <mc:Choice Requires="p14">
      <p:transition spd="slow">
        <p:cover dir="u"/>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Najem Dzieła"/>
          <p:cNvSpPr txBox="1">
            <a:spLocks noGrp="1"/>
          </p:cNvSpPr>
          <p:nvPr>
            <p:ph type="title"/>
          </p:nvPr>
        </p:nvSpPr>
        <p:spPr>
          <a:xfrm>
            <a:off x="650239" y="390595"/>
            <a:ext cx="11704322" cy="1625601"/>
          </a:xfrm>
          <a:prstGeom prst="rect">
            <a:avLst/>
          </a:prstGeom>
        </p:spPr>
        <p:txBody>
          <a:bodyPr/>
          <a:lstStyle>
            <a:lvl1pPr>
              <a:defRPr sz="8400" b="1">
                <a:solidFill>
                  <a:srgbClr val="FFFFFF"/>
                </a:solidFill>
              </a:defRPr>
            </a:lvl1pPr>
          </a:lstStyle>
          <a:p>
            <a:r>
              <a:t>Najem Dzieła</a:t>
            </a:r>
          </a:p>
        </p:txBody>
      </p:sp>
      <p:sp>
        <p:nvSpPr>
          <p:cNvPr id="215" name="Locatio conductio operis- kontrakt, na podstawie którego jedna strona przyjmująca zamówienie (conductor) zobowiązywała się wykonać dla zamawiawiającego  (locator) określone dzieło, a zamawiający zobowiązywał się do zapłacenia ustalonego wynagrodzenia pieniężnego. Kontrakt wymagał konsensusu odnośnie wykonania dzieła, wynagrodzenia i materiału."/>
          <p:cNvSpPr txBox="1">
            <a:spLocks noGrp="1"/>
          </p:cNvSpPr>
          <p:nvPr>
            <p:ph type="body" idx="1"/>
          </p:nvPr>
        </p:nvSpPr>
        <p:spPr>
          <a:prstGeom prst="rect">
            <a:avLst/>
          </a:prstGeom>
        </p:spPr>
        <p:txBody>
          <a:bodyPr/>
          <a:lstStyle/>
          <a:p>
            <a:pPr marL="465364" indent="-465364" algn="just">
              <a:spcBef>
                <a:spcPts val="800"/>
              </a:spcBef>
              <a:buChar char="•"/>
              <a:defRPr sz="3800" b="1">
                <a:solidFill>
                  <a:srgbClr val="FFFFFF"/>
                </a:solidFill>
              </a:defRPr>
            </a:pPr>
            <a:r>
              <a:t>Locatio conductio operis- kontrakt</a:t>
            </a:r>
            <a:r>
              <a:rPr b="0"/>
              <a:t>, na podstawie którego jedna strona przyjmująca zamówienie (conductor) zobowiązywała się wykonać dla zamawiawiającego  (locator) określone dzieło, a zamawiający zobowiązywał się do zapłacenia ustalonego wynagrodzenia pieniężnego. Kontrakt wymagał konsensusu odnośnie wykonania dzieła, wynagrodzenia i materiału.</a:t>
            </a:r>
          </a:p>
        </p:txBody>
      </p:sp>
    </p:spTree>
  </p:cSld>
  <p:clrMapOvr>
    <a:masterClrMapping/>
  </p:clrMapOvr>
  <mc:AlternateContent xmlns:mc="http://schemas.openxmlformats.org/markup-compatibility/2006" xmlns:p14="http://schemas.microsoft.com/office/powerpoint/2010/main">
    <mc:Choice Requires="p14">
      <p:transition spd="slow">
        <p:cover dir="u"/>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Obowiązki stron"/>
          <p:cNvSpPr txBox="1">
            <a:spLocks noGrp="1"/>
          </p:cNvSpPr>
          <p:nvPr>
            <p:ph type="title"/>
          </p:nvPr>
        </p:nvSpPr>
        <p:spPr>
          <a:xfrm>
            <a:off x="650239" y="390595"/>
            <a:ext cx="11704322" cy="1625601"/>
          </a:xfrm>
          <a:prstGeom prst="rect">
            <a:avLst/>
          </a:prstGeom>
        </p:spPr>
        <p:txBody>
          <a:bodyPr/>
          <a:lstStyle>
            <a:lvl1pPr>
              <a:defRPr sz="8400" b="1">
                <a:solidFill>
                  <a:srgbClr val="FFFFFF"/>
                </a:solidFill>
              </a:defRPr>
            </a:lvl1pPr>
          </a:lstStyle>
          <a:p>
            <a:r>
              <a:t>Obowiązki stron</a:t>
            </a:r>
          </a:p>
        </p:txBody>
      </p:sp>
      <p:sp>
        <p:nvSpPr>
          <p:cNvPr id="218" name="Locator:…"/>
          <p:cNvSpPr txBox="1">
            <a:spLocks noGrp="1"/>
          </p:cNvSpPr>
          <p:nvPr>
            <p:ph type="body" idx="1"/>
          </p:nvPr>
        </p:nvSpPr>
        <p:spPr>
          <a:prstGeom prst="rect">
            <a:avLst/>
          </a:prstGeom>
        </p:spPr>
        <p:txBody>
          <a:bodyPr/>
          <a:lstStyle/>
          <a:p>
            <a:pPr marL="487680" indent="-487680">
              <a:lnSpc>
                <a:spcPct val="80000"/>
              </a:lnSpc>
              <a:spcBef>
                <a:spcPts val="800"/>
              </a:spcBef>
              <a:buSzTx/>
              <a:buNone/>
              <a:defRPr sz="3800">
                <a:solidFill>
                  <a:srgbClr val="FFFFFF"/>
                </a:solidFill>
              </a:defRPr>
            </a:pPr>
            <a:r>
              <a:t>Locator:</a:t>
            </a:r>
          </a:p>
          <a:p>
            <a:pPr marL="482600" indent="-482600">
              <a:lnSpc>
                <a:spcPct val="80000"/>
              </a:lnSpc>
              <a:spcBef>
                <a:spcPts val="800"/>
              </a:spcBef>
              <a:buChar char="•"/>
              <a:defRPr sz="3800">
                <a:solidFill>
                  <a:srgbClr val="FFFFFF"/>
                </a:solidFill>
              </a:defRPr>
            </a:pPr>
            <a:r>
              <a:t> był zobowiązany do dostarczenia niezbędnych materiałów i dokonania zapłaty za wykonane dzieło.</a:t>
            </a:r>
          </a:p>
          <a:p>
            <a:pPr marL="487680" indent="-487680">
              <a:lnSpc>
                <a:spcPct val="80000"/>
              </a:lnSpc>
              <a:spcBef>
                <a:spcPts val="800"/>
              </a:spcBef>
              <a:buSzTx/>
              <a:buNone/>
              <a:defRPr sz="3800">
                <a:solidFill>
                  <a:srgbClr val="FFFFFF"/>
                </a:solidFill>
              </a:defRPr>
            </a:pPr>
            <a:r>
              <a:t>Conductor:</a:t>
            </a:r>
          </a:p>
          <a:p>
            <a:pPr marL="482600" indent="-482600">
              <a:lnSpc>
                <a:spcPct val="80000"/>
              </a:lnSpc>
              <a:spcBef>
                <a:spcPts val="800"/>
              </a:spcBef>
              <a:buChar char="•"/>
              <a:defRPr sz="3800">
                <a:solidFill>
                  <a:srgbClr val="FFFFFF"/>
                </a:solidFill>
              </a:defRPr>
            </a:pPr>
            <a:r>
              <a:t>wykonanie dzieła zgodnie z życzeniem locatora</a:t>
            </a:r>
          </a:p>
          <a:p>
            <a:pPr marL="482600" indent="-482600">
              <a:lnSpc>
                <a:spcPct val="80000"/>
              </a:lnSpc>
              <a:spcBef>
                <a:spcPts val="800"/>
              </a:spcBef>
              <a:buChar char="•"/>
              <a:defRPr sz="3800">
                <a:solidFill>
                  <a:srgbClr val="FFFFFF"/>
                </a:solidFill>
              </a:defRPr>
            </a:pPr>
            <a:r>
              <a:t>dostarczenie dzieła </a:t>
            </a:r>
          </a:p>
          <a:p>
            <a:pPr marL="482600" indent="-482600">
              <a:lnSpc>
                <a:spcPct val="80000"/>
              </a:lnSpc>
              <a:spcBef>
                <a:spcPts val="800"/>
              </a:spcBef>
              <a:buChar char="•"/>
              <a:defRPr sz="3800">
                <a:solidFill>
                  <a:srgbClr val="FFFFFF"/>
                </a:solidFill>
              </a:defRPr>
            </a:pPr>
            <a:r>
              <a:t>ponosił ryzyko przypadkowej utraty rzeczy chyba, że nastąpiło to w wyniku siły wyższej.</a:t>
            </a:r>
          </a:p>
          <a:p>
            <a:pPr marL="482600" indent="-482600">
              <a:lnSpc>
                <a:spcPct val="80000"/>
              </a:lnSpc>
              <a:spcBef>
                <a:spcPts val="800"/>
              </a:spcBef>
              <a:buChar char="•"/>
              <a:defRPr sz="3800">
                <a:solidFill>
                  <a:srgbClr val="FFFFFF"/>
                </a:solidFill>
              </a:defRPr>
            </a:pPr>
            <a:r>
              <a:t>Nie musiał wykonywać pracy osobiście, lecz w razie problemów odpowiadał z tytułu winy za dobór osoby (culpa in eligendo)</a:t>
            </a:r>
          </a:p>
        </p:txBody>
      </p:sp>
    </p:spTree>
  </p:cSld>
  <p:clrMapOvr>
    <a:masterClrMapping/>
  </p:clrMapOvr>
  <mc:AlternateContent xmlns:mc="http://schemas.openxmlformats.org/markup-compatibility/2006" xmlns:p14="http://schemas.microsoft.com/office/powerpoint/2010/main">
    <mc:Choice Requires="p14">
      <p:transition spd="slow">
        <p:cover dir="u"/>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Kontrakt spółki (societas)"/>
          <p:cNvSpPr txBox="1">
            <a:spLocks noGrp="1"/>
          </p:cNvSpPr>
          <p:nvPr>
            <p:ph type="title"/>
          </p:nvPr>
        </p:nvSpPr>
        <p:spPr>
          <a:xfrm>
            <a:off x="650239" y="390595"/>
            <a:ext cx="11704322" cy="1625601"/>
          </a:xfrm>
          <a:prstGeom prst="rect">
            <a:avLst/>
          </a:prstGeom>
        </p:spPr>
        <p:txBody>
          <a:bodyPr/>
          <a:lstStyle/>
          <a:p>
            <a:pPr>
              <a:defRPr>
                <a:solidFill>
                  <a:srgbClr val="FFFFFF"/>
                </a:solidFill>
              </a:defRPr>
            </a:pPr>
            <a:r>
              <a:t>Kontrakt spółki (</a:t>
            </a:r>
            <a:r>
              <a:rPr i="1"/>
              <a:t>societas)</a:t>
            </a:r>
          </a:p>
        </p:txBody>
      </p:sp>
      <p:sp>
        <p:nvSpPr>
          <p:cNvPr id="221" name="Historycznym zaczątkiem późniejszej spółki zarobkowej była wspólnota spadkobierców – consortium ercto non cito…"/>
          <p:cNvSpPr txBox="1">
            <a:spLocks noGrp="1"/>
          </p:cNvSpPr>
          <p:nvPr>
            <p:ph type="body" idx="1"/>
          </p:nvPr>
        </p:nvSpPr>
        <p:spPr>
          <a:prstGeom prst="rect">
            <a:avLst/>
          </a:prstGeom>
        </p:spPr>
        <p:txBody>
          <a:bodyPr/>
          <a:lstStyle/>
          <a:p>
            <a:pPr algn="just">
              <a:lnSpc>
                <a:spcPct val="90000"/>
              </a:lnSpc>
              <a:buFontTx/>
              <a:buChar char="➢"/>
              <a:defRPr>
                <a:solidFill>
                  <a:srgbClr val="FFFFFF"/>
                </a:solidFill>
              </a:defRPr>
            </a:pPr>
            <a:r>
              <a:t>Historycznym zaczątkiem późniejszej spółki zarobkowej była wspólnota spadkobierców – </a:t>
            </a:r>
            <a:r>
              <a:rPr b="1" i="1"/>
              <a:t>consortium ercto non</a:t>
            </a:r>
            <a:r>
              <a:t> </a:t>
            </a:r>
            <a:r>
              <a:rPr b="1" i="1"/>
              <a:t>cito</a:t>
            </a:r>
          </a:p>
          <a:p>
            <a:pPr algn="just">
              <a:lnSpc>
                <a:spcPct val="90000"/>
              </a:lnSpc>
              <a:buFontTx/>
              <a:buChar char="➢"/>
              <a:defRPr>
                <a:solidFill>
                  <a:srgbClr val="FFFFFF"/>
                </a:solidFill>
              </a:defRPr>
            </a:pPr>
            <a:r>
              <a:t> Można ją było dzielić za pomocą specjalnej skargi działowej – </a:t>
            </a:r>
            <a:r>
              <a:rPr b="1" i="1"/>
              <a:t>actio familiae-erciscundae</a:t>
            </a:r>
            <a:r>
              <a:t>.</a:t>
            </a:r>
          </a:p>
          <a:p>
            <a:pPr algn="just">
              <a:lnSpc>
                <a:spcPct val="90000"/>
              </a:lnSpc>
              <a:buFontTx/>
              <a:buChar char="➢"/>
              <a:defRPr>
                <a:solidFill>
                  <a:srgbClr val="FFFFFF"/>
                </a:solidFill>
              </a:defRPr>
            </a:pPr>
            <a:r>
              <a:t> Akty prawne dotyczące nabywania i zbywania majątku dokonywane przez każdego z członków wspólnoty miały skutek prawny również dla pozostałych.</a:t>
            </a:r>
          </a:p>
        </p:txBody>
      </p:sp>
    </p:spTree>
  </p:cSld>
  <p:clrMapOvr>
    <a:masterClrMapping/>
  </p:clrMapOvr>
  <p:transition xmlns:p14="http://schemas.microsoft.com/office/powerpoint/2010/mai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Pojęcie spółki (societas) :"/>
          <p:cNvSpPr txBox="1">
            <a:spLocks noGrp="1"/>
          </p:cNvSpPr>
          <p:nvPr>
            <p:ph type="title"/>
          </p:nvPr>
        </p:nvSpPr>
        <p:spPr>
          <a:xfrm>
            <a:off x="650239" y="390595"/>
            <a:ext cx="11704322" cy="1625601"/>
          </a:xfrm>
          <a:prstGeom prst="rect">
            <a:avLst/>
          </a:prstGeom>
        </p:spPr>
        <p:txBody>
          <a:bodyPr/>
          <a:lstStyle>
            <a:lvl1pPr>
              <a:defRPr>
                <a:solidFill>
                  <a:srgbClr val="FFFFFF"/>
                </a:solidFill>
              </a:defRPr>
            </a:lvl1pPr>
          </a:lstStyle>
          <a:p>
            <a:r>
              <a:t>Pojęcie spółki (societas) :</a:t>
            </a:r>
          </a:p>
        </p:txBody>
      </p:sp>
      <p:sp>
        <p:nvSpPr>
          <p:cNvPr id="224" name="Societas – był to związek dwóch lub więcej wspólników (socii), którzy zobowiązywali się dążyć do osiągnięcia wspólnych celów przy użyciu wspólnych środków personalnych i rzeczowych.…"/>
          <p:cNvSpPr txBox="1">
            <a:spLocks noGrp="1"/>
          </p:cNvSpPr>
          <p:nvPr>
            <p:ph type="body" idx="1"/>
          </p:nvPr>
        </p:nvSpPr>
        <p:spPr>
          <a:xfrm>
            <a:off x="663786" y="2212622"/>
            <a:ext cx="11704321" cy="7373903"/>
          </a:xfrm>
          <a:prstGeom prst="rect">
            <a:avLst/>
          </a:prstGeom>
        </p:spPr>
        <p:txBody>
          <a:bodyPr/>
          <a:lstStyle/>
          <a:p>
            <a:pPr marL="77560" indent="-77560">
              <a:spcBef>
                <a:spcPts val="800"/>
              </a:spcBef>
              <a:buFontTx/>
              <a:buChar char="➢"/>
              <a:defRPr sz="3800" i="1">
                <a:solidFill>
                  <a:srgbClr val="FFFFFF"/>
                </a:solidFill>
                <a:effectLst>
                  <a:outerShdw blurRad="12700" dist="25400" dir="2700000" rotWithShape="0">
                    <a:srgbClr val="000000"/>
                  </a:outerShdw>
                </a:effectLst>
              </a:defRPr>
            </a:pPr>
            <a:r>
              <a:t>Societas – był to związek dwóch lub więcej wspólników (socii), którzy zobowiązywali się dążyć do osiągnięcia wspólnych celów przy użyciu wspólnych środków personalnych i rzeczowych.</a:t>
            </a:r>
          </a:p>
          <a:p>
            <a:pPr marL="81280" indent="-81280" algn="ctr">
              <a:buSzTx/>
              <a:buNone/>
              <a:defRPr>
                <a:solidFill>
                  <a:srgbClr val="FFFFFF"/>
                </a:solidFill>
              </a:defRPr>
            </a:pPr>
            <a:endParaRPr/>
          </a:p>
          <a:p>
            <a:pPr marL="81280" indent="-81280" algn="ctr">
              <a:buSzTx/>
              <a:buNone/>
              <a:defRPr>
                <a:solidFill>
                  <a:srgbClr val="FFFFFF"/>
                </a:solidFill>
              </a:defRPr>
            </a:pPr>
            <a:r>
              <a:t>ZAWARCIE SPÓŁKI+ŚRODKI MATERIALNE  </a:t>
            </a:r>
          </a:p>
          <a:p>
            <a:pPr marL="81280" indent="-81280" algn="ctr">
              <a:buSzTx/>
              <a:buNone/>
              <a:defRPr>
                <a:solidFill>
                  <a:srgbClr val="FFFFFF"/>
                </a:solidFill>
              </a:defRPr>
            </a:pPr>
            <a:endParaRPr/>
          </a:p>
          <a:p>
            <a:pPr marL="81280" indent="-81280" algn="ctr">
              <a:buSzTx/>
              <a:buNone/>
              <a:defRPr>
                <a:solidFill>
                  <a:srgbClr val="FFFFFF"/>
                </a:solidFill>
              </a:defRPr>
            </a:pPr>
            <a:endParaRPr/>
          </a:p>
          <a:p>
            <a:pPr marL="81280" indent="-81280" algn="ctr">
              <a:buSzTx/>
              <a:buNone/>
              <a:defRPr>
                <a:solidFill>
                  <a:srgbClr val="FFFFFF"/>
                </a:solidFill>
              </a:defRPr>
            </a:pPr>
            <a:r>
              <a:t>OSIĄGNIĘCIE CELÓW USTALONYCH W UMOWIE</a:t>
            </a:r>
          </a:p>
        </p:txBody>
      </p:sp>
      <p:sp>
        <p:nvSpPr>
          <p:cNvPr id="225" name="Kształt"/>
          <p:cNvSpPr/>
          <p:nvPr/>
        </p:nvSpPr>
        <p:spPr>
          <a:xfrm>
            <a:off x="5989884" y="6617546"/>
            <a:ext cx="688623" cy="1185334"/>
          </a:xfrm>
          <a:custGeom>
            <a:avLst/>
            <a:gdLst/>
            <a:ahLst/>
            <a:cxnLst>
              <a:cxn ang="0">
                <a:pos x="wd2" y="hd2"/>
              </a:cxn>
              <a:cxn ang="5400000">
                <a:pos x="wd2" y="hd2"/>
              </a:cxn>
              <a:cxn ang="10800000">
                <a:pos x="wd2" y="hd2"/>
              </a:cxn>
              <a:cxn ang="16200000">
                <a:pos x="wd2" y="hd2"/>
              </a:cxn>
            </a:cxnLst>
            <a:rect l="0" t="0" r="r" b="b"/>
            <a:pathLst>
              <a:path w="21600" h="21600" extrusionOk="0">
                <a:moveTo>
                  <a:pt x="0" y="15327"/>
                </a:moveTo>
                <a:lnTo>
                  <a:pt x="5400" y="15327"/>
                </a:lnTo>
                <a:lnTo>
                  <a:pt x="5400" y="0"/>
                </a:lnTo>
                <a:lnTo>
                  <a:pt x="16200" y="0"/>
                </a:lnTo>
                <a:lnTo>
                  <a:pt x="16200" y="15327"/>
                </a:lnTo>
                <a:lnTo>
                  <a:pt x="21600" y="15327"/>
                </a:lnTo>
                <a:lnTo>
                  <a:pt x="10800" y="21600"/>
                </a:lnTo>
                <a:close/>
              </a:path>
            </a:pathLst>
          </a:custGeom>
          <a:solidFill>
            <a:srgbClr val="4F81BD"/>
          </a:solidFill>
          <a:ln w="25400">
            <a:solidFill>
              <a:srgbClr val="3A5E8A"/>
            </a:solidFill>
          </a:ln>
        </p:spPr>
        <p:txBody>
          <a:bodyPr lIns="65021" tIns="65021" rIns="65021" bIns="65021" anchor="ctr"/>
          <a:lstStyle/>
          <a:p>
            <a:pPr defTabSz="1300480">
              <a:defRPr sz="2400">
                <a:latin typeface="Calibri"/>
                <a:ea typeface="Calibri"/>
                <a:cs typeface="Calibri"/>
                <a:sym typeface="Calibri"/>
              </a:defRPr>
            </a:pPr>
            <a:endParaRPr/>
          </a:p>
        </p:txBody>
      </p:sp>
    </p:spTree>
  </p:cSld>
  <p:clrMapOvr>
    <a:masterClrMapping/>
  </p:clrMapOvr>
  <p:transition xmlns:p14="http://schemas.microsoft.com/office/powerpoint/2010/mai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Zawiązanie spółki"/>
          <p:cNvSpPr txBox="1">
            <a:spLocks noGrp="1"/>
          </p:cNvSpPr>
          <p:nvPr>
            <p:ph type="title"/>
          </p:nvPr>
        </p:nvSpPr>
        <p:spPr>
          <a:xfrm>
            <a:off x="650239" y="390595"/>
            <a:ext cx="11704322" cy="1625601"/>
          </a:xfrm>
          <a:prstGeom prst="rect">
            <a:avLst/>
          </a:prstGeom>
        </p:spPr>
        <p:txBody>
          <a:bodyPr/>
          <a:lstStyle>
            <a:lvl1pPr>
              <a:defRPr>
                <a:solidFill>
                  <a:srgbClr val="FFFFFF"/>
                </a:solidFill>
              </a:defRPr>
            </a:lvl1pPr>
          </a:lstStyle>
          <a:p>
            <a:r>
              <a:t>Zawiązanie spółki </a:t>
            </a:r>
          </a:p>
        </p:txBody>
      </p:sp>
      <p:sp>
        <p:nvSpPr>
          <p:cNvPr id="228" name="Elementy konieczne do założenia spółki:…"/>
          <p:cNvSpPr txBox="1">
            <a:spLocks noGrp="1"/>
          </p:cNvSpPr>
          <p:nvPr>
            <p:ph type="body" idx="1"/>
          </p:nvPr>
        </p:nvSpPr>
        <p:spPr>
          <a:prstGeom prst="rect">
            <a:avLst/>
          </a:prstGeom>
        </p:spPr>
        <p:txBody>
          <a:bodyPr/>
          <a:lstStyle/>
          <a:p>
            <a:pPr marL="487680" indent="-487680">
              <a:buSzTx/>
              <a:buNone/>
              <a:defRPr>
                <a:solidFill>
                  <a:srgbClr val="FFFFFF"/>
                </a:solidFill>
              </a:defRPr>
            </a:pPr>
            <a:r>
              <a:t>Elementy konieczne do założenia spółki:</a:t>
            </a:r>
          </a:p>
          <a:p>
            <a:pPr marL="1238250" lvl="2" indent="-323850" algn="just">
              <a:spcBef>
                <a:spcPts val="700"/>
              </a:spcBef>
              <a:buFontTx/>
              <a:buChar char="❑"/>
              <a:defRPr sz="3400">
                <a:solidFill>
                  <a:srgbClr val="FFFFFF"/>
                </a:solidFill>
              </a:defRPr>
            </a:pPr>
            <a:r>
              <a:t> Wniesienie wkładu od każdego ze wspólników (tzw. Aport) </a:t>
            </a:r>
          </a:p>
          <a:p>
            <a:pPr marL="1238250" lvl="2" indent="-323850" algn="just">
              <a:spcBef>
                <a:spcPts val="700"/>
              </a:spcBef>
              <a:buFontTx/>
              <a:buChar char="❑"/>
              <a:defRPr sz="3400">
                <a:solidFill>
                  <a:srgbClr val="FFFFFF"/>
                </a:solidFill>
              </a:defRPr>
            </a:pPr>
            <a:r>
              <a:t>   Zawarcie porozumienia co do uczestniczenia w zyskach  i stratach (zakaz zawierania tzw. spółki lwiej)</a:t>
            </a:r>
          </a:p>
        </p:txBody>
      </p:sp>
    </p:spTree>
  </p:cSld>
  <p:clrMapOvr>
    <a:masterClrMapping/>
  </p:clrMapOvr>
  <p:transition xmlns:p14="http://schemas.microsoft.com/office/powerpoint/2010/mai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Rodzaje spółek:"/>
          <p:cNvSpPr txBox="1">
            <a:spLocks noGrp="1"/>
          </p:cNvSpPr>
          <p:nvPr>
            <p:ph type="title"/>
          </p:nvPr>
        </p:nvSpPr>
        <p:spPr>
          <a:xfrm>
            <a:off x="650239" y="390595"/>
            <a:ext cx="11704322" cy="1625601"/>
          </a:xfrm>
          <a:prstGeom prst="rect">
            <a:avLst/>
          </a:prstGeom>
        </p:spPr>
        <p:txBody>
          <a:bodyPr/>
          <a:lstStyle/>
          <a:p>
            <a:pPr defTabSz="1131146">
              <a:defRPr sz="4600"/>
            </a:pPr>
            <a:r>
              <a:t>Rodzaje spółek:</a:t>
            </a:r>
            <a:br/>
            <a:endParaRPr/>
          </a:p>
        </p:txBody>
      </p:sp>
      <p:graphicFrame>
        <p:nvGraphicFramePr>
          <p:cNvPr id="231" name="Tabela"/>
          <p:cNvGraphicFramePr/>
          <p:nvPr/>
        </p:nvGraphicFramePr>
        <p:xfrm>
          <a:off x="650239" y="2752231"/>
          <a:ext cx="11794633" cy="6529494"/>
        </p:xfrm>
        <a:graphic>
          <a:graphicData uri="http://schemas.openxmlformats.org/drawingml/2006/table">
            <a:tbl>
              <a:tblPr>
                <a:tableStyleId>{4C3C2611-4C71-4FC5-86AE-919BDF0F9419}</a:tableStyleId>
              </a:tblPr>
              <a:tblGrid>
                <a:gridCol w="2945482"/>
                <a:gridCol w="2945482"/>
                <a:gridCol w="2945482"/>
                <a:gridCol w="2945482"/>
              </a:tblGrid>
              <a:tr h="2131703">
                <a:tc>
                  <a:txBody>
                    <a:bodyPr/>
                    <a:lstStyle/>
                    <a:p>
                      <a:pPr algn="l" defTabSz="1300480">
                        <a:defRPr sz="2400" b="1">
                          <a:latin typeface="Calibri"/>
                          <a:ea typeface="Calibri"/>
                          <a:cs typeface="Calibri"/>
                          <a:sym typeface="Calibri"/>
                        </a:defRPr>
                      </a:pPr>
                      <a:r>
                        <a:t>Societas </a:t>
                      </a:r>
                    </a:p>
                    <a:p>
                      <a:pPr algn="l" defTabSz="1300480">
                        <a:defRPr sz="2400" b="1">
                          <a:latin typeface="Calibri"/>
                          <a:ea typeface="Calibri"/>
                          <a:cs typeface="Calibri"/>
                          <a:sym typeface="Calibri"/>
                        </a:defRPr>
                      </a:pPr>
                      <a:r>
                        <a:t>omnium </a:t>
                      </a:r>
                    </a:p>
                    <a:p>
                      <a:pPr algn="l" defTabSz="1300480">
                        <a:defRPr sz="2400" b="1">
                          <a:latin typeface="Calibri"/>
                          <a:ea typeface="Calibri"/>
                          <a:cs typeface="Calibri"/>
                          <a:sym typeface="Calibri"/>
                        </a:defRPr>
                      </a:pPr>
                      <a:r>
                        <a:t>bonarum</a:t>
                      </a:r>
                    </a:p>
                  </a:txBody>
                  <a:tcPr marL="45720" marR="45720" horzOverflow="overflow">
                    <a:lnL w="12700">
                      <a:solidFill>
                        <a:srgbClr val="FFFFFF"/>
                      </a:solidFill>
                    </a:lnL>
                    <a:lnR w="12700">
                      <a:solidFill>
                        <a:srgbClr val="FFFFFF"/>
                      </a:solidFill>
                    </a:lnR>
                    <a:lnT w="12700">
                      <a:solidFill>
                        <a:srgbClr val="FFFFFF"/>
                      </a:solidFill>
                    </a:lnT>
                    <a:lnB w="50800">
                      <a:solidFill>
                        <a:srgbClr val="FFFFFF"/>
                      </a:solidFill>
                    </a:lnB>
                    <a:solidFill>
                      <a:srgbClr val="4F81BD"/>
                    </a:solidFill>
                  </a:tcPr>
                </a:tc>
                <a:tc>
                  <a:txBody>
                    <a:bodyPr/>
                    <a:lstStyle/>
                    <a:p>
                      <a:pPr algn="l" defTabSz="1300480">
                        <a:defRPr sz="2400" b="1">
                          <a:latin typeface="Calibri"/>
                          <a:ea typeface="Calibri"/>
                          <a:cs typeface="Calibri"/>
                          <a:sym typeface="Calibri"/>
                        </a:defRPr>
                      </a:pPr>
                      <a:r>
                        <a:t>Societas</a:t>
                      </a:r>
                    </a:p>
                    <a:p>
                      <a:pPr algn="l" defTabSz="1300480">
                        <a:defRPr sz="2400" b="1">
                          <a:latin typeface="Calibri"/>
                          <a:ea typeface="Calibri"/>
                          <a:cs typeface="Calibri"/>
                          <a:sym typeface="Calibri"/>
                        </a:defRPr>
                      </a:pPr>
                      <a:r>
                        <a:t>unis</a:t>
                      </a:r>
                    </a:p>
                    <a:p>
                      <a:pPr algn="l" defTabSz="1300480">
                        <a:defRPr sz="2400" b="1">
                          <a:latin typeface="Calibri"/>
                          <a:ea typeface="Calibri"/>
                          <a:cs typeface="Calibri"/>
                          <a:sym typeface="Calibri"/>
                        </a:defRPr>
                      </a:pPr>
                      <a:r>
                        <a:t>rei</a:t>
                      </a:r>
                    </a:p>
                  </a:txBody>
                  <a:tcPr marL="45720" marR="45720" horzOverflow="overflow">
                    <a:lnL w="12700">
                      <a:solidFill>
                        <a:srgbClr val="FFFFFF"/>
                      </a:solidFill>
                    </a:lnL>
                    <a:lnR w="12700">
                      <a:solidFill>
                        <a:srgbClr val="FFFFFF"/>
                      </a:solidFill>
                    </a:lnR>
                    <a:lnT w="12700">
                      <a:solidFill>
                        <a:srgbClr val="FFFFFF"/>
                      </a:solidFill>
                    </a:lnT>
                    <a:lnB w="50800">
                      <a:solidFill>
                        <a:srgbClr val="FFFFFF"/>
                      </a:solidFill>
                    </a:lnB>
                    <a:solidFill>
                      <a:srgbClr val="4F81BD"/>
                    </a:solidFill>
                  </a:tcPr>
                </a:tc>
                <a:tc>
                  <a:txBody>
                    <a:bodyPr/>
                    <a:lstStyle/>
                    <a:p>
                      <a:pPr algn="l" defTabSz="1300480">
                        <a:defRPr>
                          <a:solidFill>
                            <a:srgbClr val="000000"/>
                          </a:solidFill>
                        </a:defRPr>
                      </a:pPr>
                      <a:r>
                        <a:rPr sz="2400" b="1">
                          <a:solidFill>
                            <a:srgbClr val="FFFFFF"/>
                          </a:solidFill>
                          <a:latin typeface="Calibri"/>
                          <a:ea typeface="Calibri"/>
                          <a:cs typeface="Calibri"/>
                          <a:sym typeface="Calibri"/>
                        </a:rPr>
                        <a:t>Societas unis  negotii</a:t>
                      </a:r>
                    </a:p>
                  </a:txBody>
                  <a:tcPr marL="45720" marR="45720" horzOverflow="overflow">
                    <a:lnL w="12700">
                      <a:solidFill>
                        <a:srgbClr val="FFFFFF"/>
                      </a:solidFill>
                    </a:lnL>
                    <a:lnR w="12700">
                      <a:solidFill>
                        <a:srgbClr val="FFFFFF"/>
                      </a:solidFill>
                    </a:lnR>
                    <a:lnT w="12700">
                      <a:solidFill>
                        <a:srgbClr val="FFFFFF"/>
                      </a:solidFill>
                    </a:lnT>
                    <a:lnB w="50800">
                      <a:solidFill>
                        <a:srgbClr val="FFFFFF"/>
                      </a:solidFill>
                    </a:lnB>
                    <a:solidFill>
                      <a:srgbClr val="4F81BD"/>
                    </a:solidFill>
                  </a:tcPr>
                </a:tc>
                <a:tc>
                  <a:txBody>
                    <a:bodyPr/>
                    <a:lstStyle/>
                    <a:p>
                      <a:pPr algn="l" defTabSz="1300480">
                        <a:defRPr>
                          <a:solidFill>
                            <a:srgbClr val="000000"/>
                          </a:solidFill>
                        </a:defRPr>
                      </a:pPr>
                      <a:r>
                        <a:rPr sz="2400" b="1">
                          <a:solidFill>
                            <a:srgbClr val="FFFFFF"/>
                          </a:solidFill>
                          <a:latin typeface="Calibri"/>
                          <a:ea typeface="Calibri"/>
                          <a:cs typeface="Calibri"/>
                          <a:sym typeface="Calibri"/>
                        </a:rPr>
                        <a:t>Societas quaestus</a:t>
                      </a:r>
                    </a:p>
                  </a:txBody>
                  <a:tcPr marL="45720" marR="45720" horzOverflow="overflow">
                    <a:lnL w="12700">
                      <a:solidFill>
                        <a:srgbClr val="FFFFFF"/>
                      </a:solidFill>
                    </a:lnL>
                    <a:lnR w="12700">
                      <a:solidFill>
                        <a:srgbClr val="FFFFFF"/>
                      </a:solidFill>
                    </a:lnR>
                    <a:lnT w="12700">
                      <a:solidFill>
                        <a:srgbClr val="FFFFFF"/>
                      </a:solidFill>
                    </a:lnT>
                    <a:lnB w="50800">
                      <a:solidFill>
                        <a:srgbClr val="FFFFFF"/>
                      </a:solidFill>
                    </a:lnB>
                    <a:solidFill>
                      <a:srgbClr val="4F81BD"/>
                    </a:solidFill>
                  </a:tcPr>
                </a:tc>
              </a:tr>
              <a:tr h="2253386">
                <a:tc>
                  <a:txBody>
                    <a:bodyPr/>
                    <a:lstStyle/>
                    <a:p>
                      <a:pPr algn="l" defTabSz="1300480">
                        <a:defRPr>
                          <a:solidFill>
                            <a:srgbClr val="000000"/>
                          </a:solidFill>
                        </a:defRPr>
                      </a:pPr>
                      <a:r>
                        <a:rPr sz="2400">
                          <a:latin typeface="Calibri"/>
                          <a:ea typeface="Calibri"/>
                          <a:cs typeface="Calibri"/>
                          <a:sym typeface="Calibri"/>
                        </a:rPr>
                        <a:t>Połączenie całych majątków wspólników</a:t>
                      </a:r>
                    </a:p>
                  </a:txBody>
                  <a:tcPr marL="45720" marR="45720" horzOverflow="overflow">
                    <a:lnL w="12700">
                      <a:solidFill>
                        <a:srgbClr val="FFFFFF"/>
                      </a:solidFill>
                    </a:lnL>
                    <a:lnR w="12700">
                      <a:solidFill>
                        <a:srgbClr val="FFFFFF"/>
                      </a:solidFill>
                    </a:lnR>
                    <a:lnT w="50800">
                      <a:solidFill>
                        <a:srgbClr val="FFFFFF"/>
                      </a:solidFill>
                    </a:lnT>
                    <a:lnB w="12700">
                      <a:solidFill>
                        <a:srgbClr val="FFFFFF"/>
                      </a:solidFill>
                    </a:lnB>
                    <a:solidFill>
                      <a:srgbClr val="CFD7E7"/>
                    </a:solidFill>
                  </a:tcPr>
                </a:tc>
                <a:tc>
                  <a:txBody>
                    <a:bodyPr/>
                    <a:lstStyle/>
                    <a:p>
                      <a:pPr algn="l" defTabSz="1300480">
                        <a:defRPr>
                          <a:solidFill>
                            <a:srgbClr val="000000"/>
                          </a:solidFill>
                        </a:defRPr>
                      </a:pPr>
                      <a:r>
                        <a:rPr sz="2400">
                          <a:latin typeface="Calibri"/>
                          <a:ea typeface="Calibri"/>
                          <a:cs typeface="Calibri"/>
                          <a:sym typeface="Calibri"/>
                        </a:rPr>
                        <a:t>Spółka dotycząca jednej transakcji</a:t>
                      </a:r>
                    </a:p>
                  </a:txBody>
                  <a:tcPr marL="45720" marR="45720" horzOverflow="overflow">
                    <a:lnL w="12700">
                      <a:solidFill>
                        <a:srgbClr val="FFFFFF"/>
                      </a:solidFill>
                    </a:lnL>
                    <a:lnR w="12700">
                      <a:solidFill>
                        <a:srgbClr val="FFFFFF"/>
                      </a:solidFill>
                    </a:lnR>
                    <a:lnT w="50800">
                      <a:solidFill>
                        <a:srgbClr val="FFFFFF"/>
                      </a:solidFill>
                    </a:lnT>
                    <a:lnB w="12700">
                      <a:solidFill>
                        <a:srgbClr val="FFFFFF"/>
                      </a:solidFill>
                    </a:lnB>
                    <a:solidFill>
                      <a:srgbClr val="CFD7E7"/>
                    </a:solidFill>
                  </a:tcPr>
                </a:tc>
                <a:tc>
                  <a:txBody>
                    <a:bodyPr/>
                    <a:lstStyle/>
                    <a:p>
                      <a:pPr algn="l" defTabSz="1300480">
                        <a:defRPr>
                          <a:solidFill>
                            <a:srgbClr val="000000"/>
                          </a:solidFill>
                        </a:defRPr>
                      </a:pPr>
                      <a:r>
                        <a:rPr sz="2400">
                          <a:latin typeface="Calibri"/>
                          <a:ea typeface="Calibri"/>
                          <a:cs typeface="Calibri"/>
                          <a:sym typeface="Calibri"/>
                        </a:rPr>
                        <a:t>Spółka dotycząca transakcji określonego rodzaju.</a:t>
                      </a:r>
                    </a:p>
                  </a:txBody>
                  <a:tcPr marL="45720" marR="45720" horzOverflow="overflow">
                    <a:lnL w="12700">
                      <a:solidFill>
                        <a:srgbClr val="FFFFFF"/>
                      </a:solidFill>
                    </a:lnL>
                    <a:lnR w="12700">
                      <a:solidFill>
                        <a:srgbClr val="FFFFFF"/>
                      </a:solidFill>
                    </a:lnR>
                    <a:lnT w="50800">
                      <a:solidFill>
                        <a:srgbClr val="FFFFFF"/>
                      </a:solidFill>
                    </a:lnT>
                    <a:lnB w="12700">
                      <a:solidFill>
                        <a:srgbClr val="FFFFFF"/>
                      </a:solidFill>
                    </a:lnB>
                    <a:solidFill>
                      <a:srgbClr val="CFD7E7"/>
                    </a:solidFill>
                  </a:tcPr>
                </a:tc>
                <a:tc>
                  <a:txBody>
                    <a:bodyPr/>
                    <a:lstStyle/>
                    <a:p>
                      <a:pPr algn="l" defTabSz="1300480">
                        <a:defRPr>
                          <a:solidFill>
                            <a:srgbClr val="000000"/>
                          </a:solidFill>
                        </a:defRPr>
                      </a:pPr>
                      <a:r>
                        <a:rPr sz="2400">
                          <a:latin typeface="Calibri"/>
                          <a:ea typeface="Calibri"/>
                          <a:cs typeface="Calibri"/>
                          <a:sym typeface="Calibri"/>
                        </a:rPr>
                        <a:t>Obejmowała jako udział wszystko, co wspólnicy mieli nabyć w przyszłości.</a:t>
                      </a:r>
                    </a:p>
                  </a:txBody>
                  <a:tcPr marL="45720" marR="45720" horzOverflow="overflow">
                    <a:lnL w="12700">
                      <a:solidFill>
                        <a:srgbClr val="FFFFFF"/>
                      </a:solidFill>
                    </a:lnL>
                    <a:lnR w="12700">
                      <a:solidFill>
                        <a:srgbClr val="FFFFFF"/>
                      </a:solidFill>
                    </a:lnR>
                    <a:lnT w="50800">
                      <a:solidFill>
                        <a:srgbClr val="FFFFFF"/>
                      </a:solidFill>
                    </a:lnT>
                    <a:lnB w="12700">
                      <a:solidFill>
                        <a:srgbClr val="FFFFFF"/>
                      </a:solidFill>
                    </a:lnB>
                    <a:solidFill>
                      <a:srgbClr val="CFD7E7"/>
                    </a:solidFill>
                  </a:tcPr>
                </a:tc>
              </a:tr>
              <a:tr h="2131703">
                <a:tc>
                  <a:txBody>
                    <a:bodyPr/>
                    <a:lstStyle/>
                    <a:p>
                      <a:pPr algn="l" defTabSz="1300480">
                        <a:defRPr>
                          <a:solidFill>
                            <a:srgbClr val="000000"/>
                          </a:solidFill>
                        </a:defRPr>
                      </a:pPr>
                      <a:r>
                        <a:rPr sz="2400">
                          <a:latin typeface="Calibri"/>
                          <a:ea typeface="Calibri"/>
                          <a:cs typeface="Calibri"/>
                          <a:sym typeface="Calibri"/>
                        </a:rPr>
                        <a:t>Udziały wyraźnie oznaczone</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8ECF4"/>
                    </a:solidFill>
                  </a:tcPr>
                </a:tc>
                <a:tc>
                  <a:txBody>
                    <a:bodyPr/>
                    <a:lstStyle/>
                    <a:p>
                      <a:pPr algn="l" defTabSz="1300480">
                        <a:defRPr sz="2400">
                          <a:solidFill>
                            <a:srgbClr val="000000"/>
                          </a:solidFill>
                          <a:latin typeface="Calibri"/>
                          <a:ea typeface="Calibri"/>
                          <a:cs typeface="Calibri"/>
                          <a:sym typeface="Calibri"/>
                        </a:defRPr>
                      </a:pPr>
                      <a:endParaRP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8ECF4"/>
                    </a:solidFill>
                  </a:tcPr>
                </a:tc>
                <a:tc>
                  <a:txBody>
                    <a:bodyPr/>
                    <a:lstStyle/>
                    <a:p>
                      <a:pPr algn="l" defTabSz="1300480">
                        <a:defRPr>
                          <a:solidFill>
                            <a:srgbClr val="000000"/>
                          </a:solidFill>
                        </a:defRPr>
                      </a:pPr>
                      <a:r>
                        <a:rPr sz="2400">
                          <a:latin typeface="Calibri"/>
                          <a:ea typeface="Calibri"/>
                          <a:cs typeface="Calibri"/>
                          <a:sym typeface="Calibri"/>
                        </a:rPr>
                        <a:t>np. handel niewolnikami</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8ECF4"/>
                    </a:solidFill>
                  </a:tcPr>
                </a:tc>
                <a:tc>
                  <a:txBody>
                    <a:bodyPr/>
                    <a:lstStyle/>
                    <a:p>
                      <a:pPr algn="l" defTabSz="1300480">
                        <a:defRPr>
                          <a:solidFill>
                            <a:srgbClr val="000000"/>
                          </a:solidFill>
                        </a:defRPr>
                      </a:pPr>
                      <a:r>
                        <a:rPr sz="2400">
                          <a:latin typeface="Calibri"/>
                          <a:ea typeface="Calibri"/>
                          <a:cs typeface="Calibri"/>
                          <a:sym typeface="Calibri"/>
                        </a:rPr>
                        <a:t>Nie obejmowała nabytków ze spadku, darowizn</a:t>
                      </a:r>
                    </a:p>
                  </a:txBody>
                  <a:tcPr marL="45720" marR="45720" horzOverflow="overflow">
                    <a:lnL w="12700">
                      <a:solidFill>
                        <a:srgbClr val="FFFFFF"/>
                      </a:solidFill>
                    </a:lnL>
                    <a:lnR w="12700">
                      <a:solidFill>
                        <a:srgbClr val="FFFFFF"/>
                      </a:solidFill>
                    </a:lnR>
                    <a:lnT w="12700">
                      <a:solidFill>
                        <a:srgbClr val="FFFFFF"/>
                      </a:solidFill>
                    </a:lnT>
                    <a:lnB w="12700">
                      <a:solidFill>
                        <a:srgbClr val="FFFFFF"/>
                      </a:solidFill>
                    </a:lnB>
                    <a:solidFill>
                      <a:srgbClr val="E8ECF4"/>
                    </a:solidFill>
                  </a:tcPr>
                </a:tc>
              </a:tr>
            </a:tbl>
          </a:graphicData>
        </a:graphic>
      </p:graphicFrame>
      <p:sp>
        <p:nvSpPr>
          <p:cNvPr id="232" name="Rodzaje „spółek”"/>
          <p:cNvSpPr txBox="1"/>
          <p:nvPr/>
        </p:nvSpPr>
        <p:spPr>
          <a:xfrm>
            <a:off x="866986" y="871392"/>
            <a:ext cx="11704321" cy="1095243"/>
          </a:xfrm>
          <a:prstGeom prst="rect">
            <a:avLst/>
          </a:prstGeom>
          <a:ln w="12700">
            <a:miter lim="400000"/>
          </a:ln>
          <a:extLst>
            <a:ext uri="{C572A759-6A51-4108-AA02-DFA0A04FC94B}">
              <ma14:wrappingTextBoxFlag xmlns:ma14="http://schemas.microsoft.com/office/mac/drawingml/2011/main" val="1"/>
            </a:ext>
          </a:extLst>
        </p:spPr>
        <p:txBody>
          <a:bodyPr lIns="65021" tIns="65021" rIns="65021" bIns="65021" anchor="ctr">
            <a:spAutoFit/>
          </a:bodyPr>
          <a:lstStyle>
            <a:lvl1pPr defTabSz="1300480">
              <a:defRPr sz="6200">
                <a:latin typeface="Calibri"/>
                <a:ea typeface="Calibri"/>
                <a:cs typeface="Calibri"/>
                <a:sym typeface="Calibri"/>
              </a:defRPr>
            </a:lvl1pPr>
          </a:lstStyle>
          <a:p>
            <a:r>
              <a:t>Rodzaje „spółek”</a:t>
            </a:r>
          </a:p>
        </p:txBody>
      </p:sp>
    </p:spTree>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31"/>
          <p:cNvSpPr txBox="1">
            <a:spLocks noGrp="1"/>
          </p:cNvSpPr>
          <p:nvPr>
            <p:ph type="title"/>
          </p:nvPr>
        </p:nvSpPr>
        <p:spPr>
          <a:xfrm>
            <a:off x="664950" y="-1"/>
            <a:ext cx="11704323" cy="1625601"/>
          </a:xfrm>
          <a:prstGeom prst="rect">
            <a:avLst/>
          </a:prstGeom>
        </p:spPr>
        <p:txBody>
          <a:bodyPr/>
          <a:lstStyle>
            <a:lvl1pPr defTabSz="1131416">
              <a:defRPr sz="4600">
                <a:solidFill>
                  <a:srgbClr val="FFFFFF"/>
                </a:solidFill>
                <a:latin typeface="Times New Roman"/>
                <a:ea typeface="Times New Roman"/>
                <a:cs typeface="Times New Roman"/>
                <a:sym typeface="Times New Roman"/>
              </a:defRPr>
            </a:lvl1pPr>
          </a:lstStyle>
          <a:p>
            <a:r>
              <a:t>Kazus II</a:t>
            </a:r>
          </a:p>
        </p:txBody>
      </p:sp>
      <p:sp>
        <p:nvSpPr>
          <p:cNvPr id="144" name="Shape 132"/>
          <p:cNvSpPr txBox="1">
            <a:spLocks noGrp="1"/>
          </p:cNvSpPr>
          <p:nvPr>
            <p:ph type="body" idx="1"/>
          </p:nvPr>
        </p:nvSpPr>
        <p:spPr>
          <a:xfrm>
            <a:off x="357713" y="1702043"/>
            <a:ext cx="12289374" cy="8051559"/>
          </a:xfrm>
          <a:prstGeom prst="rect">
            <a:avLst/>
          </a:prstGeom>
        </p:spPr>
        <p:txBody>
          <a:bodyPr/>
          <a:lstStyle>
            <a:lvl1pPr marL="0" indent="0" algn="just" defTabSz="1148582">
              <a:lnSpc>
                <a:spcPct val="120000"/>
              </a:lnSpc>
              <a:spcBef>
                <a:spcPts val="700"/>
              </a:spcBef>
              <a:buSzTx/>
              <a:buNone/>
              <a:defRPr sz="3400">
                <a:solidFill>
                  <a:srgbClr val="FFFFFF"/>
                </a:solidFill>
                <a:latin typeface="Times New Roman"/>
                <a:ea typeface="Times New Roman"/>
                <a:cs typeface="Times New Roman"/>
                <a:sym typeface="Times New Roman"/>
              </a:defRPr>
            </a:lvl1pPr>
          </a:lstStyle>
          <a:p>
            <a:r>
              <a:t>Tytus był winien Winicjuszowi oszałamiającą kwotę 550.000 sestercji. Jego wierzyciel pozwolił mu zwolnić się z długu poprzez przeniesienie na niego własności niewolnicy Ligii, którą ten skrycie kochał – zamierzał bowiem wyzwolić ją i pojąć za żonę. Tytus chcąc zrobić na złość swojemu wierzycielowi uparcie odmawiał wydania Ligii. Zdesperowany Winicjusz pozwał Tytusa o jej wydanie. Oceń jego szanse w procesie oraz ewentualnie doradź Winicjuszowi czy istnieje jakaś inna możliwość uzyskania własności Ligii w wyżej wymienionym stanie faktycznym.</a:t>
            </a:r>
          </a:p>
        </p:txBody>
      </p:sp>
    </p:spTree>
  </p:cSld>
  <p:clrMapOvr>
    <a:masterClrMapping/>
  </p:clrMapOvr>
  <p:transition xmlns:p14="http://schemas.microsoft.com/office/powerpoint/2010/mai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Obowiązki wspólników :"/>
          <p:cNvSpPr txBox="1">
            <a:spLocks noGrp="1"/>
          </p:cNvSpPr>
          <p:nvPr>
            <p:ph type="title"/>
          </p:nvPr>
        </p:nvSpPr>
        <p:spPr>
          <a:xfrm>
            <a:off x="650239" y="390595"/>
            <a:ext cx="11704322" cy="1625601"/>
          </a:xfrm>
          <a:prstGeom prst="rect">
            <a:avLst/>
          </a:prstGeom>
        </p:spPr>
        <p:txBody>
          <a:bodyPr/>
          <a:lstStyle>
            <a:lvl1pPr>
              <a:defRPr>
                <a:solidFill>
                  <a:srgbClr val="FFFFFF"/>
                </a:solidFill>
              </a:defRPr>
            </a:lvl1pPr>
          </a:lstStyle>
          <a:p>
            <a:r>
              <a:t>Obowiązki wspólników :</a:t>
            </a:r>
          </a:p>
        </p:txBody>
      </p:sp>
      <p:sp>
        <p:nvSpPr>
          <p:cNvPr id="235" name="Świadczenie umówionego wkładu…"/>
          <p:cNvSpPr txBox="1">
            <a:spLocks noGrp="1"/>
          </p:cNvSpPr>
          <p:nvPr>
            <p:ph type="body" idx="1"/>
          </p:nvPr>
        </p:nvSpPr>
        <p:spPr>
          <a:xfrm>
            <a:off x="663786" y="2826737"/>
            <a:ext cx="10855397" cy="6502402"/>
          </a:xfrm>
          <a:prstGeom prst="rect">
            <a:avLst/>
          </a:prstGeom>
        </p:spPr>
        <p:txBody>
          <a:bodyPr/>
          <a:lstStyle/>
          <a:p>
            <a:pPr marL="476250" indent="-476250">
              <a:spcBef>
                <a:spcPts val="1100"/>
              </a:spcBef>
              <a:buChar char="•"/>
              <a:defRPr sz="5000">
                <a:solidFill>
                  <a:srgbClr val="FFFFFF"/>
                </a:solidFill>
              </a:defRPr>
            </a:pPr>
            <a:r>
              <a:t>Świadczenie umówionego wkładu</a:t>
            </a:r>
          </a:p>
          <a:p>
            <a:pPr marL="476250" indent="-476250">
              <a:spcBef>
                <a:spcPts val="1100"/>
              </a:spcBef>
              <a:buChar char="•"/>
              <a:defRPr sz="5000">
                <a:solidFill>
                  <a:srgbClr val="FFFFFF"/>
                </a:solidFill>
              </a:defRPr>
            </a:pPr>
            <a:r>
              <a:t>Staranność w prowadzeniu spółki</a:t>
            </a:r>
          </a:p>
          <a:p>
            <a:pPr marL="476250" indent="-476250">
              <a:spcBef>
                <a:spcPts val="1100"/>
              </a:spcBef>
              <a:buChar char="•"/>
              <a:defRPr sz="5000">
                <a:solidFill>
                  <a:srgbClr val="FFFFFF"/>
                </a:solidFill>
              </a:defRPr>
            </a:pPr>
            <a:r>
              <a:t>Składanie wyjaśnień i rachunków ze swych działań</a:t>
            </a:r>
          </a:p>
        </p:txBody>
      </p:sp>
    </p:spTree>
  </p:cSld>
  <p:clrMapOvr>
    <a:masterClrMapping/>
  </p:clrMapOvr>
  <p:transition xmlns:p14="http://schemas.microsoft.com/office/powerpoint/2010/mai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Uprawnienia wspólników :"/>
          <p:cNvSpPr txBox="1">
            <a:spLocks noGrp="1"/>
          </p:cNvSpPr>
          <p:nvPr>
            <p:ph type="title"/>
          </p:nvPr>
        </p:nvSpPr>
        <p:spPr>
          <a:xfrm>
            <a:off x="650239" y="390595"/>
            <a:ext cx="11704322" cy="1625601"/>
          </a:xfrm>
          <a:prstGeom prst="rect">
            <a:avLst/>
          </a:prstGeom>
        </p:spPr>
        <p:txBody>
          <a:bodyPr/>
          <a:lstStyle>
            <a:lvl1pPr>
              <a:defRPr>
                <a:solidFill>
                  <a:srgbClr val="FFFFFF"/>
                </a:solidFill>
              </a:defRPr>
            </a:lvl1pPr>
          </a:lstStyle>
          <a:p>
            <a:r>
              <a:t> Uprawnienia wspólników :</a:t>
            </a:r>
          </a:p>
        </p:txBody>
      </p:sp>
      <p:sp>
        <p:nvSpPr>
          <p:cNvPr id="238" name="Actio pro socio – powództwo dobrej wiary dotyczące rozliczenia spółki…"/>
          <p:cNvSpPr txBox="1">
            <a:spLocks noGrp="1"/>
          </p:cNvSpPr>
          <p:nvPr>
            <p:ph type="body" idx="1"/>
          </p:nvPr>
        </p:nvSpPr>
        <p:spPr>
          <a:prstGeom prst="rect">
            <a:avLst/>
          </a:prstGeom>
        </p:spPr>
        <p:txBody>
          <a:bodyPr/>
          <a:lstStyle/>
          <a:p>
            <a:pPr marL="311785" indent="-291147">
              <a:spcBef>
                <a:spcPts val="1200"/>
              </a:spcBef>
              <a:buChar char="•"/>
              <a:defRPr sz="5600">
                <a:solidFill>
                  <a:srgbClr val="FFFFFF"/>
                </a:solidFill>
              </a:defRPr>
            </a:pPr>
            <a:r>
              <a:t>Actio pro socio – powództwo dobrej wiary dotyczące rozliczenia spółki</a:t>
            </a:r>
          </a:p>
          <a:p>
            <a:pPr marL="311785" indent="-291147">
              <a:spcBef>
                <a:spcPts val="1200"/>
              </a:spcBef>
              <a:buChar char="•"/>
              <a:defRPr sz="5600">
                <a:solidFill>
                  <a:srgbClr val="FFFFFF"/>
                </a:solidFill>
              </a:defRPr>
            </a:pPr>
            <a:r>
              <a:t>Udział w zyskach</a:t>
            </a:r>
          </a:p>
          <a:p>
            <a:pPr marL="295768" indent="-275131">
              <a:spcBef>
                <a:spcPts val="1200"/>
              </a:spcBef>
              <a:buSzTx/>
              <a:buNone/>
              <a:defRPr sz="5600">
                <a:solidFill>
                  <a:srgbClr val="FFFFFF"/>
                </a:solidFill>
              </a:defRPr>
            </a:pPr>
            <a:r>
              <a:t> </a:t>
            </a:r>
          </a:p>
        </p:txBody>
      </p:sp>
    </p:spTree>
  </p:cSld>
  <p:clrMapOvr>
    <a:masterClrMapping/>
  </p:clrMapOvr>
  <p:transition xmlns:p14="http://schemas.microsoft.com/office/powerpoint/2010/mai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Rozwiązanie spółki"/>
          <p:cNvSpPr txBox="1">
            <a:spLocks noGrp="1"/>
          </p:cNvSpPr>
          <p:nvPr>
            <p:ph type="title"/>
          </p:nvPr>
        </p:nvSpPr>
        <p:spPr>
          <a:xfrm>
            <a:off x="356728" y="-1"/>
            <a:ext cx="11704322" cy="984393"/>
          </a:xfrm>
          <a:prstGeom prst="rect">
            <a:avLst/>
          </a:prstGeom>
        </p:spPr>
        <p:txBody>
          <a:bodyPr/>
          <a:lstStyle>
            <a:lvl1pPr>
              <a:defRPr sz="5400">
                <a:solidFill>
                  <a:srgbClr val="FFFFFF"/>
                </a:solidFill>
              </a:defRPr>
            </a:lvl1pPr>
          </a:lstStyle>
          <a:p>
            <a:r>
              <a:t>Rozwiązanie spółki</a:t>
            </a:r>
          </a:p>
        </p:txBody>
      </p:sp>
      <p:sp>
        <p:nvSpPr>
          <p:cNvPr id="241" name="1. ex personis – na skutek śmierci, capitis deminutio media i maxima. Spadkobierca mógł wejść w miejsce wspólnika, jeśli tak się umówiono. Spadkobiercy mogli dochodzić rozliczenia z tytułu spółki.…"/>
          <p:cNvSpPr txBox="1">
            <a:spLocks noGrp="1"/>
          </p:cNvSpPr>
          <p:nvPr>
            <p:ph type="body" idx="1"/>
          </p:nvPr>
        </p:nvSpPr>
        <p:spPr>
          <a:xfrm>
            <a:off x="356728" y="1189848"/>
            <a:ext cx="12289086" cy="8295077"/>
          </a:xfrm>
          <a:prstGeom prst="rect">
            <a:avLst/>
          </a:prstGeom>
        </p:spPr>
        <p:txBody>
          <a:bodyPr/>
          <a:lstStyle/>
          <a:p>
            <a:pPr marL="428977" indent="-428977" algn="just">
              <a:lnSpc>
                <a:spcPct val="80000"/>
              </a:lnSpc>
              <a:spcBef>
                <a:spcPts val="800"/>
              </a:spcBef>
              <a:buSzTx/>
              <a:buNone/>
              <a:defRPr sz="3400">
                <a:solidFill>
                  <a:srgbClr val="FFFFFF"/>
                </a:solidFill>
              </a:defRPr>
            </a:pPr>
            <a:r>
              <a:t> 1. </a:t>
            </a:r>
            <a:r>
              <a:rPr b="1" i="1"/>
              <a:t>ex personis</a:t>
            </a:r>
            <a:r>
              <a:t> – na skutek śmierci, </a:t>
            </a:r>
            <a:r>
              <a:rPr b="1" i="1"/>
              <a:t>capitis deminutio media</a:t>
            </a:r>
            <a:r>
              <a:t> i </a:t>
            </a:r>
            <a:r>
              <a:rPr b="1" i="1"/>
              <a:t>maxima</a:t>
            </a:r>
            <a:r>
              <a:t>. Spadkobierca mógł wejść w miejsce wspólnika, jeśli tak się umówiono. Spadkobiercy mogli dochodzić rozliczenia z tytułu spółki.</a:t>
            </a:r>
            <a:endParaRPr sz="4000"/>
          </a:p>
          <a:p>
            <a:pPr marL="428977" indent="-428977" algn="just">
              <a:lnSpc>
                <a:spcPct val="80000"/>
              </a:lnSpc>
              <a:spcBef>
                <a:spcPts val="800"/>
              </a:spcBef>
              <a:buSzTx/>
              <a:buNone/>
              <a:defRPr sz="3400">
                <a:solidFill>
                  <a:srgbClr val="FFFFFF"/>
                </a:solidFill>
              </a:defRPr>
            </a:pPr>
            <a:r>
              <a:t>2. </a:t>
            </a:r>
            <a:r>
              <a:rPr b="1" i="1"/>
              <a:t>ex rebus</a:t>
            </a:r>
            <a:r>
              <a:t> – utrata całego majątku jednego ze wspólników (np. na skutek konfiskaty lub długów).</a:t>
            </a:r>
            <a:endParaRPr sz="4000"/>
          </a:p>
          <a:p>
            <a:pPr marL="428977" indent="-428977" algn="just">
              <a:lnSpc>
                <a:spcPct val="80000"/>
              </a:lnSpc>
              <a:spcBef>
                <a:spcPts val="800"/>
              </a:spcBef>
              <a:buSzTx/>
              <a:buNone/>
              <a:defRPr sz="3400">
                <a:solidFill>
                  <a:srgbClr val="FFFFFF"/>
                </a:solidFill>
              </a:defRPr>
            </a:pPr>
            <a:r>
              <a:t>3. </a:t>
            </a:r>
            <a:r>
              <a:rPr b="1" i="1"/>
              <a:t>ex voluntate</a:t>
            </a:r>
            <a:r>
              <a:t> – na żądanie jednego wspólnika, za zgodnym porozumieniem wszystkich stron, a także wtedy gdy wspólnicy zaczną prowadzić niezależnie interesy, będące przedmiotem spółki.</a:t>
            </a:r>
            <a:endParaRPr sz="4000"/>
          </a:p>
          <a:p>
            <a:pPr marL="428977" indent="-428977" algn="just">
              <a:lnSpc>
                <a:spcPct val="80000"/>
              </a:lnSpc>
              <a:spcBef>
                <a:spcPts val="800"/>
              </a:spcBef>
              <a:buSzTx/>
              <a:buNone/>
              <a:defRPr sz="3400">
                <a:solidFill>
                  <a:srgbClr val="FFFFFF"/>
                </a:solidFill>
              </a:defRPr>
            </a:pPr>
            <a:r>
              <a:t>4. </a:t>
            </a:r>
            <a:r>
              <a:rPr b="1" i="1"/>
              <a:t>ex actione</a:t>
            </a:r>
            <a:r>
              <a:t> – wniesienie skargi z tytułu spółki przez jednego lub więcej wspólników.</a:t>
            </a:r>
            <a:endParaRPr sz="4000"/>
          </a:p>
          <a:p>
            <a:pPr marL="428977" indent="-428977">
              <a:lnSpc>
                <a:spcPct val="80000"/>
              </a:lnSpc>
              <a:spcBef>
                <a:spcPts val="800"/>
              </a:spcBef>
              <a:buSzTx/>
              <a:buNone/>
              <a:defRPr sz="3400">
                <a:solidFill>
                  <a:srgbClr val="FFFFFF"/>
                </a:solidFill>
              </a:defRPr>
            </a:pPr>
            <a:r>
              <a:t>5.</a:t>
            </a:r>
            <a:r>
              <a:rPr b="1"/>
              <a:t>mutuo dissensu</a:t>
            </a:r>
            <a:r>
              <a:t> – w skutek konsensusu wspólników </a:t>
            </a:r>
            <a:endParaRPr sz="4000"/>
          </a:p>
          <a:p>
            <a:pPr marL="428977" indent="-428977">
              <a:lnSpc>
                <a:spcPct val="80000"/>
              </a:lnSpc>
              <a:spcBef>
                <a:spcPts val="800"/>
              </a:spcBef>
              <a:buSzTx/>
              <a:buNone/>
              <a:defRPr sz="3400">
                <a:solidFill>
                  <a:srgbClr val="FFFFFF"/>
                </a:solidFill>
              </a:defRPr>
            </a:pPr>
            <a:r>
              <a:t>6. </a:t>
            </a:r>
            <a:r>
              <a:rPr b="1"/>
              <a:t>po upływie terminu</a:t>
            </a:r>
            <a:r>
              <a:t> </a:t>
            </a:r>
            <a:endParaRPr sz="4000"/>
          </a:p>
          <a:p>
            <a:pPr marL="428977" indent="-428977">
              <a:lnSpc>
                <a:spcPct val="80000"/>
              </a:lnSpc>
              <a:spcBef>
                <a:spcPts val="800"/>
              </a:spcBef>
              <a:buSzTx/>
              <a:buNone/>
              <a:defRPr sz="3400">
                <a:solidFill>
                  <a:srgbClr val="FFFFFF"/>
                </a:solidFill>
              </a:defRPr>
            </a:pPr>
            <a:r>
              <a:t>7. </a:t>
            </a:r>
            <a:r>
              <a:rPr b="1"/>
              <a:t>Zrealizowanie celu lub niemożność jego zrealizowania</a:t>
            </a:r>
          </a:p>
        </p:txBody>
      </p:sp>
    </p:spTree>
  </p:cSld>
  <p:clrMapOvr>
    <a:masterClrMapping/>
  </p:clrMapOvr>
  <p:transition xmlns:p14="http://schemas.microsoft.com/office/powerpoint/2010/mai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Spółka a korporacja :"/>
          <p:cNvSpPr txBox="1">
            <a:spLocks noGrp="1"/>
          </p:cNvSpPr>
          <p:nvPr>
            <p:ph type="title"/>
          </p:nvPr>
        </p:nvSpPr>
        <p:spPr>
          <a:xfrm>
            <a:off x="650239" y="390595"/>
            <a:ext cx="11704322" cy="1625601"/>
          </a:xfrm>
          <a:prstGeom prst="rect">
            <a:avLst/>
          </a:prstGeom>
        </p:spPr>
        <p:txBody>
          <a:bodyPr/>
          <a:lstStyle>
            <a:lvl1pPr>
              <a:defRPr>
                <a:solidFill>
                  <a:srgbClr val="FFFFFF"/>
                </a:solidFill>
              </a:defRPr>
            </a:lvl1pPr>
          </a:lstStyle>
          <a:p>
            <a:r>
              <a:t>Spółka a korporacja :</a:t>
            </a:r>
          </a:p>
        </p:txBody>
      </p:sp>
      <p:grpSp>
        <p:nvGrpSpPr>
          <p:cNvPr id="251" name="Grupuj"/>
          <p:cNvGrpSpPr/>
          <p:nvPr/>
        </p:nvGrpSpPr>
        <p:grpSpPr>
          <a:xfrm>
            <a:off x="2054577" y="1921785"/>
            <a:ext cx="9285980" cy="7743942"/>
            <a:chOff x="-1388525" y="5331996"/>
            <a:chExt cx="9285978" cy="7743941"/>
          </a:xfrm>
        </p:grpSpPr>
        <p:grpSp>
          <p:nvGrpSpPr>
            <p:cNvPr id="246" name="Grupuj"/>
            <p:cNvGrpSpPr/>
            <p:nvPr/>
          </p:nvGrpSpPr>
          <p:grpSpPr>
            <a:xfrm>
              <a:off x="588405" y="5331996"/>
              <a:ext cx="4587045" cy="4585760"/>
              <a:chOff x="0" y="0"/>
              <a:chExt cx="4587044" cy="4585758"/>
            </a:xfrm>
          </p:grpSpPr>
          <p:sp>
            <p:nvSpPr>
              <p:cNvPr id="244" name="Koło"/>
              <p:cNvSpPr/>
              <p:nvPr/>
            </p:nvSpPr>
            <p:spPr>
              <a:xfrm>
                <a:off x="0" y="-1"/>
                <a:ext cx="4587045" cy="4585760"/>
              </a:xfrm>
              <a:prstGeom prst="ellipse">
                <a:avLst/>
              </a:prstGeom>
              <a:solidFill>
                <a:srgbClr val="4F81BD">
                  <a:alpha val="50000"/>
                </a:srgbClr>
              </a:solidFill>
              <a:ln w="50800" cap="flat">
                <a:solidFill>
                  <a:srgbClr val="FFFFFF"/>
                </a:solidFill>
                <a:prstDash val="solid"/>
                <a:round/>
              </a:ln>
              <a:effectLst/>
            </p:spPr>
            <p:txBody>
              <a:bodyPr wrap="square" lIns="65021" tIns="65021" rIns="65021" bIns="65021" numCol="1" anchor="ctr">
                <a:noAutofit/>
              </a:bodyPr>
              <a:lstStyle/>
              <a:p>
                <a:pPr defTabSz="1300480">
                  <a:defRPr sz="5600">
                    <a:latin typeface="Calibri"/>
                    <a:ea typeface="Calibri"/>
                    <a:cs typeface="Calibri"/>
                    <a:sym typeface="Calibri"/>
                  </a:defRPr>
                </a:pPr>
                <a:endParaRPr/>
              </a:p>
            </p:txBody>
          </p:sp>
          <p:sp>
            <p:nvSpPr>
              <p:cNvPr id="245" name="Związek Osób"/>
              <p:cNvSpPr txBox="1"/>
              <p:nvPr/>
            </p:nvSpPr>
            <p:spPr>
              <a:xfrm>
                <a:off x="671755" y="1228581"/>
                <a:ext cx="3243531" cy="212858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1" tIns="65021" rIns="65021" bIns="65021" numCol="1" anchor="ctr">
                <a:noAutofit/>
              </a:bodyPr>
              <a:lstStyle>
                <a:lvl1pPr defTabSz="1300480">
                  <a:defRPr sz="5600">
                    <a:latin typeface="Calibri"/>
                    <a:ea typeface="Calibri"/>
                    <a:cs typeface="Calibri"/>
                    <a:sym typeface="Calibri"/>
                  </a:defRPr>
                </a:lvl1pPr>
              </a:lstStyle>
              <a:p>
                <a:r>
                  <a:t>Związek Osób</a:t>
                </a:r>
              </a:p>
            </p:txBody>
          </p:sp>
        </p:grpSp>
        <p:grpSp>
          <p:nvGrpSpPr>
            <p:cNvPr id="249" name="Grupuj"/>
            <p:cNvGrpSpPr/>
            <p:nvPr/>
          </p:nvGrpSpPr>
          <p:grpSpPr>
            <a:xfrm>
              <a:off x="3310408" y="8401287"/>
              <a:ext cx="4587045" cy="4585760"/>
              <a:chOff x="0" y="0"/>
              <a:chExt cx="4587044" cy="4585758"/>
            </a:xfrm>
          </p:grpSpPr>
          <p:sp>
            <p:nvSpPr>
              <p:cNvPr id="247" name="Koło"/>
              <p:cNvSpPr/>
              <p:nvPr/>
            </p:nvSpPr>
            <p:spPr>
              <a:xfrm>
                <a:off x="0" y="-1"/>
                <a:ext cx="4587045" cy="4585760"/>
              </a:xfrm>
              <a:prstGeom prst="ellipse">
                <a:avLst/>
              </a:prstGeom>
              <a:solidFill>
                <a:srgbClr val="4F81BD">
                  <a:alpha val="50000"/>
                </a:srgbClr>
              </a:solidFill>
              <a:ln w="50800" cap="flat">
                <a:solidFill>
                  <a:srgbClr val="FFFFFF"/>
                </a:solidFill>
                <a:prstDash val="solid"/>
                <a:round/>
              </a:ln>
              <a:effectLst/>
            </p:spPr>
            <p:txBody>
              <a:bodyPr wrap="square" lIns="65021" tIns="65021" rIns="65021" bIns="65021" numCol="1" anchor="ctr">
                <a:noAutofit/>
              </a:bodyPr>
              <a:lstStyle/>
              <a:p>
                <a:pPr defTabSz="1300480">
                  <a:defRPr sz="1800">
                    <a:latin typeface="Calibri"/>
                    <a:ea typeface="Calibri"/>
                    <a:cs typeface="Calibri"/>
                    <a:sym typeface="Calibri"/>
                  </a:defRPr>
                </a:pPr>
                <a:endParaRPr/>
              </a:p>
            </p:txBody>
          </p:sp>
          <p:sp>
            <p:nvSpPr>
              <p:cNvPr id="248" name="Korporacja:…"/>
              <p:cNvSpPr txBox="1"/>
              <p:nvPr/>
            </p:nvSpPr>
            <p:spPr>
              <a:xfrm>
                <a:off x="671755" y="1257693"/>
                <a:ext cx="3243531" cy="207035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1" tIns="65021" rIns="65021" bIns="65021" numCol="1" anchor="ctr">
                <a:noAutofit/>
              </a:bodyPr>
              <a:lstStyle/>
              <a:p>
                <a:pPr defTabSz="1300480">
                  <a:defRPr sz="1800" b="1">
                    <a:latin typeface="Calibri"/>
                    <a:ea typeface="Calibri"/>
                    <a:cs typeface="Calibri"/>
                    <a:sym typeface="Calibri"/>
                  </a:defRPr>
                </a:pPr>
                <a:r>
                  <a:t>Korporacja:</a:t>
                </a:r>
                <a:endParaRPr sz="6200"/>
              </a:p>
              <a:p>
                <a:pPr defTabSz="1300480">
                  <a:defRPr sz="1800">
                    <a:latin typeface="Calibri"/>
                    <a:ea typeface="Calibri"/>
                    <a:cs typeface="Calibri"/>
                    <a:sym typeface="Calibri"/>
                  </a:defRPr>
                </a:pPr>
                <a:r>
                  <a:t>-nie prowadzi dział. Gosp.</a:t>
                </a:r>
                <a:endParaRPr sz="6200"/>
              </a:p>
              <a:p>
                <a:pPr defTabSz="1300480">
                  <a:defRPr sz="1800">
                    <a:latin typeface="Calibri"/>
                    <a:ea typeface="Calibri"/>
                    <a:cs typeface="Calibri"/>
                    <a:sym typeface="Calibri"/>
                  </a:defRPr>
                </a:pPr>
                <a:r>
                  <a:t>-istniała niezależnie od zmiany liczby wspólników</a:t>
                </a:r>
                <a:endParaRPr sz="6200"/>
              </a:p>
              <a:p>
                <a:pPr defTabSz="1300480">
                  <a:defRPr sz="1800">
                    <a:latin typeface="Calibri"/>
                    <a:ea typeface="Calibri"/>
                    <a:cs typeface="Calibri"/>
                    <a:sym typeface="Calibri"/>
                  </a:defRPr>
                </a:pPr>
                <a:r>
                  <a:t>-występowała na zewnątrz jako osobny podmiot</a:t>
                </a:r>
              </a:p>
            </p:txBody>
          </p:sp>
        </p:grpSp>
        <p:sp>
          <p:nvSpPr>
            <p:cNvPr id="250" name="Grupuj"/>
            <p:cNvSpPr/>
            <p:nvPr/>
          </p:nvSpPr>
          <p:spPr>
            <a:xfrm>
              <a:off x="-1388526" y="8490182"/>
              <a:ext cx="4587045" cy="4585756"/>
            </a:xfrm>
            <a:prstGeom prst="ellipse">
              <a:avLst/>
            </a:prstGeom>
            <a:solidFill>
              <a:srgbClr val="4F81BD">
                <a:alpha val="50000"/>
              </a:srgbClr>
            </a:solidFill>
            <a:ln w="50800" cap="flat">
              <a:solidFill>
                <a:srgbClr val="FFFFFF"/>
              </a:solidFill>
              <a:prstDash val="solid"/>
              <a:round/>
            </a:ln>
            <a:effectLst/>
            <a:extLst>
              <a:ext uri="{C572A759-6A51-4108-AA02-DFA0A04FC94B}">
                <ma14:wrappingTextBoxFlag xmlns:ma14="http://schemas.microsoft.com/office/mac/drawingml/2011/main" val="1"/>
              </a:ext>
            </a:extLst>
          </p:spPr>
          <p:txBody>
            <a:bodyPr wrap="square" lIns="65021" tIns="65021" rIns="65021" bIns="65021" numCol="1" anchor="ctr">
              <a:noAutofit/>
            </a:bodyPr>
            <a:lstStyle/>
            <a:p>
              <a:pPr defTabSz="1300480">
                <a:defRPr sz="2400" b="1">
                  <a:latin typeface="Calibri"/>
                  <a:ea typeface="Calibri"/>
                  <a:cs typeface="Calibri"/>
                  <a:sym typeface="Calibri"/>
                </a:defRPr>
              </a:pPr>
              <a:r>
                <a:t>Spółka:</a:t>
              </a:r>
            </a:p>
            <a:p>
              <a:pPr defTabSz="1300480">
                <a:defRPr sz="2400">
                  <a:latin typeface="Calibri"/>
                  <a:ea typeface="Calibri"/>
                  <a:cs typeface="Calibri"/>
                  <a:sym typeface="Calibri"/>
                </a:defRPr>
              </a:pPr>
              <a:r>
                <a:t>-jej celem jest zysk</a:t>
              </a:r>
            </a:p>
            <a:p>
              <a:pPr defTabSz="1300480">
                <a:defRPr sz="2400">
                  <a:latin typeface="Calibri"/>
                  <a:ea typeface="Calibri"/>
                  <a:cs typeface="Calibri"/>
                  <a:sym typeface="Calibri"/>
                </a:defRPr>
              </a:pPr>
              <a:r>
                <a:t>-ulega rozwiązaniu przy każdej zmianie personalnej</a:t>
              </a:r>
            </a:p>
            <a:p>
              <a:pPr defTabSz="1300480">
                <a:defRPr sz="2400">
                  <a:latin typeface="Calibri"/>
                  <a:ea typeface="Calibri"/>
                  <a:cs typeface="Calibri"/>
                  <a:sym typeface="Calibri"/>
                </a:defRPr>
              </a:pPr>
              <a:r>
                <a:t>-wewnetrzny zwiazek miedzy wspólnikami</a:t>
              </a:r>
            </a:p>
          </p:txBody>
        </p:sp>
      </p:grpSp>
    </p:spTree>
  </p:cSld>
  <p:clrMapOvr>
    <a:masterClrMapping/>
  </p:clrMapOvr>
  <p:transition xmlns:p14="http://schemas.microsoft.com/office/powerpoint/2010/mai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Ewolucja rzymskiego kontraktu sprzedaży"/>
          <p:cNvSpPr txBox="1">
            <a:spLocks noGrp="1"/>
          </p:cNvSpPr>
          <p:nvPr>
            <p:ph type="title"/>
          </p:nvPr>
        </p:nvSpPr>
        <p:spPr>
          <a:xfrm>
            <a:off x="663786" y="471875"/>
            <a:ext cx="11704321" cy="1625601"/>
          </a:xfrm>
          <a:prstGeom prst="rect">
            <a:avLst/>
          </a:prstGeom>
        </p:spPr>
        <p:txBody>
          <a:bodyPr/>
          <a:lstStyle/>
          <a:p>
            <a:pPr>
              <a:defRPr sz="4400">
                <a:solidFill>
                  <a:srgbClr val="FFFFFF"/>
                </a:solidFill>
                <a:latin typeface="Times New Roman"/>
                <a:ea typeface="Times New Roman"/>
                <a:cs typeface="Times New Roman"/>
                <a:sym typeface="Times New Roman"/>
              </a:defRPr>
            </a:pPr>
            <a:r>
              <a:t/>
            </a:r>
            <a:br/>
            <a:r>
              <a:rPr sz="4800">
                <a:effectLst>
                  <a:outerShdw blurRad="12700" dist="25400" dir="2700000" rotWithShape="0">
                    <a:srgbClr val="000000"/>
                  </a:outerShdw>
                </a:effectLst>
              </a:rPr>
              <a:t>Ewolucja rzymskiego kontraktu sprzedaży</a:t>
            </a:r>
          </a:p>
        </p:txBody>
      </p:sp>
      <p:sp>
        <p:nvSpPr>
          <p:cNvPr id="254" name="Zamiana (permutatio)…"/>
          <p:cNvSpPr txBox="1">
            <a:spLocks noGrp="1"/>
          </p:cNvSpPr>
          <p:nvPr>
            <p:ph type="body" idx="1"/>
          </p:nvPr>
        </p:nvSpPr>
        <p:spPr>
          <a:prstGeom prst="rect">
            <a:avLst/>
          </a:prstGeom>
        </p:spPr>
        <p:txBody>
          <a:bodyPr/>
          <a:lstStyle/>
          <a:p>
            <a:pPr marL="785812" indent="-785812">
              <a:buFontTx/>
              <a:buAutoNum type="romanUcPeriod"/>
              <a:defRPr>
                <a:solidFill>
                  <a:srgbClr val="FFFFFF"/>
                </a:solidFill>
              </a:defRPr>
            </a:pPr>
            <a:endParaRPr/>
          </a:p>
          <a:p>
            <a:pPr marL="785812" indent="-785812">
              <a:buFontTx/>
              <a:buAutoNum type="romanUcPeriod"/>
              <a:defRPr>
                <a:solidFill>
                  <a:srgbClr val="FFFFFF"/>
                </a:solidFill>
              </a:defRPr>
            </a:pPr>
            <a:r>
              <a:t>Zamiana (permutatio) </a:t>
            </a:r>
          </a:p>
          <a:p>
            <a:pPr marL="785812" indent="-785812">
              <a:buFontTx/>
              <a:buAutoNum type="romanUcPeriod"/>
              <a:defRPr>
                <a:solidFill>
                  <a:srgbClr val="FFFFFF"/>
                </a:solidFill>
              </a:defRPr>
            </a:pPr>
            <a:r>
              <a:t>Sprzedaż gotówkowa (rola mancypacji)</a:t>
            </a:r>
          </a:p>
          <a:p>
            <a:pPr marL="785812" indent="-785812">
              <a:buFontTx/>
              <a:buAutoNum type="romanUcPeriod"/>
              <a:defRPr>
                <a:solidFill>
                  <a:srgbClr val="FFFFFF"/>
                </a:solidFill>
              </a:defRPr>
            </a:pPr>
            <a:r>
              <a:t>Sprzedaż kredytowa – problemy prawne (fides Romana, umocnienie stypulacją)</a:t>
            </a:r>
          </a:p>
          <a:p>
            <a:pPr marL="785812" indent="-785812">
              <a:buFontTx/>
              <a:buAutoNum type="romanUcPeriod"/>
              <a:defRPr>
                <a:solidFill>
                  <a:srgbClr val="FFFFFF"/>
                </a:solidFill>
              </a:defRPr>
            </a:pPr>
            <a:r>
              <a:t>Kontrakt konsensualny</a:t>
            </a:r>
          </a:p>
        </p:txBody>
      </p:sp>
    </p:spTree>
  </p:cSld>
  <p:clrMapOvr>
    <a:masterClrMapping/>
  </p:clrMapOvr>
  <p:transition xmlns:p14="http://schemas.microsoft.com/office/powerpoint/2010/mai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Tytuł"/>
          <p:cNvSpPr txBox="1">
            <a:spLocks noGrp="1"/>
          </p:cNvSpPr>
          <p:nvPr>
            <p:ph type="title"/>
          </p:nvPr>
        </p:nvSpPr>
        <p:spPr>
          <a:xfrm>
            <a:off x="609599" y="390595"/>
            <a:ext cx="11744962" cy="422205"/>
          </a:xfrm>
          <a:prstGeom prst="rect">
            <a:avLst/>
          </a:prstGeom>
        </p:spPr>
        <p:txBody>
          <a:bodyPr/>
          <a:lstStyle>
            <a:lvl1pPr defTabSz="596053">
              <a:defRPr sz="1600" b="1">
                <a:solidFill>
                  <a:srgbClr val="FF9900"/>
                </a:solidFill>
              </a:defRPr>
            </a:lvl1pPr>
          </a:lstStyle>
          <a:p>
            <a:r>
              <a:t> </a:t>
            </a:r>
          </a:p>
        </p:txBody>
      </p:sp>
      <p:sp>
        <p:nvSpPr>
          <p:cNvPr id="257" name="Umowa kupna-sprzedaży stanowiła kontrakt konsensualny. Przedmiotem konsensusu musiały być dwie kwestie – świadczenia wzajemne stron, czyli cena (pretium) oraz przedmiot sprzedaży (res, merx).…"/>
          <p:cNvSpPr txBox="1">
            <a:spLocks noGrp="1"/>
          </p:cNvSpPr>
          <p:nvPr>
            <p:ph type="body" idx="1"/>
          </p:nvPr>
        </p:nvSpPr>
        <p:spPr>
          <a:xfrm>
            <a:off x="255128" y="266417"/>
            <a:ext cx="12747415" cy="9487183"/>
          </a:xfrm>
          <a:prstGeom prst="rect">
            <a:avLst/>
          </a:prstGeom>
        </p:spPr>
        <p:txBody>
          <a:bodyPr/>
          <a:lstStyle/>
          <a:p>
            <a:pPr marL="487680" indent="-487680" algn="just">
              <a:lnSpc>
                <a:spcPct val="80000"/>
              </a:lnSpc>
              <a:spcBef>
                <a:spcPts val="700"/>
              </a:spcBef>
              <a:buSzTx/>
              <a:buNone/>
              <a:defRPr sz="3000">
                <a:solidFill>
                  <a:srgbClr val="FFFFFF"/>
                </a:solidFill>
                <a:latin typeface="Book Antiqua"/>
                <a:ea typeface="Book Antiqua"/>
                <a:cs typeface="Book Antiqua"/>
                <a:sym typeface="Book Antiqua"/>
              </a:defRPr>
            </a:pPr>
            <a:r>
              <a:t>Umowa kupna-sprzedaży stanowiła kontrakt konsensualny. Przedmiotem konsensusu musiały być dwie kwestie – świadczenia wzajemne stron, czyli cena (</a:t>
            </a:r>
            <a:r>
              <a:rPr i="1"/>
              <a:t>pretium) </a:t>
            </a:r>
            <a:r>
              <a:t>oraz przedmiot sprzedaży (</a:t>
            </a:r>
            <a:r>
              <a:rPr i="1"/>
              <a:t>res, merx).</a:t>
            </a:r>
          </a:p>
          <a:p>
            <a:pPr marL="487680" indent="-487680" algn="just">
              <a:lnSpc>
                <a:spcPct val="80000"/>
              </a:lnSpc>
              <a:spcBef>
                <a:spcPts val="700"/>
              </a:spcBef>
              <a:buSzTx/>
              <a:buNone/>
              <a:defRPr sz="3000">
                <a:solidFill>
                  <a:srgbClr val="FFFFFF"/>
                </a:solidFill>
                <a:latin typeface="Book Antiqua"/>
                <a:ea typeface="Book Antiqua"/>
                <a:cs typeface="Book Antiqua"/>
                <a:sym typeface="Book Antiqua"/>
              </a:defRPr>
            </a:pPr>
            <a:r>
              <a:t>Sama nazwa wskazuje, że zobowiązanie z tytułu </a:t>
            </a:r>
            <a:r>
              <a:rPr i="1"/>
              <a:t>emptio-venditio </a:t>
            </a:r>
            <a:r>
              <a:t>jest zobowiązaniem dwustronnym zobowiązującym zupełnie.  Świadczy to nie tylko o równorzędnym charakterze węzłów zobowiązaniowych, ale także o chwili ich powstania – oba powstawały w momencie osiągnięcia </a:t>
            </a:r>
            <a:r>
              <a:rPr i="1"/>
              <a:t>conventio </a:t>
            </a:r>
            <a:r>
              <a:t>w przedmiocie </a:t>
            </a:r>
            <a:r>
              <a:rPr i="1"/>
              <a:t>essentialia negotii </a:t>
            </a:r>
            <a:r>
              <a:t>umowy.</a:t>
            </a:r>
          </a:p>
          <a:p>
            <a:pPr marL="487680" indent="-487680" algn="just">
              <a:lnSpc>
                <a:spcPct val="80000"/>
              </a:lnSpc>
              <a:spcBef>
                <a:spcPts val="700"/>
              </a:spcBef>
              <a:buSzTx/>
              <a:buNone/>
              <a:defRPr sz="3000">
                <a:solidFill>
                  <a:srgbClr val="FFFFFF"/>
                </a:solidFill>
                <a:latin typeface="Book Antiqua"/>
                <a:ea typeface="Book Antiqua"/>
                <a:cs typeface="Book Antiqua"/>
                <a:sym typeface="Book Antiqua"/>
              </a:defRPr>
            </a:pPr>
            <a:r>
              <a:t> </a:t>
            </a:r>
          </a:p>
          <a:p>
            <a:pPr marL="487680" indent="-487680" algn="ctr">
              <a:lnSpc>
                <a:spcPct val="80000"/>
              </a:lnSpc>
              <a:spcBef>
                <a:spcPts val="800"/>
              </a:spcBef>
              <a:buSzTx/>
              <a:buNone/>
              <a:defRPr sz="3400" b="1">
                <a:solidFill>
                  <a:srgbClr val="FFFFFF"/>
                </a:solidFill>
                <a:latin typeface="Book Antiqua"/>
                <a:ea typeface="Book Antiqua"/>
                <a:cs typeface="Book Antiqua"/>
                <a:sym typeface="Book Antiqua"/>
              </a:defRPr>
            </a:pPr>
            <a:r>
              <a:t>obowiązek dostarczenia rzeczy</a:t>
            </a:r>
            <a:endParaRPr sz="3000"/>
          </a:p>
          <a:p>
            <a:pPr marL="487680" indent="-487680" algn="just">
              <a:lnSpc>
                <a:spcPct val="80000"/>
              </a:lnSpc>
              <a:spcBef>
                <a:spcPts val="800"/>
              </a:spcBef>
              <a:buSzTx/>
              <a:buNone/>
              <a:defRPr sz="3400">
                <a:solidFill>
                  <a:srgbClr val="FFFFFF"/>
                </a:solidFill>
                <a:latin typeface="Book Antiqua"/>
                <a:ea typeface="Book Antiqua"/>
                <a:cs typeface="Book Antiqua"/>
                <a:sym typeface="Book Antiqua"/>
              </a:defRPr>
            </a:pPr>
            <a:r>
              <a:t>			      </a:t>
            </a:r>
            <a:r>
              <a:rPr i="1"/>
              <a:t>prawo żądania zapłaty ceny</a:t>
            </a:r>
            <a:endParaRPr sz="3000"/>
          </a:p>
          <a:p>
            <a:pPr marL="487680" indent="-487680" algn="just">
              <a:lnSpc>
                <a:spcPct val="80000"/>
              </a:lnSpc>
              <a:spcBef>
                <a:spcPts val="700"/>
              </a:spcBef>
              <a:buSzTx/>
              <a:buNone/>
              <a:defRPr sz="5000">
                <a:solidFill>
                  <a:srgbClr val="FFFFFF"/>
                </a:solidFill>
                <a:latin typeface="Book Antiqua"/>
                <a:ea typeface="Book Antiqua"/>
                <a:cs typeface="Book Antiqua"/>
                <a:sym typeface="Book Antiqua"/>
              </a:defRPr>
            </a:pPr>
            <a:endParaRPr sz="3000"/>
          </a:p>
          <a:p>
            <a:pPr marL="487680" indent="-487680">
              <a:lnSpc>
                <a:spcPct val="80000"/>
              </a:lnSpc>
              <a:spcBef>
                <a:spcPts val="2100"/>
              </a:spcBef>
              <a:buSzTx/>
              <a:buNone/>
              <a:defRPr sz="3400" b="1">
                <a:solidFill>
                  <a:srgbClr val="FFFFFF"/>
                </a:solidFill>
                <a:effectLst>
                  <a:outerShdw blurRad="12700" dist="25400" dir="2700000" rotWithShape="0">
                    <a:srgbClr val="000000"/>
                  </a:outerShdw>
                </a:effectLst>
                <a:latin typeface="Book Antiqua"/>
                <a:ea typeface="Book Antiqua"/>
                <a:cs typeface="Book Antiqua"/>
                <a:sym typeface="Book Antiqua"/>
              </a:defRPr>
            </a:pPr>
            <a:r>
              <a:t>Venditor							Emptor</a:t>
            </a:r>
            <a:r>
              <a:rPr b="0"/>
              <a:t>					</a:t>
            </a:r>
            <a:r>
              <a:rPr b="0" i="1">
                <a:solidFill>
                  <a:srgbClr val="FF9900"/>
                </a:solidFill>
                <a:latin typeface="Calibri"/>
                <a:ea typeface="Calibri"/>
                <a:cs typeface="Calibri"/>
                <a:sym typeface="Calibri"/>
              </a:rPr>
              <a:t>					               </a:t>
            </a:r>
            <a:r>
              <a:t>obowiązek zapłaty ceny</a:t>
            </a:r>
            <a:endParaRPr sz="3000"/>
          </a:p>
          <a:p>
            <a:pPr marL="487680" indent="-487680">
              <a:lnSpc>
                <a:spcPct val="80000"/>
              </a:lnSpc>
              <a:spcBef>
                <a:spcPts val="2100"/>
              </a:spcBef>
              <a:buSzTx/>
              <a:buNone/>
              <a:defRPr sz="3400" i="1">
                <a:solidFill>
                  <a:srgbClr val="FFFFFF"/>
                </a:solidFill>
                <a:latin typeface="Book Antiqua"/>
                <a:ea typeface="Book Antiqua"/>
                <a:cs typeface="Book Antiqua"/>
                <a:sym typeface="Book Antiqua"/>
              </a:defRPr>
            </a:pPr>
            <a:r>
              <a:t>			prawo żądanie wydania rzeczy</a:t>
            </a:r>
          </a:p>
        </p:txBody>
      </p:sp>
      <p:grpSp>
        <p:nvGrpSpPr>
          <p:cNvPr id="261" name="Grupuj"/>
          <p:cNvGrpSpPr/>
          <p:nvPr/>
        </p:nvGrpSpPr>
        <p:grpSpPr>
          <a:xfrm>
            <a:off x="1431430" y="4650457"/>
            <a:ext cx="9681353" cy="1025032"/>
            <a:chOff x="0" y="0"/>
            <a:chExt cx="9681351" cy="1025031"/>
          </a:xfrm>
        </p:grpSpPr>
        <p:sp>
          <p:nvSpPr>
            <p:cNvPr id="258" name="Kształt"/>
            <p:cNvSpPr/>
            <p:nvPr/>
          </p:nvSpPr>
          <p:spPr>
            <a:xfrm>
              <a:off x="0" y="0"/>
              <a:ext cx="9681352" cy="1025032"/>
            </a:xfrm>
            <a:custGeom>
              <a:avLst/>
              <a:gdLst/>
              <a:ahLst/>
              <a:cxnLst>
                <a:cxn ang="0">
                  <a:pos x="wd2" y="hd2"/>
                </a:cxn>
                <a:cxn ang="5400000">
                  <a:pos x="wd2" y="hd2"/>
                </a:cxn>
                <a:cxn ang="10800000">
                  <a:pos x="wd2" y="hd2"/>
                </a:cxn>
                <a:cxn ang="16200000">
                  <a:pos x="wd2" y="hd2"/>
                </a:cxn>
              </a:cxnLst>
              <a:rect l="0" t="0" r="r" b="b"/>
              <a:pathLst>
                <a:path w="21600" h="21600" extrusionOk="0">
                  <a:moveTo>
                    <a:pt x="21363" y="21600"/>
                  </a:moveTo>
                  <a:lnTo>
                    <a:pt x="20458" y="16200"/>
                  </a:lnTo>
                  <a:lnTo>
                    <a:pt x="20743" y="16200"/>
                  </a:lnTo>
                  <a:cubicBezTo>
                    <a:pt x="19542" y="6663"/>
                    <a:pt x="15345" y="0"/>
                    <a:pt x="10539" y="0"/>
                  </a:cubicBezTo>
                  <a:lnTo>
                    <a:pt x="11110" y="0"/>
                  </a:lnTo>
                  <a:cubicBezTo>
                    <a:pt x="15916" y="0"/>
                    <a:pt x="20113" y="6663"/>
                    <a:pt x="21314" y="16200"/>
                  </a:cubicBezTo>
                  <a:lnTo>
                    <a:pt x="21600" y="16200"/>
                  </a:lnTo>
                  <a:close/>
                  <a:moveTo>
                    <a:pt x="10825" y="8"/>
                  </a:moveTo>
                  <a:cubicBezTo>
                    <a:pt x="5117" y="325"/>
                    <a:pt x="571" y="9899"/>
                    <a:pt x="571" y="21600"/>
                  </a:cubicBezTo>
                  <a:lnTo>
                    <a:pt x="0" y="21600"/>
                  </a:lnTo>
                  <a:cubicBezTo>
                    <a:pt x="0" y="9671"/>
                    <a:pt x="4718" y="0"/>
                    <a:pt x="10539" y="0"/>
                  </a:cubicBezTo>
                  <a:cubicBezTo>
                    <a:pt x="10634" y="0"/>
                    <a:pt x="10729" y="3"/>
                    <a:pt x="10825" y="8"/>
                  </a:cubicBezTo>
                  <a:close/>
                </a:path>
              </a:pathLst>
            </a:custGeom>
            <a:solidFill>
              <a:srgbClr val="FFFFFF"/>
            </a:solidFill>
            <a:ln w="12700" cap="flat">
              <a:noFill/>
              <a:miter lim="400000"/>
            </a:ln>
            <a:effectLst/>
          </p:spPr>
          <p:txBody>
            <a:bodyPr wrap="square" lIns="65021" tIns="65021" rIns="65021" bIns="65021" numCol="1" anchor="ctr">
              <a:noAutofit/>
            </a:bodyPr>
            <a:lstStyle/>
            <a:p>
              <a:pPr defTabSz="1300480">
                <a:defRPr sz="2400">
                  <a:solidFill>
                    <a:srgbClr val="000000"/>
                  </a:solidFill>
                  <a:latin typeface="Calibri"/>
                  <a:ea typeface="Calibri"/>
                  <a:cs typeface="Calibri"/>
                  <a:sym typeface="Calibri"/>
                </a:defRPr>
              </a:pPr>
              <a:endParaRPr/>
            </a:p>
          </p:txBody>
        </p:sp>
        <p:sp>
          <p:nvSpPr>
            <p:cNvPr id="259" name="Kształt"/>
            <p:cNvSpPr/>
            <p:nvPr/>
          </p:nvSpPr>
          <p:spPr>
            <a:xfrm>
              <a:off x="1" y="0"/>
              <a:ext cx="4851669" cy="1025032"/>
            </a:xfrm>
            <a:custGeom>
              <a:avLst/>
              <a:gdLst/>
              <a:ahLst/>
              <a:cxnLst>
                <a:cxn ang="0">
                  <a:pos x="wd2" y="hd2"/>
                </a:cxn>
                <a:cxn ang="5400000">
                  <a:pos x="wd2" y="hd2"/>
                </a:cxn>
                <a:cxn ang="10800000">
                  <a:pos x="wd2" y="hd2"/>
                </a:cxn>
                <a:cxn ang="16200000">
                  <a:pos x="wd2" y="hd2"/>
                </a:cxn>
              </a:cxnLst>
              <a:rect l="0" t="0" r="r" b="b"/>
              <a:pathLst>
                <a:path w="21600" h="21600" extrusionOk="0">
                  <a:moveTo>
                    <a:pt x="21600" y="8"/>
                  </a:moveTo>
                  <a:cubicBezTo>
                    <a:pt x="10212" y="325"/>
                    <a:pt x="1140" y="9899"/>
                    <a:pt x="1140" y="21600"/>
                  </a:cubicBezTo>
                  <a:lnTo>
                    <a:pt x="0" y="21600"/>
                  </a:lnTo>
                  <a:cubicBezTo>
                    <a:pt x="0" y="9671"/>
                    <a:pt x="9415" y="0"/>
                    <a:pt x="21030" y="0"/>
                  </a:cubicBezTo>
                  <a:cubicBezTo>
                    <a:pt x="21220" y="0"/>
                    <a:pt x="21410" y="3"/>
                    <a:pt x="21600" y="8"/>
                  </a:cubicBezTo>
                  <a:close/>
                </a:path>
              </a:pathLst>
            </a:custGeom>
            <a:solidFill>
              <a:srgbClr val="000000">
                <a:alpha val="19999"/>
              </a:srgbClr>
            </a:solidFill>
            <a:ln w="12700" cap="flat">
              <a:noFill/>
              <a:miter lim="400000"/>
            </a:ln>
            <a:effectLst/>
          </p:spPr>
          <p:txBody>
            <a:bodyPr wrap="square" lIns="65021" tIns="65021" rIns="65021" bIns="65021" numCol="1" anchor="ctr">
              <a:noAutofit/>
            </a:bodyPr>
            <a:lstStyle/>
            <a:p>
              <a:pPr defTabSz="1300480">
                <a:defRPr sz="2400">
                  <a:solidFill>
                    <a:srgbClr val="000000"/>
                  </a:solidFill>
                  <a:latin typeface="Calibri"/>
                  <a:ea typeface="Calibri"/>
                  <a:cs typeface="Calibri"/>
                  <a:sym typeface="Calibri"/>
                </a:defRPr>
              </a:pPr>
              <a:endParaRPr/>
            </a:p>
          </p:txBody>
        </p:sp>
        <p:sp>
          <p:nvSpPr>
            <p:cNvPr id="260" name="Linia"/>
            <p:cNvSpPr/>
            <p:nvPr/>
          </p:nvSpPr>
          <p:spPr>
            <a:xfrm>
              <a:off x="0" y="0"/>
              <a:ext cx="9681352" cy="1025032"/>
            </a:xfrm>
            <a:custGeom>
              <a:avLst/>
              <a:gdLst/>
              <a:ahLst/>
              <a:cxnLst>
                <a:cxn ang="0">
                  <a:pos x="wd2" y="hd2"/>
                </a:cxn>
                <a:cxn ang="5400000">
                  <a:pos x="wd2" y="hd2"/>
                </a:cxn>
                <a:cxn ang="10800000">
                  <a:pos x="wd2" y="hd2"/>
                </a:cxn>
                <a:cxn ang="16200000">
                  <a:pos x="wd2" y="hd2"/>
                </a:cxn>
              </a:cxnLst>
              <a:rect l="0" t="0" r="r" b="b"/>
              <a:pathLst>
                <a:path w="21600" h="21600" extrusionOk="0">
                  <a:moveTo>
                    <a:pt x="10825" y="8"/>
                  </a:moveTo>
                  <a:cubicBezTo>
                    <a:pt x="5117" y="325"/>
                    <a:pt x="571" y="9899"/>
                    <a:pt x="571" y="21600"/>
                  </a:cubicBezTo>
                  <a:lnTo>
                    <a:pt x="0" y="21600"/>
                  </a:lnTo>
                  <a:cubicBezTo>
                    <a:pt x="0" y="9671"/>
                    <a:pt x="4718" y="0"/>
                    <a:pt x="10539" y="0"/>
                  </a:cubicBezTo>
                  <a:lnTo>
                    <a:pt x="11110" y="0"/>
                  </a:lnTo>
                  <a:cubicBezTo>
                    <a:pt x="15916" y="0"/>
                    <a:pt x="20113" y="6663"/>
                    <a:pt x="21314" y="16200"/>
                  </a:cubicBezTo>
                  <a:lnTo>
                    <a:pt x="21600" y="16200"/>
                  </a:lnTo>
                  <a:lnTo>
                    <a:pt x="21363" y="21600"/>
                  </a:lnTo>
                  <a:lnTo>
                    <a:pt x="20458" y="16200"/>
                  </a:lnTo>
                  <a:lnTo>
                    <a:pt x="20743" y="16200"/>
                  </a:lnTo>
                  <a:cubicBezTo>
                    <a:pt x="19542" y="6663"/>
                    <a:pt x="15345" y="0"/>
                    <a:pt x="10539" y="0"/>
                  </a:cubicBezTo>
                </a:path>
              </a:pathLst>
            </a:custGeom>
            <a:noFill/>
            <a:ln w="25400" cap="flat">
              <a:solidFill>
                <a:srgbClr val="3A5E8A"/>
              </a:solidFill>
              <a:prstDash val="solid"/>
              <a:round/>
            </a:ln>
            <a:effectLst/>
          </p:spPr>
          <p:txBody>
            <a:bodyPr wrap="square" lIns="65021" tIns="65021" rIns="65021" bIns="65021" numCol="1" anchor="ctr">
              <a:noAutofit/>
            </a:bodyPr>
            <a:lstStyle/>
            <a:p>
              <a:pPr defTabSz="1300480">
                <a:defRPr sz="2400">
                  <a:solidFill>
                    <a:srgbClr val="000000"/>
                  </a:solidFill>
                  <a:latin typeface="Calibri"/>
                  <a:ea typeface="Calibri"/>
                  <a:cs typeface="Calibri"/>
                  <a:sym typeface="Calibri"/>
                </a:defRPr>
              </a:pPr>
              <a:endParaRPr/>
            </a:p>
          </p:txBody>
        </p:sp>
      </p:grpSp>
      <p:grpSp>
        <p:nvGrpSpPr>
          <p:cNvPr id="265" name="Grupuj"/>
          <p:cNvGrpSpPr/>
          <p:nvPr/>
        </p:nvGrpSpPr>
        <p:grpSpPr>
          <a:xfrm>
            <a:off x="1230488" y="6736362"/>
            <a:ext cx="10083237" cy="896339"/>
            <a:chOff x="0" y="0"/>
            <a:chExt cx="10083235" cy="896338"/>
          </a:xfrm>
        </p:grpSpPr>
        <p:sp>
          <p:nvSpPr>
            <p:cNvPr id="262" name="Kształt"/>
            <p:cNvSpPr/>
            <p:nvPr/>
          </p:nvSpPr>
          <p:spPr>
            <a:xfrm rot="10800000">
              <a:off x="-1" y="-1"/>
              <a:ext cx="10083237" cy="896339"/>
            </a:xfrm>
            <a:custGeom>
              <a:avLst/>
              <a:gdLst/>
              <a:ahLst/>
              <a:cxnLst>
                <a:cxn ang="0">
                  <a:pos x="wd2" y="hd2"/>
                </a:cxn>
                <a:cxn ang="5400000">
                  <a:pos x="wd2" y="hd2"/>
                </a:cxn>
                <a:cxn ang="10800000">
                  <a:pos x="wd2" y="hd2"/>
                </a:cxn>
                <a:cxn ang="16200000">
                  <a:pos x="wd2" y="hd2"/>
                </a:cxn>
              </a:cxnLst>
              <a:rect l="0" t="0" r="r" b="b"/>
              <a:pathLst>
                <a:path w="21600" h="21600" extrusionOk="0">
                  <a:moveTo>
                    <a:pt x="21457" y="21600"/>
                  </a:moveTo>
                  <a:lnTo>
                    <a:pt x="20640" y="16200"/>
                  </a:lnTo>
                  <a:lnTo>
                    <a:pt x="20880" y="16200"/>
                  </a:lnTo>
                  <a:cubicBezTo>
                    <a:pt x="19671" y="6663"/>
                    <a:pt x="15446" y="0"/>
                    <a:pt x="10608" y="0"/>
                  </a:cubicBezTo>
                  <a:lnTo>
                    <a:pt x="11088" y="0"/>
                  </a:lnTo>
                  <a:cubicBezTo>
                    <a:pt x="15926" y="0"/>
                    <a:pt x="20151" y="6663"/>
                    <a:pt x="21360" y="16200"/>
                  </a:cubicBezTo>
                  <a:lnTo>
                    <a:pt x="21600" y="16200"/>
                  </a:lnTo>
                  <a:close/>
                  <a:moveTo>
                    <a:pt x="10848" y="6"/>
                  </a:moveTo>
                  <a:cubicBezTo>
                    <a:pt x="5085" y="271"/>
                    <a:pt x="480" y="9861"/>
                    <a:pt x="480" y="21600"/>
                  </a:cubicBezTo>
                  <a:lnTo>
                    <a:pt x="0" y="21600"/>
                  </a:lnTo>
                  <a:cubicBezTo>
                    <a:pt x="0" y="9671"/>
                    <a:pt x="4750" y="0"/>
                    <a:pt x="10608" y="0"/>
                  </a:cubicBezTo>
                  <a:cubicBezTo>
                    <a:pt x="10688" y="0"/>
                    <a:pt x="10768" y="2"/>
                    <a:pt x="10848" y="6"/>
                  </a:cubicBezTo>
                  <a:close/>
                </a:path>
              </a:pathLst>
            </a:custGeom>
            <a:solidFill>
              <a:srgbClr val="FFFFFF"/>
            </a:solidFill>
            <a:ln w="12700" cap="flat">
              <a:noFill/>
              <a:miter lim="400000"/>
            </a:ln>
            <a:effectLst/>
          </p:spPr>
          <p:txBody>
            <a:bodyPr wrap="square" lIns="65021" tIns="65021" rIns="65021" bIns="65021" numCol="1" anchor="ctr">
              <a:noAutofit/>
            </a:bodyPr>
            <a:lstStyle/>
            <a:p>
              <a:pPr defTabSz="1300480">
                <a:defRPr sz="2400">
                  <a:solidFill>
                    <a:srgbClr val="000000"/>
                  </a:solidFill>
                  <a:latin typeface="Calibri"/>
                  <a:ea typeface="Calibri"/>
                  <a:cs typeface="Calibri"/>
                  <a:sym typeface="Calibri"/>
                </a:defRPr>
              </a:pPr>
              <a:endParaRPr/>
            </a:p>
          </p:txBody>
        </p:sp>
        <p:sp>
          <p:nvSpPr>
            <p:cNvPr id="263" name="Kształt"/>
            <p:cNvSpPr/>
            <p:nvPr/>
          </p:nvSpPr>
          <p:spPr>
            <a:xfrm rot="10800000">
              <a:off x="5019016" y="-1"/>
              <a:ext cx="5064219" cy="896339"/>
            </a:xfrm>
            <a:custGeom>
              <a:avLst/>
              <a:gdLst/>
              <a:ahLst/>
              <a:cxnLst>
                <a:cxn ang="0">
                  <a:pos x="wd2" y="hd2"/>
                </a:cxn>
                <a:cxn ang="5400000">
                  <a:pos x="wd2" y="hd2"/>
                </a:cxn>
                <a:cxn ang="10800000">
                  <a:pos x="wd2" y="hd2"/>
                </a:cxn>
                <a:cxn ang="16200000">
                  <a:pos x="wd2" y="hd2"/>
                </a:cxn>
              </a:cxnLst>
              <a:rect l="0" t="0" r="r" b="b"/>
              <a:pathLst>
                <a:path w="21600" h="21600" extrusionOk="0">
                  <a:moveTo>
                    <a:pt x="21600" y="6"/>
                  </a:moveTo>
                  <a:cubicBezTo>
                    <a:pt x="10124" y="271"/>
                    <a:pt x="956" y="9861"/>
                    <a:pt x="956" y="21600"/>
                  </a:cubicBezTo>
                  <a:lnTo>
                    <a:pt x="0" y="21600"/>
                  </a:lnTo>
                  <a:cubicBezTo>
                    <a:pt x="0" y="9671"/>
                    <a:pt x="9457" y="0"/>
                    <a:pt x="21122" y="0"/>
                  </a:cubicBezTo>
                  <a:cubicBezTo>
                    <a:pt x="21281" y="0"/>
                    <a:pt x="21441" y="2"/>
                    <a:pt x="21600" y="6"/>
                  </a:cubicBezTo>
                  <a:close/>
                </a:path>
              </a:pathLst>
            </a:custGeom>
            <a:solidFill>
              <a:srgbClr val="000000">
                <a:alpha val="19999"/>
              </a:srgbClr>
            </a:solidFill>
            <a:ln w="12700" cap="flat">
              <a:noFill/>
              <a:miter lim="400000"/>
            </a:ln>
            <a:effectLst/>
          </p:spPr>
          <p:txBody>
            <a:bodyPr wrap="square" lIns="65021" tIns="65021" rIns="65021" bIns="65021" numCol="1" anchor="ctr">
              <a:noAutofit/>
            </a:bodyPr>
            <a:lstStyle/>
            <a:p>
              <a:pPr defTabSz="1300480">
                <a:defRPr sz="2400">
                  <a:solidFill>
                    <a:srgbClr val="000000"/>
                  </a:solidFill>
                  <a:latin typeface="Calibri"/>
                  <a:ea typeface="Calibri"/>
                  <a:cs typeface="Calibri"/>
                  <a:sym typeface="Calibri"/>
                </a:defRPr>
              </a:pPr>
              <a:endParaRPr/>
            </a:p>
          </p:txBody>
        </p:sp>
        <p:sp>
          <p:nvSpPr>
            <p:cNvPr id="264" name="Linia"/>
            <p:cNvSpPr/>
            <p:nvPr/>
          </p:nvSpPr>
          <p:spPr>
            <a:xfrm rot="10800000">
              <a:off x="-1" y="-1"/>
              <a:ext cx="10083237" cy="896339"/>
            </a:xfrm>
            <a:custGeom>
              <a:avLst/>
              <a:gdLst/>
              <a:ahLst/>
              <a:cxnLst>
                <a:cxn ang="0">
                  <a:pos x="wd2" y="hd2"/>
                </a:cxn>
                <a:cxn ang="5400000">
                  <a:pos x="wd2" y="hd2"/>
                </a:cxn>
                <a:cxn ang="10800000">
                  <a:pos x="wd2" y="hd2"/>
                </a:cxn>
                <a:cxn ang="16200000">
                  <a:pos x="wd2" y="hd2"/>
                </a:cxn>
              </a:cxnLst>
              <a:rect l="0" t="0" r="r" b="b"/>
              <a:pathLst>
                <a:path w="21600" h="21600" extrusionOk="0">
                  <a:moveTo>
                    <a:pt x="10848" y="6"/>
                  </a:moveTo>
                  <a:cubicBezTo>
                    <a:pt x="5085" y="271"/>
                    <a:pt x="480" y="9861"/>
                    <a:pt x="480" y="21600"/>
                  </a:cubicBezTo>
                  <a:lnTo>
                    <a:pt x="0" y="21600"/>
                  </a:lnTo>
                  <a:cubicBezTo>
                    <a:pt x="0" y="9671"/>
                    <a:pt x="4750" y="0"/>
                    <a:pt x="10608" y="0"/>
                  </a:cubicBezTo>
                  <a:lnTo>
                    <a:pt x="11088" y="0"/>
                  </a:lnTo>
                  <a:cubicBezTo>
                    <a:pt x="15926" y="0"/>
                    <a:pt x="20151" y="6663"/>
                    <a:pt x="21360" y="16200"/>
                  </a:cubicBezTo>
                  <a:lnTo>
                    <a:pt x="21600" y="16200"/>
                  </a:lnTo>
                  <a:lnTo>
                    <a:pt x="21457" y="21600"/>
                  </a:lnTo>
                  <a:lnTo>
                    <a:pt x="20640" y="16200"/>
                  </a:lnTo>
                  <a:lnTo>
                    <a:pt x="20880" y="16200"/>
                  </a:lnTo>
                  <a:cubicBezTo>
                    <a:pt x="19671" y="6663"/>
                    <a:pt x="15446" y="0"/>
                    <a:pt x="10608" y="0"/>
                  </a:cubicBezTo>
                </a:path>
              </a:pathLst>
            </a:custGeom>
            <a:noFill/>
            <a:ln w="25400" cap="flat">
              <a:solidFill>
                <a:srgbClr val="3A5E8A"/>
              </a:solidFill>
              <a:prstDash val="solid"/>
              <a:round/>
            </a:ln>
            <a:effectLst/>
          </p:spPr>
          <p:txBody>
            <a:bodyPr wrap="square" lIns="65021" tIns="65021" rIns="65021" bIns="65021" numCol="1" anchor="ctr">
              <a:noAutofit/>
            </a:bodyPr>
            <a:lstStyle/>
            <a:p>
              <a:pPr defTabSz="1300480">
                <a:defRPr sz="2400">
                  <a:solidFill>
                    <a:srgbClr val="000000"/>
                  </a:solidFill>
                  <a:latin typeface="Calibri"/>
                  <a:ea typeface="Calibri"/>
                  <a:cs typeface="Calibri"/>
                  <a:sym typeface="Calibri"/>
                </a:defRPr>
              </a:pPr>
              <a:endParaRPr/>
            </a:p>
          </p:txBody>
        </p:sp>
      </p:grpSp>
    </p:spTree>
  </p:cSld>
  <p:clrMapOvr>
    <a:masterClrMapping/>
  </p:clrMapOvr>
  <p:transition xmlns:p14="http://schemas.microsoft.com/office/powerpoint/2010/mai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Rzecz (merx, res)"/>
          <p:cNvSpPr txBox="1">
            <a:spLocks noGrp="1"/>
          </p:cNvSpPr>
          <p:nvPr>
            <p:ph type="title"/>
          </p:nvPr>
        </p:nvSpPr>
        <p:spPr>
          <a:xfrm>
            <a:off x="562186" y="370275"/>
            <a:ext cx="11704321" cy="715717"/>
          </a:xfrm>
          <a:prstGeom prst="rect">
            <a:avLst/>
          </a:prstGeom>
        </p:spPr>
        <p:txBody>
          <a:bodyPr/>
          <a:lstStyle>
            <a:lvl1pPr defTabSz="980191">
              <a:defRPr sz="3724">
                <a:solidFill>
                  <a:srgbClr val="FFFFFF"/>
                </a:solidFill>
              </a:defRPr>
            </a:lvl1pPr>
          </a:lstStyle>
          <a:p>
            <a:r>
              <a:t>Rzecz (merx, res)</a:t>
            </a:r>
          </a:p>
        </p:txBody>
      </p:sp>
      <p:sp>
        <p:nvSpPr>
          <p:cNvPr id="268" name="Przedmiotem sprzedaży mogły być wszelkie przedmioty dopuszczone do obrotu…"/>
          <p:cNvSpPr txBox="1">
            <a:spLocks noGrp="1"/>
          </p:cNvSpPr>
          <p:nvPr>
            <p:ph type="body" idx="1"/>
          </p:nvPr>
        </p:nvSpPr>
        <p:spPr>
          <a:xfrm>
            <a:off x="356728" y="1189848"/>
            <a:ext cx="12187486" cy="8295077"/>
          </a:xfrm>
          <a:prstGeom prst="rect">
            <a:avLst/>
          </a:prstGeom>
        </p:spPr>
        <p:txBody>
          <a:bodyPr/>
          <a:lstStyle/>
          <a:p>
            <a:pPr marL="472965" indent="-472965" algn="just">
              <a:lnSpc>
                <a:spcPct val="80000"/>
              </a:lnSpc>
              <a:spcBef>
                <a:spcPts val="800"/>
              </a:spcBef>
              <a:buChar char="•"/>
              <a:defRPr sz="4000">
                <a:solidFill>
                  <a:srgbClr val="FFFFFF"/>
                </a:solidFill>
              </a:defRPr>
            </a:pPr>
            <a:r>
              <a:t>Przedmiotem sprzedaży mogły być wszelkie przedmioty dopuszczone do obrotu</a:t>
            </a:r>
          </a:p>
          <a:p>
            <a:pPr marL="472965" indent="-472965" algn="just">
              <a:lnSpc>
                <a:spcPct val="80000"/>
              </a:lnSpc>
              <a:spcBef>
                <a:spcPts val="800"/>
              </a:spcBef>
              <a:buChar char="•"/>
              <a:defRPr sz="4000">
                <a:solidFill>
                  <a:srgbClr val="FFFFFF"/>
                </a:solidFill>
              </a:defRPr>
            </a:pPr>
            <a:r>
              <a:t>Zarówno ruchomości oraz nieruchomości, rzeczy oznaczone co do gatunku oraz co do cech specyficznych, rzeczy materialne i niematerialne (np. sprzedaż całego spadku), rzeczy indywidualnie oznaczone, zbiorowe oraz złożone </a:t>
            </a:r>
          </a:p>
          <a:p>
            <a:pPr marL="472965" indent="-472965" algn="just">
              <a:lnSpc>
                <a:spcPct val="80000"/>
              </a:lnSpc>
              <a:spcBef>
                <a:spcPts val="800"/>
              </a:spcBef>
              <a:buChar char="•"/>
              <a:defRPr sz="4000">
                <a:solidFill>
                  <a:srgbClr val="FFFFFF"/>
                </a:solidFill>
              </a:defRPr>
            </a:pPr>
            <a:r>
              <a:t>Także rzeczy cudze (patrz – odpowiedzialność z tytułu ewikcji)</a:t>
            </a:r>
          </a:p>
          <a:p>
            <a:pPr marL="472965" indent="-472965" algn="just">
              <a:lnSpc>
                <a:spcPct val="80000"/>
              </a:lnSpc>
              <a:spcBef>
                <a:spcPts val="800"/>
              </a:spcBef>
              <a:buChar char="•"/>
              <a:defRPr sz="4000">
                <a:solidFill>
                  <a:srgbClr val="FFFFFF"/>
                </a:solidFill>
              </a:defRPr>
            </a:pPr>
            <a:r>
              <a:t>Emptio rei sperate – kupno rzeczy spodziewanej (kontrakt skuteczny jeżeli rzecz powstała)</a:t>
            </a:r>
          </a:p>
          <a:p>
            <a:pPr marL="472965" indent="-472965" algn="just">
              <a:lnSpc>
                <a:spcPct val="80000"/>
              </a:lnSpc>
              <a:spcBef>
                <a:spcPts val="800"/>
              </a:spcBef>
              <a:buChar char="•"/>
              <a:defRPr sz="4000">
                <a:solidFill>
                  <a:srgbClr val="FFFFFF"/>
                </a:solidFill>
              </a:defRPr>
            </a:pPr>
            <a:r>
              <a:t>Emptio spei – „kupno nadziei”, obowiązek zapłąty także jeżeli rzecz nie powstałą</a:t>
            </a:r>
          </a:p>
          <a:p>
            <a:pPr marL="472965" indent="-472965" algn="just">
              <a:lnSpc>
                <a:spcPct val="80000"/>
              </a:lnSpc>
              <a:spcBef>
                <a:spcPts val="800"/>
              </a:spcBef>
              <a:buChar char="•"/>
              <a:defRPr sz="4000">
                <a:solidFill>
                  <a:srgbClr val="FFFFFF"/>
                </a:solidFill>
              </a:defRPr>
            </a:pPr>
            <a:r>
              <a:t>Kwestia kupna rzeczy własnej</a:t>
            </a:r>
          </a:p>
        </p:txBody>
      </p:sp>
    </p:spTree>
  </p:cSld>
  <p:clrMapOvr>
    <a:masterClrMapping/>
  </p:clrMapOvr>
  <p:transition xmlns:p14="http://schemas.microsoft.com/office/powerpoint/2010/mai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Cena (pretium)"/>
          <p:cNvSpPr txBox="1">
            <a:spLocks noGrp="1"/>
          </p:cNvSpPr>
          <p:nvPr>
            <p:ph type="title"/>
          </p:nvPr>
        </p:nvSpPr>
        <p:spPr>
          <a:xfrm>
            <a:off x="650239" y="388337"/>
            <a:ext cx="11704322" cy="903112"/>
          </a:xfrm>
          <a:prstGeom prst="rect">
            <a:avLst/>
          </a:prstGeom>
        </p:spPr>
        <p:txBody>
          <a:bodyPr/>
          <a:lstStyle>
            <a:lvl1pPr defTabSz="1273386">
              <a:defRPr sz="4800">
                <a:solidFill>
                  <a:srgbClr val="FFFFFF"/>
                </a:solidFill>
              </a:defRPr>
            </a:lvl1pPr>
          </a:lstStyle>
          <a:p>
            <a:r>
              <a:t>Cena (pretium) </a:t>
            </a:r>
          </a:p>
        </p:txBody>
      </p:sp>
      <p:sp>
        <p:nvSpPr>
          <p:cNvPr id="271" name="Cena powinna być:…"/>
          <p:cNvSpPr txBox="1">
            <a:spLocks noGrp="1"/>
          </p:cNvSpPr>
          <p:nvPr>
            <p:ph type="body" idx="1"/>
          </p:nvPr>
        </p:nvSpPr>
        <p:spPr>
          <a:xfrm>
            <a:off x="458328" y="1291448"/>
            <a:ext cx="12187486" cy="8089620"/>
          </a:xfrm>
          <a:prstGeom prst="rect">
            <a:avLst/>
          </a:prstGeom>
        </p:spPr>
        <p:txBody>
          <a:bodyPr/>
          <a:lstStyle/>
          <a:p>
            <a:pPr marL="650240" indent="-650240" algn="just">
              <a:lnSpc>
                <a:spcPct val="90000"/>
              </a:lnSpc>
              <a:buSzTx/>
              <a:buNone/>
              <a:defRPr>
                <a:solidFill>
                  <a:srgbClr val="FFFFFF"/>
                </a:solidFill>
              </a:defRPr>
            </a:pPr>
            <a:r>
              <a:t>Cena powinna być:</a:t>
            </a:r>
          </a:p>
          <a:p>
            <a:pPr marL="628650" indent="-628650" algn="just">
              <a:lnSpc>
                <a:spcPct val="90000"/>
              </a:lnSpc>
              <a:buFontTx/>
              <a:buAutoNum type="alphaLcParenR"/>
              <a:defRPr b="1">
                <a:solidFill>
                  <a:srgbClr val="FFFFFF"/>
                </a:solidFill>
              </a:defRPr>
            </a:pPr>
            <a:r>
              <a:t>Wyrażona w pieniądzach </a:t>
            </a:r>
            <a:r>
              <a:rPr b="0"/>
              <a:t>– „</a:t>
            </a:r>
            <a:r>
              <a:rPr b="0" i="1"/>
              <a:t>pretium in numerata pecunia consistere debet”, </a:t>
            </a:r>
            <a:r>
              <a:rPr b="0"/>
              <a:t>spór między szkołami prawniczymi (kwestia czy kontrakt bez oznaczenia ceny w pieniądzu jest sprzedażą czy zamianą)</a:t>
            </a:r>
          </a:p>
          <a:p>
            <a:pPr marL="628650" indent="-628650" algn="just">
              <a:lnSpc>
                <a:spcPct val="90000"/>
              </a:lnSpc>
              <a:buFontTx/>
              <a:buAutoNum type="alphaLcParenR"/>
              <a:defRPr b="1">
                <a:solidFill>
                  <a:srgbClr val="FFFFFF"/>
                </a:solidFill>
              </a:defRPr>
            </a:pPr>
            <a:r>
              <a:t>Oznaczona przy zawieraniu kontraktu (</a:t>
            </a:r>
            <a:r>
              <a:rPr i="1"/>
              <a:t>pretium certum)</a:t>
            </a:r>
            <a:r>
              <a:t> </a:t>
            </a:r>
            <a:r>
              <a:rPr b="0"/>
              <a:t>– cena nie może być dowolnie ustalona przez jednego z kontrahentów w trakcie trwania kontraktu; można było wyznaczyć osobie trzeciej obowiązek co wyceny rzeczy (oznaczenia ceny)</a:t>
            </a:r>
          </a:p>
        </p:txBody>
      </p:sp>
    </p:spTree>
  </p:cSld>
  <p:clrMapOvr>
    <a:masterClrMapping/>
  </p:clrMapOvr>
  <p:transition xmlns:p14="http://schemas.microsoft.com/office/powerpoint/2010/mai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c) Przyrzeczona realnie (pretium verum) – musiała bowiem przedstawiać realną wartość ekonomiczną; transakcje zawierane za symboliczną drobną monetę nie uznawano za sprzedaż…"/>
          <p:cNvSpPr txBox="1">
            <a:spLocks noGrp="1"/>
          </p:cNvSpPr>
          <p:nvPr>
            <p:ph type="body" idx="1"/>
          </p:nvPr>
        </p:nvSpPr>
        <p:spPr>
          <a:xfrm>
            <a:off x="650239" y="573475"/>
            <a:ext cx="11704322" cy="8807592"/>
          </a:xfrm>
          <a:prstGeom prst="rect">
            <a:avLst/>
          </a:prstGeom>
        </p:spPr>
        <p:txBody>
          <a:bodyPr/>
          <a:lstStyle/>
          <a:p>
            <a:pPr marL="616373" indent="-616373" algn="just">
              <a:lnSpc>
                <a:spcPct val="90000"/>
              </a:lnSpc>
              <a:spcBef>
                <a:spcPts val="800"/>
              </a:spcBef>
              <a:buSzTx/>
              <a:buNone/>
              <a:defRPr sz="3800">
                <a:solidFill>
                  <a:srgbClr val="FFFFFF"/>
                </a:solidFill>
              </a:defRPr>
            </a:pPr>
            <a:r>
              <a:t>c) Przyrzeczona realnie (</a:t>
            </a:r>
            <a:r>
              <a:rPr i="1"/>
              <a:t>pretium verum) – </a:t>
            </a:r>
            <a:r>
              <a:t>musiała bowiem przedstawiać realną wartość ekonomiczną; transakcje zawierane za symboliczną drobną monetę nie uznawano za sprzedaż</a:t>
            </a:r>
          </a:p>
          <a:p>
            <a:pPr marL="616373" indent="-616373" algn="just">
              <a:lnSpc>
                <a:spcPct val="90000"/>
              </a:lnSpc>
              <a:spcBef>
                <a:spcPts val="800"/>
              </a:spcBef>
              <a:buSzTx/>
              <a:buNone/>
              <a:defRPr sz="3800">
                <a:solidFill>
                  <a:srgbClr val="FFFFFF"/>
                </a:solidFill>
              </a:defRPr>
            </a:pPr>
            <a:r>
              <a:t>Problem ceny słusznej (</a:t>
            </a:r>
            <a:r>
              <a:rPr i="1"/>
              <a:t>iustum pretium) </a:t>
            </a:r>
            <a:r>
              <a:t>– głośne zdanie Paulusa o „wzajemnym podchodzeniu się” , przy czym niedopuszczalne było osiągnięcie zysku w wyniku podstępu. </a:t>
            </a:r>
          </a:p>
          <a:p>
            <a:pPr marL="616373" indent="-616373" algn="just">
              <a:lnSpc>
                <a:spcPct val="90000"/>
              </a:lnSpc>
              <a:spcBef>
                <a:spcPts val="800"/>
              </a:spcBef>
              <a:buSzTx/>
              <a:buNone/>
              <a:defRPr sz="3800">
                <a:solidFill>
                  <a:srgbClr val="FFFFFF"/>
                </a:solidFill>
              </a:defRPr>
            </a:pPr>
            <a:r>
              <a:t>Próby reform w okresie poklasycznym:</a:t>
            </a:r>
          </a:p>
          <a:p>
            <a:pPr marL="609952" indent="-609952" algn="just">
              <a:lnSpc>
                <a:spcPct val="90000"/>
              </a:lnSpc>
              <a:spcBef>
                <a:spcPts val="800"/>
              </a:spcBef>
              <a:buFontTx/>
              <a:buAutoNum type="romanUcPeriod"/>
              <a:defRPr sz="3800">
                <a:solidFill>
                  <a:srgbClr val="FFFFFF"/>
                </a:solidFill>
              </a:defRPr>
            </a:pPr>
            <a:r>
              <a:t>Indeks cen cesarza Dioklecjana (ceny maksymalne za których przekroczenie groziła nawet kara śmierci)</a:t>
            </a:r>
          </a:p>
          <a:p>
            <a:pPr marL="609952" indent="-609952" algn="just">
              <a:lnSpc>
                <a:spcPct val="90000"/>
              </a:lnSpc>
              <a:spcBef>
                <a:spcPts val="800"/>
              </a:spcBef>
              <a:buFontTx/>
              <a:buAutoNum type="romanUcPeriod"/>
              <a:defRPr sz="3800" i="1">
                <a:solidFill>
                  <a:srgbClr val="FFFFFF"/>
                </a:solidFill>
              </a:defRPr>
            </a:pPr>
            <a:r>
              <a:t>Laesio enormis – </a:t>
            </a:r>
            <a:r>
              <a:rPr i="0"/>
              <a:t>przy sprzedaży nieruchomości za mniej niż połowę jej wartości można był żądać dopłaty do jej pełnej wartości lub rozwiązania umowy za zwrotem spełnionych świadczeń (Justynian)</a:t>
            </a:r>
          </a:p>
        </p:txBody>
      </p:sp>
    </p:spTree>
  </p:cSld>
  <p:clrMapOvr>
    <a:masterClrMapping/>
  </p:clrMapOvr>
  <p:transition xmlns:p14="http://schemas.microsoft.com/office/powerpoint/2010/mai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Udowodnienie konsensusu"/>
          <p:cNvSpPr txBox="1">
            <a:spLocks noGrp="1"/>
          </p:cNvSpPr>
          <p:nvPr>
            <p:ph type="title"/>
          </p:nvPr>
        </p:nvSpPr>
        <p:spPr>
          <a:xfrm>
            <a:off x="650239" y="390595"/>
            <a:ext cx="11704322" cy="1106312"/>
          </a:xfrm>
          <a:prstGeom prst="rect">
            <a:avLst/>
          </a:prstGeom>
        </p:spPr>
        <p:txBody>
          <a:bodyPr/>
          <a:lstStyle>
            <a:lvl1pPr>
              <a:defRPr sz="5000">
                <a:solidFill>
                  <a:srgbClr val="FFFFFF"/>
                </a:solidFill>
              </a:defRPr>
            </a:lvl1pPr>
          </a:lstStyle>
          <a:p>
            <a:r>
              <a:t>Udowodnienie konsensusu </a:t>
            </a:r>
          </a:p>
        </p:txBody>
      </p:sp>
      <p:sp>
        <p:nvSpPr>
          <p:cNvPr id="276" name="Fakt osiągnięcia konsensusu nie wymagał żadnych form ani nawet obecności stron w tym samym miejscu oraz w tym samym czasie…"/>
          <p:cNvSpPr txBox="1">
            <a:spLocks noGrp="1"/>
          </p:cNvSpPr>
          <p:nvPr>
            <p:ph type="body" idx="1"/>
          </p:nvPr>
        </p:nvSpPr>
        <p:spPr>
          <a:xfrm>
            <a:off x="650239" y="1393049"/>
            <a:ext cx="11704322" cy="8091876"/>
          </a:xfrm>
          <a:prstGeom prst="rect">
            <a:avLst/>
          </a:prstGeom>
        </p:spPr>
        <p:txBody>
          <a:bodyPr/>
          <a:lstStyle/>
          <a:p>
            <a:pPr marL="589359" indent="-589359" algn="just">
              <a:buChar char="•"/>
              <a:defRPr>
                <a:solidFill>
                  <a:srgbClr val="FFFFFF"/>
                </a:solidFill>
              </a:defRPr>
            </a:pPr>
            <a:r>
              <a:t>Fakt osiągnięcia konsensusu nie wymagał żadnych form ani nawet obecności stron w tym samym miejscu oraz w tym samym czasie</a:t>
            </a:r>
          </a:p>
          <a:p>
            <a:pPr marL="589359" indent="-589359" algn="just">
              <a:buChar char="•"/>
              <a:defRPr>
                <a:solidFill>
                  <a:srgbClr val="FFFFFF"/>
                </a:solidFill>
              </a:defRPr>
            </a:pPr>
            <a:r>
              <a:t>Konsensus mógł stać się jednak przedmiotem dowodu w ewentualnym procesie sądowym, stosowano więc dwa instrumenty pomocnicze</a:t>
            </a:r>
          </a:p>
          <a:p>
            <a:pPr marL="589359" indent="-589359" algn="just">
              <a:buFontTx/>
              <a:buAutoNum type="alphaLcParenR"/>
              <a:defRPr>
                <a:solidFill>
                  <a:srgbClr val="FFFFFF"/>
                </a:solidFill>
              </a:defRPr>
            </a:pPr>
            <a:r>
              <a:t>Zadatek – typu rzymskiego (arra confirmatoria) oraz typu greckiego (arra poenitentialis)</a:t>
            </a:r>
          </a:p>
          <a:p>
            <a:pPr marL="589359" indent="-589359" algn="just">
              <a:buFontTx/>
              <a:buAutoNum type="alphaLcParenR"/>
              <a:defRPr>
                <a:solidFill>
                  <a:srgbClr val="FFFFFF"/>
                </a:solidFill>
              </a:defRPr>
            </a:pPr>
            <a:r>
              <a:t>Forma pisemna</a:t>
            </a:r>
          </a:p>
        </p:txBody>
      </p:sp>
    </p:spTree>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34"/>
          <p:cNvSpPr txBox="1">
            <a:spLocks noGrp="1"/>
          </p:cNvSpPr>
          <p:nvPr>
            <p:ph type="title"/>
          </p:nvPr>
        </p:nvSpPr>
        <p:spPr>
          <a:xfrm>
            <a:off x="664950" y="-1"/>
            <a:ext cx="11704323" cy="1625601"/>
          </a:xfrm>
          <a:prstGeom prst="rect">
            <a:avLst/>
          </a:prstGeom>
        </p:spPr>
        <p:txBody>
          <a:bodyPr/>
          <a:lstStyle>
            <a:lvl1pPr defTabSz="1131416">
              <a:defRPr sz="4600">
                <a:solidFill>
                  <a:srgbClr val="FFFFFF"/>
                </a:solidFill>
                <a:latin typeface="Times New Roman"/>
                <a:ea typeface="Times New Roman"/>
                <a:cs typeface="Times New Roman"/>
                <a:sym typeface="Times New Roman"/>
              </a:defRPr>
            </a:lvl1pPr>
          </a:lstStyle>
          <a:p>
            <a:r>
              <a:t>Kazus III</a:t>
            </a:r>
          </a:p>
        </p:txBody>
      </p:sp>
      <p:sp>
        <p:nvSpPr>
          <p:cNvPr id="147" name="Shape 135"/>
          <p:cNvSpPr txBox="1">
            <a:spLocks noGrp="1"/>
          </p:cNvSpPr>
          <p:nvPr>
            <p:ph type="body" idx="1"/>
          </p:nvPr>
        </p:nvSpPr>
        <p:spPr>
          <a:xfrm>
            <a:off x="357713" y="1702043"/>
            <a:ext cx="12289374" cy="8051559"/>
          </a:xfrm>
          <a:prstGeom prst="rect">
            <a:avLst/>
          </a:prstGeom>
        </p:spPr>
        <p:txBody>
          <a:bodyPr>
            <a:normAutofit lnSpcReduction="10000"/>
          </a:bodyPr>
          <a:lstStyle>
            <a:lvl1pPr marL="0" indent="0" algn="just" defTabSz="1112376">
              <a:lnSpc>
                <a:spcPct val="120000"/>
              </a:lnSpc>
              <a:spcBef>
                <a:spcPts val="600"/>
              </a:spcBef>
              <a:buSzTx/>
              <a:buNone/>
              <a:defRPr sz="3366">
                <a:solidFill>
                  <a:srgbClr val="FFFFFF"/>
                </a:solidFill>
                <a:latin typeface="Times New Roman"/>
                <a:ea typeface="Times New Roman"/>
                <a:cs typeface="Times New Roman"/>
                <a:sym typeface="Times New Roman"/>
              </a:defRPr>
            </a:lvl1pPr>
          </a:lstStyle>
          <a:p>
            <a:r>
              <a:t>Trybonian podejmował w swojej gospodzie poselstwo Hunów. Polecił chłopcom stajennym wyprowadzenie wierzchowców władców koni na pobliskie pastwisko ponieważ przyprowadzili oni ze sobą zbyt dużo koni, by można je było wykarmić i pomieścić w stajni. Chłopcy postanowili wbić w ziemię paliki i przywiązać do nich konie. Paliki wbili pod rozłożystym dębęm, bowiem zbliżała się burza, a nie chcieli by zmokły ozdobne siodła, w które wyposażone były konie. Uważając, że ich praca jest zakończona udali się do pobliskiej karczmy prowadzonej przez Gajusa. W tym czasie burza rozpętała się na dobre. Pech chciał, że piorun uderzył w drzewo, pod którym pozostawili oni wierzchowce. W wyniku pożaru wiele wierzchowców odniosło rany. Rozwścieczony wódz Hunów wpada do Twojego biura prawnego z jednym pytaniem: Kto jest odpowiedzialny za taki stan rzeczy?</a:t>
            </a:r>
          </a:p>
        </p:txBody>
      </p:sp>
    </p:spTree>
  </p:cSld>
  <p:clrMapOvr>
    <a:masterClrMapping/>
  </p:clrMapOvr>
  <p:transition xmlns:p14="http://schemas.microsoft.com/office/powerpoint/2010/mai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Obowiązki  stron"/>
          <p:cNvSpPr txBox="1">
            <a:spLocks noGrp="1"/>
          </p:cNvSpPr>
          <p:nvPr>
            <p:ph type="title"/>
          </p:nvPr>
        </p:nvSpPr>
        <p:spPr>
          <a:xfrm>
            <a:off x="663786" y="-1"/>
            <a:ext cx="11704321" cy="900855"/>
          </a:xfrm>
          <a:prstGeom prst="rect">
            <a:avLst/>
          </a:prstGeom>
        </p:spPr>
        <p:txBody>
          <a:bodyPr/>
          <a:lstStyle>
            <a:lvl1pPr defTabSz="1273386">
              <a:defRPr sz="4800">
                <a:solidFill>
                  <a:srgbClr val="FFFFFF"/>
                </a:solidFill>
              </a:defRPr>
            </a:lvl1pPr>
          </a:lstStyle>
          <a:p>
            <a:r>
              <a:t>Obowiązki  stron</a:t>
            </a:r>
          </a:p>
        </p:txBody>
      </p:sp>
      <p:sp>
        <p:nvSpPr>
          <p:cNvPr id="279" name="Podstawowym obowiązkiem sprzedawcy było wydanie kupującemu rzeczy – a raczej jej spokojnego i niezakłóconego posiadania (forma świadczenia: facere)  - kupujący nie mógł się domagać przeniesienia własności…"/>
          <p:cNvSpPr txBox="1">
            <a:spLocks noGrp="1"/>
          </p:cNvSpPr>
          <p:nvPr>
            <p:ph type="body" idx="1"/>
          </p:nvPr>
        </p:nvSpPr>
        <p:spPr>
          <a:xfrm>
            <a:off x="356728" y="984390"/>
            <a:ext cx="12390686" cy="8500535"/>
          </a:xfrm>
          <a:prstGeom prst="rect">
            <a:avLst/>
          </a:prstGeom>
        </p:spPr>
        <p:txBody>
          <a:bodyPr/>
          <a:lstStyle/>
          <a:p>
            <a:pPr marL="472965" indent="-472965" algn="just">
              <a:lnSpc>
                <a:spcPct val="90000"/>
              </a:lnSpc>
              <a:spcBef>
                <a:spcPts val="800"/>
              </a:spcBef>
              <a:buChar char="•"/>
              <a:defRPr sz="4000">
                <a:solidFill>
                  <a:srgbClr val="FFFFFF"/>
                </a:solidFill>
              </a:defRPr>
            </a:pPr>
            <a:r>
              <a:t>Podstawowym obowiązkiem sprzedawcy było wydanie kupującemu rzeczy – a raczej jej spokojnego i niezakłóconego posiadania (forma świadczenia: facere)  - kupujący nie mógł się domagać przeniesienia własności</a:t>
            </a:r>
          </a:p>
          <a:p>
            <a:pPr marL="472965" indent="-472965" algn="just">
              <a:lnSpc>
                <a:spcPct val="90000"/>
              </a:lnSpc>
              <a:spcBef>
                <a:spcPts val="800"/>
              </a:spcBef>
              <a:buChar char="•"/>
              <a:defRPr sz="4000">
                <a:solidFill>
                  <a:srgbClr val="FFFFFF"/>
                </a:solidFill>
              </a:defRPr>
            </a:pPr>
            <a:r>
              <a:t>Obowiązek strzeżenia rzeczy (odpowiedzialność za omnis culpa, a w prawie justyniańskim także custodia)</a:t>
            </a:r>
          </a:p>
          <a:p>
            <a:pPr marL="472965" indent="-472965" algn="just">
              <a:lnSpc>
                <a:spcPct val="90000"/>
              </a:lnSpc>
              <a:spcBef>
                <a:spcPts val="800"/>
              </a:spcBef>
              <a:buChar char="•"/>
              <a:defRPr sz="4000">
                <a:solidFill>
                  <a:srgbClr val="FFFFFF"/>
                </a:solidFill>
              </a:defRPr>
            </a:pPr>
            <a:r>
              <a:t>Podstawowym obowiązkiem kupującego była zapłata ceny (świadczenie w formie dare) , a także odebrać rzecz oraz wynagrodzić straty powstałe od chwili zawarcia umowy, jak również zwrócić poczynione na rzecz nakłady</a:t>
            </a:r>
          </a:p>
        </p:txBody>
      </p:sp>
    </p:spTree>
  </p:cSld>
  <p:clrMapOvr>
    <a:masterClrMapping/>
  </p:clrMapOvr>
  <p:transition xmlns:p14="http://schemas.microsoft.com/office/powerpoint/2010/mai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Niebezpieczeństwo utraty rzeczy"/>
          <p:cNvSpPr txBox="1">
            <a:spLocks noGrp="1"/>
          </p:cNvSpPr>
          <p:nvPr>
            <p:ph type="title"/>
          </p:nvPr>
        </p:nvSpPr>
        <p:spPr>
          <a:xfrm>
            <a:off x="650239" y="390595"/>
            <a:ext cx="11704322" cy="799254"/>
          </a:xfrm>
          <a:prstGeom prst="rect">
            <a:avLst/>
          </a:prstGeom>
        </p:spPr>
        <p:txBody>
          <a:bodyPr/>
          <a:lstStyle>
            <a:lvl1pPr defTabSz="1117600">
              <a:defRPr sz="4200">
                <a:solidFill>
                  <a:srgbClr val="FFFFFF"/>
                </a:solidFill>
              </a:defRPr>
            </a:lvl1pPr>
          </a:lstStyle>
          <a:p>
            <a:r>
              <a:t>Niebezpieczeństwo utraty rzeczy</a:t>
            </a:r>
          </a:p>
        </p:txBody>
      </p:sp>
      <p:sp>
        <p:nvSpPr>
          <p:cNvPr id="282" name="Gdy przedmiotem umowy była rzecz oznaczona co do gatunku, która została zniszczona przed wydaniem rzeczy to sprzedawca nie był zwolniony z zobowiązania i musiał świadczyć rzecz inną…"/>
          <p:cNvSpPr txBox="1">
            <a:spLocks noGrp="1"/>
          </p:cNvSpPr>
          <p:nvPr>
            <p:ph type="body" idx="1"/>
          </p:nvPr>
        </p:nvSpPr>
        <p:spPr>
          <a:xfrm>
            <a:off x="356728" y="1496906"/>
            <a:ext cx="12187486" cy="7988019"/>
          </a:xfrm>
          <a:prstGeom prst="rect">
            <a:avLst/>
          </a:prstGeom>
        </p:spPr>
        <p:txBody>
          <a:bodyPr/>
          <a:lstStyle/>
          <a:p>
            <a:pPr marL="472965" indent="-472965" algn="just">
              <a:lnSpc>
                <a:spcPct val="80000"/>
              </a:lnSpc>
              <a:spcBef>
                <a:spcPts val="800"/>
              </a:spcBef>
              <a:buChar char="•"/>
              <a:defRPr sz="4000">
                <a:solidFill>
                  <a:srgbClr val="FFFFFF"/>
                </a:solidFill>
              </a:defRPr>
            </a:pPr>
            <a:r>
              <a:t>Gdy przedmiotem umowy była rzecz oznaczona co do gatunku, która została zniszczona przed wydaniem rzeczy to sprzedawca nie był zwolniony z zobowiązania i musiał świadczyć rzecz inną</a:t>
            </a:r>
          </a:p>
          <a:p>
            <a:pPr marL="472965" indent="-472965" algn="just">
              <a:lnSpc>
                <a:spcPct val="80000"/>
              </a:lnSpc>
              <a:spcBef>
                <a:spcPts val="800"/>
              </a:spcBef>
              <a:buChar char="•"/>
              <a:defRPr sz="4000">
                <a:solidFill>
                  <a:srgbClr val="FFFFFF"/>
                </a:solidFill>
              </a:defRPr>
            </a:pPr>
            <a:r>
              <a:t>Wyjątek od zasady ryzyka właścicielskiego – „periculum est emptoris”: jeżeli przedmiotem sprzedaży była rzecz oznaczona indywidualnie, która została zniszczona na skutek siły wyżej zanim sprzedawca wydał ją kupującego to konsekwencje ponosił kupujący, a sprzedający był zwolniony ze swojego świadczenia, mógł też żądać wypłaty ceny, jeżeli jeszcze nie nastąpiła (pokłosie dawnej rzymskiej sprzedaży, która dochodziła do skutku w drodze podwójnej stypulacji)</a:t>
            </a:r>
          </a:p>
        </p:txBody>
      </p:sp>
    </p:spTree>
  </p:cSld>
  <p:clrMapOvr>
    <a:masterClrMapping/>
  </p:clrMapOvr>
  <p:transition xmlns:p14="http://schemas.microsoft.com/office/powerpoint/2010/mai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Ochrona procesowa"/>
          <p:cNvSpPr txBox="1">
            <a:spLocks noGrp="1"/>
          </p:cNvSpPr>
          <p:nvPr>
            <p:ph type="title"/>
          </p:nvPr>
        </p:nvSpPr>
        <p:spPr>
          <a:xfrm>
            <a:off x="650239" y="390595"/>
            <a:ext cx="11704322" cy="695397"/>
          </a:xfrm>
          <a:prstGeom prst="rect">
            <a:avLst/>
          </a:prstGeom>
        </p:spPr>
        <p:txBody>
          <a:bodyPr/>
          <a:lstStyle>
            <a:lvl1pPr defTabSz="961813">
              <a:defRPr sz="3600">
                <a:solidFill>
                  <a:srgbClr val="FFFFFF"/>
                </a:solidFill>
              </a:defRPr>
            </a:lvl1pPr>
          </a:lstStyle>
          <a:p>
            <a:r>
              <a:t>Ochrona procesowa</a:t>
            </a:r>
          </a:p>
        </p:txBody>
      </p:sp>
      <p:sp>
        <p:nvSpPr>
          <p:cNvPr id="285" name="Obie strony dysponowały powództwami o charakterze bonae fidei:…"/>
          <p:cNvSpPr txBox="1">
            <a:spLocks noGrp="1"/>
          </p:cNvSpPr>
          <p:nvPr>
            <p:ph type="body" idx="1"/>
          </p:nvPr>
        </p:nvSpPr>
        <p:spPr>
          <a:xfrm>
            <a:off x="255128" y="1291448"/>
            <a:ext cx="12492286" cy="8193478"/>
          </a:xfrm>
          <a:prstGeom prst="rect">
            <a:avLst/>
          </a:prstGeom>
        </p:spPr>
        <p:txBody>
          <a:bodyPr/>
          <a:lstStyle/>
          <a:p>
            <a:pPr marL="487680" indent="-487680" algn="just">
              <a:lnSpc>
                <a:spcPct val="80000"/>
              </a:lnSpc>
              <a:spcBef>
                <a:spcPts val="800"/>
              </a:spcBef>
              <a:buSzTx/>
              <a:buNone/>
              <a:defRPr sz="4000">
                <a:solidFill>
                  <a:srgbClr val="FFFFFF"/>
                </a:solidFill>
              </a:defRPr>
            </a:pPr>
            <a:r>
              <a:t>Obie strony dysponowały powództwami o charakterze bonae fidei:</a:t>
            </a:r>
          </a:p>
          <a:p>
            <a:pPr marL="472965" indent="-472965" algn="just">
              <a:lnSpc>
                <a:spcPct val="80000"/>
              </a:lnSpc>
              <a:spcBef>
                <a:spcPts val="800"/>
              </a:spcBef>
              <a:buFontTx/>
              <a:buChar char="-"/>
              <a:defRPr sz="4000">
                <a:solidFill>
                  <a:srgbClr val="FFFFFF"/>
                </a:solidFill>
              </a:defRPr>
            </a:pPr>
            <a:r>
              <a:t>za pomocą actio venditi sprzedawca dochodził zapłaty ceny (także wtedy, gdy sam nie świadczył), także odsetek jeżeli nie zapłacono jej w terminie; mógł również żądać nakładów koniecznych poczynionych na rzeczy od momentu zawarcia umowy do wydania rzeczy</a:t>
            </a:r>
          </a:p>
          <a:p>
            <a:pPr marL="472965" indent="-472965" algn="just">
              <a:lnSpc>
                <a:spcPct val="80000"/>
              </a:lnSpc>
              <a:spcBef>
                <a:spcPts val="800"/>
              </a:spcBef>
              <a:buFontTx/>
              <a:buChar char="-"/>
              <a:defRPr sz="4000">
                <a:solidFill>
                  <a:srgbClr val="FFFFFF"/>
                </a:solidFill>
              </a:defRPr>
            </a:pPr>
            <a:r>
              <a:t>za pomocą actio empti kupujący dochodził przekazania (co do zasady) posiadania rzeczy, a także odszkodowania (wady prawne lub fizyczne) lub uprawnień z umów dodatkowych</a:t>
            </a:r>
          </a:p>
          <a:p>
            <a:pPr marL="487680" indent="-487680" algn="just">
              <a:lnSpc>
                <a:spcPct val="80000"/>
              </a:lnSpc>
              <a:spcBef>
                <a:spcPts val="800"/>
              </a:spcBef>
              <a:buSzTx/>
              <a:buNone/>
              <a:defRPr sz="4000">
                <a:solidFill>
                  <a:srgbClr val="FFFFFF"/>
                </a:solidFill>
              </a:defRPr>
            </a:pPr>
            <a:r>
              <a:t>Zarzut wzajemnego charakteru świadczenia dla strony niepewnej swojego kontrahenta. </a:t>
            </a:r>
          </a:p>
        </p:txBody>
      </p:sp>
    </p:spTree>
  </p:cSld>
  <p:clrMapOvr>
    <a:masterClrMapping/>
  </p:clrMapOvr>
  <p:transition xmlns:p14="http://schemas.microsoft.com/office/powerpoint/2010/mai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Odpowiedzialność sprzedawcy"/>
          <p:cNvSpPr txBox="1">
            <a:spLocks noGrp="1"/>
          </p:cNvSpPr>
          <p:nvPr>
            <p:ph type="title"/>
          </p:nvPr>
        </p:nvSpPr>
        <p:spPr>
          <a:xfrm>
            <a:off x="650239" y="390595"/>
            <a:ext cx="11704322" cy="1625601"/>
          </a:xfrm>
          <a:prstGeom prst="rect">
            <a:avLst/>
          </a:prstGeom>
        </p:spPr>
        <p:txBody>
          <a:bodyPr/>
          <a:lstStyle>
            <a:lvl1pPr>
              <a:defRPr>
                <a:solidFill>
                  <a:srgbClr val="FFFFFF"/>
                </a:solidFill>
              </a:defRPr>
            </a:lvl1pPr>
          </a:lstStyle>
          <a:p>
            <a:r>
              <a:t>Odpowiedzialność sprzedawcy</a:t>
            </a:r>
          </a:p>
        </p:txBody>
      </p:sp>
      <p:sp>
        <p:nvSpPr>
          <p:cNvPr id="288" name="Odpowiedzialność na podstawie ogólnego charakteru zobowiązań umownych:…"/>
          <p:cNvSpPr txBox="1">
            <a:spLocks noGrp="1"/>
          </p:cNvSpPr>
          <p:nvPr>
            <p:ph type="body" idx="1"/>
          </p:nvPr>
        </p:nvSpPr>
        <p:spPr>
          <a:xfrm>
            <a:off x="650239" y="1803964"/>
            <a:ext cx="11704322" cy="7680961"/>
          </a:xfrm>
          <a:prstGeom prst="rect">
            <a:avLst/>
          </a:prstGeom>
        </p:spPr>
        <p:txBody>
          <a:bodyPr/>
          <a:lstStyle/>
          <a:p>
            <a:pPr marL="555413" indent="-555413">
              <a:buSzTx/>
              <a:buNone/>
              <a:defRPr>
                <a:solidFill>
                  <a:srgbClr val="FFFFFF"/>
                </a:solidFill>
              </a:defRPr>
            </a:pPr>
            <a:r>
              <a:t>Odpowiedzialność na podstawie ogólnego charakteru zobowiązań umownych:</a:t>
            </a:r>
          </a:p>
          <a:p>
            <a:pPr marL="536971" indent="-536971">
              <a:buFontTx/>
              <a:buChar char="-"/>
              <a:defRPr>
                <a:solidFill>
                  <a:srgbClr val="FFFFFF"/>
                </a:solidFill>
              </a:defRPr>
            </a:pPr>
            <a:r>
              <a:t>Culpa </a:t>
            </a:r>
          </a:p>
          <a:p>
            <a:pPr marL="536971" indent="-536971">
              <a:buFontTx/>
              <a:buChar char="-"/>
              <a:defRPr>
                <a:solidFill>
                  <a:srgbClr val="FFFFFF"/>
                </a:solidFill>
              </a:defRPr>
            </a:pPr>
            <a:r>
              <a:t>Custodia</a:t>
            </a:r>
          </a:p>
          <a:p>
            <a:pPr marL="536971" indent="-536971">
              <a:buFontTx/>
              <a:buChar char="-"/>
              <a:defRPr>
                <a:solidFill>
                  <a:srgbClr val="FFFFFF"/>
                </a:solidFill>
              </a:defRPr>
            </a:pPr>
            <a:r>
              <a:t>Mora </a:t>
            </a:r>
          </a:p>
          <a:p>
            <a:pPr marL="555413" indent="-555413">
              <a:buSzTx/>
              <a:buNone/>
              <a:defRPr>
                <a:solidFill>
                  <a:srgbClr val="FFFFFF"/>
                </a:solidFill>
              </a:defRPr>
            </a:pPr>
            <a:r>
              <a:t>Odpowiedzialność specjalna – przy umowie sprzedaży:</a:t>
            </a:r>
          </a:p>
          <a:p>
            <a:pPr marL="536971" indent="-536971">
              <a:buFontTx/>
              <a:buAutoNum type="alphaLcParenR"/>
              <a:defRPr>
                <a:solidFill>
                  <a:srgbClr val="FFFFFF"/>
                </a:solidFill>
              </a:defRPr>
            </a:pPr>
            <a:r>
              <a:t>Za wady prawne rzeczy</a:t>
            </a:r>
          </a:p>
          <a:p>
            <a:pPr marL="536971" indent="-536971">
              <a:buFontTx/>
              <a:buAutoNum type="alphaLcParenR"/>
              <a:defRPr>
                <a:solidFill>
                  <a:srgbClr val="FFFFFF"/>
                </a:solidFill>
              </a:defRPr>
            </a:pPr>
            <a:r>
              <a:t>Za wady fizyczne rzeczy</a:t>
            </a:r>
          </a:p>
        </p:txBody>
      </p:sp>
    </p:spTree>
  </p:cSld>
  <p:clrMapOvr>
    <a:masterClrMapping/>
  </p:clrMapOvr>
  <p:transition xmlns:p14="http://schemas.microsoft.com/office/powerpoint/2010/mai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Rękojmia za wady prawne"/>
          <p:cNvSpPr txBox="1">
            <a:spLocks noGrp="1"/>
          </p:cNvSpPr>
          <p:nvPr>
            <p:ph type="title"/>
          </p:nvPr>
        </p:nvSpPr>
        <p:spPr>
          <a:xfrm>
            <a:off x="562186" y="-1"/>
            <a:ext cx="11704321" cy="1189850"/>
          </a:xfrm>
          <a:prstGeom prst="rect">
            <a:avLst/>
          </a:prstGeom>
        </p:spPr>
        <p:txBody>
          <a:bodyPr/>
          <a:lstStyle>
            <a:lvl1pPr>
              <a:defRPr>
                <a:solidFill>
                  <a:srgbClr val="FFFFFF"/>
                </a:solidFill>
              </a:defRPr>
            </a:lvl1pPr>
          </a:lstStyle>
          <a:p>
            <a:r>
              <a:t>Rękojmia za wady prawne</a:t>
            </a:r>
          </a:p>
        </p:txBody>
      </p:sp>
      <p:sp>
        <p:nvSpPr>
          <p:cNvPr id="291" name="Była związana z możliwością sprzedaży rzeczy cudzej. Osoba trzecia, mająca prawo rzeczowe względem rzeczy mogła nabywcy odebrać rzecz np. w drodze procesu windykacyjnego. Taką sytuacje nazywamy ewikcją.…"/>
          <p:cNvSpPr txBox="1">
            <a:spLocks noGrp="1"/>
          </p:cNvSpPr>
          <p:nvPr>
            <p:ph type="body" idx="1"/>
          </p:nvPr>
        </p:nvSpPr>
        <p:spPr>
          <a:xfrm>
            <a:off x="255128" y="984390"/>
            <a:ext cx="12289086" cy="8500535"/>
          </a:xfrm>
          <a:prstGeom prst="rect">
            <a:avLst/>
          </a:prstGeom>
        </p:spPr>
        <p:txBody>
          <a:bodyPr/>
          <a:lstStyle/>
          <a:p>
            <a:pPr marL="480906" indent="-480906" algn="just" defTabSz="1286933">
              <a:lnSpc>
                <a:spcPct val="90000"/>
              </a:lnSpc>
              <a:spcBef>
                <a:spcPts val="800"/>
              </a:spcBef>
              <a:buSzTx/>
              <a:buNone/>
              <a:defRPr sz="3600">
                <a:solidFill>
                  <a:srgbClr val="FFFFFF"/>
                </a:solidFill>
              </a:defRPr>
            </a:pPr>
            <a:r>
              <a:t>Była związana z możliwością sprzedaży rzeczy cudzej. Osoba trzecia, mająca prawo rzeczowe względem rzeczy mogła nabywcy odebrać rzecz np. w drodze procesu windykacyjnego. Taką sytuacje nazywamy ewikcją. </a:t>
            </a:r>
          </a:p>
          <a:p>
            <a:pPr marL="480906" indent="-480906" algn="just" defTabSz="1286933">
              <a:lnSpc>
                <a:spcPct val="90000"/>
              </a:lnSpc>
              <a:spcBef>
                <a:spcPts val="800"/>
              </a:spcBef>
              <a:buSzTx/>
              <a:buNone/>
              <a:defRPr sz="3600">
                <a:solidFill>
                  <a:srgbClr val="FFFFFF"/>
                </a:solidFill>
              </a:defRPr>
            </a:pPr>
            <a:r>
              <a:t>Ewolucja:</a:t>
            </a:r>
          </a:p>
          <a:p>
            <a:pPr marL="480906" indent="-480906" algn="just" defTabSz="1286933">
              <a:lnSpc>
                <a:spcPct val="90000"/>
              </a:lnSpc>
              <a:spcBef>
                <a:spcPts val="800"/>
              </a:spcBef>
              <a:buSzTx/>
              <a:buNone/>
              <a:defRPr sz="3600">
                <a:solidFill>
                  <a:srgbClr val="FFFFFF"/>
                </a:solidFill>
              </a:defRPr>
            </a:pPr>
            <a:r>
              <a:t>- Możliwość sądowego dochodzenia podwójnej ceny kupna od sprzedawcy na podstawie actio auctoritatis związanej ze sprzedażą mancypacyjną</a:t>
            </a:r>
          </a:p>
          <a:p>
            <a:pPr marL="468190" indent="-468190" algn="just" defTabSz="1286933">
              <a:lnSpc>
                <a:spcPct val="90000"/>
              </a:lnSpc>
              <a:spcBef>
                <a:spcPts val="800"/>
              </a:spcBef>
              <a:buFontTx/>
              <a:buChar char="-"/>
              <a:defRPr sz="3600">
                <a:solidFill>
                  <a:srgbClr val="FFFFFF"/>
                </a:solidFill>
              </a:defRPr>
            </a:pPr>
            <a:r>
              <a:t>W początkowym okresie rozwoju kontraktu konsensualnego wykorzystywano </a:t>
            </a:r>
            <a:r>
              <a:rPr i="1"/>
              <a:t>stipulatio duplae </a:t>
            </a:r>
            <a:r>
              <a:t>jako formę zabezpieczenia praw nabywcy, odpowiedzialność o charakterze deliktowym</a:t>
            </a:r>
          </a:p>
          <a:p>
            <a:pPr marL="468190" indent="-468190" algn="just" defTabSz="1286933">
              <a:lnSpc>
                <a:spcPct val="90000"/>
              </a:lnSpc>
              <a:spcBef>
                <a:spcPts val="800"/>
              </a:spcBef>
              <a:buFontTx/>
              <a:buChar char="-"/>
              <a:defRPr sz="3600">
                <a:solidFill>
                  <a:srgbClr val="FFFFFF"/>
                </a:solidFill>
              </a:defRPr>
            </a:pPr>
            <a:r>
              <a:t>Ostatnia faza rozwoju: część treści zobowiązania, możliwość dochodzenia odszkodowania za pomocą actio empti</a:t>
            </a:r>
          </a:p>
        </p:txBody>
      </p:sp>
    </p:spTree>
  </p:cSld>
  <p:clrMapOvr>
    <a:masterClrMapping/>
  </p:clrMapOvr>
  <p:transition xmlns:p14="http://schemas.microsoft.com/office/powerpoint/2010/mai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Rękojmia za wady fizyczne"/>
          <p:cNvSpPr txBox="1">
            <a:spLocks noGrp="1"/>
          </p:cNvSpPr>
          <p:nvPr>
            <p:ph type="title"/>
          </p:nvPr>
        </p:nvSpPr>
        <p:spPr>
          <a:xfrm>
            <a:off x="663786" y="-1"/>
            <a:ext cx="11704321" cy="1002455"/>
          </a:xfrm>
          <a:prstGeom prst="rect">
            <a:avLst/>
          </a:prstGeom>
        </p:spPr>
        <p:txBody>
          <a:bodyPr/>
          <a:lstStyle>
            <a:lvl1pPr>
              <a:defRPr sz="5400">
                <a:solidFill>
                  <a:srgbClr val="FFFFFF"/>
                </a:solidFill>
              </a:defRPr>
            </a:lvl1pPr>
          </a:lstStyle>
          <a:p>
            <a:r>
              <a:t>Rękojmia za wady fizyczne</a:t>
            </a:r>
          </a:p>
        </p:txBody>
      </p:sp>
      <p:sp>
        <p:nvSpPr>
          <p:cNvPr id="294" name="Problem związany ze sprzedażą rzeczy oznaczonych indywidualnie (przy rzeczach oznaczonych gatunkowe – niewykonanie zobowiązania). Dotyczył wad ukrytych – wad jawne kupujący powinien dostrzec.…"/>
          <p:cNvSpPr txBox="1">
            <a:spLocks noGrp="1"/>
          </p:cNvSpPr>
          <p:nvPr>
            <p:ph type="body" idx="1"/>
          </p:nvPr>
        </p:nvSpPr>
        <p:spPr>
          <a:xfrm>
            <a:off x="356728" y="880533"/>
            <a:ext cx="12289086" cy="8870810"/>
          </a:xfrm>
          <a:prstGeom prst="rect">
            <a:avLst/>
          </a:prstGeom>
        </p:spPr>
        <p:txBody>
          <a:bodyPr/>
          <a:lstStyle/>
          <a:p>
            <a:pPr marL="568959" indent="-568959" algn="just">
              <a:lnSpc>
                <a:spcPct val="80000"/>
              </a:lnSpc>
              <a:spcBef>
                <a:spcPts val="800"/>
              </a:spcBef>
              <a:buSzTx/>
              <a:buNone/>
              <a:defRPr sz="3800">
                <a:solidFill>
                  <a:srgbClr val="FFFFFF"/>
                </a:solidFill>
              </a:defRPr>
            </a:pPr>
            <a:r>
              <a:t>Problem związany ze sprzedażą rzeczy oznaczonych indywidualnie (przy rzeczach oznaczonych gatunkowe – niewykonanie zobowiązania). Dotyczył wad ukrytych – wad jawne kupujący powinien dostrzec. </a:t>
            </a:r>
          </a:p>
          <a:p>
            <a:pPr marL="568959" indent="-568959" algn="just">
              <a:lnSpc>
                <a:spcPct val="80000"/>
              </a:lnSpc>
              <a:spcBef>
                <a:spcPts val="800"/>
              </a:spcBef>
              <a:buSzTx/>
              <a:buNone/>
              <a:defRPr sz="3800">
                <a:solidFill>
                  <a:srgbClr val="FFFFFF"/>
                </a:solidFill>
              </a:defRPr>
            </a:pPr>
            <a:r>
              <a:t>Rola edylów kurulnych (nakazywali by sprzedawca podawał wady sprzedawanych niewolników – np. servus fugitivus, co rozciągnięto także na inne przedmioty) oraz ich katalogu wad opisanego w ich edykcie</a:t>
            </a:r>
          </a:p>
          <a:p>
            <a:pPr marL="568959" indent="-568959" algn="just">
              <a:lnSpc>
                <a:spcPct val="80000"/>
              </a:lnSpc>
              <a:spcBef>
                <a:spcPts val="800"/>
              </a:spcBef>
              <a:buSzTx/>
              <a:buNone/>
              <a:defRPr sz="3800">
                <a:solidFill>
                  <a:srgbClr val="FFFFFF"/>
                </a:solidFill>
              </a:defRPr>
            </a:pPr>
            <a:r>
              <a:t>Wadą fizyczną było nie tylko ukrycie faktycznej wady, ale również informowanie o zalecie, której rzeczy nie posiadała. </a:t>
            </a:r>
          </a:p>
          <a:p>
            <a:pPr marL="568959" indent="-568959" algn="just">
              <a:lnSpc>
                <a:spcPct val="80000"/>
              </a:lnSpc>
              <a:spcBef>
                <a:spcPts val="800"/>
              </a:spcBef>
              <a:buSzTx/>
              <a:buNone/>
              <a:defRPr sz="3800">
                <a:solidFill>
                  <a:srgbClr val="FFFFFF"/>
                </a:solidFill>
              </a:defRPr>
            </a:pPr>
            <a:r>
              <a:t>Dwie skargi kupującego:</a:t>
            </a:r>
          </a:p>
          <a:p>
            <a:pPr marL="563033" indent="-563033" algn="just">
              <a:lnSpc>
                <a:spcPct val="80000"/>
              </a:lnSpc>
              <a:spcBef>
                <a:spcPts val="800"/>
              </a:spcBef>
              <a:buFontTx/>
              <a:buAutoNum type="arabicPeriod"/>
              <a:defRPr sz="3800">
                <a:solidFill>
                  <a:srgbClr val="FFFFFF"/>
                </a:solidFill>
              </a:defRPr>
            </a:pPr>
            <a:r>
              <a:t>Actio redhibitoria – skuteczna do 6 miesięcy od zakupu, umożliwiała rozwiązanie kontraktu za zwrotem świadczeń</a:t>
            </a:r>
          </a:p>
          <a:p>
            <a:pPr marL="563033" indent="-563033" algn="just">
              <a:lnSpc>
                <a:spcPct val="80000"/>
              </a:lnSpc>
              <a:spcBef>
                <a:spcPts val="800"/>
              </a:spcBef>
              <a:buFontTx/>
              <a:buAutoNum type="arabicPeriod"/>
              <a:defRPr sz="3800">
                <a:solidFill>
                  <a:srgbClr val="FFFFFF"/>
                </a:solidFill>
              </a:defRPr>
            </a:pPr>
            <a:r>
              <a:t>Actio quanti minoris – przedmiotem skargi było obniżenie ceny rzeczy, skuteczna była do roku od zakupu  </a:t>
            </a:r>
          </a:p>
        </p:txBody>
      </p:sp>
    </p:spTree>
  </p:cSld>
  <p:clrMapOvr>
    <a:masterClrMapping/>
  </p:clrMapOvr>
  <p:transition xmlns:p14="http://schemas.microsoft.com/office/powerpoint/2010/mai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Umowy dodatkowe  często dołączane do umowy sprzedaży"/>
          <p:cNvSpPr txBox="1">
            <a:spLocks noGrp="1"/>
          </p:cNvSpPr>
          <p:nvPr>
            <p:ph type="title"/>
          </p:nvPr>
        </p:nvSpPr>
        <p:spPr>
          <a:xfrm>
            <a:off x="650239" y="390595"/>
            <a:ext cx="11704322" cy="1207912"/>
          </a:xfrm>
          <a:prstGeom prst="rect">
            <a:avLst/>
          </a:prstGeom>
        </p:spPr>
        <p:txBody>
          <a:bodyPr/>
          <a:lstStyle/>
          <a:p>
            <a:pPr defTabSz="1000195">
              <a:defRPr sz="3400">
                <a:solidFill>
                  <a:srgbClr val="FFFFFF"/>
                </a:solidFill>
              </a:defRPr>
            </a:pPr>
            <a:r>
              <a:t>Umowy dodatkowe </a:t>
            </a:r>
            <a:br/>
            <a:r>
              <a:t>często dołączane do umowy sprzedaży</a:t>
            </a:r>
          </a:p>
        </p:txBody>
      </p:sp>
      <p:sp>
        <p:nvSpPr>
          <p:cNvPr id="297" name="Podstawowa struktura umowy kupna-sprzedaży była modyfikowana przez szereg umów dodatkowych:…"/>
          <p:cNvSpPr txBox="1">
            <a:spLocks noGrp="1"/>
          </p:cNvSpPr>
          <p:nvPr>
            <p:ph type="body" idx="1"/>
          </p:nvPr>
        </p:nvSpPr>
        <p:spPr>
          <a:xfrm>
            <a:off x="650239" y="1803964"/>
            <a:ext cx="11704322" cy="7577103"/>
          </a:xfrm>
          <a:prstGeom prst="rect">
            <a:avLst/>
          </a:prstGeom>
        </p:spPr>
        <p:txBody>
          <a:bodyPr/>
          <a:lstStyle/>
          <a:p>
            <a:pPr marL="690880" indent="-690880">
              <a:lnSpc>
                <a:spcPct val="80000"/>
              </a:lnSpc>
              <a:spcBef>
                <a:spcPts val="800"/>
              </a:spcBef>
              <a:buSzTx/>
              <a:buNone/>
              <a:defRPr sz="4000">
                <a:solidFill>
                  <a:srgbClr val="FFFFFF"/>
                </a:solidFill>
              </a:defRPr>
            </a:pPr>
            <a:r>
              <a:t>Podstawowa struktura umowy kupna-sprzedaży była modyfikowana przez szereg umów dodatkowych: </a:t>
            </a:r>
          </a:p>
          <a:p>
            <a:pPr marL="670034" indent="-670034">
              <a:lnSpc>
                <a:spcPct val="80000"/>
              </a:lnSpc>
              <a:spcBef>
                <a:spcPts val="800"/>
              </a:spcBef>
              <a:buFontTx/>
              <a:buAutoNum type="arabicPeriod"/>
              <a:defRPr sz="4000">
                <a:solidFill>
                  <a:srgbClr val="FFFFFF"/>
                </a:solidFill>
              </a:defRPr>
            </a:pPr>
            <a:r>
              <a:t>In diem addictio – zastrzeżenie lepszej oferty (na korzyść sprzedawcy)</a:t>
            </a:r>
          </a:p>
          <a:p>
            <a:pPr marL="670034" indent="-670034">
              <a:lnSpc>
                <a:spcPct val="80000"/>
              </a:lnSpc>
              <a:spcBef>
                <a:spcPts val="800"/>
              </a:spcBef>
              <a:buFontTx/>
              <a:buAutoNum type="arabicPeriod"/>
              <a:defRPr sz="4000">
                <a:solidFill>
                  <a:srgbClr val="FFFFFF"/>
                </a:solidFill>
              </a:defRPr>
            </a:pPr>
            <a:r>
              <a:t>Pactum de retroemendo – obowiązek odkupienia rzeczy (na korzyść sprzedawcy)</a:t>
            </a:r>
          </a:p>
          <a:p>
            <a:pPr marL="670034" indent="-670034">
              <a:lnSpc>
                <a:spcPct val="80000"/>
              </a:lnSpc>
              <a:spcBef>
                <a:spcPts val="800"/>
              </a:spcBef>
              <a:buFontTx/>
              <a:buAutoNum type="arabicPeriod"/>
              <a:defRPr sz="4000">
                <a:solidFill>
                  <a:srgbClr val="FFFFFF"/>
                </a:solidFill>
              </a:defRPr>
            </a:pPr>
            <a:r>
              <a:t>Pactum discplicentaie – sprzedaż na próbę (na korzyść kupującego)</a:t>
            </a:r>
          </a:p>
          <a:p>
            <a:pPr marL="670034" indent="-670034">
              <a:lnSpc>
                <a:spcPct val="80000"/>
              </a:lnSpc>
              <a:spcBef>
                <a:spcPts val="800"/>
              </a:spcBef>
              <a:buFontTx/>
              <a:buAutoNum type="arabicPeriod"/>
              <a:defRPr sz="4000">
                <a:solidFill>
                  <a:srgbClr val="FFFFFF"/>
                </a:solidFill>
              </a:defRPr>
            </a:pPr>
            <a:r>
              <a:t>Pactum protimeseos – prawo pierwokupu (na korzyść sprzedawcy)</a:t>
            </a:r>
          </a:p>
          <a:p>
            <a:pPr marL="670034" indent="-670034">
              <a:lnSpc>
                <a:spcPct val="80000"/>
              </a:lnSpc>
              <a:spcBef>
                <a:spcPts val="800"/>
              </a:spcBef>
              <a:buFontTx/>
              <a:buAutoNum type="arabicPeriod"/>
              <a:defRPr sz="4000">
                <a:solidFill>
                  <a:srgbClr val="FFFFFF"/>
                </a:solidFill>
              </a:defRPr>
            </a:pPr>
            <a:r>
              <a:t>Lex comissoria  - klauzula przepadku/ odstąpienia (na korzyść sprzedawcy)</a:t>
            </a:r>
          </a:p>
        </p:txBody>
      </p:sp>
    </p:spTree>
  </p:cSld>
  <p:clrMapOvr>
    <a:masterClrMapping/>
  </p:clrMapOvr>
  <p:transition xmlns:p14="http://schemas.microsoft.com/office/powerpoint/2010/mai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Podsumowanie"/>
          <p:cNvSpPr txBox="1">
            <a:spLocks noGrp="1"/>
          </p:cNvSpPr>
          <p:nvPr>
            <p:ph type="title"/>
          </p:nvPr>
        </p:nvSpPr>
        <p:spPr>
          <a:xfrm>
            <a:off x="650239" y="388337"/>
            <a:ext cx="11704322" cy="903112"/>
          </a:xfrm>
          <a:prstGeom prst="rect">
            <a:avLst/>
          </a:prstGeom>
        </p:spPr>
        <p:txBody>
          <a:bodyPr/>
          <a:lstStyle>
            <a:lvl1pPr defTabSz="1169528">
              <a:defRPr sz="4800">
                <a:solidFill>
                  <a:srgbClr val="FFFFFF"/>
                </a:solidFill>
              </a:defRPr>
            </a:lvl1pPr>
          </a:lstStyle>
          <a:p>
            <a:r>
              <a:t>Podsumowanie</a:t>
            </a:r>
          </a:p>
        </p:txBody>
      </p:sp>
      <p:sp>
        <p:nvSpPr>
          <p:cNvPr id="300" name="Kontrakt emptio – venditio stanowi:…"/>
          <p:cNvSpPr txBox="1">
            <a:spLocks noGrp="1"/>
          </p:cNvSpPr>
          <p:nvPr>
            <p:ph type="body" idx="1"/>
          </p:nvPr>
        </p:nvSpPr>
        <p:spPr>
          <a:xfrm>
            <a:off x="458328" y="1496906"/>
            <a:ext cx="12085886" cy="7680961"/>
          </a:xfrm>
          <a:prstGeom prst="rect">
            <a:avLst/>
          </a:prstGeom>
        </p:spPr>
        <p:txBody>
          <a:bodyPr/>
          <a:lstStyle/>
          <a:p>
            <a:pPr marL="690880" indent="-690880">
              <a:buSzTx/>
              <a:buNone/>
              <a:defRPr>
                <a:solidFill>
                  <a:srgbClr val="FFFFFF"/>
                </a:solidFill>
              </a:defRPr>
            </a:pPr>
            <a:r>
              <a:t>Kontrakt emptio – venditio stanowi:</a:t>
            </a:r>
          </a:p>
          <a:p>
            <a:pPr marL="667940" indent="-667940">
              <a:buFontTx/>
              <a:buAutoNum type="arabicPeriod"/>
              <a:defRPr>
                <a:solidFill>
                  <a:srgbClr val="FFFFFF"/>
                </a:solidFill>
              </a:defRPr>
            </a:pPr>
            <a:r>
              <a:t>Zobowiązanie cywilne o charakterze umownym</a:t>
            </a:r>
          </a:p>
          <a:p>
            <a:pPr marL="667940" indent="-667940">
              <a:buFontTx/>
              <a:buAutoNum type="arabicPeriod"/>
              <a:defRPr>
                <a:solidFill>
                  <a:srgbClr val="FFFFFF"/>
                </a:solidFill>
              </a:defRPr>
            </a:pPr>
            <a:r>
              <a:t>Zobowiązanie bonae fidei</a:t>
            </a:r>
          </a:p>
          <a:p>
            <a:pPr marL="667940" indent="-667940">
              <a:buFontTx/>
              <a:buAutoNum type="arabicPeriod"/>
              <a:defRPr>
                <a:solidFill>
                  <a:srgbClr val="FFFFFF"/>
                </a:solidFill>
              </a:defRPr>
            </a:pPr>
            <a:r>
              <a:t>Zobowiązanie dwustronnie zobowiązujące zupełnie</a:t>
            </a:r>
          </a:p>
          <a:p>
            <a:pPr marL="667940" indent="-667940">
              <a:buFontTx/>
              <a:buAutoNum type="arabicPeriod"/>
              <a:defRPr>
                <a:solidFill>
                  <a:srgbClr val="FFFFFF"/>
                </a:solidFill>
              </a:defRPr>
            </a:pPr>
            <a:r>
              <a:t>Kontrakt utriusque gratia (zasady odpowiedzialności z modyfikacją przy vis maior)</a:t>
            </a:r>
          </a:p>
          <a:p>
            <a:pPr marL="667940" indent="-667940">
              <a:buFontTx/>
              <a:buAutoNum type="arabicPeriod"/>
              <a:defRPr>
                <a:solidFill>
                  <a:srgbClr val="FFFFFF"/>
                </a:solidFill>
              </a:defRPr>
            </a:pPr>
            <a:r>
              <a:t>Kontrakt konsensualny</a:t>
            </a:r>
          </a:p>
        </p:txBody>
      </p:sp>
    </p:spTree>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37"/>
          <p:cNvSpPr txBox="1">
            <a:spLocks noGrp="1"/>
          </p:cNvSpPr>
          <p:nvPr>
            <p:ph type="title"/>
          </p:nvPr>
        </p:nvSpPr>
        <p:spPr>
          <a:xfrm>
            <a:off x="664950" y="-1"/>
            <a:ext cx="11704323" cy="1625601"/>
          </a:xfrm>
          <a:prstGeom prst="rect">
            <a:avLst/>
          </a:prstGeom>
        </p:spPr>
        <p:txBody>
          <a:bodyPr/>
          <a:lstStyle>
            <a:lvl1pPr defTabSz="1131416">
              <a:defRPr sz="4600">
                <a:solidFill>
                  <a:srgbClr val="FFFFFF"/>
                </a:solidFill>
                <a:latin typeface="Times New Roman"/>
                <a:ea typeface="Times New Roman"/>
                <a:cs typeface="Times New Roman"/>
                <a:sym typeface="Times New Roman"/>
              </a:defRPr>
            </a:lvl1pPr>
          </a:lstStyle>
          <a:p>
            <a:r>
              <a:t>Kazus IV</a:t>
            </a:r>
          </a:p>
        </p:txBody>
      </p:sp>
      <p:sp>
        <p:nvSpPr>
          <p:cNvPr id="150" name="Shape 138"/>
          <p:cNvSpPr txBox="1">
            <a:spLocks noGrp="1"/>
          </p:cNvSpPr>
          <p:nvPr>
            <p:ph type="body" idx="1"/>
          </p:nvPr>
        </p:nvSpPr>
        <p:spPr>
          <a:xfrm>
            <a:off x="357713" y="1702043"/>
            <a:ext cx="12289374" cy="8051559"/>
          </a:xfrm>
          <a:prstGeom prst="rect">
            <a:avLst/>
          </a:prstGeom>
        </p:spPr>
        <p:txBody>
          <a:bodyPr/>
          <a:lstStyle>
            <a:lvl1pPr marL="0" indent="0" algn="just" defTabSz="873922">
              <a:lnSpc>
                <a:spcPct val="120000"/>
              </a:lnSpc>
              <a:spcBef>
                <a:spcPts val="500"/>
              </a:spcBef>
              <a:buSzTx/>
              <a:buNone/>
              <a:defRPr sz="2600">
                <a:solidFill>
                  <a:srgbClr val="FFFFFF"/>
                </a:solidFill>
                <a:latin typeface="Times New Roman"/>
                <a:ea typeface="Times New Roman"/>
                <a:cs typeface="Times New Roman"/>
                <a:sym typeface="Times New Roman"/>
              </a:defRPr>
            </a:lvl1pPr>
          </a:lstStyle>
          <a:p>
            <a:r>
              <a:t>Marek wrócił po zwycięskiej kampanii wojskowej i postanowił wyprawić ucztę dla swoich przyjaciół. Jednak w jej trakcie – z uwagi na huczną zabawę – zabrakło wina. Marek, który był osobą alieni iuris i nie dysponował własnym majątkiem udał się na targ w celu zakupienia wina. Kupiec nie był zbyt chętny sprzedaży wina na kredyt, jednak Marek oświadczył, że za niedługo otrzyma on od zwycięskiego wodza peculium castrense i będzie dysponował własnym majątkiem. Kupiec postanowił zaryzykować i wydał mu 6 amfor wina. Okazało się, że Marek przecenił swoje dokonania wojskowe i nie otrzymał on oczekiwanego majątku. Zdesperowany kupiec – nie widząc możliwości uzyskania zapłaty za swój towar – postanowił pozwać Marka o zwrot amfor traktując wiążący ich kontrakt jako umowę pożyczki. W trakcie postępowania Marek powołał się na exceptio senatus consulti Macedoniani. Czy słusznie? Oceń kto powinien wygrać proces.</a:t>
            </a:r>
          </a:p>
        </p:txBody>
      </p:sp>
    </p:spTree>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40"/>
          <p:cNvSpPr txBox="1">
            <a:spLocks noGrp="1"/>
          </p:cNvSpPr>
          <p:nvPr>
            <p:ph type="title"/>
          </p:nvPr>
        </p:nvSpPr>
        <p:spPr>
          <a:xfrm>
            <a:off x="664950" y="-1"/>
            <a:ext cx="11704323" cy="1625601"/>
          </a:xfrm>
          <a:prstGeom prst="rect">
            <a:avLst/>
          </a:prstGeom>
        </p:spPr>
        <p:txBody>
          <a:bodyPr/>
          <a:lstStyle>
            <a:lvl1pPr defTabSz="1131416">
              <a:defRPr sz="4600">
                <a:solidFill>
                  <a:srgbClr val="FFFFFF"/>
                </a:solidFill>
                <a:latin typeface="Times New Roman"/>
                <a:ea typeface="Times New Roman"/>
                <a:cs typeface="Times New Roman"/>
                <a:sym typeface="Times New Roman"/>
              </a:defRPr>
            </a:lvl1pPr>
          </a:lstStyle>
          <a:p>
            <a:r>
              <a:t>Kazus V</a:t>
            </a:r>
          </a:p>
        </p:txBody>
      </p:sp>
      <p:sp>
        <p:nvSpPr>
          <p:cNvPr id="153" name="Shape 141"/>
          <p:cNvSpPr txBox="1">
            <a:spLocks noGrp="1"/>
          </p:cNvSpPr>
          <p:nvPr>
            <p:ph type="body" idx="1"/>
          </p:nvPr>
        </p:nvSpPr>
        <p:spPr>
          <a:xfrm>
            <a:off x="357713" y="1702043"/>
            <a:ext cx="12289374" cy="8051559"/>
          </a:xfrm>
          <a:prstGeom prst="rect">
            <a:avLst/>
          </a:prstGeom>
        </p:spPr>
        <p:txBody>
          <a:bodyPr/>
          <a:lstStyle>
            <a:lvl1pPr marL="0" indent="0" algn="just" defTabSz="1023737">
              <a:lnSpc>
                <a:spcPct val="120000"/>
              </a:lnSpc>
              <a:spcBef>
                <a:spcPts val="600"/>
              </a:spcBef>
              <a:buSzTx/>
              <a:buNone/>
              <a:defRPr sz="3100">
                <a:solidFill>
                  <a:srgbClr val="FFFFFF"/>
                </a:solidFill>
                <a:latin typeface="Times New Roman"/>
                <a:ea typeface="Times New Roman"/>
                <a:cs typeface="Times New Roman"/>
                <a:sym typeface="Times New Roman"/>
              </a:defRPr>
            </a:lvl1pPr>
          </a:lstStyle>
          <a:p>
            <a:r>
              <a:t>Brutus dał Kasjuszowi w przechowanie amforę, która zgodnie z informacją przekazaną Kasjuszowi przez Brutusa zawierała rzadki rocznik galijskiego wina. Pech chciał, że niefrasobliwy niewolnik Brutusa pomylił się i dostarczył Kasjuszowi amforę zawierającą wino zmieszane z trucizną. Kasjusz – myśląc, że jego przyjaciel nie zauważy niewielkiego ubytku – nalał jeden kieliszek wina, który wypiła jego ulubiona niewolnica, Julia. Zdruzgotany Kasjusz, który był świadkiem ostatnich chwil życia Julii postanowił pozwać Brutusa o odszkodowanie. Czy miał rację?</a:t>
            </a:r>
          </a:p>
        </p:txBody>
      </p:sp>
    </p:spTree>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Kontrakty konsensualne"/>
          <p:cNvSpPr txBox="1">
            <a:spLocks noGrp="1"/>
          </p:cNvSpPr>
          <p:nvPr>
            <p:ph type="title"/>
          </p:nvPr>
        </p:nvSpPr>
        <p:spPr>
          <a:xfrm>
            <a:off x="663786" y="-1"/>
            <a:ext cx="11704321" cy="984393"/>
          </a:xfrm>
          <a:prstGeom prst="rect">
            <a:avLst/>
          </a:prstGeom>
        </p:spPr>
        <p:txBody>
          <a:bodyPr/>
          <a:lstStyle>
            <a:lvl1pPr>
              <a:defRPr sz="5400">
                <a:solidFill>
                  <a:srgbClr val="FFFFFF"/>
                </a:solidFill>
                <a:latin typeface="Book Antiqua"/>
                <a:ea typeface="Book Antiqua"/>
                <a:cs typeface="Book Antiqua"/>
                <a:sym typeface="Book Antiqua"/>
              </a:defRPr>
            </a:lvl1pPr>
          </a:lstStyle>
          <a:p>
            <a:r>
              <a:t>Kontrakty konsensualne</a:t>
            </a:r>
          </a:p>
        </p:txBody>
      </p:sp>
      <p:sp>
        <p:nvSpPr>
          <p:cNvPr id="156" name="Najmłodsza grupa umów, które były kontraktami dwustronnymi ocenianymi wg zasad dobrej wiary…"/>
          <p:cNvSpPr txBox="1">
            <a:spLocks noGrp="1"/>
          </p:cNvSpPr>
          <p:nvPr>
            <p:ph type="body" idx="1"/>
          </p:nvPr>
        </p:nvSpPr>
        <p:spPr>
          <a:xfrm>
            <a:off x="-1" y="1085990"/>
            <a:ext cx="12747415" cy="8665353"/>
          </a:xfrm>
          <a:prstGeom prst="rect">
            <a:avLst/>
          </a:prstGeom>
        </p:spPr>
        <p:txBody>
          <a:bodyPr/>
          <a:lstStyle/>
          <a:p>
            <a:pPr marL="487680" indent="-487680" algn="just">
              <a:lnSpc>
                <a:spcPct val="90000"/>
              </a:lnSpc>
              <a:spcBef>
                <a:spcPts val="800"/>
              </a:spcBef>
              <a:buSzTx/>
              <a:buNone/>
              <a:defRPr sz="3800">
                <a:solidFill>
                  <a:srgbClr val="FFFFFF"/>
                </a:solidFill>
                <a:latin typeface="Book Antiqua"/>
                <a:ea typeface="Book Antiqua"/>
                <a:cs typeface="Book Antiqua"/>
                <a:sym typeface="Book Antiqua"/>
              </a:defRPr>
            </a:pPr>
            <a:r>
              <a:t>Najmłodsza grupa umów, które były kontraktami dwustronnymi ocenianymi wg zasad dobrej wiary</a:t>
            </a:r>
          </a:p>
          <a:p>
            <a:pPr marL="482600" indent="-482600" algn="just">
              <a:lnSpc>
                <a:spcPct val="90000"/>
              </a:lnSpc>
              <a:spcBef>
                <a:spcPts val="800"/>
              </a:spcBef>
              <a:buChar char="•"/>
              <a:defRPr sz="3800">
                <a:solidFill>
                  <a:srgbClr val="FFFFFF"/>
                </a:solidFill>
                <a:latin typeface="Book Antiqua"/>
                <a:ea typeface="Book Antiqua"/>
                <a:cs typeface="Book Antiqua"/>
                <a:sym typeface="Book Antiqua"/>
              </a:defRPr>
            </a:pPr>
            <a:r>
              <a:t>Kontrakty zawierane przez osiągnięcie porozumienia (konsensusu) – dla ich ważności nie była konieczny żaden akt fizyczny, jaki jak wypowiedzenie odpowiedniej formuły, napisanie umowy czy wręczenie rzeczy</a:t>
            </a:r>
          </a:p>
          <a:p>
            <a:pPr marL="482600" indent="-482600" algn="just">
              <a:lnSpc>
                <a:spcPct val="90000"/>
              </a:lnSpc>
              <a:spcBef>
                <a:spcPts val="800"/>
              </a:spcBef>
              <a:buChar char="•"/>
              <a:defRPr sz="3800">
                <a:solidFill>
                  <a:srgbClr val="FFFFFF"/>
                </a:solidFill>
                <a:latin typeface="Book Antiqua"/>
                <a:ea typeface="Book Antiqua"/>
                <a:cs typeface="Book Antiqua"/>
                <a:sym typeface="Book Antiqua"/>
              </a:defRPr>
            </a:pPr>
            <a:r>
              <a:t>Powstanie tej grupy kontraktów jest tradycyjnie wiązane z powstaniem stosunków handlowych pomiędzy Rzymianami a peregrynami (wszystkie mają wybitnie „gospodarczy” charakter) – stąd dużą rolę w rozwoju tych instytucji odgrywał pretor dla peregrynów (co oczywiście nie znaczy, iż Rzymianie nie zawierali kontraktów konsensualnych między sobą</a:t>
            </a:r>
          </a:p>
        </p:txBody>
      </p:sp>
    </p:spTree>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Zlecenie (mandatum)"/>
          <p:cNvSpPr txBox="1">
            <a:spLocks noGrp="1"/>
          </p:cNvSpPr>
          <p:nvPr>
            <p:ph type="title"/>
          </p:nvPr>
        </p:nvSpPr>
        <p:spPr>
          <a:xfrm>
            <a:off x="765386" y="-1"/>
            <a:ext cx="11704321" cy="614117"/>
          </a:xfrm>
          <a:prstGeom prst="rect">
            <a:avLst/>
          </a:prstGeom>
        </p:spPr>
        <p:txBody>
          <a:bodyPr/>
          <a:lstStyle>
            <a:lvl1pPr defTabSz="734771">
              <a:defRPr sz="3072">
                <a:solidFill>
                  <a:srgbClr val="FFFFFF"/>
                </a:solidFill>
                <a:latin typeface="Book Antiqua"/>
                <a:ea typeface="Book Antiqua"/>
                <a:cs typeface="Book Antiqua"/>
                <a:sym typeface="Book Antiqua"/>
              </a:defRPr>
            </a:lvl1pPr>
          </a:lstStyle>
          <a:p>
            <a:r>
              <a:t>Zlecenie (mandatum)</a:t>
            </a:r>
          </a:p>
        </p:txBody>
      </p:sp>
      <p:sp>
        <p:nvSpPr>
          <p:cNvPr id="159" name="Kontrakt konsensualny, dwustronnie zobowiązujący niezupełnie, oceniany wg zasad bonae fidei, kontrakt bezpłatnym (w interesie zlecającego) – nie mylić z jedną z form cesarskich konstytucji!…"/>
          <p:cNvSpPr txBox="1">
            <a:spLocks noGrp="1"/>
          </p:cNvSpPr>
          <p:nvPr>
            <p:ph type="body" idx="1"/>
          </p:nvPr>
        </p:nvSpPr>
        <p:spPr>
          <a:xfrm>
            <a:off x="255128" y="778933"/>
            <a:ext cx="12390686" cy="8705992"/>
          </a:xfrm>
          <a:prstGeom prst="rect">
            <a:avLst/>
          </a:prstGeom>
        </p:spPr>
        <p:txBody>
          <a:bodyPr/>
          <a:lstStyle/>
          <a:p>
            <a:pPr marL="485775" indent="-485775" algn="just">
              <a:lnSpc>
                <a:spcPct val="80000"/>
              </a:lnSpc>
              <a:spcBef>
                <a:spcPts val="700"/>
              </a:spcBef>
              <a:buChar char="•"/>
              <a:defRPr sz="3400">
                <a:solidFill>
                  <a:srgbClr val="FFFFFF"/>
                </a:solidFill>
              </a:defRPr>
            </a:pPr>
            <a:r>
              <a:t>Kontrakt konsensualny, dwustronnie zobowiązujący niezupełnie, oceniany wg zasad bonae fidei, kontrakt bezpłatnym (w interesie zlecającego) – </a:t>
            </a:r>
            <a:r>
              <a:rPr b="1"/>
              <a:t>nie mylić z jedną z form cesarskich konstytucji!</a:t>
            </a:r>
          </a:p>
          <a:p>
            <a:pPr marL="485775" indent="-485775" algn="just">
              <a:lnSpc>
                <a:spcPct val="80000"/>
              </a:lnSpc>
              <a:spcBef>
                <a:spcPts val="700"/>
              </a:spcBef>
              <a:buChar char="•"/>
              <a:defRPr sz="3400">
                <a:solidFill>
                  <a:srgbClr val="FFFFFF"/>
                </a:solidFill>
              </a:defRPr>
            </a:pPr>
            <a:r>
              <a:t>Bezpłatność jako cecha konstrukcyjna zlecenia (odróżnia je od umowy najmu usług) – Paulus: „Zlecenie nie istnieje, jeżeli nie jest bezpłatne, albowiem wywodzi swój początek z powinności moralnej i przyjaźni”.</a:t>
            </a:r>
          </a:p>
          <a:p>
            <a:pPr marL="485775" indent="-485775" algn="just">
              <a:lnSpc>
                <a:spcPct val="80000"/>
              </a:lnSpc>
              <a:spcBef>
                <a:spcPts val="700"/>
              </a:spcBef>
              <a:buChar char="•"/>
              <a:defRPr sz="3400">
                <a:solidFill>
                  <a:srgbClr val="FFFFFF"/>
                </a:solidFill>
              </a:defRPr>
            </a:pPr>
            <a:r>
              <a:t>Powstał pod koniec okresu republikańskiego w odpowiedzi na potrzeb uregulowania skutków prawnych prowadzenia cudzych spraw, dla których nie wystarczało wytworzone na gruncie prawa pretorskiego </a:t>
            </a:r>
            <a:r>
              <a:rPr i="1"/>
              <a:t>negotiorum gestio</a:t>
            </a:r>
          </a:p>
          <a:p>
            <a:pPr marL="485775" indent="-485775" algn="just">
              <a:lnSpc>
                <a:spcPct val="80000"/>
              </a:lnSpc>
              <a:spcBef>
                <a:spcPts val="700"/>
              </a:spcBef>
              <a:buChar char="•"/>
              <a:defRPr sz="3400">
                <a:solidFill>
                  <a:srgbClr val="FFFFFF"/>
                </a:solidFill>
              </a:defRPr>
            </a:pPr>
            <a:r>
              <a:t>Początkowo zawierany między przyjaciółmi w celu udzielenia doraźnej pomocy (np. w związku z wyjazdem zleceniodawcy) ; z czasem uzyskał poważne gospodarcze znaczenie (pośrednicy oraz agenci), a jego nieodpłatność kwestionowana w praktyce (zaskarżalność obiecanego za wykonanie zlecenia honorarium w ramach </a:t>
            </a:r>
            <a:r>
              <a:rPr i="1"/>
              <a:t>cognitio extra ordinem, </a:t>
            </a:r>
            <a:r>
              <a:t>wcześniej tylko moralny obowiązek zapłaty</a:t>
            </a:r>
            <a:r>
              <a:rPr i="1"/>
              <a:t>)</a:t>
            </a:r>
          </a:p>
        </p:txBody>
      </p:sp>
    </p:spTree>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I. umówiona czynność…"/>
          <p:cNvSpPr txBox="1">
            <a:spLocks noGrp="1"/>
          </p:cNvSpPr>
          <p:nvPr>
            <p:ph type="body" idx="1"/>
          </p:nvPr>
        </p:nvSpPr>
        <p:spPr>
          <a:xfrm>
            <a:off x="650239" y="1393048"/>
            <a:ext cx="11704322" cy="7680961"/>
          </a:xfrm>
          <a:prstGeom prst="rect">
            <a:avLst/>
          </a:prstGeom>
        </p:spPr>
        <p:txBody>
          <a:bodyPr/>
          <a:lstStyle/>
          <a:p>
            <a:pPr marL="487680" indent="-487680">
              <a:buSzTx/>
              <a:buNone/>
              <a:defRPr>
                <a:solidFill>
                  <a:srgbClr val="FFFFFF"/>
                </a:solidFill>
                <a:latin typeface="Book Antiqua"/>
                <a:ea typeface="Book Antiqua"/>
                <a:cs typeface="Book Antiqua"/>
                <a:sym typeface="Book Antiqua"/>
              </a:defRPr>
            </a:pPr>
            <a:endParaRPr/>
          </a:p>
          <a:p>
            <a:pPr marL="487680" indent="-487680">
              <a:buSzTx/>
              <a:buNone/>
              <a:defRPr>
                <a:solidFill>
                  <a:srgbClr val="FFFFFF"/>
                </a:solidFill>
                <a:latin typeface="Book Antiqua"/>
                <a:ea typeface="Book Antiqua"/>
                <a:cs typeface="Book Antiqua"/>
                <a:sym typeface="Book Antiqua"/>
              </a:defRPr>
            </a:pPr>
            <a:r>
              <a:t>		     </a:t>
            </a:r>
            <a:r>
              <a:rPr>
                <a:solidFill>
                  <a:srgbClr val="FFFF00"/>
                </a:solidFill>
              </a:rPr>
              <a:t>I. umówiona czynność </a:t>
            </a:r>
            <a:r>
              <a:t>		</a:t>
            </a:r>
          </a:p>
          <a:p>
            <a:pPr marL="487680" indent="-487680">
              <a:buSzTx/>
              <a:buNone/>
              <a:defRPr>
                <a:solidFill>
                  <a:srgbClr val="FFFFFF"/>
                </a:solidFill>
                <a:latin typeface="Book Antiqua"/>
                <a:ea typeface="Book Antiqua"/>
                <a:cs typeface="Book Antiqua"/>
                <a:sym typeface="Book Antiqua"/>
              </a:defRPr>
            </a:pPr>
            <a:r>
              <a:t>Tytus (W)					  (D)	Marcus</a:t>
            </a:r>
          </a:p>
          <a:p>
            <a:pPr marL="487680" indent="-487680">
              <a:buSzTx/>
              <a:buNone/>
              <a:defRPr>
                <a:solidFill>
                  <a:srgbClr val="FFFFFF"/>
                </a:solidFill>
                <a:latin typeface="Book Antiqua"/>
                <a:ea typeface="Book Antiqua"/>
                <a:cs typeface="Book Antiqua"/>
                <a:sym typeface="Book Antiqua"/>
              </a:defRPr>
            </a:pPr>
            <a:r>
              <a:t>(mandant)			     (mandatariusz)</a:t>
            </a:r>
          </a:p>
          <a:p>
            <a:pPr marL="487680" indent="-487680">
              <a:buSzTx/>
              <a:buNone/>
              <a:defRPr>
                <a:solidFill>
                  <a:srgbClr val="FFFFFF"/>
                </a:solidFill>
                <a:latin typeface="Book Antiqua"/>
                <a:ea typeface="Book Antiqua"/>
                <a:cs typeface="Book Antiqua"/>
                <a:sym typeface="Book Antiqua"/>
              </a:defRPr>
            </a:pPr>
            <a:endParaRPr/>
          </a:p>
          <a:p>
            <a:pPr marL="487680" indent="-487680">
              <a:buSzTx/>
              <a:buNone/>
              <a:defRPr>
                <a:solidFill>
                  <a:srgbClr val="FFFFFF"/>
                </a:solidFill>
                <a:latin typeface="Book Antiqua"/>
                <a:ea typeface="Book Antiqua"/>
                <a:cs typeface="Book Antiqua"/>
                <a:sym typeface="Book Antiqua"/>
              </a:defRPr>
            </a:pPr>
            <a:r>
              <a:t>  (D)	    </a:t>
            </a:r>
            <a:r>
              <a:rPr>
                <a:solidFill>
                  <a:srgbClr val="FF0000"/>
                </a:solidFill>
              </a:rPr>
              <a:t>II. Obowiązek zwolnienia</a:t>
            </a:r>
            <a:r>
              <a:t>	   ( W)</a:t>
            </a:r>
          </a:p>
          <a:p>
            <a:pPr marL="487680" indent="-487680">
              <a:buSzTx/>
              <a:buNone/>
              <a:defRPr>
                <a:solidFill>
                  <a:srgbClr val="FFFFFF"/>
                </a:solidFill>
                <a:latin typeface="Book Antiqua"/>
                <a:ea typeface="Book Antiqua"/>
                <a:cs typeface="Book Antiqua"/>
                <a:sym typeface="Book Antiqua"/>
              </a:defRPr>
            </a:pPr>
            <a:r>
              <a:t>		  </a:t>
            </a:r>
            <a:r>
              <a:rPr>
                <a:solidFill>
                  <a:srgbClr val="FF0000"/>
                </a:solidFill>
              </a:rPr>
              <a:t>mandatariusz z zobowiązań</a:t>
            </a:r>
          </a:p>
        </p:txBody>
      </p:sp>
      <p:sp>
        <p:nvSpPr>
          <p:cNvPr id="162" name="Strzałka"/>
          <p:cNvSpPr/>
          <p:nvPr/>
        </p:nvSpPr>
        <p:spPr>
          <a:xfrm>
            <a:off x="3942079" y="3237653"/>
            <a:ext cx="4608126" cy="688623"/>
          </a:xfrm>
          <a:prstGeom prst="rightArrow">
            <a:avLst>
              <a:gd name="adj1" fmla="val 50000"/>
              <a:gd name="adj2" fmla="val 50034"/>
            </a:avLst>
          </a:prstGeom>
          <a:solidFill>
            <a:srgbClr val="FFFFFF"/>
          </a:solidFill>
          <a:ln w="25400">
            <a:solidFill>
              <a:srgbClr val="3A5E8A"/>
            </a:solidFill>
          </a:ln>
        </p:spPr>
        <p:txBody>
          <a:bodyPr lIns="65021" tIns="65021" rIns="65021" bIns="65021" anchor="ctr"/>
          <a:lstStyle/>
          <a:p>
            <a:pPr defTabSz="1300480">
              <a:defRPr sz="2400">
                <a:latin typeface="Calibri"/>
                <a:ea typeface="Calibri"/>
                <a:cs typeface="Calibri"/>
                <a:sym typeface="Calibri"/>
              </a:defRPr>
            </a:pPr>
            <a:endParaRPr/>
          </a:p>
        </p:txBody>
      </p:sp>
      <p:grpSp>
        <p:nvGrpSpPr>
          <p:cNvPr id="166" name="Grupuj"/>
          <p:cNvGrpSpPr/>
          <p:nvPr/>
        </p:nvGrpSpPr>
        <p:grpSpPr>
          <a:xfrm>
            <a:off x="1424657" y="6513688"/>
            <a:ext cx="9480410" cy="1040832"/>
            <a:chOff x="0" y="0"/>
            <a:chExt cx="9480409" cy="1040830"/>
          </a:xfrm>
        </p:grpSpPr>
        <p:sp>
          <p:nvSpPr>
            <p:cNvPr id="163" name="Kształt"/>
            <p:cNvSpPr/>
            <p:nvPr/>
          </p:nvSpPr>
          <p:spPr>
            <a:xfrm rot="5400000">
              <a:off x="4219798" y="-4219799"/>
              <a:ext cx="1040814" cy="9480410"/>
            </a:xfrm>
            <a:custGeom>
              <a:avLst/>
              <a:gdLst/>
              <a:ahLst/>
              <a:cxnLst>
                <a:cxn ang="0">
                  <a:pos x="wd2" y="hd2"/>
                </a:cxn>
                <a:cxn ang="5400000">
                  <a:pos x="wd2" y="hd2"/>
                </a:cxn>
                <a:cxn ang="10800000">
                  <a:pos x="wd2" y="hd2"/>
                </a:cxn>
                <a:cxn ang="16200000">
                  <a:pos x="wd2" y="hd2"/>
                </a:cxn>
              </a:cxnLst>
              <a:rect l="0" t="0" r="r" b="b"/>
              <a:pathLst>
                <a:path w="21329" h="21600" extrusionOk="0">
                  <a:moveTo>
                    <a:pt x="0" y="21342"/>
                  </a:moveTo>
                  <a:lnTo>
                    <a:pt x="5332" y="20415"/>
                  </a:lnTo>
                  <a:lnTo>
                    <a:pt x="5332" y="20711"/>
                  </a:lnTo>
                  <a:cubicBezTo>
                    <a:pt x="14533" y="19539"/>
                    <a:pt x="21052" y="15505"/>
                    <a:pt x="21320" y="10819"/>
                  </a:cubicBezTo>
                  <a:cubicBezTo>
                    <a:pt x="21600" y="15726"/>
                    <a:pt x="14966" y="20076"/>
                    <a:pt x="5332" y="21304"/>
                  </a:cubicBezTo>
                  <a:lnTo>
                    <a:pt x="5332" y="21600"/>
                  </a:lnTo>
                  <a:close/>
                  <a:moveTo>
                    <a:pt x="21328" y="11115"/>
                  </a:moveTo>
                  <a:cubicBezTo>
                    <a:pt x="21328" y="5304"/>
                    <a:pt x="11779" y="593"/>
                    <a:pt x="0" y="593"/>
                  </a:cubicBezTo>
                  <a:lnTo>
                    <a:pt x="0" y="0"/>
                  </a:lnTo>
                  <a:cubicBezTo>
                    <a:pt x="11779" y="0"/>
                    <a:pt x="21328" y="4711"/>
                    <a:pt x="21328" y="10523"/>
                  </a:cubicBezTo>
                  <a:close/>
                </a:path>
              </a:pathLst>
            </a:custGeom>
            <a:solidFill>
              <a:srgbClr val="FFFFFF"/>
            </a:solidFill>
            <a:ln w="12700" cap="flat">
              <a:noFill/>
              <a:miter lim="400000"/>
            </a:ln>
            <a:effectLst/>
          </p:spPr>
          <p:txBody>
            <a:bodyPr wrap="square" lIns="65021" tIns="65021" rIns="65021" bIns="65021" numCol="1" anchor="ctr">
              <a:noAutofit/>
            </a:bodyPr>
            <a:lstStyle/>
            <a:p>
              <a:pPr defTabSz="1300480">
                <a:defRPr sz="2400">
                  <a:solidFill>
                    <a:srgbClr val="000000"/>
                  </a:solidFill>
                  <a:latin typeface="Calibri"/>
                  <a:ea typeface="Calibri"/>
                  <a:cs typeface="Calibri"/>
                  <a:sym typeface="Calibri"/>
                </a:defRPr>
              </a:pPr>
              <a:endParaRPr/>
            </a:p>
          </p:txBody>
        </p:sp>
        <p:sp>
          <p:nvSpPr>
            <p:cNvPr id="164" name="Kształt"/>
            <p:cNvSpPr/>
            <p:nvPr/>
          </p:nvSpPr>
          <p:spPr>
            <a:xfrm rot="5400000">
              <a:off x="6520712" y="-1918865"/>
              <a:ext cx="1040830" cy="487856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21600" y="10307"/>
                    <a:pt x="11929" y="1152"/>
                    <a:pt x="0" y="1152"/>
                  </a:cubicBezTo>
                  <a:lnTo>
                    <a:pt x="0" y="0"/>
                  </a:lnTo>
                  <a:cubicBezTo>
                    <a:pt x="11929" y="0"/>
                    <a:pt x="21600" y="9155"/>
                    <a:pt x="21600" y="20448"/>
                  </a:cubicBezTo>
                  <a:close/>
                </a:path>
              </a:pathLst>
            </a:custGeom>
            <a:solidFill>
              <a:srgbClr val="000000">
                <a:alpha val="19999"/>
              </a:srgbClr>
            </a:solidFill>
            <a:ln w="12700" cap="flat">
              <a:noFill/>
              <a:miter lim="400000"/>
            </a:ln>
            <a:effectLst/>
          </p:spPr>
          <p:txBody>
            <a:bodyPr wrap="square" lIns="65021" tIns="65021" rIns="65021" bIns="65021" numCol="1" anchor="ctr">
              <a:noAutofit/>
            </a:bodyPr>
            <a:lstStyle/>
            <a:p>
              <a:pPr defTabSz="1300480">
                <a:defRPr sz="2400">
                  <a:solidFill>
                    <a:srgbClr val="000000"/>
                  </a:solidFill>
                  <a:latin typeface="Calibri"/>
                  <a:ea typeface="Calibri"/>
                  <a:cs typeface="Calibri"/>
                  <a:sym typeface="Calibri"/>
                </a:defRPr>
              </a:pPr>
              <a:endParaRPr/>
            </a:p>
          </p:txBody>
        </p:sp>
        <p:sp>
          <p:nvSpPr>
            <p:cNvPr id="165" name="Linia"/>
            <p:cNvSpPr/>
            <p:nvPr/>
          </p:nvSpPr>
          <p:spPr>
            <a:xfrm rot="5400000">
              <a:off x="4219791" y="-4219789"/>
              <a:ext cx="1040828" cy="9480409"/>
            </a:xfrm>
            <a:custGeom>
              <a:avLst/>
              <a:gdLst/>
              <a:ahLst/>
              <a:cxnLst>
                <a:cxn ang="0">
                  <a:pos x="wd2" y="hd2"/>
                </a:cxn>
                <a:cxn ang="5400000">
                  <a:pos x="wd2" y="hd2"/>
                </a:cxn>
                <a:cxn ang="10800000">
                  <a:pos x="wd2" y="hd2"/>
                </a:cxn>
                <a:cxn ang="16200000">
                  <a:pos x="wd2" y="hd2"/>
                </a:cxn>
              </a:cxnLst>
              <a:rect l="0" t="0" r="r" b="b"/>
              <a:pathLst>
                <a:path w="21600" h="21600" extrusionOk="0">
                  <a:moveTo>
                    <a:pt x="21600" y="11115"/>
                  </a:moveTo>
                  <a:cubicBezTo>
                    <a:pt x="21600" y="5304"/>
                    <a:pt x="11929" y="593"/>
                    <a:pt x="0" y="593"/>
                  </a:cubicBezTo>
                  <a:lnTo>
                    <a:pt x="0" y="0"/>
                  </a:lnTo>
                  <a:cubicBezTo>
                    <a:pt x="11929" y="0"/>
                    <a:pt x="21600" y="4711"/>
                    <a:pt x="21600" y="10523"/>
                  </a:cubicBezTo>
                  <a:lnTo>
                    <a:pt x="21600" y="11115"/>
                  </a:lnTo>
                  <a:cubicBezTo>
                    <a:pt x="21600" y="15914"/>
                    <a:pt x="14937" y="20104"/>
                    <a:pt x="5400" y="21304"/>
                  </a:cubicBezTo>
                  <a:lnTo>
                    <a:pt x="5400" y="21600"/>
                  </a:lnTo>
                  <a:lnTo>
                    <a:pt x="0" y="21342"/>
                  </a:lnTo>
                  <a:lnTo>
                    <a:pt x="5400" y="20415"/>
                  </a:lnTo>
                  <a:lnTo>
                    <a:pt x="5400" y="20711"/>
                  </a:lnTo>
                  <a:cubicBezTo>
                    <a:pt x="14718" y="19539"/>
                    <a:pt x="21320" y="15505"/>
                    <a:pt x="21591" y="10819"/>
                  </a:cubicBezTo>
                </a:path>
              </a:pathLst>
            </a:custGeom>
            <a:noFill/>
            <a:ln w="25400" cap="flat">
              <a:solidFill>
                <a:srgbClr val="3A5E8A"/>
              </a:solidFill>
              <a:prstDash val="solid"/>
              <a:round/>
            </a:ln>
            <a:effectLst/>
          </p:spPr>
          <p:txBody>
            <a:bodyPr wrap="square" lIns="65021" tIns="65021" rIns="65021" bIns="65021" numCol="1" anchor="ctr">
              <a:noAutofit/>
            </a:bodyPr>
            <a:lstStyle/>
            <a:p>
              <a:pPr defTabSz="1300480">
                <a:defRPr sz="2400">
                  <a:solidFill>
                    <a:srgbClr val="000000"/>
                  </a:solidFill>
                  <a:latin typeface="Calibri"/>
                  <a:ea typeface="Calibri"/>
                  <a:cs typeface="Calibri"/>
                  <a:sym typeface="Calibri"/>
                </a:defRPr>
              </a:pPr>
              <a:endParaRPr/>
            </a:p>
          </p:txBody>
        </p:sp>
      </p:grpSp>
    </p:spTree>
  </p:cSld>
  <p:clrMapOvr>
    <a:masterClrMapping/>
  </p:clrMapOvr>
  <p:transition xmlns:p14="http://schemas.microsoft.com/office/powerpoint/2010/mai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3155</Words>
  <Application>Microsoft Macintosh PowerPoint</Application>
  <PresentationFormat>Niestandardowy</PresentationFormat>
  <Paragraphs>260</Paragraphs>
  <Slides>47</Slides>
  <Notes>0</Notes>
  <HiddenSlides>0</HiddenSlides>
  <MMClips>0</MMClips>
  <ScaleCrop>false</ScaleCrop>
  <HeadingPairs>
    <vt:vector size="4" baseType="variant">
      <vt:variant>
        <vt:lpstr>Motyw</vt:lpstr>
      </vt:variant>
      <vt:variant>
        <vt:i4>1</vt:i4>
      </vt:variant>
      <vt:variant>
        <vt:lpstr>Tytuły slajdów</vt:lpstr>
      </vt:variant>
      <vt:variant>
        <vt:i4>47</vt:i4>
      </vt:variant>
    </vt:vector>
  </HeadingPairs>
  <TitlesOfParts>
    <vt:vector size="48" baseType="lpstr">
      <vt:lpstr>Black</vt:lpstr>
      <vt:lpstr>Prawo rzymskie  Kontrakty konsensualne</vt:lpstr>
      <vt:lpstr>Kazus I</vt:lpstr>
      <vt:lpstr>Kazus II</vt:lpstr>
      <vt:lpstr>Kazus III</vt:lpstr>
      <vt:lpstr>Kazus IV</vt:lpstr>
      <vt:lpstr>Kazus V</vt:lpstr>
      <vt:lpstr>Kontrakty konsensualne</vt:lpstr>
      <vt:lpstr>Zlecenie (mandatum)</vt:lpstr>
      <vt:lpstr>Prezentacja programu PowerPoint</vt:lpstr>
      <vt:lpstr>Zlecenie kredytowe</vt:lpstr>
      <vt:lpstr>Prezentacja programu PowerPoint</vt:lpstr>
      <vt:lpstr>Obowiązki stron</vt:lpstr>
      <vt:lpstr>Ochrona procesowa</vt:lpstr>
      <vt:lpstr>Zawiązanie i rozwiązanie zlecenia</vt:lpstr>
      <vt:lpstr>Zlecenie a pełnomocnictwo</vt:lpstr>
      <vt:lpstr>Locatio-conductio  </vt:lpstr>
      <vt:lpstr>Prezentacja programu PowerPoint</vt:lpstr>
      <vt:lpstr>Locatio conductio rei </vt:lpstr>
      <vt:lpstr>Prezentacja programu PowerPoint</vt:lpstr>
      <vt:lpstr>Prezentacja programu PowerPoint</vt:lpstr>
      <vt:lpstr>Najem Usług</vt:lpstr>
      <vt:lpstr>Obowiązki Pracownika (locator)</vt:lpstr>
      <vt:lpstr>Obowiązki Pracodawcy (conductor)</vt:lpstr>
      <vt:lpstr>Najem Dzieła</vt:lpstr>
      <vt:lpstr>Obowiązki stron</vt:lpstr>
      <vt:lpstr>Kontrakt spółki (societas)</vt:lpstr>
      <vt:lpstr>Pojęcie spółki (societas) :</vt:lpstr>
      <vt:lpstr>Zawiązanie spółki </vt:lpstr>
      <vt:lpstr>Rodzaje spółek: </vt:lpstr>
      <vt:lpstr>Obowiązki wspólników :</vt:lpstr>
      <vt:lpstr> Uprawnienia wspólników :</vt:lpstr>
      <vt:lpstr>Rozwiązanie spółki</vt:lpstr>
      <vt:lpstr>Spółka a korporacja :</vt:lpstr>
      <vt:lpstr> Ewolucja rzymskiego kontraktu sprzedaży</vt:lpstr>
      <vt:lpstr> </vt:lpstr>
      <vt:lpstr>Rzecz (merx, res)</vt:lpstr>
      <vt:lpstr>Cena (pretium) </vt:lpstr>
      <vt:lpstr>Prezentacja programu PowerPoint</vt:lpstr>
      <vt:lpstr>Udowodnienie konsensusu </vt:lpstr>
      <vt:lpstr>Obowiązki  stron</vt:lpstr>
      <vt:lpstr>Niebezpieczeństwo utraty rzeczy</vt:lpstr>
      <vt:lpstr>Ochrona procesowa</vt:lpstr>
      <vt:lpstr>Odpowiedzialność sprzedawcy</vt:lpstr>
      <vt:lpstr>Rękojmia za wady prawne</vt:lpstr>
      <vt:lpstr>Rękojmia za wady fizyczne</vt:lpstr>
      <vt:lpstr>Umowy dodatkowe  często dołączane do umowy sprzedaży</vt:lpstr>
      <vt:lpstr>Podsumowanie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rzymskie  Kontrakty konsensualne</dc:title>
  <cp:lastModifiedBy>Autor</cp:lastModifiedBy>
  <cp:revision>1</cp:revision>
  <dcterms:modified xsi:type="dcterms:W3CDTF">2020-03-13T15:01:13Z</dcterms:modified>
</cp:coreProperties>
</file>