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160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4506713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nek Jabłonk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–Janek Jabłonka</a:t>
            </a:r>
          </a:p>
        </p:txBody>
      </p:sp>
      <p:sp>
        <p:nvSpPr>
          <p:cNvPr id="94" name="„Wpisz tu cytat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„Wpisz tu cytat.” 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azek"/>
          <p:cNvSpPr>
            <a:spLocks noGrp="1"/>
          </p:cNvSpPr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gradFill flip="none" rotWithShape="1">
          <a:gsLst>
            <a:gs pos="0">
              <a:srgbClr val="641C66">
                <a:alpha val="90979"/>
              </a:srgbClr>
            </a:gs>
            <a:gs pos="42001">
              <a:srgbClr val="000000">
                <a:alpha val="94767"/>
              </a:srgbClr>
            </a:gs>
            <a:gs pos="100000">
              <a:srgbClr val="000000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kst tytułowy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 lIns="65021" tIns="65021" rIns="65021" bIns="65021"/>
          <a:lstStyle>
            <a:lvl1pPr defTabSz="1300480">
              <a:defRPr sz="6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18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650239" y="2275839"/>
            <a:ext cx="11704322" cy="6436926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471487" indent="-471487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52713" indent="-795513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659466" indent="-745066" defTabSz="1300480">
              <a:spcBef>
                <a:spcPts val="900"/>
              </a:spcBef>
              <a:buSzPct val="100000"/>
              <a:buFont typeface="Arial"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264127" indent="-892527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721327" indent="-892527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85797" y="9122660"/>
            <a:ext cx="368763" cy="351996"/>
          </a:xfrm>
          <a:prstGeom prst="rect">
            <a:avLst/>
          </a:prstGeom>
        </p:spPr>
        <p:txBody>
          <a:bodyPr lIns="65021" tIns="65021" rIns="65021" bIns="65021" anchor="ctr"/>
          <a:lstStyle>
            <a:lvl1pPr algn="r" defTabSz="1300480"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azek"/>
          <p:cNvSpPr>
            <a:spLocks noGrp="1"/>
          </p:cNvSpPr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azek"/>
          <p:cNvSpPr>
            <a:spLocks noGrp="1"/>
          </p:cNvSpPr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kst tytułowy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4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azek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azek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azek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azek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rawo rzymskie 2018:…"/>
          <p:cNvSpPr txBox="1">
            <a:spLocks noGrp="1"/>
          </p:cNvSpPr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>
              <a:defRPr sz="5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Prawo rzymskie </a:t>
            </a:r>
            <a:r>
              <a:rPr dirty="0" smtClean="0"/>
              <a:t> </a:t>
            </a:r>
            <a:endParaRPr dirty="0"/>
          </a:p>
          <a:p>
            <a:pPr>
              <a:defRPr sz="5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Kontrakty realne</a:t>
            </a:r>
          </a:p>
        </p:txBody>
      </p:sp>
      <p:sp>
        <p:nvSpPr>
          <p:cNvPr id="129" name="dr Mateusz Szymura…"/>
          <p:cNvSpPr txBox="1">
            <a:spLocks noGrp="1"/>
          </p:cNvSpPr>
          <p:nvPr>
            <p:ph type="body" sz="quarter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 smtClean="0"/>
              <a:t>Zakład </a:t>
            </a:r>
            <a:r>
              <a:rPr dirty="0"/>
              <a:t>Prawa Rzymskiego</a:t>
            </a:r>
            <a:endParaRPr sz="4000" dirty="0"/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Wydział Prawa Administracji i Ekonomii</a:t>
            </a:r>
            <a:endParaRPr sz="4000" dirty="0"/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Uniwersytet Wrocławski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iekawe odmiany pożyczki"/>
          <p:cNvSpPr txBox="1">
            <a:spLocks noGrp="1"/>
          </p:cNvSpPr>
          <p:nvPr>
            <p:ph type="title"/>
          </p:nvPr>
        </p:nvSpPr>
        <p:spPr>
          <a:xfrm>
            <a:off x="562186" y="-1"/>
            <a:ext cx="11704321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Ciekawe odmiany pożyczki </a:t>
            </a:r>
          </a:p>
        </p:txBody>
      </p:sp>
      <p:sp>
        <p:nvSpPr>
          <p:cNvPr id="156" name="umowa pożyczki zawarta ze sportowcem na jego szkolenie i utrzymanie – obowiązek spłaty powstawał jedynie w przypadku, gdy sportowiec wygrał zawody i uzyskał nagrodę…"/>
          <p:cNvSpPr txBox="1">
            <a:spLocks noGrp="1"/>
          </p:cNvSpPr>
          <p:nvPr>
            <p:ph type="body" idx="1"/>
          </p:nvPr>
        </p:nvSpPr>
        <p:spPr>
          <a:xfrm>
            <a:off x="356728" y="1291448"/>
            <a:ext cx="12187486" cy="7988019"/>
          </a:xfrm>
          <a:prstGeom prst="rect">
            <a:avLst/>
          </a:prstGeom>
        </p:spPr>
        <p:txBody>
          <a:bodyPr/>
          <a:lstStyle/>
          <a:p>
            <a:pPr marL="804333" indent="-804333" algn="just">
              <a:lnSpc>
                <a:spcPct val="80000"/>
              </a:lnSpc>
              <a:spcBef>
                <a:spcPts val="800"/>
              </a:spcBef>
              <a:buFontTx/>
              <a:buAutoNum type="romanUcPeriod"/>
              <a:defRPr sz="3800">
                <a:solidFill>
                  <a:srgbClr val="FFFFFF"/>
                </a:solidFill>
              </a:defRPr>
            </a:pPr>
            <a:r>
              <a:t>umowa pożyczki zawarta ze sportowcem na jego szkolenie i utrzymanie – obowiązek spłaty powstawał jedynie w przypadku, gdy sportowiec wygrał zawody i uzyskał nagrodę</a:t>
            </a:r>
          </a:p>
          <a:p>
            <a:pPr marL="804333" indent="-804333" algn="just">
              <a:lnSpc>
                <a:spcPct val="80000"/>
              </a:lnSpc>
              <a:spcBef>
                <a:spcPts val="800"/>
              </a:spcBef>
              <a:buFontTx/>
              <a:buAutoNum type="romanUcPeriod"/>
              <a:defRPr sz="3800" i="1">
                <a:solidFill>
                  <a:srgbClr val="FFFFFF"/>
                </a:solidFill>
              </a:defRPr>
            </a:pPr>
            <a:r>
              <a:t>contractus mohatrae – </a:t>
            </a:r>
            <a:r>
              <a:rPr i="0"/>
              <a:t>dłużnikowi wręczano rzecz niezużywalną z prawem do sprzedaży rzeczy i zatrzymania pieniędzy (z obowiązkiem późniejszego zwrotu, podobieństwo do współczesnej umowy komisu)</a:t>
            </a:r>
          </a:p>
          <a:p>
            <a:pPr marL="804333" indent="-804333" algn="just">
              <a:lnSpc>
                <a:spcPct val="80000"/>
              </a:lnSpc>
              <a:spcBef>
                <a:spcPts val="800"/>
              </a:spcBef>
              <a:buFontTx/>
              <a:buAutoNum type="romanUcPeriod"/>
              <a:defRPr sz="3800" i="1">
                <a:solidFill>
                  <a:srgbClr val="FFFFFF"/>
                </a:solidFill>
              </a:defRPr>
            </a:pPr>
            <a:r>
              <a:t>pactum de mutuo dando – </a:t>
            </a:r>
            <a:r>
              <a:rPr i="0"/>
              <a:t>niezaskarżalne przyrzeczenie udzielenia pożyczki w przyszłości</a:t>
            </a:r>
          </a:p>
          <a:p>
            <a:pPr marL="804333" indent="-804333" algn="just">
              <a:lnSpc>
                <a:spcPct val="80000"/>
              </a:lnSpc>
              <a:spcBef>
                <a:spcPts val="800"/>
              </a:spcBef>
              <a:buFontTx/>
              <a:buAutoNum type="romanUcPeriod"/>
              <a:defRPr sz="3800" i="1">
                <a:solidFill>
                  <a:srgbClr val="FFFFFF"/>
                </a:solidFill>
              </a:defRPr>
            </a:pPr>
            <a:r>
              <a:t>pożyczka przyjacielska – </a:t>
            </a:r>
            <a:r>
              <a:rPr i="0"/>
              <a:t>pożyczka dokonywana wobec osoby bliskiej, bez zawarcia stypulacji odsetkowej </a:t>
            </a:r>
          </a:p>
          <a:p>
            <a:pPr marL="804333" indent="-804333" algn="just">
              <a:lnSpc>
                <a:spcPct val="80000"/>
              </a:lnSpc>
              <a:spcBef>
                <a:spcPts val="800"/>
              </a:spcBef>
              <a:buFontTx/>
              <a:buAutoNum type="romanUcPeriod"/>
              <a:defRPr sz="3800" i="1">
                <a:solidFill>
                  <a:srgbClr val="FFFFFF"/>
                </a:solidFill>
              </a:defRPr>
            </a:pPr>
            <a:r>
              <a:t>mandatum qualificatum – </a:t>
            </a:r>
            <a:r>
              <a:rPr i="0"/>
              <a:t>zlecenie, którego przedmiotem było polecenie drugiej stronie (najczęściej bankierowi) udzielenia kredytu osobie trzeciej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.C. Macedonianum"/>
          <p:cNvSpPr txBox="1">
            <a:spLocks noGrp="1"/>
          </p:cNvSpPr>
          <p:nvPr>
            <p:ph type="title"/>
          </p:nvPr>
        </p:nvSpPr>
        <p:spPr>
          <a:xfrm>
            <a:off x="663786" y="-1"/>
            <a:ext cx="11704321" cy="1189850"/>
          </a:xfrm>
          <a:prstGeom prst="rect">
            <a:avLst/>
          </a:prstGeom>
        </p:spPr>
        <p:txBody>
          <a:bodyPr/>
          <a:lstStyle>
            <a:lvl1pPr>
              <a:defRPr sz="5000" i="1">
                <a:solidFill>
                  <a:srgbClr val="FFFFFF"/>
                </a:solidFill>
              </a:defRPr>
            </a:lvl1pPr>
          </a:lstStyle>
          <a:p>
            <a:r>
              <a:t>S.C. Macedonianum</a:t>
            </a:r>
          </a:p>
        </p:txBody>
      </p:sp>
      <p:sp>
        <p:nvSpPr>
          <p:cNvPr id="159" name="zmiana wprowadzona na podstawie ustawy senackiej z I wieku n.e. wydana za panowania cesarza Wespazjana…"/>
          <p:cNvSpPr txBox="1">
            <a:spLocks noGrp="1"/>
          </p:cNvSpPr>
          <p:nvPr>
            <p:ph type="body" idx="1"/>
          </p:nvPr>
        </p:nvSpPr>
        <p:spPr>
          <a:xfrm>
            <a:off x="255128" y="984390"/>
            <a:ext cx="12289086" cy="8766953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8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zmiana wprowadzona na podstawie ustawy senackiej z I wieku n.e. wydana za panowania cesarza Wespazjana 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odpowiedź na sytuację faktyczną: Macedo, syn alieni iuris, który zaciągnął pożyczkę zabił swoje ojca, aby móc spłacić dług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przekształciła pożyczki zaciągane przez synów </a:t>
            </a:r>
            <a:r>
              <a:rPr i="1"/>
              <a:t>alieni iuris </a:t>
            </a:r>
            <a:r>
              <a:t>w zobowiązania naturalne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środek prawny – </a:t>
            </a:r>
            <a:r>
              <a:rPr i="1"/>
              <a:t>exceptio sentatus consulti Macedoniani, </a:t>
            </a:r>
            <a:r>
              <a:t>a wierzyciela na etapie </a:t>
            </a:r>
            <a:r>
              <a:rPr i="1"/>
              <a:t>in iure </a:t>
            </a:r>
            <a:r>
              <a:t>procesu mogło spotkać </a:t>
            </a:r>
            <a:r>
              <a:rPr i="1"/>
              <a:t>denegatio actionis 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ustawa nie miała zastosowania, gdy syn po uzyskaniu statusu sui iuris uznał dług lub wcześniej posiadał własny majątek (np. </a:t>
            </a:r>
            <a:r>
              <a:rPr i="1"/>
              <a:t>peculium castrense) </a:t>
            </a:r>
            <a:r>
              <a:t>a także dotyczyła jedynie pożyczek pieniężnych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ożyczka morska (pecunia traiectica)"/>
          <p:cNvSpPr txBox="1">
            <a:spLocks noGrp="1"/>
          </p:cNvSpPr>
          <p:nvPr>
            <p:ph type="title"/>
          </p:nvPr>
        </p:nvSpPr>
        <p:spPr>
          <a:xfrm>
            <a:off x="765386" y="-1"/>
            <a:ext cx="11704321" cy="1002455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t>Pożyczka morska (pecunia traiectica)</a:t>
            </a:r>
          </a:p>
        </p:txBody>
      </p:sp>
      <p:sp>
        <p:nvSpPr>
          <p:cNvPr id="162" name="specyfika transportu morskiego (ryzyko warunków atmosferycznych, zmylenia drogi oraz piraci na morzu Śródziemnym)…"/>
          <p:cNvSpPr txBox="1">
            <a:spLocks noGrp="1"/>
          </p:cNvSpPr>
          <p:nvPr>
            <p:ph type="body" idx="1"/>
          </p:nvPr>
        </p:nvSpPr>
        <p:spPr>
          <a:xfrm>
            <a:off x="255128" y="984390"/>
            <a:ext cx="12492286" cy="8500535"/>
          </a:xfrm>
          <a:prstGeom prst="rect">
            <a:avLst/>
          </a:prstGeom>
        </p:spPr>
        <p:txBody>
          <a:bodyPr/>
          <a:lstStyle/>
          <a:p>
            <a:pPr marL="643466" indent="-643466" algn="just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specyfika transportu morskiego (ryzyko warunków atmosferycznych, zmylenia drogi oraz piraci na morzu Śródziemnym)</a:t>
            </a:r>
          </a:p>
          <a:p>
            <a:pPr marL="643466" indent="-643466" algn="just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modyfikacje klasycznej struktury pożyczki:</a:t>
            </a:r>
          </a:p>
          <a:p>
            <a:pPr marL="643466" indent="-643466" algn="just">
              <a:lnSpc>
                <a:spcPct val="80000"/>
              </a:lnSpc>
              <a:spcBef>
                <a:spcPts val="800"/>
              </a:spcBef>
              <a:buFontTx/>
              <a:buAutoNum type="alphaLcParenR"/>
              <a:defRPr sz="3800">
                <a:solidFill>
                  <a:srgbClr val="FFFFFF"/>
                </a:solidFill>
              </a:defRPr>
            </a:pPr>
            <a:r>
              <a:t>nieograniczona (do Justyniana) wysokość odsetek, jak dłużnik na podstawie umowy miał zapłacić wierzycielowi</a:t>
            </a:r>
          </a:p>
          <a:p>
            <a:pPr marL="643466" indent="-643466" algn="just">
              <a:lnSpc>
                <a:spcPct val="80000"/>
              </a:lnSpc>
              <a:spcBef>
                <a:spcPts val="800"/>
              </a:spcBef>
              <a:buFontTx/>
              <a:buAutoNum type="alphaLcParenR"/>
              <a:defRPr sz="3800">
                <a:solidFill>
                  <a:srgbClr val="FFFFFF"/>
                </a:solidFill>
              </a:defRPr>
            </a:pPr>
            <a:r>
              <a:t>obowiązek spłaty pożyczki powstawał dopiero w momencie dopłynięcia z towarem do portu docelowego (wielki zysk wierzyciela suplementowany ryzykiem utraty kapitału) </a:t>
            </a:r>
          </a:p>
          <a:p>
            <a:pPr marL="643466" indent="-643466" algn="just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wierzyciele zabezpieczali swoje interesy m.in. poprzez wyznaczanie tras przejazdu oraz ustanowienie dla siebie na przewożonych towarach prawa zastawu</a:t>
            </a:r>
          </a:p>
          <a:p>
            <a:pPr marL="643466" indent="-643466" algn="just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funkcja ubezpieczeniowa pożyczki morskiej (dłużnik ubezpieczał się na wypadek nadzwyczajnych okoliczności biorąc pożyczkę, której nie spłacał, gdy się zaktualizowały)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tipulatio usurarum"/>
          <p:cNvSpPr txBox="1">
            <a:spLocks noGrp="1"/>
          </p:cNvSpPr>
          <p:nvPr>
            <p:ph type="title"/>
          </p:nvPr>
        </p:nvSpPr>
        <p:spPr>
          <a:xfrm>
            <a:off x="663786" y="-1"/>
            <a:ext cx="11704321" cy="12914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Stipulatio usurarum </a:t>
            </a:r>
          </a:p>
        </p:txBody>
      </p:sp>
      <p:sp>
        <p:nvSpPr>
          <p:cNvPr id="165" name="nieformalne przyrzeczenie zapłaty odsetek – charakter zobowiązania?…"/>
          <p:cNvSpPr txBox="1">
            <a:spLocks noGrp="1"/>
          </p:cNvSpPr>
          <p:nvPr>
            <p:ph type="body" idx="1"/>
          </p:nvPr>
        </p:nvSpPr>
        <p:spPr>
          <a:xfrm>
            <a:off x="650239" y="1189848"/>
            <a:ext cx="11704322" cy="8089620"/>
          </a:xfrm>
          <a:prstGeom prst="rect">
            <a:avLst/>
          </a:prstGeom>
        </p:spPr>
        <p:txBody>
          <a:bodyPr/>
          <a:lstStyle/>
          <a:p>
            <a:pPr algn="just">
              <a:buChar char="•"/>
              <a:defRPr>
                <a:solidFill>
                  <a:srgbClr val="FFFFFF"/>
                </a:solidFill>
              </a:defRPr>
            </a:pPr>
            <a:r>
              <a:t>nieformalne przyrzeczenie zapłaty odsetek – charakter zobowiązania?</a:t>
            </a:r>
          </a:p>
          <a:p>
            <a:pPr algn="just">
              <a:buChar char="•"/>
              <a:defRPr>
                <a:solidFill>
                  <a:srgbClr val="FFFFFF"/>
                </a:solidFill>
              </a:defRPr>
            </a:pPr>
            <a:r>
              <a:t>stypulacja odsetkowa jako przykład werbalnego zobowiązania o charakterze akcesoryjnym (subsydiarnym?)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powstanie sytuacji podwójnego zobowiązania – re et verbis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forma zrealizowania gospodarczego celu pożyczki – czerpania korzyści z udostępnienia osobie trzeciej kapitału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Środki ochrony procesowej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Środki ochrony procesowej</a:t>
            </a:r>
          </a:p>
        </p:txBody>
      </p:sp>
      <p:sp>
        <p:nvSpPr>
          <p:cNvPr id="168" name="Podmiot dysponujący powództwami: wierzyciel"/>
          <p:cNvSpPr txBox="1">
            <a:spLocks noGrp="1"/>
          </p:cNvSpPr>
          <p:nvPr>
            <p:ph type="body" idx="1"/>
          </p:nvPr>
        </p:nvSpPr>
        <p:spPr>
          <a:xfrm>
            <a:off x="356728" y="1803964"/>
            <a:ext cx="12390686" cy="7475503"/>
          </a:xfrm>
          <a:prstGeom prst="rect">
            <a:avLst/>
          </a:prstGeom>
        </p:spPr>
        <p:txBody>
          <a:bodyPr/>
          <a:lstStyle>
            <a:lvl1pPr>
              <a:buChar char="•"/>
              <a:defRPr>
                <a:solidFill>
                  <a:srgbClr val="FFFFFF"/>
                </a:solidFill>
              </a:defRPr>
            </a:lvl1pPr>
          </a:lstStyle>
          <a:p>
            <a:r>
              <a:t>Podmiot dysponujący powództwami: wierzyciel </a:t>
            </a:r>
          </a:p>
        </p:txBody>
      </p:sp>
      <p:grpSp>
        <p:nvGrpSpPr>
          <p:cNvPr id="178" name="Grupuj"/>
          <p:cNvGrpSpPr/>
          <p:nvPr/>
        </p:nvGrpSpPr>
        <p:grpSpPr>
          <a:xfrm>
            <a:off x="663786" y="3237653"/>
            <a:ext cx="11469513" cy="5779912"/>
            <a:chOff x="0" y="0"/>
            <a:chExt cx="11469511" cy="5779911"/>
          </a:xfrm>
        </p:grpSpPr>
        <p:grpSp>
          <p:nvGrpSpPr>
            <p:cNvPr id="171" name="Grupuj"/>
            <p:cNvGrpSpPr/>
            <p:nvPr/>
          </p:nvGrpSpPr>
          <p:grpSpPr>
            <a:xfrm>
              <a:off x="0" y="-1"/>
              <a:ext cx="11469512" cy="1773709"/>
              <a:chOff x="0" y="0"/>
              <a:chExt cx="11469511" cy="1773707"/>
            </a:xfrm>
          </p:grpSpPr>
          <p:sp>
            <p:nvSpPr>
              <p:cNvPr id="169" name="Prostokąt zaokrąglony"/>
              <p:cNvSpPr/>
              <p:nvPr/>
            </p:nvSpPr>
            <p:spPr>
              <a:xfrm>
                <a:off x="0" y="0"/>
                <a:ext cx="11469512" cy="1773708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0" name="Actio certae creditae pecuniae…"/>
              <p:cNvSpPr txBox="1"/>
              <p:nvPr/>
            </p:nvSpPr>
            <p:spPr>
              <a:xfrm>
                <a:off x="38920" y="38923"/>
                <a:ext cx="11391668" cy="9428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/>
              <a:p>
                <a:pPr marL="176106" indent="-176106" algn="l" defTabSz="1300480"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Actio certae creditae pecuniae</a:t>
                </a:r>
              </a:p>
              <a:p>
                <a:pPr marL="169444" indent="-169444" algn="l" defTabSz="1300480">
                  <a:buSzPct val="100000"/>
                  <a:buChar char="•"/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gdy przedmiotem pożyczki była suma pieniędzy</a:t>
                </a:r>
              </a:p>
            </p:txBody>
          </p:sp>
        </p:grpSp>
        <p:grpSp>
          <p:nvGrpSpPr>
            <p:cNvPr id="174" name="Grupuj"/>
            <p:cNvGrpSpPr/>
            <p:nvPr/>
          </p:nvGrpSpPr>
          <p:grpSpPr>
            <a:xfrm>
              <a:off x="0" y="2003101"/>
              <a:ext cx="11469512" cy="1773710"/>
              <a:chOff x="0" y="0"/>
              <a:chExt cx="11469511" cy="1773709"/>
            </a:xfrm>
          </p:grpSpPr>
          <p:sp>
            <p:nvSpPr>
              <p:cNvPr id="172" name="Prostokąt zaokrąglony"/>
              <p:cNvSpPr/>
              <p:nvPr/>
            </p:nvSpPr>
            <p:spPr>
              <a:xfrm>
                <a:off x="0" y="0"/>
                <a:ext cx="11469512" cy="1773710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3" name="Actio tritica…"/>
              <p:cNvSpPr txBox="1"/>
              <p:nvPr/>
            </p:nvSpPr>
            <p:spPr>
              <a:xfrm>
                <a:off x="38920" y="38921"/>
                <a:ext cx="11391668" cy="94284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/>
              <a:p>
                <a:pPr marL="176106" indent="-176106" algn="l" defTabSz="1300480"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Actio tritica</a:t>
                </a:r>
              </a:p>
              <a:p>
                <a:pPr marL="169444" indent="-169444" algn="l" defTabSz="1300480">
                  <a:buSzPct val="100000"/>
                  <a:buChar char="•"/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gdy przedmiotem pożyczki była inna rzecz oznaczona co do gatunku</a:t>
                </a:r>
              </a:p>
            </p:txBody>
          </p:sp>
        </p:grpSp>
        <p:grpSp>
          <p:nvGrpSpPr>
            <p:cNvPr id="177" name="Grupuj"/>
            <p:cNvGrpSpPr/>
            <p:nvPr/>
          </p:nvGrpSpPr>
          <p:grpSpPr>
            <a:xfrm>
              <a:off x="0" y="4006203"/>
              <a:ext cx="11469512" cy="1773709"/>
              <a:chOff x="0" y="0"/>
              <a:chExt cx="11469511" cy="1773707"/>
            </a:xfrm>
          </p:grpSpPr>
          <p:sp>
            <p:nvSpPr>
              <p:cNvPr id="175" name="Prostokąt zaokrąglony"/>
              <p:cNvSpPr/>
              <p:nvPr/>
            </p:nvSpPr>
            <p:spPr>
              <a:xfrm>
                <a:off x="0" y="0"/>
                <a:ext cx="11469512" cy="1773708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6" name="Actio ex stipulatu…"/>
              <p:cNvSpPr txBox="1"/>
              <p:nvPr/>
            </p:nvSpPr>
            <p:spPr>
              <a:xfrm>
                <a:off x="38920" y="38923"/>
                <a:ext cx="11391668" cy="9428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/>
              <a:p>
                <a:pPr marL="176106" indent="-176106" algn="l" defTabSz="1300480"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Actio ex stipulatu</a:t>
                </a:r>
              </a:p>
              <a:p>
                <a:pPr marL="169444" indent="-169444" algn="l" defTabSz="1300480">
                  <a:buSzPct val="100000"/>
                  <a:buChar char="•"/>
                  <a:defRPr sz="260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służyła do dochodzenia odsetek na podstawie stypulacji odsetkowej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Depositum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Depositum</a:t>
            </a:r>
          </a:p>
        </p:txBody>
      </p:sp>
      <p:sp>
        <p:nvSpPr>
          <p:cNvPr id="181" name="Depositum (łac.: przechowanie) kontrakt przechowania –  kontrakt realny, dwustronnie zobowiązujący niezupełny, bonae fidei; zawierany poprzez wręczenie przez deponenta (przechowującego) rzeczy ruchomej oznaczonej indywidualnie depozytariuszowi (przechowawcy) w celu jej bezpłatnego przechowania, z obowiązkiem zwrotu na każde żądanie deponenta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6391" indent="-476391" defTabSz="1273386">
              <a:buSzTx/>
              <a:buNone/>
              <a:defRPr b="1" i="1">
                <a:solidFill>
                  <a:srgbClr val="FFFFFF"/>
                </a:solidFill>
              </a:defRPr>
            </a:pPr>
            <a:r>
              <a:t>Depositum</a:t>
            </a:r>
            <a:r>
              <a:rPr b="0" i="0"/>
              <a:t> (łac.: przechowanie) kontrakt przechowania –  kontrakt </a:t>
            </a:r>
            <a:r>
              <a:rPr i="0"/>
              <a:t>realny, dwustronnie zobowiązujący niezupełny, bonae fidei</a:t>
            </a:r>
            <a:r>
              <a:rPr b="0" i="0"/>
              <a:t>; zawierany poprzez wręczenie przez deponenta (przechowującego) rzeczy ruchomej oznaczonej indywidualnie depozytariuszowi (przechowawcy) w celu jej </a:t>
            </a:r>
            <a:r>
              <a:rPr i="0"/>
              <a:t>bezpłatnego</a:t>
            </a:r>
            <a:r>
              <a:rPr b="0" i="0"/>
              <a:t> przechowania, z obowiązkiem zwrotu na każde żądanie deponenta.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reść umowy przechowania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Treść umowy przechowania</a:t>
            </a:r>
          </a:p>
        </p:txBody>
      </p:sp>
      <p:sp>
        <p:nvSpPr>
          <p:cNvPr id="184" name="Umowę zawierano poprzez wręczenie rzeczy,…"/>
          <p:cNvSpPr txBox="1">
            <a:spLocks noGrp="1"/>
          </p:cNvSpPr>
          <p:nvPr>
            <p:ph type="body" idx="1"/>
          </p:nvPr>
        </p:nvSpPr>
        <p:spPr>
          <a:xfrm>
            <a:off x="650239" y="2524195"/>
            <a:ext cx="11704322" cy="7229405"/>
          </a:xfrm>
          <a:prstGeom prst="rect">
            <a:avLst/>
          </a:prstGeom>
        </p:spPr>
        <p:txBody>
          <a:bodyPr/>
          <a:lstStyle/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Umowę zawierano poprzez </a:t>
            </a:r>
            <a:r>
              <a:rPr b="1"/>
              <a:t>wręczenie rzeczy</a:t>
            </a:r>
            <a:r>
              <a:t>,</a:t>
            </a:r>
          </a:p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endParaRPr/>
          </a:p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Depozytariusz stawał się zaledwie </a:t>
            </a:r>
            <a:r>
              <a:rPr b="1"/>
              <a:t>dzierżycielem rzeczy</a:t>
            </a:r>
            <a:r>
              <a:t>,</a:t>
            </a:r>
          </a:p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endParaRPr/>
          </a:p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Przechowywana rzecz </a:t>
            </a:r>
            <a:r>
              <a:rPr b="1"/>
              <a:t>nie</a:t>
            </a:r>
            <a:r>
              <a:t> musiała być </a:t>
            </a:r>
            <a:r>
              <a:rPr b="1"/>
              <a:t>własnością</a:t>
            </a:r>
            <a:r>
              <a:t> deponenta,</a:t>
            </a:r>
          </a:p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endParaRPr/>
          </a:p>
          <a:p>
            <a:pPr marL="482600" indent="-482600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W prawie rzymskim depozyt był umową bezpłatną, w związku z czym depozytariusz odpowiadał jedynie za </a:t>
            </a:r>
            <a:r>
              <a:rPr b="1"/>
              <a:t>działanie podstępne</a:t>
            </a:r>
            <a:r>
              <a:t> (</a:t>
            </a:r>
            <a:r>
              <a:rPr b="1"/>
              <a:t>dolus</a:t>
            </a:r>
            <a:r>
              <a:t>) oraz </a:t>
            </a:r>
            <a:r>
              <a:rPr b="1"/>
              <a:t>rażące niedbalstwo</a:t>
            </a:r>
            <a:r>
              <a:t> (</a:t>
            </a:r>
            <a:r>
              <a:rPr b="1"/>
              <a:t>culpa lata</a:t>
            </a:r>
            <a:r>
              <a:t>) ale już nie za lekką winę (culpa levis),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Uprawnienia i obowiązki stron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Uprawnienia i obowiązki stron</a:t>
            </a:r>
          </a:p>
        </p:txBody>
      </p:sp>
      <p:sp>
        <p:nvSpPr>
          <p:cNvPr id="187" name="Deponent…"/>
          <p:cNvSpPr txBox="1">
            <a:spLocks noGrp="1"/>
          </p:cNvSpPr>
          <p:nvPr>
            <p:ph type="body" idx="1"/>
          </p:nvPr>
        </p:nvSpPr>
        <p:spPr>
          <a:xfrm>
            <a:off x="650239" y="2111022"/>
            <a:ext cx="11704322" cy="7373903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lnSpc>
                <a:spcPct val="80000"/>
              </a:lnSpc>
              <a:spcBef>
                <a:spcPts val="800"/>
              </a:spcBef>
              <a:buSzTx/>
              <a:buNone/>
              <a:defRPr sz="3800" b="1" u="sng">
                <a:solidFill>
                  <a:srgbClr val="FFFFFF"/>
                </a:solidFill>
              </a:defRPr>
            </a:pPr>
            <a:r>
              <a:t>Deponent</a:t>
            </a:r>
          </a:p>
          <a:p>
            <a:pPr marL="487680" indent="-487680" algn="ctr">
              <a:lnSpc>
                <a:spcPct val="80000"/>
              </a:lnSpc>
              <a:spcBef>
                <a:spcPts val="800"/>
              </a:spcBef>
              <a:buSzTx/>
              <a:buNone/>
              <a:defRPr sz="3800">
                <a:solidFill>
                  <a:srgbClr val="FFFFFF"/>
                </a:solidFill>
              </a:defRPr>
            </a:pPr>
            <a:endParaRPr/>
          </a:p>
          <a:p>
            <a:pPr marL="477078" indent="-477078">
              <a:lnSpc>
                <a:spcPct val="80000"/>
              </a:lnSpc>
              <a:spcBef>
                <a:spcPts val="700"/>
              </a:spcBef>
              <a:buChar char="•"/>
              <a:defRPr sz="3200">
                <a:solidFill>
                  <a:srgbClr val="FFFFFF"/>
                </a:solidFill>
              </a:defRPr>
            </a:pPr>
            <a:r>
              <a:t>Nie musiał być właścicielem - można było oddać na przechowanie rzecz cudzą ( mógł być nim także złodziej lub paser),</a:t>
            </a:r>
            <a:endParaRPr sz="3800"/>
          </a:p>
          <a:p>
            <a:pPr marL="465364" indent="-465364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endParaRPr sz="3800"/>
          </a:p>
          <a:p>
            <a:pPr marL="477078" indent="-477078">
              <a:lnSpc>
                <a:spcPct val="80000"/>
              </a:lnSpc>
              <a:spcBef>
                <a:spcPts val="700"/>
              </a:spcBef>
              <a:buChar char="•"/>
              <a:defRPr sz="3200">
                <a:solidFill>
                  <a:srgbClr val="FFFFFF"/>
                </a:solidFill>
              </a:defRPr>
            </a:pPr>
            <a:r>
              <a:t>Złożenie rzeczy do depozytu oznaczało oddanie jej tylko w dzierżenie,</a:t>
            </a:r>
            <a:endParaRPr sz="3800"/>
          </a:p>
          <a:p>
            <a:pPr marL="465364" indent="-465364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endParaRPr sz="3800"/>
          </a:p>
          <a:p>
            <a:pPr marL="477078" indent="-477078">
              <a:lnSpc>
                <a:spcPct val="80000"/>
              </a:lnSpc>
              <a:spcBef>
                <a:spcPts val="700"/>
              </a:spcBef>
              <a:buChar char="•"/>
              <a:defRPr sz="3200">
                <a:solidFill>
                  <a:srgbClr val="FFFFFF"/>
                </a:solidFill>
              </a:defRPr>
            </a:pPr>
            <a:r>
              <a:t>Mógł on żądać zwrotu rzeczy zdeponowanej w każdej chwili – nawet wtedy, gdy umówiono się na przechowanie terminowe,</a:t>
            </a:r>
            <a:endParaRPr sz="3800"/>
          </a:p>
          <a:p>
            <a:pPr marL="465364" indent="-465364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endParaRPr sz="3800"/>
          </a:p>
          <a:p>
            <a:pPr marL="477078" indent="-477078">
              <a:lnSpc>
                <a:spcPct val="80000"/>
              </a:lnSpc>
              <a:spcBef>
                <a:spcPts val="700"/>
              </a:spcBef>
              <a:buChar char="•"/>
              <a:defRPr sz="3200">
                <a:solidFill>
                  <a:srgbClr val="FFFFFF"/>
                </a:solidFill>
              </a:defRPr>
            </a:pPr>
            <a:r>
              <a:t>Odpowiadał za omnis culpa, np. za lekkomyślne złożenie do depozytu rzeczy niebezpiecznej dla otoczenia,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Uprawnienia i obowiązki stron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Uprawnienia i obowiązki stron</a:t>
            </a:r>
          </a:p>
        </p:txBody>
      </p:sp>
      <p:sp>
        <p:nvSpPr>
          <p:cNvPr id="190" name="Depozytariusz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7680" indent="-487680" algn="ctr">
              <a:lnSpc>
                <a:spcPct val="80000"/>
              </a:lnSpc>
              <a:spcBef>
                <a:spcPts val="700"/>
              </a:spcBef>
              <a:buSzTx/>
              <a:buNone/>
              <a:defRPr sz="3400" b="1" u="sng">
                <a:solidFill>
                  <a:srgbClr val="FFFFFF"/>
                </a:solidFill>
              </a:defRPr>
            </a:pPr>
            <a:r>
              <a:t>Depozytariusz</a:t>
            </a:r>
          </a:p>
          <a:p>
            <a:pPr marL="485775" indent="-485775">
              <a:lnSpc>
                <a:spcPct val="80000"/>
              </a:lnSpc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endParaRPr/>
          </a:p>
          <a:p>
            <a:pPr marL="485775" indent="-485775">
              <a:lnSpc>
                <a:spcPct val="80000"/>
              </a:lnSpc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r>
              <a:t>Nie miał korzyści z kontraktu – odpowiadał tylko za dolus i culpa lata,</a:t>
            </a:r>
          </a:p>
          <a:p>
            <a:pPr marL="485775" indent="-485775">
              <a:lnSpc>
                <a:spcPct val="80000"/>
              </a:lnSpc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endParaRPr/>
          </a:p>
          <a:p>
            <a:pPr marL="485775" indent="-485775">
              <a:lnSpc>
                <a:spcPct val="80000"/>
              </a:lnSpc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r>
              <a:t>Nie mógł korzystać z rzeczy, ani też pobierać z niej pożytków,</a:t>
            </a:r>
          </a:p>
          <a:p>
            <a:pPr marL="485775" indent="-485775">
              <a:lnSpc>
                <a:spcPct val="80000"/>
              </a:lnSpc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endParaRPr/>
          </a:p>
          <a:p>
            <a:pPr marL="485775" indent="-485775">
              <a:lnSpc>
                <a:spcPct val="80000"/>
              </a:lnSpc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r>
              <a:t>Jeśli dopuścił się samowolnego używania rzeczy zdeponowanej, to popełniał kradzież używania – furtum usus, natomiast kiedy ją sobie przywłaszczył traktowano to jako zwykłą kradzież – furtum rei,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Ochrona procesowa"/>
          <p:cNvSpPr txBox="1">
            <a:spLocks noGrp="1"/>
          </p:cNvSpPr>
          <p:nvPr>
            <p:ph type="title"/>
          </p:nvPr>
        </p:nvSpPr>
        <p:spPr>
          <a:xfrm>
            <a:off x="650239" y="388337"/>
            <a:ext cx="11704322" cy="903112"/>
          </a:xfrm>
          <a:prstGeom prst="rect">
            <a:avLst/>
          </a:prstGeom>
        </p:spPr>
        <p:txBody>
          <a:bodyPr/>
          <a:lstStyle>
            <a:lvl1pPr defTabSz="1169528">
              <a:defRPr sz="4800">
                <a:solidFill>
                  <a:srgbClr val="FFFFFF"/>
                </a:solidFill>
              </a:defRPr>
            </a:lvl1pPr>
          </a:lstStyle>
          <a:p>
            <a:r>
              <a:t>Ochrona procesowa</a:t>
            </a:r>
          </a:p>
        </p:txBody>
      </p:sp>
      <p:sp>
        <p:nvSpPr>
          <p:cNvPr id="193" name="Actio depositi directa - Przechowawca odpowiadał jedynie za dolus i culpa lata, jednak zasądzenie powodowało jego infamię, gdyż powództwo należało do grupy skarg infamujących (actiones famosae),…"/>
          <p:cNvSpPr txBox="1">
            <a:spLocks noGrp="1"/>
          </p:cNvSpPr>
          <p:nvPr>
            <p:ph type="body" idx="1"/>
          </p:nvPr>
        </p:nvSpPr>
        <p:spPr>
          <a:xfrm>
            <a:off x="562186" y="1598506"/>
            <a:ext cx="12185228" cy="7782561"/>
          </a:xfrm>
          <a:prstGeom prst="rect">
            <a:avLst/>
          </a:prstGeom>
        </p:spPr>
        <p:txBody>
          <a:bodyPr/>
          <a:lstStyle/>
          <a:p>
            <a:pPr marL="467590" indent="-467590">
              <a:lnSpc>
                <a:spcPct val="96000"/>
              </a:lnSpc>
              <a:spcBef>
                <a:spcPts val="700"/>
              </a:spcBef>
              <a:buChar char="•"/>
              <a:defRPr sz="3000">
                <a:solidFill>
                  <a:srgbClr val="FFFFFF"/>
                </a:solidFill>
              </a:defRPr>
            </a:pPr>
            <a:endParaRPr/>
          </a:p>
          <a:p>
            <a:pPr marL="467590" indent="-467590">
              <a:lnSpc>
                <a:spcPct val="96000"/>
              </a:lnSpc>
              <a:spcBef>
                <a:spcPts val="700"/>
              </a:spcBef>
              <a:buChar char="•"/>
              <a:defRPr sz="3000">
                <a:solidFill>
                  <a:srgbClr val="FFFFFF"/>
                </a:solidFill>
              </a:defRPr>
            </a:pPr>
            <a:endParaRPr/>
          </a:p>
          <a:p>
            <a:pPr marL="487680" indent="-487680">
              <a:lnSpc>
                <a:spcPct val="96000"/>
              </a:lnSpc>
              <a:spcBef>
                <a:spcPts val="700"/>
              </a:spcBef>
              <a:buSzTx/>
              <a:buNone/>
              <a:defRPr sz="3000" b="1">
                <a:solidFill>
                  <a:srgbClr val="FFFFFF"/>
                </a:solidFill>
              </a:defRPr>
            </a:pPr>
            <a:r>
              <a:t>Actio depositi directa - </a:t>
            </a:r>
            <a:r>
              <a:rPr b="0"/>
              <a:t>Przechowawca odpowiadał jedynie za </a:t>
            </a:r>
            <a:r>
              <a:t>dolus</a:t>
            </a:r>
            <a:r>
              <a:rPr b="0"/>
              <a:t> i </a:t>
            </a:r>
            <a:r>
              <a:t>culpa lata</a:t>
            </a:r>
            <a:r>
              <a:rPr b="0"/>
              <a:t>, jednak zasądzenie powodowało jego </a:t>
            </a:r>
            <a:r>
              <a:t>infamię</a:t>
            </a:r>
            <a:r>
              <a:rPr b="0"/>
              <a:t>, gdyż powództwo należało do grupy </a:t>
            </a:r>
            <a:r>
              <a:t>skarg infamujących</a:t>
            </a:r>
            <a:r>
              <a:rPr b="0"/>
              <a:t> (</a:t>
            </a:r>
            <a:r>
              <a:rPr i="1"/>
              <a:t>actiones famosae</a:t>
            </a:r>
            <a:r>
              <a:rPr b="0" i="1"/>
              <a:t>)</a:t>
            </a:r>
            <a:r>
              <a:rPr b="0"/>
              <a:t>,</a:t>
            </a:r>
          </a:p>
          <a:p>
            <a:pPr marL="487680" indent="-487680">
              <a:lnSpc>
                <a:spcPct val="96000"/>
              </a:lnSpc>
              <a:spcBef>
                <a:spcPts val="700"/>
              </a:spcBef>
              <a:buSzTx/>
              <a:buNone/>
              <a:defRPr sz="3000" b="1">
                <a:solidFill>
                  <a:srgbClr val="FFFFFF"/>
                </a:solidFill>
              </a:defRPr>
            </a:pPr>
            <a:endParaRPr b="0"/>
          </a:p>
          <a:p>
            <a:pPr marL="487680" indent="-487680">
              <a:lnSpc>
                <a:spcPct val="96000"/>
              </a:lnSpc>
              <a:spcBef>
                <a:spcPts val="700"/>
              </a:spcBef>
              <a:buSzTx/>
              <a:buNone/>
              <a:defRPr sz="3000">
                <a:solidFill>
                  <a:srgbClr val="FFFFFF"/>
                </a:solidFill>
              </a:defRPr>
            </a:pPr>
            <a:endParaRPr b="0"/>
          </a:p>
          <a:p>
            <a:pPr marL="487680" indent="-487680">
              <a:lnSpc>
                <a:spcPct val="96000"/>
              </a:lnSpc>
              <a:spcBef>
                <a:spcPts val="700"/>
              </a:spcBef>
              <a:buSzTx/>
              <a:buNone/>
              <a:defRPr sz="3000">
                <a:solidFill>
                  <a:srgbClr val="FFFFFF"/>
                </a:solidFill>
              </a:defRPr>
            </a:pPr>
            <a:endParaRPr b="0"/>
          </a:p>
          <a:p>
            <a:pPr marL="487680" indent="-487680">
              <a:lnSpc>
                <a:spcPct val="96000"/>
              </a:lnSpc>
              <a:spcBef>
                <a:spcPts val="700"/>
              </a:spcBef>
              <a:buSzTx/>
              <a:buNone/>
              <a:defRPr sz="3000" b="1">
                <a:solidFill>
                  <a:srgbClr val="FFFFFF"/>
                </a:solidFill>
              </a:defRPr>
            </a:pPr>
            <a:r>
              <a:t>Actio depositi contraria - </a:t>
            </a:r>
            <a:r>
              <a:rPr b="0"/>
              <a:t>Deponent mógł stać się także dłużnikiem, jeśli depozytariusz poniósł jakieś </a:t>
            </a:r>
            <a:r>
              <a:t>nakłady lub doznał szkody majątkowej </a:t>
            </a:r>
            <a:r>
              <a:rPr b="0"/>
              <a:t>w związku z przechowywaniem rzeczy, tutaj zasądzenie </a:t>
            </a:r>
            <a:r>
              <a:t>nie powodowało infamii</a:t>
            </a:r>
            <a:r>
              <a:rPr b="0"/>
              <a:t>,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harakterystyka zobowiązań kontraktowych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 defTabSz="1131146">
              <a:defRPr sz="4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r>
              <a:t>Charakterystyka zobowiązań kontraktowych</a:t>
            </a:r>
          </a:p>
        </p:txBody>
      </p:sp>
      <p:sp>
        <p:nvSpPr>
          <p:cNvPr id="132" name="„contrahere” – łac. ściągać -&gt; egzekucj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2965" indent="-472965">
              <a:spcBef>
                <a:spcPts val="800"/>
              </a:spcBef>
              <a:buChar char="•"/>
              <a:defRPr sz="4000" i="1">
                <a:solidFill>
                  <a:srgbClr val="FFFFFF"/>
                </a:solidFill>
              </a:defRPr>
            </a:pPr>
            <a:r>
              <a:t>„contrahere” – </a:t>
            </a:r>
            <a:r>
              <a:rPr i="0"/>
              <a:t>łac. ściągać -&gt; egzekucja</a:t>
            </a:r>
          </a:p>
          <a:p>
            <a:pPr marL="472965" indent="-472965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Zobowiązania nie tylko umowne, ale zawierane w drodze </a:t>
            </a:r>
            <a:r>
              <a:rPr b="1"/>
              <a:t>czynności prawnej </a:t>
            </a:r>
          </a:p>
          <a:p>
            <a:pPr marL="472965" indent="-472965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Podział: wg sposobów zawiązania węzła zobowiązaniowego (dodatkowo: podobieństwo cech oraz chronologia powstania)</a:t>
            </a:r>
          </a:p>
          <a:p>
            <a:pPr marL="472965" indent="-472965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Numerus clausus zobowiązań kontraktowych czy praktyczne zastosowanie zasady swobody umów?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zczególe rodzaje depozytu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Szczególe rodzaje depozytu</a:t>
            </a:r>
          </a:p>
        </p:txBody>
      </p:sp>
      <p:sp>
        <p:nvSpPr>
          <p:cNvPr id="196" name="I  Depozyt konieczny (depositum miserabile, necessarium),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0906" indent="-480906" algn="just" defTabSz="1286933">
              <a:buSzTx/>
              <a:buNone/>
              <a:defRPr>
                <a:solidFill>
                  <a:srgbClr val="FFFFFF"/>
                </a:solidFill>
              </a:defRPr>
            </a:pPr>
            <a:endParaRPr/>
          </a:p>
          <a:p>
            <a:pPr marL="480906" indent="-480906" algn="just" defTabSz="1286933">
              <a:buSzTx/>
              <a:buNone/>
              <a:defRPr>
                <a:solidFill>
                  <a:srgbClr val="FFFFFF"/>
                </a:solidFill>
              </a:defRPr>
            </a:pPr>
            <a:r>
              <a:t> I  </a:t>
            </a:r>
            <a:r>
              <a:rPr b="1"/>
              <a:t>Depozyt konieczny</a:t>
            </a:r>
            <a:r>
              <a:t> (depositum miserabile, necessarium),</a:t>
            </a:r>
          </a:p>
          <a:p>
            <a:pPr marL="480906" indent="-480906" algn="just" defTabSz="1286933">
              <a:buSzTx/>
              <a:buNone/>
              <a:defRPr>
                <a:solidFill>
                  <a:srgbClr val="FFFFFF"/>
                </a:solidFill>
              </a:defRPr>
            </a:pPr>
            <a:endParaRPr/>
          </a:p>
          <a:p>
            <a:pPr marL="480906" indent="-480906" algn="just" defTabSz="1286933">
              <a:buSzTx/>
              <a:buNone/>
              <a:defRPr>
                <a:solidFill>
                  <a:srgbClr val="FFFFFF"/>
                </a:solidFill>
              </a:defRPr>
            </a:pPr>
            <a:r>
              <a:t>II  </a:t>
            </a:r>
            <a:r>
              <a:rPr b="1"/>
              <a:t>Depozyt nieprawidłowy </a:t>
            </a:r>
            <a:r>
              <a:t>(depositum irregulare)</a:t>
            </a:r>
          </a:p>
          <a:p>
            <a:pPr marL="480906" indent="-480906" algn="just" defTabSz="1286933">
              <a:buSzTx/>
              <a:buNone/>
              <a:defRPr>
                <a:solidFill>
                  <a:srgbClr val="FFFFFF"/>
                </a:solidFill>
              </a:defRPr>
            </a:pPr>
            <a:endParaRPr/>
          </a:p>
          <a:p>
            <a:pPr marL="480906" indent="-480906" algn="just" defTabSz="1286933">
              <a:buSzTx/>
              <a:buNone/>
              <a:defRPr>
                <a:solidFill>
                  <a:srgbClr val="FFFFFF"/>
                </a:solidFill>
              </a:defRPr>
            </a:pPr>
            <a:r>
              <a:t>III  </a:t>
            </a:r>
            <a:r>
              <a:rPr b="1"/>
              <a:t>Depozyt sekwestrowy </a:t>
            </a:r>
            <a:r>
              <a:t>(depositum sequestre)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Depozyt konieczny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Depozyt konieczny</a:t>
            </a:r>
          </a:p>
        </p:txBody>
      </p:sp>
      <p:sp>
        <p:nvSpPr>
          <p:cNvPr id="199" name="Miał miejsce, gdy rzecz oddawano w przechowanie w obliczu zagrażającego niebezpieczeństwa,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7680" indent="-487680" algn="just">
              <a:buSzTx/>
              <a:buNone/>
              <a:defRPr>
                <a:solidFill>
                  <a:srgbClr val="FFFFFF"/>
                </a:solidFill>
              </a:defRPr>
            </a:pPr>
            <a:endParaRPr/>
          </a:p>
          <a:p>
            <a:pPr marL="487680" indent="-487680" algn="just">
              <a:buSzTx/>
              <a:buNone/>
              <a:defRPr>
                <a:solidFill>
                  <a:srgbClr val="FFFFFF"/>
                </a:solidFill>
              </a:defRPr>
            </a:pPr>
            <a:r>
              <a:t>Miał miejsce, gdy rzecz oddawano w przechowanie w </a:t>
            </a:r>
            <a:r>
              <a:rPr b="1"/>
              <a:t>obliczu zagrażającego niebezpieczeństwa</a:t>
            </a:r>
            <a:r>
              <a:t>,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epozyt nieprawidłowy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Depozyt nieprawidłowy</a:t>
            </a:r>
          </a:p>
        </p:txBody>
      </p:sp>
      <p:sp>
        <p:nvSpPr>
          <p:cNvPr id="202" name="Polegał na tym, że deponent oddawał na przechowanie pewne rzeczy zamienne (oznaczone za pomocą cech gatunkowych) – głównie pieniądze,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7680" indent="-487680">
              <a:buSzTx/>
              <a:buNone/>
              <a:defRPr>
                <a:solidFill>
                  <a:srgbClr val="FFFFFF"/>
                </a:solidFill>
              </a:defRPr>
            </a:pPr>
            <a:endParaRPr/>
          </a:p>
          <a:p>
            <a:pPr marL="487680" indent="-487680">
              <a:buSzTx/>
              <a:buNone/>
              <a:defRPr>
                <a:solidFill>
                  <a:srgbClr val="FFFFFF"/>
                </a:solidFill>
              </a:defRPr>
            </a:pPr>
            <a:endParaRPr/>
          </a:p>
          <a:p>
            <a:pPr marL="487680" indent="-487680" algn="just">
              <a:buSzTx/>
              <a:buNone/>
              <a:defRPr>
                <a:solidFill>
                  <a:srgbClr val="FFFFFF"/>
                </a:solidFill>
              </a:defRPr>
            </a:pPr>
            <a:r>
              <a:t>Polegał na tym, że deponent oddawał na przechowanie pewne </a:t>
            </a:r>
            <a:r>
              <a:rPr b="1"/>
              <a:t>rzeczy zamienne </a:t>
            </a:r>
            <a:r>
              <a:t>(oznaczone za pomocą cech gatunkowych) – głównie pieniądze,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rzechowanie pieniędzy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Przechowanie pieniędzy</a:t>
            </a:r>
          </a:p>
        </p:txBody>
      </p:sp>
      <p:sp>
        <p:nvSpPr>
          <p:cNvPr id="205" name="Pauli Sententiae 2,12,9…"/>
          <p:cNvSpPr txBox="1">
            <a:spLocks noGrp="1"/>
          </p:cNvSpPr>
          <p:nvPr>
            <p:ph type="body" idx="1"/>
          </p:nvPr>
        </p:nvSpPr>
        <p:spPr>
          <a:xfrm>
            <a:off x="650239" y="2111022"/>
            <a:ext cx="11704322" cy="6992339"/>
          </a:xfrm>
          <a:prstGeom prst="rect">
            <a:avLst/>
          </a:prstGeom>
        </p:spPr>
        <p:txBody>
          <a:bodyPr/>
          <a:lstStyle/>
          <a:p>
            <a:pPr marL="476391" indent="-476391" defTabSz="1273386">
              <a:lnSpc>
                <a:spcPct val="90000"/>
              </a:lnSpc>
              <a:buSzTx/>
              <a:buNone/>
              <a:defRPr i="1">
                <a:solidFill>
                  <a:srgbClr val="FFFFFF"/>
                </a:solidFill>
              </a:defRPr>
            </a:pPr>
            <a:r>
              <a:t>	</a:t>
            </a:r>
            <a:r>
              <a:rPr b="1"/>
              <a:t>Pauli Sententiae 2,12,9</a:t>
            </a:r>
          </a:p>
          <a:p>
            <a:pPr marL="476391" indent="-476391" defTabSz="1273386">
              <a:lnSpc>
                <a:spcPct val="90000"/>
              </a:lnSpc>
              <a:buSzTx/>
              <a:buNone/>
              <a:defRPr i="1">
                <a:solidFill>
                  <a:srgbClr val="FFFFFF"/>
                </a:solidFill>
              </a:defRPr>
            </a:pPr>
            <a:r>
              <a:t>	Si pecuniam deposuero eaque uti tibi permisero, mutua magis videtur quam deposita, ac per hoc periculo tuo erit. </a:t>
            </a:r>
          </a:p>
          <a:p>
            <a:pPr marL="476391" indent="-476391" defTabSz="1273386">
              <a:lnSpc>
                <a:spcPct val="90000"/>
              </a:lnSpc>
              <a:buSzTx/>
              <a:buNone/>
              <a:defRPr i="1">
                <a:solidFill>
                  <a:srgbClr val="FFFFFF"/>
                </a:solidFill>
              </a:defRPr>
            </a:pPr>
            <a:r>
              <a:t> </a:t>
            </a:r>
          </a:p>
          <a:p>
            <a:pPr marL="476391" indent="-476391" defTabSz="1273386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</a:defRPr>
            </a:pPr>
            <a:r>
              <a:t>	Jeśli oddam na przechowanie pieniądze i zezwolę Ci na ich używanie, zachodzi raczej pożyczka niż przechowanie, i z tego powodu na Ciebie spada ryzyko (ich utraty).</a:t>
            </a:r>
          </a:p>
          <a:p>
            <a:pPr marL="475430" indent="-475430" defTabSz="1273386">
              <a:lnSpc>
                <a:spcPct val="90000"/>
              </a:lnSpc>
              <a:buChar char="•"/>
              <a:defRPr>
                <a:solidFill>
                  <a:srgbClr val="FFFFFF"/>
                </a:solidFill>
              </a:defRPr>
            </a:pPr>
            <a:r>
              <a:t> 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Depozyt nieprawidłowy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Depozyt nieprawidłowy</a:t>
            </a:r>
          </a:p>
        </p:txBody>
      </p:sp>
      <p:sp>
        <p:nvSpPr>
          <p:cNvPr id="208" name="Depozyt nieprawidłowy różnił się od pożyczki następującymi cechami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0906" indent="-480906" defTabSz="1286933">
              <a:lnSpc>
                <a:spcPct val="90000"/>
              </a:lnSpc>
              <a:spcBef>
                <a:spcPts val="800"/>
              </a:spcBef>
              <a:buSzTx/>
              <a:buNone/>
              <a:defRPr sz="3600">
                <a:solidFill>
                  <a:srgbClr val="FFFFFF"/>
                </a:solidFill>
              </a:defRPr>
            </a:pPr>
            <a:r>
              <a:t>Depozyt nieprawidłowy różnił się od pożyczki następującymi cechami:</a:t>
            </a:r>
          </a:p>
          <a:p>
            <a:pPr marL="468190" indent="-468190" defTabSz="1286933">
              <a:lnSpc>
                <a:spcPct val="90000"/>
              </a:lnSpc>
              <a:spcBef>
                <a:spcPts val="800"/>
              </a:spcBef>
              <a:buChar char="•"/>
              <a:defRPr sz="3600">
                <a:solidFill>
                  <a:srgbClr val="FFFFFF"/>
                </a:solidFill>
              </a:defRPr>
            </a:pPr>
            <a:r>
              <a:t>pożyczka dochodziła do skutku w interesie pożyczkobiorcy, zaś depozyt nieprawidłowy w interesie deponenta,</a:t>
            </a:r>
          </a:p>
          <a:p>
            <a:pPr marL="468190" indent="-468190" defTabSz="1286933">
              <a:lnSpc>
                <a:spcPct val="90000"/>
              </a:lnSpc>
              <a:spcBef>
                <a:spcPts val="800"/>
              </a:spcBef>
              <a:buChar char="•"/>
              <a:defRPr sz="3600">
                <a:solidFill>
                  <a:srgbClr val="FFFFFF"/>
                </a:solidFill>
              </a:defRPr>
            </a:pPr>
            <a:r>
              <a:t>depozyt był kontraktem dwustronnie zobowiązującym – pożyczka kontraktem jednostronnie zobowiązującym,</a:t>
            </a:r>
          </a:p>
          <a:p>
            <a:pPr marL="468190" indent="-468190" defTabSz="1286933">
              <a:lnSpc>
                <a:spcPct val="90000"/>
              </a:lnSpc>
              <a:spcBef>
                <a:spcPts val="800"/>
              </a:spcBef>
              <a:buChar char="•"/>
              <a:defRPr sz="3600">
                <a:solidFill>
                  <a:srgbClr val="FFFFFF"/>
                </a:solidFill>
              </a:defRPr>
            </a:pPr>
            <a:r>
              <a:t>pożyczka należała do kontraktów </a:t>
            </a:r>
            <a:r>
              <a:rPr i="1"/>
              <a:t>stricti iuris</a:t>
            </a:r>
            <a:r>
              <a:t> – depozyt nieprawidłowy do kontraktów </a:t>
            </a:r>
            <a:r>
              <a:rPr i="1"/>
              <a:t>bonae fidei</a:t>
            </a:r>
            <a:r>
              <a:t>,</a:t>
            </a:r>
          </a:p>
          <a:p>
            <a:pPr marL="468190" indent="-468190" defTabSz="1286933">
              <a:lnSpc>
                <a:spcPct val="90000"/>
              </a:lnSpc>
              <a:spcBef>
                <a:spcPts val="800"/>
              </a:spcBef>
              <a:buChar char="•"/>
              <a:defRPr sz="3600">
                <a:solidFill>
                  <a:srgbClr val="FFFFFF"/>
                </a:solidFill>
              </a:defRPr>
            </a:pPr>
            <a:r>
              <a:t>odsetki w pożyczce ustalano osobną stypulacją – w depozycie nieprawidłowym zwykłą umową (</a:t>
            </a:r>
            <a:r>
              <a:rPr i="1"/>
              <a:t>pactum</a:t>
            </a:r>
            <a:r>
              <a:t>),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Depozyt sekwestrowy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Depozyt sekwestrowy</a:t>
            </a:r>
          </a:p>
        </p:txBody>
      </p:sp>
      <p:sp>
        <p:nvSpPr>
          <p:cNvPr id="211" name="Dotyczył rzeczy spornej (res litigiosa), którą na czas trwania sporu składano w ręce osobnego przechowawcy,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•"/>
              <a:defRPr>
                <a:solidFill>
                  <a:srgbClr val="FFFFFF"/>
                </a:solidFill>
              </a:defRPr>
            </a:pPr>
            <a:endParaRPr/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endParaRPr/>
          </a:p>
          <a:p>
            <a:pPr marL="487680" indent="-487680">
              <a:buSzTx/>
              <a:buNone/>
              <a:defRPr>
                <a:solidFill>
                  <a:srgbClr val="FFFFFF"/>
                </a:solidFill>
              </a:defRPr>
            </a:pPr>
            <a:r>
              <a:t>Dotyczył rzeczy spornej (res litigiosa), którą na czas trwania sporu składano w ręce osobnego przechowawcy,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Historia Commodatum"/>
          <p:cNvSpPr txBox="1">
            <a:spLocks noGrp="1"/>
          </p:cNvSpPr>
          <p:nvPr>
            <p:ph type="title"/>
          </p:nvPr>
        </p:nvSpPr>
        <p:spPr>
          <a:xfrm>
            <a:off x="458328" y="266417"/>
            <a:ext cx="11704322" cy="1088250"/>
          </a:xfrm>
          <a:prstGeom prst="rect">
            <a:avLst/>
          </a:prstGeom>
        </p:spPr>
        <p:txBody>
          <a:bodyPr/>
          <a:lstStyle/>
          <a:p>
            <a:pPr>
              <a:defRPr sz="5600" spc="560">
                <a:solidFill>
                  <a:srgbClr val="D9D9D9"/>
                </a:solidFill>
              </a:defRPr>
            </a:pPr>
            <a:r>
              <a:t>Historia </a:t>
            </a:r>
            <a:r>
              <a:rPr i="1"/>
              <a:t>Commodatum</a:t>
            </a:r>
          </a:p>
        </p:txBody>
      </p:sp>
      <p:sp>
        <p:nvSpPr>
          <p:cNvPr id="214" name="Użyczenie w dojrzałej postaci pojawiło się w ostatnich wiekach republiki przez rozluźnienie więzi społecznej między Rzymianami i szerokie kontakty z cudzoziemcami (potrzeba uregulowania codziennej praktyki korzystania z cudzych rzeczy);…"/>
          <p:cNvSpPr txBox="1">
            <a:spLocks noGrp="1"/>
          </p:cNvSpPr>
          <p:nvPr>
            <p:ph type="body" idx="1"/>
          </p:nvPr>
        </p:nvSpPr>
        <p:spPr>
          <a:xfrm>
            <a:off x="663786" y="1598506"/>
            <a:ext cx="11706579" cy="8155095"/>
          </a:xfrm>
          <a:prstGeom prst="rect">
            <a:avLst/>
          </a:prstGeom>
        </p:spPr>
        <p:txBody>
          <a:bodyPr/>
          <a:lstStyle/>
          <a:p>
            <a:pPr marL="482600" indent="-482600" algn="just"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Użyczenie w dojrzałej postaci pojawiło się w </a:t>
            </a:r>
            <a:r>
              <a:rPr u="sng"/>
              <a:t>ostatnich wiekach republiki</a:t>
            </a:r>
            <a:r>
              <a:t> przez rozluźnienie więzi społecznej między Rzymianami i szerokie kontakty z cudzoziemcami (potrzeba uregulowania codziennej praktyki korzystania</a:t>
            </a:r>
            <a:br/>
            <a:r>
              <a:t>z cudzych rzeczy);</a:t>
            </a:r>
            <a:endParaRPr sz="4000"/>
          </a:p>
          <a:p>
            <a:pPr marL="480059" indent="-480059" algn="just">
              <a:spcBef>
                <a:spcPts val="800"/>
              </a:spcBef>
              <a:buChar char="•"/>
              <a:defRPr sz="4200">
                <a:solidFill>
                  <a:srgbClr val="FFFFFF"/>
                </a:solidFill>
              </a:defRPr>
            </a:pPr>
            <a:endParaRPr sz="4000"/>
          </a:p>
          <a:p>
            <a:pPr marL="482600" indent="-482600" algn="just"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Najpierw w </a:t>
            </a:r>
            <a:r>
              <a:rPr i="1"/>
              <a:t>ius honorarium, </a:t>
            </a:r>
            <a:r>
              <a:t>następnie w </a:t>
            </a:r>
            <a:r>
              <a:rPr i="1"/>
              <a:t>ius civile.</a:t>
            </a:r>
            <a:endParaRPr sz="4000"/>
          </a:p>
          <a:p>
            <a:pPr marL="482600" indent="-482600">
              <a:spcBef>
                <a:spcPts val="800"/>
              </a:spcBef>
              <a:buChar char="•"/>
              <a:defRPr sz="3800" i="1">
                <a:solidFill>
                  <a:srgbClr val="FFFFFF"/>
                </a:solidFill>
              </a:defRPr>
            </a:pPr>
            <a:r>
              <a:t>Rola commodatum: </a:t>
            </a:r>
            <a:endParaRPr sz="4000"/>
          </a:p>
          <a:p>
            <a:pPr marL="466344" indent="-466344">
              <a:spcBef>
                <a:spcPts val="800"/>
              </a:spcBef>
              <a:buFontTx/>
              <a:buChar char="-"/>
              <a:defRPr sz="3400">
                <a:solidFill>
                  <a:srgbClr val="FFFFFF"/>
                </a:solidFill>
              </a:defRPr>
            </a:pPr>
            <a:r>
              <a:t>Forma pomocy pomiędzy bliskimi osobami;</a:t>
            </a:r>
            <a:endParaRPr sz="4000"/>
          </a:p>
          <a:p>
            <a:pPr marL="466344" indent="-466344">
              <a:spcBef>
                <a:spcPts val="800"/>
              </a:spcBef>
              <a:buFontTx/>
              <a:buChar char="-"/>
              <a:defRPr sz="3400">
                <a:solidFill>
                  <a:srgbClr val="FFFFFF"/>
                </a:solidFill>
              </a:defRPr>
            </a:pPr>
            <a:r>
              <a:t>Ułatwienie wykorzystywania zbędnych dla właścicieli środków produkcji.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Właściwości Commodatum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/>
          <a:p>
            <a:pPr>
              <a:defRPr sz="5600" spc="560">
                <a:solidFill>
                  <a:srgbClr val="D9D9D9"/>
                </a:solidFill>
              </a:defRPr>
            </a:pPr>
            <a:r>
              <a:t>Właściwości </a:t>
            </a:r>
            <a:r>
              <a:rPr i="1"/>
              <a:t>Commodatum</a:t>
            </a:r>
          </a:p>
        </p:txBody>
      </p:sp>
      <p:sp>
        <p:nvSpPr>
          <p:cNvPr id="217" name="Kontrakt realny, na podstawie którego jedna osoba (komodant) oddawała w bezpłatne używanie drugiej osobie (komodatariusz) pewną rzecz z obowiązkiem zwrotu tej samej rzeczy w oznaczonym czasie;…"/>
          <p:cNvSpPr txBox="1">
            <a:spLocks noGrp="1"/>
          </p:cNvSpPr>
          <p:nvPr>
            <p:ph type="body" idx="1"/>
          </p:nvPr>
        </p:nvSpPr>
        <p:spPr>
          <a:xfrm>
            <a:off x="650239" y="1905564"/>
            <a:ext cx="11704322" cy="6439184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buSzTx/>
              <a:buNone/>
              <a:defRPr sz="3800">
                <a:solidFill>
                  <a:srgbClr val="FFFFFF"/>
                </a:solidFill>
              </a:defRPr>
            </a:pPr>
            <a:endParaRPr/>
          </a:p>
          <a:p>
            <a:pPr marL="465364" indent="-465364" algn="ctr"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Kontrakt </a:t>
            </a:r>
            <a:r>
              <a:rPr u="sng"/>
              <a:t>realny</a:t>
            </a:r>
            <a:r>
              <a:t>, na podstawie którego jedna osoba (</a:t>
            </a:r>
            <a:r>
              <a:rPr i="1"/>
              <a:t>komodant</a:t>
            </a:r>
            <a:r>
              <a:t>) oddawała w bezpłatne używanie drugiej osobie (</a:t>
            </a:r>
            <a:r>
              <a:rPr i="1"/>
              <a:t>komodatariusz</a:t>
            </a:r>
            <a:r>
              <a:t>) pewną rzecz z obowiązkiem zwrotu </a:t>
            </a:r>
            <a:r>
              <a:rPr u="sng"/>
              <a:t>tej samej rzeczy</a:t>
            </a:r>
            <a:br>
              <a:rPr u="sng"/>
            </a:br>
            <a:r>
              <a:t>w </a:t>
            </a:r>
            <a:r>
              <a:rPr u="sng"/>
              <a:t>oznaczonym</a:t>
            </a:r>
            <a:r>
              <a:t> czasie;</a:t>
            </a:r>
          </a:p>
          <a:p>
            <a:pPr marL="487680" indent="-487680" algn="ctr">
              <a:buSzTx/>
              <a:buNone/>
              <a:defRPr sz="3800" u="sng">
                <a:solidFill>
                  <a:srgbClr val="FFFFFF"/>
                </a:solidFill>
              </a:defRPr>
            </a:pPr>
            <a:endParaRPr/>
          </a:p>
          <a:p>
            <a:pPr marL="465364" indent="-465364" algn="ctr"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Komodatariusz nie staje się posiadaczem rzeczy (brak </a:t>
            </a:r>
            <a:r>
              <a:rPr i="1"/>
              <a:t>animus</a:t>
            </a:r>
            <a:r>
              <a:t>), a jedynie jej dzierżycielem.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rzedmiot Kontraktu Użyczenia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>
            <a:lvl1pPr>
              <a:defRPr sz="5600" spc="560">
                <a:solidFill>
                  <a:srgbClr val="D9D9D9"/>
                </a:solidFill>
              </a:defRPr>
            </a:lvl1pPr>
          </a:lstStyle>
          <a:p>
            <a:r>
              <a:t>Przedmiot Kontraktu Użyczenia</a:t>
            </a:r>
          </a:p>
        </p:txBody>
      </p:sp>
      <p:sp>
        <p:nvSpPr>
          <p:cNvPr id="220" name="Rzeczy niezużywalne; (zużywalne tylko wtedy gdy spełniały funkcję rzeczy zużywalnej)…"/>
          <p:cNvSpPr txBox="1">
            <a:spLocks noGrp="1"/>
          </p:cNvSpPr>
          <p:nvPr>
            <p:ph type="body" idx="1"/>
          </p:nvPr>
        </p:nvSpPr>
        <p:spPr>
          <a:xfrm>
            <a:off x="650239" y="2332284"/>
            <a:ext cx="11704322" cy="6436925"/>
          </a:xfrm>
          <a:prstGeom prst="rect">
            <a:avLst/>
          </a:prstGeom>
        </p:spPr>
        <p:txBody>
          <a:bodyPr/>
          <a:lstStyle/>
          <a:p>
            <a:pPr marL="465364" indent="-465364">
              <a:spcBef>
                <a:spcPts val="800"/>
              </a:spcBef>
              <a:buFontTx/>
              <a:buChar char="-"/>
              <a:defRPr sz="3800">
                <a:solidFill>
                  <a:srgbClr val="FFFFFF"/>
                </a:solidFill>
              </a:defRPr>
            </a:pPr>
            <a:r>
              <a:t>Rzeczy niezużywalne;</a:t>
            </a:r>
            <a:br/>
            <a:r>
              <a:rPr sz="2800"/>
              <a:t>(zużywalne tylko wtedy gdy spełniały funkcję rzeczy zużywalnej)</a:t>
            </a:r>
            <a:r>
              <a:t> </a:t>
            </a:r>
          </a:p>
          <a:p>
            <a:pPr marL="487680" indent="-487680" algn="r">
              <a:spcBef>
                <a:spcPts val="500"/>
              </a:spcBef>
              <a:buSzTx/>
              <a:buNone/>
              <a:defRPr sz="2800" i="1"/>
            </a:pPr>
            <a:r>
              <a:t>Ulpian: „Nie można użyczyć tego, co zużywa się przy użyciu, chyba,</a:t>
            </a:r>
            <a:br/>
            <a:r>
              <a:t>że ktoś przyjąłby to na pokaz lub dla okazania wystawności”.</a:t>
            </a:r>
            <a:endParaRPr sz="2400">
              <a:solidFill>
                <a:srgbClr val="FFFFFF"/>
              </a:solidFill>
            </a:endParaRPr>
          </a:p>
          <a:p>
            <a:pPr marL="465364" indent="-465364">
              <a:spcBef>
                <a:spcPts val="800"/>
              </a:spcBef>
              <a:buFontTx/>
              <a:buChar char="-"/>
              <a:defRPr sz="3800">
                <a:solidFill>
                  <a:srgbClr val="FFFFFF"/>
                </a:solidFill>
              </a:defRPr>
            </a:pPr>
            <a:r>
              <a:t>Indywidualnie oznaczone;</a:t>
            </a:r>
          </a:p>
          <a:p>
            <a:pPr marL="465364" indent="-465364">
              <a:spcBef>
                <a:spcPts val="800"/>
              </a:spcBef>
              <a:buFontTx/>
              <a:buChar char="-"/>
              <a:defRPr sz="3800">
                <a:solidFill>
                  <a:srgbClr val="FFFFFF"/>
                </a:solidFill>
              </a:defRPr>
            </a:pPr>
            <a:r>
              <a:t>Głównie ruchome.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rawa i Obowiązki Stron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>
            <a:lvl1pPr>
              <a:defRPr sz="5600" spc="560">
                <a:solidFill>
                  <a:srgbClr val="D9D9D9"/>
                </a:solidFill>
              </a:defRPr>
            </a:lvl1pPr>
          </a:lstStyle>
          <a:p>
            <a:r>
              <a:t>Prawa i Obowiązki Stron</a:t>
            </a:r>
          </a:p>
        </p:txBody>
      </p:sp>
      <p:graphicFrame>
        <p:nvGraphicFramePr>
          <p:cNvPr id="223" name="Tabela"/>
          <p:cNvGraphicFramePr/>
          <p:nvPr/>
        </p:nvGraphicFramePr>
        <p:xfrm>
          <a:off x="663786" y="2418079"/>
          <a:ext cx="11251353" cy="586148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624549"/>
                <a:gridCol w="5626804"/>
              </a:tblGrid>
              <a:tr h="802710">
                <a:tc gridSpan="2"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KOMODATARIUSZ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02710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OBOWIĄZKI / OGRANICZENIA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PRAWA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851213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Zwrot rzeczy w ustalonym terminie.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Prawo do dzierżenia rzeczy podczas użyczenia </a:t>
                      </a:r>
                      <a:r>
                        <a:rPr i="1"/>
                        <a:t>(actio commodati iudicium).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851213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Obowiązek </a:t>
                      </a:r>
                      <a:r>
                        <a:rPr u="sng"/>
                        <a:t>strzeżenia</a:t>
                      </a:r>
                      <a:r>
                        <a:t> rzeczy</a:t>
                      </a:r>
                      <a:br/>
                      <a:r>
                        <a:t>z największą starannością.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Prawo zatrzymania rzeczy do chwili zwrotu należności </a:t>
                      </a:r>
                      <a:r>
                        <a:rPr i="1"/>
                        <a:t>(</a:t>
                      </a:r>
                      <a:r>
                        <a:t>prawo </a:t>
                      </a:r>
                      <a:r>
                        <a:rPr u="sng"/>
                        <a:t>retencji</a:t>
                      </a:r>
                      <a:r>
                        <a:t> - </a:t>
                      </a:r>
                      <a:r>
                        <a:rPr i="1"/>
                        <a:t>ius retentionis).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851213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Odpowiedzialność za wszystkie</a:t>
                      </a:r>
                      <a:br/>
                      <a:r>
                        <a:t>stopnie </a:t>
                      </a:r>
                      <a:r>
                        <a:rPr u="sng"/>
                        <a:t>winy</a:t>
                      </a:r>
                      <a:r>
                        <a:t>, także z tytułu </a:t>
                      </a:r>
                      <a:r>
                        <a:rPr u="sng"/>
                        <a:t>custodii</a:t>
                      </a:r>
                      <a:r>
                        <a:t>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851213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Surowa odpowiedzialność za</a:t>
                      </a:r>
                      <a:br/>
                      <a:r>
                        <a:t>„</a:t>
                      </a:r>
                      <a:r>
                        <a:rPr u="sng"/>
                        <a:t>kradzież używania</a:t>
                      </a:r>
                      <a:r>
                        <a:t>”.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851213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Ponoszenie zwyczajnych</a:t>
                      </a:r>
                      <a:br/>
                      <a:r>
                        <a:rPr u="sng"/>
                        <a:t>kosztów</a:t>
                      </a:r>
                      <a:r>
                        <a:t> utrzymania rzeczy.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Kontrakty realne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r>
              <a:t>Kontrakty realne</a:t>
            </a:r>
          </a:p>
        </p:txBody>
      </p:sp>
      <p:sp>
        <p:nvSpPr>
          <p:cNvPr id="135" name="Najstarsza grupa zobowiązań kontraktowych…"/>
          <p:cNvSpPr txBox="1">
            <a:spLocks noGrp="1"/>
          </p:cNvSpPr>
          <p:nvPr>
            <p:ph type="body" idx="1"/>
          </p:nvPr>
        </p:nvSpPr>
        <p:spPr>
          <a:xfrm>
            <a:off x="650239" y="1700106"/>
            <a:ext cx="11704322" cy="7680961"/>
          </a:xfrm>
          <a:prstGeom prst="rect">
            <a:avLst/>
          </a:prstGeom>
        </p:spPr>
        <p:txBody>
          <a:bodyPr/>
          <a:lstStyle/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Najstarsza grupa zobowiązań kontraktowych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Zasada </a:t>
            </a:r>
            <a:r>
              <a:rPr i="1"/>
              <a:t>„re enim non potest obligatio contrahi, nisi quatentus datum sit”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Wręczenie przedmiotu zobowiązania jedynym warunkiem jego powstania?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„Konsensualność kontraktów realnych”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Rozwój „rodziny”:  od mutuum za Gaiusa po grupę czterech kontraktów w </a:t>
            </a:r>
            <a:r>
              <a:rPr i="1"/>
              <a:t>CIC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rawa i Obowiązki Stron"/>
          <p:cNvSpPr txBox="1">
            <a:spLocks noGrp="1"/>
          </p:cNvSpPr>
          <p:nvPr>
            <p:ph type="title"/>
          </p:nvPr>
        </p:nvSpPr>
        <p:spPr>
          <a:xfrm>
            <a:off x="252870" y="370275"/>
            <a:ext cx="12751931" cy="1395308"/>
          </a:xfrm>
          <a:prstGeom prst="rect">
            <a:avLst/>
          </a:prstGeom>
        </p:spPr>
        <p:txBody>
          <a:bodyPr/>
          <a:lstStyle>
            <a:lvl1pPr>
              <a:defRPr sz="5000" spc="500">
                <a:solidFill>
                  <a:srgbClr val="D9D9D9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r>
              <a:t>Prawa i Obowiązki Stron</a:t>
            </a:r>
          </a:p>
        </p:txBody>
      </p:sp>
      <p:graphicFrame>
        <p:nvGraphicFramePr>
          <p:cNvPr id="226" name="Tabela"/>
          <p:cNvGraphicFramePr/>
          <p:nvPr/>
        </p:nvGraphicFramePr>
        <p:xfrm>
          <a:off x="663786" y="1837831"/>
          <a:ext cx="11660012" cy="666969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830006"/>
                <a:gridCol w="5830006"/>
              </a:tblGrid>
              <a:tr h="854437">
                <a:tc gridSpan="2"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KOMODANT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54437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OBOWIĄZKI / OGRANICZENIA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PRAWA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1708451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Nie mógł domagać się wcześniejszego zwrotu rzeczy (wcześniejsze zabranie – </a:t>
                      </a:r>
                      <a:r>
                        <a:rPr u="sng"/>
                        <a:t>kradzież swojej własnej rzeczy</a:t>
                      </a:r>
                      <a:r>
                        <a:t> – </a:t>
                      </a:r>
                      <a:r>
                        <a:rPr i="1"/>
                        <a:t>furtum possesionis</a:t>
                      </a:r>
                      <a:r>
                        <a:t>).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Prawo </a:t>
                      </a:r>
                      <a:r>
                        <a:rPr u="sng"/>
                        <a:t>zwrotu</a:t>
                      </a:r>
                      <a:r>
                        <a:t> rzeczy użyczonej</a:t>
                      </a:r>
                      <a:br/>
                      <a:r>
                        <a:rPr i="1"/>
                        <a:t>(actio commodati directa).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061584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Odpowiedzialność za </a:t>
                      </a:r>
                      <a:r>
                        <a:rPr i="1"/>
                        <a:t>dolus</a:t>
                      </a:r>
                      <a:r>
                        <a:t> </a:t>
                      </a:r>
                    </a:p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i za </a:t>
                      </a:r>
                      <a:r>
                        <a:rPr i="1"/>
                        <a:t>culpa lata.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1284719"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Zwrot komodatariuszowi </a:t>
                      </a:r>
                      <a:r>
                        <a:rPr u="sng"/>
                        <a:t>wydatków</a:t>
                      </a:r>
                      <a:br>
                        <a:rPr u="sng"/>
                      </a:br>
                      <a:r>
                        <a:rPr u="sng"/>
                        <a:t>i nakładów koniecznych</a:t>
                      </a:r>
                      <a:r>
                        <a:t>, które przekraczały zwyczajne koszty utrzymania rzeczy.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06065">
                <a:tc>
                  <a:txBody>
                    <a:bodyPr/>
                    <a:lstStyle/>
                    <a:p>
                      <a:pPr defTabSz="1300480">
                        <a:spcBef>
                          <a:spcPts val="500"/>
                        </a:spcBef>
                        <a:defRPr sz="2400" u="sng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Odszkodowanie</a:t>
                      </a:r>
                      <a:r>
                        <a:rPr u="none"/>
                        <a:t> z tytułu ewentualnej szkody, która wynikała z jego winy.</a:t>
                      </a:r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4F81BD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4F81BD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Klasyfikacja Commodatum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/>
          <a:p>
            <a:pPr>
              <a:defRPr sz="5600" spc="560">
                <a:solidFill>
                  <a:srgbClr val="D9D9D9"/>
                </a:solidFill>
              </a:defRPr>
            </a:pPr>
            <a:r>
              <a:t>Klasyfikacja </a:t>
            </a:r>
            <a:r>
              <a:rPr i="1"/>
              <a:t>Commodatum</a:t>
            </a:r>
          </a:p>
        </p:txBody>
      </p:sp>
      <p:sp>
        <p:nvSpPr>
          <p:cNvPr id="229" name="Kontrakt realny (wiążący i zaskarżalny stawał się dopiero wtedy, gdy pomiędzy stronami nastąpiło przesunięcie majątkowe w postaci wydania rzeczy);…"/>
          <p:cNvSpPr txBox="1">
            <a:spLocks noGrp="1"/>
          </p:cNvSpPr>
          <p:nvPr>
            <p:ph type="body" idx="1"/>
          </p:nvPr>
        </p:nvSpPr>
        <p:spPr>
          <a:xfrm>
            <a:off x="650239" y="2332284"/>
            <a:ext cx="11704322" cy="6436925"/>
          </a:xfrm>
          <a:prstGeom prst="rect">
            <a:avLst/>
          </a:prstGeom>
        </p:spPr>
        <p:txBody>
          <a:bodyPr/>
          <a:lstStyle/>
          <a:p>
            <a:pPr marL="485775" indent="-485775"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r>
              <a:t>Kontrakt </a:t>
            </a:r>
            <a:r>
              <a:rPr u="sng"/>
              <a:t>realny</a:t>
            </a:r>
            <a:br>
              <a:rPr u="sng"/>
            </a:br>
            <a:r>
              <a:t>(wiążący i zaskarżalny stawał się dopiero wtedy,</a:t>
            </a:r>
            <a:br/>
            <a:r>
              <a:t>gdy pomiędzy stronami nastąpiło przesunięcie</a:t>
            </a:r>
            <a:br/>
            <a:r>
              <a:t>majątkowe w postaci </a:t>
            </a:r>
            <a:r>
              <a:rPr u="sng"/>
              <a:t>wydania rzeczy</a:t>
            </a:r>
            <a:r>
              <a:t>);</a:t>
            </a:r>
          </a:p>
          <a:p>
            <a:pPr marL="485775" indent="-485775"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r>
              <a:t>Kontrakt oceniany według wymogów </a:t>
            </a:r>
            <a:r>
              <a:rPr u="sng"/>
              <a:t>dobrej wiary</a:t>
            </a:r>
            <a:r>
              <a:t>;</a:t>
            </a:r>
          </a:p>
          <a:p>
            <a:pPr marL="485775" indent="-485775">
              <a:spcBef>
                <a:spcPts val="700"/>
              </a:spcBef>
              <a:buChar char="•"/>
              <a:defRPr sz="3400">
                <a:solidFill>
                  <a:srgbClr val="FFFFFF"/>
                </a:solidFill>
              </a:defRPr>
            </a:pPr>
            <a:r>
              <a:t>Kontrakt </a:t>
            </a:r>
            <a:r>
              <a:rPr u="sng"/>
              <a:t>dwustronny niezupełny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Kontrakt Dwustronnie Zobowiązujący Niezupełny"/>
          <p:cNvSpPr txBox="1">
            <a:spLocks noGrp="1"/>
          </p:cNvSpPr>
          <p:nvPr>
            <p:ph type="title"/>
          </p:nvPr>
        </p:nvSpPr>
        <p:spPr>
          <a:xfrm>
            <a:off x="562186" y="817315"/>
            <a:ext cx="11704321" cy="1397565"/>
          </a:xfrm>
          <a:prstGeom prst="rect">
            <a:avLst/>
          </a:prstGeom>
        </p:spPr>
        <p:txBody>
          <a:bodyPr/>
          <a:lstStyle>
            <a:lvl1pPr defTabSz="1038577">
              <a:defRPr sz="3800" spc="380">
                <a:solidFill>
                  <a:srgbClr val="D9D9D9"/>
                </a:solidFill>
              </a:defRPr>
            </a:lvl1pPr>
          </a:lstStyle>
          <a:p>
            <a:r>
              <a:t>Kontrakt Dwustronnie Zobowiązujący Niezupełny</a:t>
            </a:r>
          </a:p>
        </p:txBody>
      </p:sp>
      <p:sp>
        <p:nvSpPr>
          <p:cNvPr id="232" name="A"/>
          <p:cNvSpPr txBox="1">
            <a:spLocks noGrp="1"/>
          </p:cNvSpPr>
          <p:nvPr>
            <p:ph type="body" sz="quarter" idx="1"/>
          </p:nvPr>
        </p:nvSpPr>
        <p:spPr>
          <a:xfrm>
            <a:off x="650239" y="3747911"/>
            <a:ext cx="2370668" cy="496485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100"/>
              </a:spcBef>
              <a:buSzTx/>
              <a:buNone/>
              <a:defRPr sz="21200">
                <a:solidFill>
                  <a:srgbClr val="FFFFFF"/>
                </a:solidFill>
              </a:defRPr>
            </a:lvl1pPr>
          </a:lstStyle>
          <a:p>
            <a:r>
              <a:t>A</a:t>
            </a:r>
          </a:p>
        </p:txBody>
      </p:sp>
      <p:sp>
        <p:nvSpPr>
          <p:cNvPr id="233" name="B"/>
          <p:cNvSpPr txBox="1"/>
          <p:nvPr/>
        </p:nvSpPr>
        <p:spPr>
          <a:xfrm>
            <a:off x="10491893" y="3750168"/>
            <a:ext cx="2156179" cy="3279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>
            <a:spAutoFit/>
          </a:bodyPr>
          <a:lstStyle>
            <a:lvl1pPr algn="l" defTabSz="1300480">
              <a:spcBef>
                <a:spcPts val="5100"/>
              </a:spcBef>
              <a:defRPr sz="212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r>
              <a:t>B</a:t>
            </a:r>
          </a:p>
        </p:txBody>
      </p:sp>
      <p:sp>
        <p:nvSpPr>
          <p:cNvPr id="234" name="Właściciel…"/>
          <p:cNvSpPr txBox="1"/>
          <p:nvPr/>
        </p:nvSpPr>
        <p:spPr>
          <a:xfrm>
            <a:off x="535139" y="6823004"/>
            <a:ext cx="2226077" cy="129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1" tIns="65021" rIns="65021" bIns="65021">
            <a:spAutoFit/>
          </a:bodyPr>
          <a:lstStyle/>
          <a:p>
            <a:pPr defTabSz="1300480">
              <a:defRPr sz="3800">
                <a:latin typeface="Calibri"/>
                <a:ea typeface="Calibri"/>
                <a:cs typeface="Calibri"/>
                <a:sym typeface="Calibri"/>
              </a:defRPr>
            </a:pPr>
            <a:r>
              <a:t>Właściciel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defTabSz="1300480">
              <a:defRPr sz="3800">
                <a:latin typeface="Calibri"/>
                <a:ea typeface="Calibri"/>
                <a:cs typeface="Calibri"/>
                <a:sym typeface="Calibri"/>
              </a:defRPr>
            </a:pPr>
            <a:r>
              <a:t>rzeczy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A"/>
          <p:cNvSpPr txBox="1">
            <a:spLocks noGrp="1"/>
          </p:cNvSpPr>
          <p:nvPr>
            <p:ph type="body" sz="quarter" idx="1"/>
          </p:nvPr>
        </p:nvSpPr>
        <p:spPr>
          <a:xfrm>
            <a:off x="650239" y="3747911"/>
            <a:ext cx="2370668" cy="496485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100"/>
              </a:spcBef>
              <a:buSzTx/>
              <a:buNone/>
              <a:defRPr sz="21200">
                <a:solidFill>
                  <a:srgbClr val="FFFFFF"/>
                </a:solidFill>
              </a:defRPr>
            </a:lvl1pPr>
          </a:lstStyle>
          <a:p>
            <a:r>
              <a:t>A</a:t>
            </a:r>
          </a:p>
        </p:txBody>
      </p:sp>
      <p:sp>
        <p:nvSpPr>
          <p:cNvPr id="237" name="B"/>
          <p:cNvSpPr txBox="1"/>
          <p:nvPr/>
        </p:nvSpPr>
        <p:spPr>
          <a:xfrm>
            <a:off x="10491893" y="3750168"/>
            <a:ext cx="2156179" cy="3279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>
            <a:spAutoFit/>
          </a:bodyPr>
          <a:lstStyle>
            <a:lvl1pPr algn="l" defTabSz="1300480">
              <a:spcBef>
                <a:spcPts val="5100"/>
              </a:spcBef>
              <a:defRPr sz="212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r>
              <a:t>B</a:t>
            </a:r>
          </a:p>
        </p:txBody>
      </p:sp>
      <p:sp>
        <p:nvSpPr>
          <p:cNvPr id="238" name="Linia"/>
          <p:cNvSpPr/>
          <p:nvPr/>
        </p:nvSpPr>
        <p:spPr>
          <a:xfrm>
            <a:off x="1896533" y="2885439"/>
            <a:ext cx="8782756" cy="133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4849" y="0"/>
                  <a:pt x="10830" y="0"/>
                </a:cubicBezTo>
                <a:cubicBezTo>
                  <a:pt x="16369" y="0"/>
                  <a:pt x="21016" y="8336"/>
                  <a:pt x="21600" y="19322"/>
                </a:cubicBezTo>
              </a:path>
            </a:pathLst>
          </a:custGeom>
          <a:ln w="101600">
            <a:solidFill>
              <a:srgbClr val="4A7EBB"/>
            </a:solidFill>
            <a:tailEnd type="stealth"/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9" name="Użyczenie (= prawo do zwrotu rzeczy)"/>
          <p:cNvSpPr txBox="1"/>
          <p:nvPr/>
        </p:nvSpPr>
        <p:spPr>
          <a:xfrm>
            <a:off x="2603217" y="2108764"/>
            <a:ext cx="6688477" cy="650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1" tIns="65021" rIns="65021" bIns="65021">
            <a:spAutoFit/>
          </a:bodyPr>
          <a:lstStyle>
            <a:lvl1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Użyczenie (= prawo do zwrotu rzeczy)</a:t>
            </a:r>
          </a:p>
        </p:txBody>
      </p:sp>
      <p:sp>
        <p:nvSpPr>
          <p:cNvPr id="240" name="Linia"/>
          <p:cNvSpPr/>
          <p:nvPr/>
        </p:nvSpPr>
        <p:spPr>
          <a:xfrm>
            <a:off x="2497102" y="3235409"/>
            <a:ext cx="7270045" cy="932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454" extrusionOk="0">
                <a:moveTo>
                  <a:pt x="0" y="18454"/>
                </a:moveTo>
                <a:cubicBezTo>
                  <a:pt x="1961" y="4569"/>
                  <a:pt x="8606" y="-3146"/>
                  <a:pt x="14840" y="1222"/>
                </a:cubicBezTo>
                <a:cubicBezTo>
                  <a:pt x="17708" y="3231"/>
                  <a:pt x="20125" y="7595"/>
                  <a:pt x="21600" y="13428"/>
                </a:cubicBezTo>
              </a:path>
            </a:pathLst>
          </a:custGeom>
          <a:ln w="50800">
            <a:solidFill>
              <a:srgbClr val="4A7EBB"/>
            </a:solidFill>
            <a:headEnd type="stealth"/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1" name="Obowiązek zwrotu rzeczy"/>
          <p:cNvSpPr txBox="1"/>
          <p:nvPr/>
        </p:nvSpPr>
        <p:spPr>
          <a:xfrm>
            <a:off x="3734364" y="3605670"/>
            <a:ext cx="5533814" cy="650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>
            <a:spAutoFit/>
          </a:bodyPr>
          <a:lstStyle>
            <a:lvl1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Obowiązek zwrotu rzeczy</a:t>
            </a:r>
          </a:p>
        </p:txBody>
      </p:sp>
      <p:sp>
        <p:nvSpPr>
          <p:cNvPr id="242" name="Kontrakt Dwustronnie Zobowiązujący Niezupełny"/>
          <p:cNvSpPr txBox="1"/>
          <p:nvPr/>
        </p:nvSpPr>
        <p:spPr>
          <a:xfrm>
            <a:off x="562186" y="343636"/>
            <a:ext cx="11704321" cy="1857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 anchor="ctr">
            <a:spAutoFit/>
          </a:bodyPr>
          <a:lstStyle>
            <a:lvl1pPr defTabSz="1300480">
              <a:defRPr sz="5600" spc="56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Kontrakt Dwustronnie Zobowiązujący Niezupełny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"/>
          <p:cNvSpPr txBox="1">
            <a:spLocks noGrp="1"/>
          </p:cNvSpPr>
          <p:nvPr>
            <p:ph type="body" sz="quarter" idx="1"/>
          </p:nvPr>
        </p:nvSpPr>
        <p:spPr>
          <a:xfrm>
            <a:off x="650239" y="3747911"/>
            <a:ext cx="2370668" cy="496485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100"/>
              </a:spcBef>
              <a:buSzTx/>
              <a:buNone/>
              <a:defRPr sz="21200">
                <a:solidFill>
                  <a:srgbClr val="FFFFFF"/>
                </a:solidFill>
              </a:defRPr>
            </a:lvl1pPr>
          </a:lstStyle>
          <a:p>
            <a:r>
              <a:t>A</a:t>
            </a:r>
          </a:p>
        </p:txBody>
      </p:sp>
      <p:sp>
        <p:nvSpPr>
          <p:cNvPr id="245" name="B"/>
          <p:cNvSpPr txBox="1"/>
          <p:nvPr/>
        </p:nvSpPr>
        <p:spPr>
          <a:xfrm>
            <a:off x="10491893" y="3750168"/>
            <a:ext cx="2156179" cy="3279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>
            <a:spAutoFit/>
          </a:bodyPr>
          <a:lstStyle>
            <a:lvl1pPr algn="l" defTabSz="1300480">
              <a:spcBef>
                <a:spcPts val="5100"/>
              </a:spcBef>
              <a:defRPr sz="212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r>
              <a:t>B</a:t>
            </a:r>
          </a:p>
        </p:txBody>
      </p:sp>
      <p:sp>
        <p:nvSpPr>
          <p:cNvPr id="246" name="Linia"/>
          <p:cNvSpPr/>
          <p:nvPr/>
        </p:nvSpPr>
        <p:spPr>
          <a:xfrm>
            <a:off x="1896533" y="2885439"/>
            <a:ext cx="8782756" cy="133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4849" y="0"/>
                  <a:pt x="10830" y="0"/>
                </a:cubicBezTo>
                <a:cubicBezTo>
                  <a:pt x="16369" y="0"/>
                  <a:pt x="21016" y="8336"/>
                  <a:pt x="21600" y="19322"/>
                </a:cubicBezTo>
              </a:path>
            </a:pathLst>
          </a:custGeom>
          <a:ln w="101600">
            <a:solidFill>
              <a:srgbClr val="4A7EBB"/>
            </a:solidFill>
            <a:tailEnd type="stealth"/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7" name="Użyczenie (= prawo do zwrotu rzeczy)"/>
          <p:cNvSpPr txBox="1"/>
          <p:nvPr/>
        </p:nvSpPr>
        <p:spPr>
          <a:xfrm>
            <a:off x="2603217" y="2108764"/>
            <a:ext cx="6688477" cy="650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1" tIns="65021" rIns="65021" bIns="65021">
            <a:spAutoFit/>
          </a:bodyPr>
          <a:lstStyle>
            <a:lvl1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Użyczenie (= prawo do zwrotu rzeczy)</a:t>
            </a:r>
          </a:p>
        </p:txBody>
      </p:sp>
      <p:sp>
        <p:nvSpPr>
          <p:cNvPr id="248" name="Linia"/>
          <p:cNvSpPr/>
          <p:nvPr/>
        </p:nvSpPr>
        <p:spPr>
          <a:xfrm>
            <a:off x="2497102" y="3235409"/>
            <a:ext cx="7270045" cy="932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454" extrusionOk="0">
                <a:moveTo>
                  <a:pt x="0" y="18454"/>
                </a:moveTo>
                <a:cubicBezTo>
                  <a:pt x="1961" y="4569"/>
                  <a:pt x="8606" y="-3146"/>
                  <a:pt x="14840" y="1222"/>
                </a:cubicBezTo>
                <a:cubicBezTo>
                  <a:pt x="17708" y="3231"/>
                  <a:pt x="20125" y="7595"/>
                  <a:pt x="21600" y="13428"/>
                </a:cubicBezTo>
              </a:path>
            </a:pathLst>
          </a:custGeom>
          <a:ln w="50800">
            <a:solidFill>
              <a:srgbClr val="4A7EBB"/>
            </a:solidFill>
            <a:headEnd type="stealth"/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9" name="Obowiązek zwrotu rzeczy"/>
          <p:cNvSpPr txBox="1"/>
          <p:nvPr/>
        </p:nvSpPr>
        <p:spPr>
          <a:xfrm>
            <a:off x="3734364" y="3605670"/>
            <a:ext cx="5533814" cy="650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>
            <a:spAutoFit/>
          </a:bodyPr>
          <a:lstStyle>
            <a:lvl1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Obowiązek zwrotu rzeczy</a:t>
            </a:r>
          </a:p>
        </p:txBody>
      </p:sp>
      <p:sp>
        <p:nvSpPr>
          <p:cNvPr id="250" name="Linia"/>
          <p:cNvSpPr/>
          <p:nvPr/>
        </p:nvSpPr>
        <p:spPr>
          <a:xfrm rot="10800000">
            <a:off x="2061351" y="6617546"/>
            <a:ext cx="8780498" cy="133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4849" y="0"/>
                  <a:pt x="10830" y="0"/>
                </a:cubicBezTo>
                <a:cubicBezTo>
                  <a:pt x="16369" y="0"/>
                  <a:pt x="21016" y="8336"/>
                  <a:pt x="21600" y="19321"/>
                </a:cubicBezTo>
              </a:path>
            </a:pathLst>
          </a:custGeom>
          <a:ln w="101600">
            <a:solidFill>
              <a:srgbClr val="4A7EBB"/>
            </a:solidFill>
            <a:tailEnd type="stealth"/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1" name="Linia"/>
          <p:cNvSpPr/>
          <p:nvPr/>
        </p:nvSpPr>
        <p:spPr>
          <a:xfrm rot="10800000">
            <a:off x="2779324" y="6515946"/>
            <a:ext cx="7270045" cy="932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451" extrusionOk="0">
                <a:moveTo>
                  <a:pt x="0" y="18451"/>
                </a:moveTo>
                <a:cubicBezTo>
                  <a:pt x="1963" y="4564"/>
                  <a:pt x="8609" y="-3149"/>
                  <a:pt x="14844" y="1224"/>
                </a:cubicBezTo>
                <a:cubicBezTo>
                  <a:pt x="17710" y="3233"/>
                  <a:pt x="20125" y="7594"/>
                  <a:pt x="21600" y="13422"/>
                </a:cubicBezTo>
              </a:path>
            </a:pathLst>
          </a:custGeom>
          <a:ln w="50800">
            <a:solidFill>
              <a:srgbClr val="4A7EBB"/>
            </a:solidFill>
            <a:headEnd type="stealth"/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2" name="Prawo do zwrotu ponadstandardowych…"/>
          <p:cNvSpPr txBox="1"/>
          <p:nvPr/>
        </p:nvSpPr>
        <p:spPr>
          <a:xfrm>
            <a:off x="2666435" y="8150577"/>
            <a:ext cx="7122596" cy="1171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1" tIns="65021" rIns="65021" bIns="65021">
            <a:spAutoFit/>
          </a:bodyPr>
          <a:lstStyle/>
          <a:p>
            <a: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pPr>
            <a:r>
              <a:t>Prawo do zwrotu ponadstandardowych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pPr>
            <a:r>
              <a:t>nakładów oraz ew. odszkodowanie</a:t>
            </a:r>
          </a:p>
        </p:txBody>
      </p:sp>
      <p:sp>
        <p:nvSpPr>
          <p:cNvPr id="253" name="Obowiązek zwrotu nakładów"/>
          <p:cNvSpPr txBox="1"/>
          <p:nvPr/>
        </p:nvSpPr>
        <p:spPr>
          <a:xfrm>
            <a:off x="3486008" y="6245013"/>
            <a:ext cx="5782171" cy="650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>
            <a:spAutoFit/>
          </a:bodyPr>
          <a:lstStyle>
            <a:lvl1pPr algn="l" defTabSz="1300480">
              <a:defRPr sz="3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Obowiązek zwrotu nakładów</a:t>
            </a:r>
          </a:p>
        </p:txBody>
      </p:sp>
      <p:sp>
        <p:nvSpPr>
          <p:cNvPr id="254" name="Kontrakt Dwustronnie Zobowiązujący Niezupełny"/>
          <p:cNvSpPr txBox="1"/>
          <p:nvPr/>
        </p:nvSpPr>
        <p:spPr>
          <a:xfrm>
            <a:off x="562186" y="343636"/>
            <a:ext cx="11704321" cy="1857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1" tIns="65021" rIns="65021" bIns="65021" anchor="ctr">
            <a:spAutoFit/>
          </a:bodyPr>
          <a:lstStyle>
            <a:lvl1pPr defTabSz="1300480">
              <a:defRPr sz="5600" spc="56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Kontrakt Dwustronnie Zobowiązujący Niezupełny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ommodatum a Precarium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/>
          <a:p>
            <a:pPr>
              <a:defRPr sz="5600" i="1" spc="560">
                <a:solidFill>
                  <a:srgbClr val="D9D9D9"/>
                </a:solidFill>
              </a:defRPr>
            </a:pPr>
            <a:r>
              <a:t>Commodatum</a:t>
            </a:r>
            <a:r>
              <a:rPr i="0"/>
              <a:t> a </a:t>
            </a:r>
            <a:r>
              <a:t>Precarium</a:t>
            </a:r>
          </a:p>
        </p:txBody>
      </p:sp>
      <p:graphicFrame>
        <p:nvGraphicFramePr>
          <p:cNvPr id="257" name="Tabela"/>
          <p:cNvGraphicFramePr/>
          <p:nvPr/>
        </p:nvGraphicFramePr>
        <p:xfrm>
          <a:off x="663786" y="2418079"/>
          <a:ext cx="11660012" cy="240764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830006"/>
                <a:gridCol w="5830006"/>
              </a:tblGrid>
              <a:tr h="688340">
                <a:tc gridSpan="2"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PODOBIEŃSTWA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73102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COMMODATUM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PRECARIUM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573102">
                <a:tc gridSpan="2"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Możliwość używania cudzej rzeczy.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73102">
                <a:tc gridSpan="2"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… i to bezpłatnie :)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ommodatum a Precarium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/>
          <a:p>
            <a:pPr>
              <a:defRPr sz="5600" i="1" spc="560">
                <a:solidFill>
                  <a:srgbClr val="FFFFFF"/>
                </a:solidFill>
              </a:defRPr>
            </a:pPr>
            <a:r>
              <a:t>Commodatum</a:t>
            </a:r>
            <a:r>
              <a:rPr i="0"/>
              <a:t> a </a:t>
            </a:r>
            <a:r>
              <a:t>Precarium</a:t>
            </a:r>
          </a:p>
        </p:txBody>
      </p:sp>
      <p:graphicFrame>
        <p:nvGraphicFramePr>
          <p:cNvPr id="260" name="Tabela"/>
          <p:cNvGraphicFramePr/>
          <p:nvPr/>
        </p:nvGraphicFramePr>
        <p:xfrm>
          <a:off x="663786" y="2418079"/>
          <a:ext cx="11660012" cy="524758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830006"/>
                <a:gridCol w="5830006"/>
              </a:tblGrid>
              <a:tr h="688340">
                <a:tc gridSpan="2"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8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RÓŻNICE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27366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COMMODATUM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PRECARIUM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627366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Niezależna instytucja prawna.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Przejaw „czystej łaski” użyczającego.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627366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Kontrakt.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Stosunek faktyczny.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1209040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Komodant nie mógł żądać zwrotu rzeczy przed upływem terminu.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Prekarium może zostać w każdej chwili odwołane (+ ochrona interdyktowa przeciw „</a:t>
                      </a:r>
                      <a:r>
                        <a:rPr i="1"/>
                        <a:t>krnąbrniętemu prekarzyście</a:t>
                      </a:r>
                      <a:r>
                        <a:t>”).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840739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Prawna stabilizacja pozycji komodatariusza.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Brak środków ochrony prekarzysty przed użyczającym.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FFFFFF">
                        <a:alpha val="19999"/>
                      </a:srgbClr>
                    </a:solidFill>
                  </a:tcPr>
                </a:tc>
              </a:tr>
              <a:tr h="627366"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Brak możliwości pobierania pożytków.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Możliwość pobierania pożytków.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ommodatum a Mutuum?"/>
          <p:cNvSpPr txBox="1">
            <a:spLocks noGrp="1"/>
          </p:cNvSpPr>
          <p:nvPr>
            <p:ph type="title"/>
          </p:nvPr>
        </p:nvSpPr>
        <p:spPr>
          <a:xfrm>
            <a:off x="562186" y="575733"/>
            <a:ext cx="11704321" cy="1395307"/>
          </a:xfrm>
          <a:prstGeom prst="rect">
            <a:avLst/>
          </a:prstGeom>
        </p:spPr>
        <p:txBody>
          <a:bodyPr/>
          <a:lstStyle/>
          <a:p>
            <a:pPr>
              <a:defRPr sz="5600" i="1" spc="560">
                <a:solidFill>
                  <a:srgbClr val="D9D9D9"/>
                </a:solidFill>
              </a:defRPr>
            </a:pPr>
            <a:r>
              <a:t>Commodatum</a:t>
            </a:r>
            <a:r>
              <a:rPr i="0"/>
              <a:t> a </a:t>
            </a:r>
            <a:r>
              <a:t>Mutuum</a:t>
            </a:r>
            <a:r>
              <a:rPr i="0"/>
              <a:t>?</a:t>
            </a:r>
          </a:p>
        </p:txBody>
      </p:sp>
      <p:sp>
        <p:nvSpPr>
          <p:cNvPr id="263" name="„Mutuum było możliwe tylko wtedy, kiedy strony chciały pożyczyć pieniądze albo rzeczy zamienne; musiał wtedy nastąpić zwrot równowartości w rzeczy tego samego gatunku”;…"/>
          <p:cNvSpPr txBox="1">
            <a:spLocks noGrp="1"/>
          </p:cNvSpPr>
          <p:nvPr>
            <p:ph type="body" idx="1"/>
          </p:nvPr>
        </p:nvSpPr>
        <p:spPr>
          <a:xfrm>
            <a:off x="650239" y="2108764"/>
            <a:ext cx="11704322" cy="6439184"/>
          </a:xfrm>
          <a:prstGeom prst="rect">
            <a:avLst/>
          </a:prstGeom>
        </p:spPr>
        <p:txBody>
          <a:bodyPr/>
          <a:lstStyle/>
          <a:p>
            <a:pPr marL="185283" indent="-185283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„</a:t>
            </a:r>
            <a:r>
              <a:rPr i="1"/>
              <a:t>Mutuum</a:t>
            </a:r>
            <a:r>
              <a:t> było możliwe tylko wtedy, kiedy strony chciały pożyczyć pieniądze albo rzeczy zamienne; musiał wtedy nastąpić zwrot równowartości</a:t>
            </a:r>
            <a:br/>
            <a:r>
              <a:t>w rzeczy tego samego gatunku”;</a:t>
            </a:r>
          </a:p>
          <a:p>
            <a:pPr marL="194168" indent="-194168">
              <a:lnSpc>
                <a:spcPct val="90000"/>
              </a:lnSpc>
              <a:buSzTx/>
              <a:buNone/>
              <a:defRPr sz="3800">
                <a:solidFill>
                  <a:srgbClr val="FFFFFF"/>
                </a:solidFill>
              </a:defRPr>
            </a:pPr>
            <a:endParaRPr/>
          </a:p>
          <a:p>
            <a:pPr marL="185283" indent="-185283">
              <a:lnSpc>
                <a:spcPct val="9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„Rzeczy zużywalne były co do zasady</a:t>
            </a:r>
            <a:br/>
            <a:r>
              <a:t>pożyczane poprzez instytucję </a:t>
            </a:r>
            <a:r>
              <a:rPr i="1"/>
              <a:t>mutuum</a:t>
            </a:r>
            <a:r>
              <a:t>”.</a:t>
            </a:r>
          </a:p>
          <a:p>
            <a:pPr marL="194168" indent="-194168">
              <a:lnSpc>
                <a:spcPct val="90000"/>
              </a:lnSpc>
              <a:buSzTx/>
              <a:buNone/>
              <a:defRPr sz="3800">
                <a:solidFill>
                  <a:srgbClr val="FFFFFF"/>
                </a:solidFill>
              </a:defRPr>
            </a:pPr>
            <a:endParaRPr/>
          </a:p>
          <a:p>
            <a:pPr marL="194168" indent="-194168">
              <a:lnSpc>
                <a:spcPct val="9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Reinhard Zimmermann, </a:t>
            </a:r>
            <a:r>
              <a:rPr i="1"/>
              <a:t>Law of Obligations: </a:t>
            </a:r>
            <a:br>
              <a:rPr i="1"/>
            </a:br>
            <a:r>
              <a:rPr i="1"/>
              <a:t>Roman Foundations of the Civilian Tradition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Kontrakt zastawniczy (pignus)"/>
          <p:cNvSpPr txBox="1">
            <a:spLocks noGrp="1"/>
          </p:cNvSpPr>
          <p:nvPr>
            <p:ph type="title"/>
          </p:nvPr>
        </p:nvSpPr>
        <p:spPr>
          <a:xfrm>
            <a:off x="663786" y="-1"/>
            <a:ext cx="11704321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Kontrakt zastawniczy (pignus)</a:t>
            </a:r>
          </a:p>
        </p:txBody>
      </p:sp>
      <p:sp>
        <p:nvSpPr>
          <p:cNvPr id="266" name="Umowa zastawu…"/>
          <p:cNvSpPr txBox="1">
            <a:spLocks noGrp="1"/>
          </p:cNvSpPr>
          <p:nvPr>
            <p:ph type="body" idx="1"/>
          </p:nvPr>
        </p:nvSpPr>
        <p:spPr>
          <a:xfrm>
            <a:off x="458328" y="1085990"/>
            <a:ext cx="12085886" cy="8398935"/>
          </a:xfrm>
          <a:prstGeom prst="rect">
            <a:avLst/>
          </a:prstGeom>
        </p:spPr>
        <p:txBody>
          <a:bodyPr/>
          <a:lstStyle/>
          <a:p>
            <a:pPr marL="476391" indent="-476391" defTabSz="1273386">
              <a:buSzTx/>
              <a:buNone/>
              <a:defRPr>
                <a:solidFill>
                  <a:srgbClr val="FFFFFF"/>
                </a:solidFill>
              </a:defRPr>
            </a:pPr>
            <a:r>
              <a:t>				</a:t>
            </a:r>
            <a:r>
              <a:rPr b="1"/>
              <a:t>Umowa zastawu</a:t>
            </a:r>
          </a:p>
          <a:p>
            <a:pPr marL="476391" indent="-476391" defTabSz="1273386">
              <a:buSzTx/>
              <a:buNone/>
              <a:defRPr>
                <a:solidFill>
                  <a:srgbClr val="FFFFFF"/>
                </a:solidFill>
              </a:defRPr>
            </a:pPr>
            <a:endParaRPr b="1"/>
          </a:p>
          <a:p>
            <a:pPr marL="476391" indent="-476391" defTabSz="1273386">
              <a:buSzTx/>
              <a:buNone/>
              <a:defRPr>
                <a:solidFill>
                  <a:srgbClr val="FFFFFF"/>
                </a:solidFill>
              </a:defRPr>
            </a:pPr>
            <a:r>
              <a:t>		</a:t>
            </a:r>
            <a:r>
              <a:rPr>
                <a:solidFill>
                  <a:srgbClr val="FFFF00"/>
                </a:solidFill>
              </a:rPr>
              <a:t>	Transfer possesio przedmiotu</a:t>
            </a:r>
          </a:p>
          <a:p>
            <a:pPr marL="476391" indent="-476391" defTabSz="1273386">
              <a:buSzTx/>
              <a:buNone/>
              <a:defRPr>
                <a:solidFill>
                  <a:srgbClr val="FFFF00"/>
                </a:solidFill>
              </a:defRPr>
            </a:pPr>
            <a:r>
              <a:t>	    II. (D)	                zastawu			(W</a:t>
            </a:r>
            <a:r>
              <a:rPr>
                <a:solidFill>
                  <a:srgbClr val="FFFFFF"/>
                </a:solidFill>
              </a:rPr>
              <a:t>)</a:t>
            </a:r>
          </a:p>
          <a:p>
            <a:pPr marL="476391" indent="-476391" defTabSz="1273386">
              <a:buSzTx/>
              <a:buNone/>
              <a:defRPr b="1">
                <a:solidFill>
                  <a:srgbClr val="FFFFFF"/>
                </a:solidFill>
              </a:defRPr>
            </a:pPr>
            <a:r>
              <a:t>Tytus</a:t>
            </a:r>
            <a:r>
              <a:rPr b="0"/>
              <a:t>        </a:t>
            </a:r>
            <a:r>
              <a:rPr b="0">
                <a:solidFill>
                  <a:srgbClr val="FF0000"/>
                </a:solidFill>
              </a:rPr>
              <a:t>I.(W)				      </a:t>
            </a:r>
            <a:r>
              <a:rPr>
                <a:solidFill>
                  <a:srgbClr val="FF0000"/>
                </a:solidFill>
              </a:rPr>
              <a:t>(D)  </a:t>
            </a:r>
            <a:r>
              <a:t>Marcus</a:t>
            </a:r>
          </a:p>
          <a:p>
            <a:pPr marL="476391" indent="-476391" defTabSz="1273386">
              <a:buSzTx/>
              <a:buNone/>
              <a:defRPr>
                <a:solidFill>
                  <a:srgbClr val="FFFFFF"/>
                </a:solidFill>
              </a:defRPr>
            </a:pPr>
            <a:r>
              <a:t>				</a:t>
            </a:r>
            <a:r>
              <a:rPr sz="3800" b="1">
                <a:solidFill>
                  <a:srgbClr val="FF0000"/>
                </a:solidFill>
              </a:rPr>
              <a:t>umowa pożyczki</a:t>
            </a:r>
          </a:p>
          <a:p>
            <a:pPr marL="476391" indent="-476391" defTabSz="1273386">
              <a:buSzTx/>
              <a:buNone/>
              <a:defRPr b="1">
                <a:solidFill>
                  <a:srgbClr val="00B050"/>
                </a:solidFill>
              </a:defRPr>
            </a:pPr>
            <a:r>
              <a:t>         III. (W)					     (D)</a:t>
            </a:r>
          </a:p>
          <a:p>
            <a:pPr marL="476391" indent="-476391" defTabSz="1273386">
              <a:buSzTx/>
              <a:buNone/>
              <a:defRPr b="1">
                <a:solidFill>
                  <a:srgbClr val="00B050"/>
                </a:solidFill>
              </a:defRPr>
            </a:pPr>
            <a:endParaRPr/>
          </a:p>
          <a:p>
            <a:pPr marL="476391" indent="-476391" defTabSz="1273386">
              <a:buSzTx/>
              <a:buNone/>
              <a:defRPr b="1">
                <a:solidFill>
                  <a:srgbClr val="00B050"/>
                </a:solidFill>
              </a:defRPr>
            </a:pPr>
            <a:r>
              <a:t>			</a:t>
            </a:r>
            <a:r>
              <a:rPr b="0"/>
              <a:t>ewentualny zobowiązanie uboczne</a:t>
            </a:r>
          </a:p>
          <a:p>
            <a:pPr marL="476391" indent="-476391" defTabSz="1273386">
              <a:buSzTx/>
              <a:buNone/>
              <a:defRPr>
                <a:solidFill>
                  <a:srgbClr val="00B050"/>
                </a:solidFill>
              </a:defRPr>
            </a:pPr>
            <a:r>
              <a:t>	(np. z tytułu nakładów na przedmiot zastawu)</a:t>
            </a:r>
          </a:p>
        </p:txBody>
      </p:sp>
      <p:sp>
        <p:nvSpPr>
          <p:cNvPr id="267" name="Strzałka"/>
          <p:cNvSpPr/>
          <p:nvPr/>
        </p:nvSpPr>
        <p:spPr>
          <a:xfrm>
            <a:off x="4249137" y="4465884"/>
            <a:ext cx="4915183" cy="688623"/>
          </a:xfrm>
          <a:prstGeom prst="rightArrow">
            <a:avLst>
              <a:gd name="adj1" fmla="val 50000"/>
              <a:gd name="adj2" fmla="val 5003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71" name="Grupuj"/>
          <p:cNvGrpSpPr/>
          <p:nvPr/>
        </p:nvGrpSpPr>
        <p:grpSpPr>
          <a:xfrm>
            <a:off x="2239715" y="2316469"/>
            <a:ext cx="9134970" cy="1038588"/>
            <a:chOff x="0" y="-10"/>
            <a:chExt cx="9134968" cy="1038587"/>
          </a:xfrm>
        </p:grpSpPr>
        <p:sp>
          <p:nvSpPr>
            <p:cNvPr id="268" name="Kształt"/>
            <p:cNvSpPr/>
            <p:nvPr/>
          </p:nvSpPr>
          <p:spPr>
            <a:xfrm rot="10800000">
              <a:off x="0" y="-11"/>
              <a:ext cx="9134970" cy="103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extrusionOk="0">
                  <a:moveTo>
                    <a:pt x="21319" y="0"/>
                  </a:moveTo>
                  <a:lnTo>
                    <a:pt x="21600" y="5329"/>
                  </a:lnTo>
                  <a:lnTo>
                    <a:pt x="21293" y="5329"/>
                  </a:lnTo>
                  <a:cubicBezTo>
                    <a:pt x="20066" y="14967"/>
                    <a:pt x="15716" y="21600"/>
                    <a:pt x="10813" y="21309"/>
                  </a:cubicBezTo>
                  <a:cubicBezTo>
                    <a:pt x="15487" y="21031"/>
                    <a:pt x="19508" y="14517"/>
                    <a:pt x="20678" y="5329"/>
                  </a:cubicBezTo>
                  <a:lnTo>
                    <a:pt x="20370" y="5329"/>
                  </a:lnTo>
                  <a:close/>
                  <a:moveTo>
                    <a:pt x="10506" y="21318"/>
                  </a:moveTo>
                  <a:cubicBezTo>
                    <a:pt x="4704" y="21318"/>
                    <a:pt x="0" y="11773"/>
                    <a:pt x="0" y="0"/>
                  </a:cubicBezTo>
                  <a:lnTo>
                    <a:pt x="615" y="0"/>
                  </a:lnTo>
                  <a:cubicBezTo>
                    <a:pt x="615" y="11773"/>
                    <a:pt x="5318" y="21318"/>
                    <a:pt x="11121" y="2131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defTabSz="1300480">
                <a:def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69" name="Kształt"/>
            <p:cNvSpPr/>
            <p:nvPr/>
          </p:nvSpPr>
          <p:spPr>
            <a:xfrm rot="10800000">
              <a:off x="4431922" y="26"/>
              <a:ext cx="4703047" cy="103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06" y="21600"/>
                  </a:moveTo>
                  <a:cubicBezTo>
                    <a:pt x="9136" y="21600"/>
                    <a:pt x="0" y="11929"/>
                    <a:pt x="0" y="0"/>
                  </a:cubicBezTo>
                  <a:lnTo>
                    <a:pt x="1194" y="0"/>
                  </a:lnTo>
                  <a:cubicBezTo>
                    <a:pt x="1194" y="11929"/>
                    <a:pt x="10330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defTabSz="1300480">
                <a:def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70" name="Linia"/>
            <p:cNvSpPr/>
            <p:nvPr/>
          </p:nvSpPr>
          <p:spPr>
            <a:xfrm rot="10800000">
              <a:off x="0" y="26"/>
              <a:ext cx="9134970" cy="103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3" y="21591"/>
                  </a:moveTo>
                  <a:cubicBezTo>
                    <a:pt x="15487" y="21309"/>
                    <a:pt x="19508" y="14709"/>
                    <a:pt x="20678" y="5400"/>
                  </a:cubicBezTo>
                  <a:lnTo>
                    <a:pt x="20370" y="5400"/>
                  </a:lnTo>
                  <a:lnTo>
                    <a:pt x="21319" y="0"/>
                  </a:lnTo>
                  <a:lnTo>
                    <a:pt x="21600" y="5400"/>
                  </a:lnTo>
                  <a:lnTo>
                    <a:pt x="21293" y="5400"/>
                  </a:lnTo>
                  <a:cubicBezTo>
                    <a:pt x="20095" y="14937"/>
                    <a:pt x="15911" y="21600"/>
                    <a:pt x="11121" y="21600"/>
                  </a:cubicBezTo>
                  <a:lnTo>
                    <a:pt x="10506" y="21600"/>
                  </a:lnTo>
                  <a:cubicBezTo>
                    <a:pt x="4704" y="21600"/>
                    <a:pt x="0" y="11929"/>
                    <a:pt x="0" y="0"/>
                  </a:cubicBezTo>
                  <a:lnTo>
                    <a:pt x="615" y="0"/>
                  </a:lnTo>
                  <a:cubicBezTo>
                    <a:pt x="615" y="11929"/>
                    <a:pt x="5318" y="21600"/>
                    <a:pt x="11121" y="2160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defTabSz="1300480">
                <a:def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275" name="Grupuj"/>
          <p:cNvGrpSpPr/>
          <p:nvPr/>
        </p:nvGrpSpPr>
        <p:grpSpPr>
          <a:xfrm>
            <a:off x="2097475" y="6924604"/>
            <a:ext cx="8674383" cy="1038579"/>
            <a:chOff x="0" y="0"/>
            <a:chExt cx="8674381" cy="1038577"/>
          </a:xfrm>
        </p:grpSpPr>
        <p:sp>
          <p:nvSpPr>
            <p:cNvPr id="272" name="Kształt"/>
            <p:cNvSpPr/>
            <p:nvPr/>
          </p:nvSpPr>
          <p:spPr>
            <a:xfrm>
              <a:off x="3" y="-1"/>
              <a:ext cx="8674380" cy="103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extrusionOk="0">
                  <a:moveTo>
                    <a:pt x="21285" y="0"/>
                  </a:moveTo>
                  <a:lnTo>
                    <a:pt x="21600" y="5326"/>
                  </a:lnTo>
                  <a:lnTo>
                    <a:pt x="21276" y="5326"/>
                  </a:lnTo>
                  <a:cubicBezTo>
                    <a:pt x="20051" y="14969"/>
                    <a:pt x="15702" y="21600"/>
                    <a:pt x="10804" y="21292"/>
                  </a:cubicBezTo>
                  <a:cubicBezTo>
                    <a:pt x="15461" y="21000"/>
                    <a:pt x="19464" y="14494"/>
                    <a:pt x="20628" y="5326"/>
                  </a:cubicBezTo>
                  <a:lnTo>
                    <a:pt x="20305" y="5326"/>
                  </a:lnTo>
                  <a:close/>
                  <a:moveTo>
                    <a:pt x="10481" y="21302"/>
                  </a:moveTo>
                  <a:cubicBezTo>
                    <a:pt x="4692" y="21302"/>
                    <a:pt x="0" y="11765"/>
                    <a:pt x="0" y="0"/>
                  </a:cubicBezTo>
                  <a:lnTo>
                    <a:pt x="648" y="0"/>
                  </a:lnTo>
                  <a:cubicBezTo>
                    <a:pt x="648" y="11765"/>
                    <a:pt x="5340" y="21302"/>
                    <a:pt x="11128" y="213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defTabSz="1300480">
                <a:def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73" name="Kształt"/>
            <p:cNvSpPr/>
            <p:nvPr/>
          </p:nvSpPr>
          <p:spPr>
            <a:xfrm>
              <a:off x="0" y="0"/>
              <a:ext cx="4469048" cy="103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43" y="21600"/>
                  </a:moveTo>
                  <a:cubicBezTo>
                    <a:pt x="9108" y="21600"/>
                    <a:pt x="0" y="11929"/>
                    <a:pt x="0" y="0"/>
                  </a:cubicBezTo>
                  <a:lnTo>
                    <a:pt x="1257" y="0"/>
                  </a:lnTo>
                  <a:cubicBezTo>
                    <a:pt x="1257" y="11929"/>
                    <a:pt x="10365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defTabSz="1300480">
                <a:def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74" name="Linia"/>
            <p:cNvSpPr/>
            <p:nvPr/>
          </p:nvSpPr>
          <p:spPr>
            <a:xfrm>
              <a:off x="3" y="0"/>
              <a:ext cx="8674380" cy="1038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4" y="21590"/>
                  </a:moveTo>
                  <a:cubicBezTo>
                    <a:pt x="15461" y="21293"/>
                    <a:pt x="19464" y="14697"/>
                    <a:pt x="20628" y="5400"/>
                  </a:cubicBezTo>
                  <a:lnTo>
                    <a:pt x="20305" y="5400"/>
                  </a:lnTo>
                  <a:lnTo>
                    <a:pt x="21285" y="0"/>
                  </a:lnTo>
                  <a:lnTo>
                    <a:pt x="21600" y="5400"/>
                  </a:lnTo>
                  <a:lnTo>
                    <a:pt x="21276" y="5400"/>
                  </a:lnTo>
                  <a:cubicBezTo>
                    <a:pt x="20081" y="14937"/>
                    <a:pt x="15907" y="21600"/>
                    <a:pt x="11128" y="21600"/>
                  </a:cubicBezTo>
                  <a:lnTo>
                    <a:pt x="10481" y="21600"/>
                  </a:lnTo>
                  <a:cubicBezTo>
                    <a:pt x="4692" y="21600"/>
                    <a:pt x="0" y="11929"/>
                    <a:pt x="0" y="0"/>
                  </a:cubicBezTo>
                  <a:lnTo>
                    <a:pt x="648" y="0"/>
                  </a:lnTo>
                  <a:cubicBezTo>
                    <a:pt x="648" y="11929"/>
                    <a:pt x="5340" y="21600"/>
                    <a:pt x="11128" y="2160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defTabSz="1300480">
                <a:def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ignus to kontrakt realny, którego przedmiotem było wydanie przez zastawca wydawał zastawnikowi pewną rzecz w celu zabezpieczenia istniejącej wierzytelności (np. z innego zobowiązania) z obowiązkiem zwrotu rzeczy po zapłaceniu długu.…"/>
          <p:cNvSpPr txBox="1">
            <a:spLocks noGrp="1"/>
          </p:cNvSpPr>
          <p:nvPr>
            <p:ph type="body" idx="1"/>
          </p:nvPr>
        </p:nvSpPr>
        <p:spPr>
          <a:xfrm>
            <a:off x="356728" y="471875"/>
            <a:ext cx="12289086" cy="8909192"/>
          </a:xfrm>
          <a:prstGeom prst="rect">
            <a:avLst/>
          </a:prstGeom>
        </p:spPr>
        <p:txBody>
          <a:bodyPr/>
          <a:lstStyle/>
          <a:p>
            <a:pPr marL="487680" indent="-487680" algn="just">
              <a:lnSpc>
                <a:spcPct val="9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Pignus to kontrakt realny, którego przedmiotem było wydanie przez zastawca wydawał zastawnikowi pewną rzecz w celu zabezpieczenia istniejącej wierzytelności (np. z innego zobowiązania) z obowiązkiem zwrotu rzeczy po zapłaceniu długu.</a:t>
            </a:r>
          </a:p>
          <a:p>
            <a:pPr marL="487680" indent="-487680" algn="just">
              <a:lnSpc>
                <a:spcPct val="9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Trudność ujęcia dogmatycznoprawnej specyfiki pignus wynika z konieczności oddzielenia sfery zobowiązaniowej od sfery stosunków rzeczowych</a:t>
            </a:r>
          </a:p>
          <a:p>
            <a:pPr marL="487680" indent="-487680" algn="just">
              <a:lnSpc>
                <a:spcPct val="9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Ograniczenia po stronie dłużnika (zastawnika):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Tx/>
              <a:buChar char="-"/>
              <a:defRPr sz="4000">
                <a:solidFill>
                  <a:srgbClr val="FFFFFF"/>
                </a:solidFill>
              </a:defRPr>
            </a:pPr>
            <a:r>
              <a:t>nie mógł rzeczy używać (</a:t>
            </a:r>
            <a:r>
              <a:rPr i="1"/>
              <a:t>furtum usum)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Tx/>
              <a:buChar char="-"/>
              <a:defRPr sz="4000">
                <a:solidFill>
                  <a:srgbClr val="FFFFFF"/>
                </a:solidFill>
              </a:defRPr>
            </a:pPr>
            <a:r>
              <a:t>możliwość polepszenia sytuacji wierzyciela poprzez odpowiednie </a:t>
            </a:r>
            <a:r>
              <a:rPr i="1"/>
              <a:t>pacta adiecta (lex comissoria, pactum de vendeno – w okresie Sewerów oraz kwestia superfluum , pactum antichreticum)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Nexum jako prototyp pożyczki"/>
          <p:cNvSpPr txBox="1">
            <a:spLocks noGrp="1"/>
          </p:cNvSpPr>
          <p:nvPr>
            <p:ph type="title"/>
          </p:nvPr>
        </p:nvSpPr>
        <p:spPr>
          <a:xfrm>
            <a:off x="765386" y="-1"/>
            <a:ext cx="11704321" cy="1625602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r>
              <a:t>Nexum jako prototyp pożyczki</a:t>
            </a:r>
          </a:p>
        </p:txBody>
      </p:sp>
      <p:sp>
        <p:nvSpPr>
          <p:cNvPr id="138" name="archaiczna forma pożyczki prowadząca do powstania osobistej zależności dłużnika od wierzyciela…"/>
          <p:cNvSpPr txBox="1">
            <a:spLocks noGrp="1"/>
          </p:cNvSpPr>
          <p:nvPr>
            <p:ph type="body" idx="1"/>
          </p:nvPr>
        </p:nvSpPr>
        <p:spPr>
          <a:xfrm>
            <a:off x="650239" y="1291448"/>
            <a:ext cx="11704322" cy="8089620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archaiczna forma pożyczki prowadząca do powstania osobistej zależności dłużnika od wierzyciela 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dokonywana </a:t>
            </a:r>
            <a:r>
              <a:rPr i="1"/>
              <a:t>per aes et libram </a:t>
            </a:r>
            <a:r>
              <a:t>w obecności świadków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nexi – grupa dłużników (często proletariuszy)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egzekucja bez procesu – </a:t>
            </a:r>
            <a:r>
              <a:rPr i="1"/>
              <a:t>legis actio per manus iniectionem 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konieczność posiadania commercium przez obie ze stron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zanik instytucji – protesty społeczne uwieńczone uchwaleniem </a:t>
            </a:r>
            <a:r>
              <a:rPr i="1"/>
              <a:t>Lex Poetelia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Obowiązki stron:…"/>
          <p:cNvSpPr txBox="1">
            <a:spLocks noGrp="1"/>
          </p:cNvSpPr>
          <p:nvPr>
            <p:ph type="body" idx="1"/>
          </p:nvPr>
        </p:nvSpPr>
        <p:spPr>
          <a:xfrm>
            <a:off x="650239" y="677333"/>
            <a:ext cx="11704322" cy="8602135"/>
          </a:xfrm>
          <a:prstGeom prst="rect">
            <a:avLst/>
          </a:prstGeom>
        </p:spPr>
        <p:txBody>
          <a:bodyPr/>
          <a:lstStyle/>
          <a:p>
            <a:pPr marL="650240" indent="-650240" algn="just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</a:defRPr>
            </a:pPr>
            <a:r>
              <a:t>Obowiązki stron:</a:t>
            </a:r>
          </a:p>
          <a:p>
            <a:pPr marL="628650" indent="-628650" algn="just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</a:defRPr>
            </a:pPr>
            <a:r>
              <a:t>Wierzyciel był zobowiązany (oprócz spełnienia świadczenia zabezpieczonego zastawem) do zwrotu nakładów i kosztów, jakie dłużnik poniósł w związku z posiadaniem rzeczy oraz do zapłaty odszkodowania w przypadku, gdyby wierzyciel poniósł szkodę w związku z posiadaniem przedmiotu zastawu</a:t>
            </a:r>
          </a:p>
          <a:p>
            <a:pPr marL="628650" indent="-628650" algn="just">
              <a:lnSpc>
                <a:spcPct val="90000"/>
              </a:lnSpc>
              <a:buFontTx/>
              <a:buAutoNum type="alphaLcParenR"/>
              <a:defRPr>
                <a:solidFill>
                  <a:srgbClr val="FFFFFF"/>
                </a:solidFill>
              </a:defRPr>
            </a:pPr>
            <a:r>
              <a:t>Dłużnik zobowiązany był do zwrotu rzeczy po spełnieniu przez dłużnika świadczenia oraz za utrzymanie przedmiotu zastawu we właściwym stanie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Odpowiedzialność stron kontraktu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Odpowiedzialność stron kontraktu </a:t>
            </a:r>
          </a:p>
        </p:txBody>
      </p:sp>
      <p:sp>
        <p:nvSpPr>
          <p:cNvPr id="282" name="Dwie teorie oparte na zasadzie odpowiedzialności wg korzyści:…"/>
          <p:cNvSpPr txBox="1">
            <a:spLocks noGrp="1"/>
          </p:cNvSpPr>
          <p:nvPr>
            <p:ph type="body" idx="1"/>
          </p:nvPr>
        </p:nvSpPr>
        <p:spPr>
          <a:xfrm>
            <a:off x="650239" y="1905564"/>
            <a:ext cx="11704322" cy="7373903"/>
          </a:xfrm>
          <a:prstGeom prst="rect">
            <a:avLst/>
          </a:prstGeom>
        </p:spPr>
        <p:txBody>
          <a:bodyPr/>
          <a:lstStyle/>
          <a:p>
            <a:pPr marL="695395" indent="-695395" algn="just" defTabSz="1286933">
              <a:spcBef>
                <a:spcPts val="800"/>
              </a:spcBef>
              <a:buSzTx/>
              <a:buNone/>
              <a:defRPr sz="3800">
                <a:solidFill>
                  <a:srgbClr val="FFFFFF"/>
                </a:solidFill>
              </a:defRPr>
            </a:pPr>
            <a:r>
              <a:t>Dwie teorie oparte na zasadzie odpowiedzialności wg korzyści:</a:t>
            </a:r>
          </a:p>
          <a:p>
            <a:pPr marL="663575" indent="-663575" algn="just" defTabSz="1286933">
              <a:spcBef>
                <a:spcPts val="800"/>
              </a:spcBef>
              <a:buFontTx/>
              <a:buAutoNum type="romanUcPeriod"/>
              <a:defRPr sz="3800">
                <a:solidFill>
                  <a:srgbClr val="FFFFFF"/>
                </a:solidFill>
              </a:defRPr>
            </a:pPr>
            <a:r>
              <a:t>prof. Kolańczyk oraz prof. Osuchowski – umowa przynosiła korzyść obu stronom ( zabezpieczenie długu i kredyt) – odpowiedzialność obu stron równa – za dolus oraz omnis culpa;</a:t>
            </a:r>
          </a:p>
          <a:p>
            <a:pPr marL="663575" indent="-663575" algn="just" defTabSz="1286933">
              <a:spcBef>
                <a:spcPts val="800"/>
              </a:spcBef>
              <a:buFontTx/>
              <a:buAutoNum type="romanUcPeriod"/>
              <a:defRPr sz="3800">
                <a:solidFill>
                  <a:srgbClr val="FFFFFF"/>
                </a:solidFill>
              </a:defRPr>
            </a:pPr>
            <a:r>
              <a:t>prof. Dębiński – korzyść odnosił zastawnik (wierzyciel) otrzymując zabezpieczenie swojej wierzytelności: odpowiedzialność za także za culpa lata oraz culpa levis in abstracto (być może także na zasadzie custodi)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Ochrona procesowa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106312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t>Ochrona procesowa</a:t>
            </a:r>
          </a:p>
        </p:txBody>
      </p:sp>
      <p:sp>
        <p:nvSpPr>
          <p:cNvPr id="285" name="problem rei vindicatio zastawcy…"/>
          <p:cNvSpPr txBox="1">
            <a:spLocks noGrp="1"/>
          </p:cNvSpPr>
          <p:nvPr>
            <p:ph type="body" idx="1"/>
          </p:nvPr>
        </p:nvSpPr>
        <p:spPr>
          <a:xfrm>
            <a:off x="356728" y="1291448"/>
            <a:ext cx="12289086" cy="8193478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problem </a:t>
            </a:r>
            <a:r>
              <a:rPr i="1"/>
              <a:t>rei vindicatio </a:t>
            </a:r>
            <a:r>
              <a:t>zastawcy</a:t>
            </a:r>
          </a:p>
          <a:p>
            <a:pPr marL="472965" indent="-472965" algn="just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actio pigneraticia directa zastawcy (powództwo </a:t>
            </a:r>
            <a:r>
              <a:rPr i="1"/>
              <a:t>intes partes </a:t>
            </a:r>
            <a:r>
              <a:t>służące do odzyskania rzeczy od zastawnika)</a:t>
            </a:r>
          </a:p>
          <a:p>
            <a:pPr marL="472965" indent="-472965" algn="just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endParaRPr/>
          </a:p>
          <a:p>
            <a:pPr marL="487680" indent="-487680" algn="just"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	nie należy jej mylić z </a:t>
            </a:r>
            <a:r>
              <a:rPr i="1"/>
              <a:t>actio pigneraticia </a:t>
            </a:r>
            <a:r>
              <a:rPr b="1" i="1"/>
              <a:t>in rem, </a:t>
            </a:r>
            <a:r>
              <a:t>która była powództwem skutecznym erga omnes i przysługiwała </a:t>
            </a:r>
            <a:r>
              <a:rPr b="1"/>
              <a:t>zastawnikowi </a:t>
            </a:r>
            <a:r>
              <a:t>jako środek ochrony jego ograniczone prawa rzeczowe ( wraz z interdyktami)</a:t>
            </a:r>
          </a:p>
          <a:p>
            <a:pPr marL="472965" indent="-472965" algn="just"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iudicum contrarium zastawnika – do dochodzenia świadczeń wynikających z zobowiązania ubocznego</a:t>
            </a:r>
          </a:p>
        </p:txBody>
      </p:sp>
      <p:sp>
        <p:nvSpPr>
          <p:cNvPr id="286" name="Kształt"/>
          <p:cNvSpPr/>
          <p:nvPr/>
        </p:nvSpPr>
        <p:spPr>
          <a:xfrm>
            <a:off x="9572977" y="3544711"/>
            <a:ext cx="690881" cy="819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514"/>
                </a:moveTo>
                <a:lnTo>
                  <a:pt x="5400" y="12514"/>
                </a:lnTo>
                <a:lnTo>
                  <a:pt x="5400" y="0"/>
                </a:lnTo>
                <a:lnTo>
                  <a:pt x="16200" y="0"/>
                </a:lnTo>
                <a:lnTo>
                  <a:pt x="16200" y="12514"/>
                </a:lnTo>
                <a:lnTo>
                  <a:pt x="21600" y="12514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87" name="Kształt"/>
          <p:cNvSpPr/>
          <p:nvPr/>
        </p:nvSpPr>
        <p:spPr>
          <a:xfrm>
            <a:off x="3325706" y="3544711"/>
            <a:ext cx="690881" cy="819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514"/>
                </a:moveTo>
                <a:lnTo>
                  <a:pt x="5400" y="12514"/>
                </a:lnTo>
                <a:lnTo>
                  <a:pt x="5400" y="0"/>
                </a:lnTo>
                <a:lnTo>
                  <a:pt x="16200" y="0"/>
                </a:lnTo>
                <a:lnTo>
                  <a:pt x="16200" y="12514"/>
                </a:lnTo>
                <a:lnTo>
                  <a:pt x="21600" y="12514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Definicja kontraktu"/>
          <p:cNvSpPr txBox="1">
            <a:spLocks noGrp="1"/>
          </p:cNvSpPr>
          <p:nvPr>
            <p:ph type="title"/>
          </p:nvPr>
        </p:nvSpPr>
        <p:spPr>
          <a:xfrm>
            <a:off x="765386" y="-1"/>
            <a:ext cx="11704321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Definicja kontraktu</a:t>
            </a:r>
          </a:p>
        </p:txBody>
      </p:sp>
      <p:sp>
        <p:nvSpPr>
          <p:cNvPr id="290" name="Pignus to kontrakt:…"/>
          <p:cNvSpPr txBox="1">
            <a:spLocks noGrp="1"/>
          </p:cNvSpPr>
          <p:nvPr>
            <p:ph type="body" idx="1"/>
          </p:nvPr>
        </p:nvSpPr>
        <p:spPr>
          <a:xfrm>
            <a:off x="356728" y="1291448"/>
            <a:ext cx="12289086" cy="8193478"/>
          </a:xfrm>
          <a:prstGeom prst="rect">
            <a:avLst/>
          </a:prstGeom>
        </p:spPr>
        <p:txBody>
          <a:bodyPr/>
          <a:lstStyle/>
          <a:p>
            <a:pPr marL="772159" indent="-772159" algn="just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</a:defRPr>
            </a:pPr>
            <a:r>
              <a:t>Pignus to kontrakt:</a:t>
            </a:r>
          </a:p>
          <a:p>
            <a:pPr marL="746521" indent="-746521" algn="just">
              <a:lnSpc>
                <a:spcPct val="90000"/>
              </a:lnSpc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Realny</a:t>
            </a:r>
          </a:p>
          <a:p>
            <a:pPr marL="746521" indent="-746521" algn="just">
              <a:lnSpc>
                <a:spcPct val="90000"/>
              </a:lnSpc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Dwustronny zobowiązujący niezupełnie</a:t>
            </a:r>
          </a:p>
          <a:p>
            <a:pPr marL="746521" indent="-746521" algn="just">
              <a:lnSpc>
                <a:spcPct val="90000"/>
              </a:lnSpc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Bonae fidei</a:t>
            </a:r>
          </a:p>
          <a:p>
            <a:pPr marL="746521" indent="-746521" algn="just">
              <a:lnSpc>
                <a:spcPct val="90000"/>
              </a:lnSpc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Utrisque gratia – wpływ na kwestie odpowiedzialności</a:t>
            </a:r>
          </a:p>
          <a:p>
            <a:pPr marL="746521" indent="-746521" algn="just">
              <a:lnSpc>
                <a:spcPct val="90000"/>
              </a:lnSpc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Którego przedmiotem jest świadczenie specyficzne</a:t>
            </a:r>
          </a:p>
          <a:p>
            <a:pPr marL="746521" indent="-746521" algn="just">
              <a:lnSpc>
                <a:spcPct val="90000"/>
              </a:lnSpc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Problem rodzaju świadczenia: dare czy facere ?</a:t>
            </a:r>
          </a:p>
          <a:p>
            <a:pPr marL="772159" indent="-772159" algn="just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</a:defRPr>
            </a:pPr>
            <a:r>
              <a:t> 	(spór o charakter pignus jako ograniczonego prawa rzeczowego)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ożyczka (mutuum) – najstarszy z kontraktów?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r>
              <a:t>Pożyczka (mutuum) – najstarszy z kontraktów?</a:t>
            </a:r>
          </a:p>
        </p:txBody>
      </p:sp>
      <p:sp>
        <p:nvSpPr>
          <p:cNvPr id="141" name="Trudne do określenia początki kontraktu – wzrost znaczenia po wprowadzeniu Lex Poetelia w 326 r. p.n.e – zabraniała zabijania lub sprzedaży w niewolę niewypłacalnego dłużnika, wprowadzała wymóg przeprowadzenia procesu przed egzekucją wierzytelności (J.M. Kelly – „A Hypotesis on the Orgin of Mutuum”, 1970)…"/>
          <p:cNvSpPr txBox="1">
            <a:spLocks noGrp="1"/>
          </p:cNvSpPr>
          <p:nvPr>
            <p:ph type="body" idx="1"/>
          </p:nvPr>
        </p:nvSpPr>
        <p:spPr>
          <a:xfrm>
            <a:off x="255128" y="1803964"/>
            <a:ext cx="12492286" cy="7680961"/>
          </a:xfrm>
          <a:prstGeom prst="rect">
            <a:avLst/>
          </a:prstGeom>
        </p:spPr>
        <p:txBody>
          <a:bodyPr/>
          <a:lstStyle/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Trudne do określenia początki kontraktu – wzrost znaczenia po wprowadzeniu </a:t>
            </a:r>
            <a:r>
              <a:rPr i="1"/>
              <a:t>Lex Poetelia w 326 r. p.n.e – </a:t>
            </a:r>
            <a:r>
              <a:t>zabraniała zabijania lub sprzedaży w niewolę niewypłacalnego dłużnika, wprowadzała wymóg przeprowadzenia procesu przed egzekucją wierzytelności</a:t>
            </a:r>
            <a:r>
              <a:rPr i="1"/>
              <a:t> </a:t>
            </a:r>
            <a:r>
              <a:t>(J.M. Kelly – „A Hypotesis on the Orgin of Mutuum”, 1970)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etymologia: czasownik </a:t>
            </a:r>
            <a:r>
              <a:rPr i="1"/>
              <a:t>mutare – </a:t>
            </a:r>
            <a:r>
              <a:t>zamieniać/wymieniać</a:t>
            </a:r>
          </a:p>
          <a:p>
            <a:pPr>
              <a:buChar char="•"/>
              <a:defRPr>
                <a:solidFill>
                  <a:srgbClr val="FFFFFF"/>
                </a:solidFill>
              </a:defRPr>
            </a:pPr>
            <a:r>
              <a:t>kwestia commercium stron kontraktu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harakter powództw ochronny a odpłatność pożyczki…"/>
          <p:cNvSpPr txBox="1">
            <a:spLocks noGrp="1"/>
          </p:cNvSpPr>
          <p:nvPr>
            <p:ph type="body" idx="1"/>
          </p:nvPr>
        </p:nvSpPr>
        <p:spPr>
          <a:xfrm>
            <a:off x="650239" y="370275"/>
            <a:ext cx="11704322" cy="8830170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charakter powództw ochronny a odpłatność pożyczki 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teoria </a:t>
            </a:r>
            <a:r>
              <a:rPr i="1"/>
              <a:t>amicita – </a:t>
            </a:r>
            <a:r>
              <a:t>brak materialnej gratyfikacji zastępowany przez możliwość budowania politycznego wpływu, tworzenia sytuacji zależności lub wdzięczności u dłużnika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brak altruizmu u Rzymian – funkcja alimentacyjna </a:t>
            </a:r>
            <a:r>
              <a:rPr i="1"/>
              <a:t>quasiusufructus </a:t>
            </a:r>
          </a:p>
          <a:p>
            <a:pPr marL="472965" indent="-472965">
              <a:lnSpc>
                <a:spcPct val="90000"/>
              </a:lnSpc>
              <a:spcBef>
                <a:spcPts val="800"/>
              </a:spcBef>
              <a:buChar char="•"/>
              <a:defRPr sz="4000">
                <a:solidFill>
                  <a:srgbClr val="FFFFFF"/>
                </a:solidFill>
              </a:defRPr>
            </a:pPr>
            <a:r>
              <a:t>konsensus w pożyczce – od wskazania przedmiotu umowy, do modyfikowania treści np. przez wskazanie terminu świadczenia (Kolańczyk – inny punkt widzenia) oraz odróżnienia od podobnych dogmatycznie kontraktów (ustanowienia posagu lub darowizny)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rzedmiot pożyczki"/>
          <p:cNvSpPr txBox="1">
            <a:spLocks noGrp="1"/>
          </p:cNvSpPr>
          <p:nvPr>
            <p:ph type="title"/>
          </p:nvPr>
        </p:nvSpPr>
        <p:spPr>
          <a:xfrm>
            <a:off x="663786" y="-1"/>
            <a:ext cx="11704321" cy="1625602"/>
          </a:xfrm>
          <a:prstGeom prst="rect">
            <a:avLst/>
          </a:prstGeom>
        </p:spPr>
        <p:txBody>
          <a:bodyPr/>
          <a:lstStyle>
            <a:lvl1pPr>
              <a:defRPr sz="5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r>
              <a:t>Przedmiot pożyczki</a:t>
            </a:r>
          </a:p>
        </p:txBody>
      </p:sp>
      <p:sp>
        <p:nvSpPr>
          <p:cNvPr id="146" name="przedmiotem umowy pożyczki było przeniesienie przez wierzyciela na dłużnika rzeczy zużywalnych oznaczonych co do gatunku  z obowiązkiem zwrotu rzeczy takich samych (tej samej jakości, a nie tych samych)…"/>
          <p:cNvSpPr txBox="1">
            <a:spLocks noGrp="1"/>
          </p:cNvSpPr>
          <p:nvPr>
            <p:ph type="body" idx="1"/>
          </p:nvPr>
        </p:nvSpPr>
        <p:spPr>
          <a:xfrm>
            <a:off x="458328" y="1291448"/>
            <a:ext cx="12187486" cy="8089620"/>
          </a:xfrm>
          <a:prstGeom prst="rect">
            <a:avLst/>
          </a:prstGeom>
        </p:spPr>
        <p:txBody>
          <a:bodyPr/>
          <a:lstStyle/>
          <a:p>
            <a:pPr marL="458900" indent="-458900" algn="just" defTabSz="1286933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przedmiotem umowy pożyczki było przeniesienie przez wierzyciela na dłużnika rzeczy </a:t>
            </a:r>
            <a:r>
              <a:rPr b="1"/>
              <a:t>zużywalnych oznaczonych co do gatunku </a:t>
            </a:r>
            <a:r>
              <a:t> z obowiązkiem zwrotu rzeczy takich samych (tej samej jakości, a nie </a:t>
            </a:r>
            <a:r>
              <a:rPr b="1"/>
              <a:t>tych </a:t>
            </a:r>
            <a:r>
              <a:t>samych)</a:t>
            </a:r>
          </a:p>
          <a:p>
            <a:pPr marL="458900" indent="-458900" algn="just" defTabSz="1286933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przedmiot: res, quae pondere, numero mensura constant</a:t>
            </a:r>
          </a:p>
          <a:p>
            <a:pPr marL="458900" indent="-458900" algn="just" defTabSz="1286933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rzeczy niezużywalne oraz rzeczy niezużywalne przeznaczone na pokaz ? </a:t>
            </a:r>
          </a:p>
          <a:p>
            <a:pPr marL="458900" indent="-458900" algn="just" defTabSz="1286933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kwestia niemożliwości świadczenia</a:t>
            </a:r>
          </a:p>
          <a:p>
            <a:pPr marL="458900" indent="-458900" algn="just" defTabSz="1286933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przykłady:  pecunia numerata, wino, oliwa, złoto</a:t>
            </a:r>
          </a:p>
          <a:p>
            <a:pPr marL="458900" indent="-458900" algn="just" defTabSz="1286933">
              <a:lnSpc>
                <a:spcPct val="80000"/>
              </a:lnSpc>
              <a:spcBef>
                <a:spcPts val="800"/>
              </a:spcBef>
              <a:buChar char="•"/>
              <a:defRPr sz="3800">
                <a:solidFill>
                  <a:srgbClr val="FFFFFF"/>
                </a:solidFill>
              </a:defRPr>
            </a:pPr>
            <a:r>
              <a:t>przedmiotem były rzeczy typu res nec mancipi – do przeniesienia własności wystarczyła tradycja (problem traditio brevi manu)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Konstrukcja kontraktu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Konstrukcja kontraktu</a:t>
            </a:r>
          </a:p>
        </p:txBody>
      </p:sp>
      <p:sp>
        <p:nvSpPr>
          <p:cNvPr id="149" name="dare…"/>
          <p:cNvSpPr txBox="1">
            <a:spLocks noGrp="1"/>
          </p:cNvSpPr>
          <p:nvPr>
            <p:ph type="body" idx="1"/>
          </p:nvPr>
        </p:nvSpPr>
        <p:spPr>
          <a:xfrm>
            <a:off x="356728" y="1803964"/>
            <a:ext cx="12289086" cy="7475503"/>
          </a:xfrm>
          <a:prstGeom prst="rect">
            <a:avLst/>
          </a:prstGeom>
        </p:spPr>
        <p:txBody>
          <a:bodyPr/>
          <a:lstStyle/>
          <a:p>
            <a:pPr marL="472965" indent="-472965">
              <a:spcBef>
                <a:spcPts val="800"/>
              </a:spcBef>
              <a:buChar char="•"/>
              <a:defRPr sz="4000"/>
            </a:pPr>
            <a:endParaRPr/>
          </a:p>
          <a:p>
            <a:pPr marL="487680" indent="-487680"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					dare</a:t>
            </a:r>
          </a:p>
          <a:p>
            <a:pPr marL="487680" indent="-487680"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mutui dans					mutui accipens	</a:t>
            </a:r>
          </a:p>
          <a:p>
            <a:pPr marL="0" lvl="4" indent="4551679"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pecunia</a:t>
            </a:r>
          </a:p>
          <a:p>
            <a:pPr marL="487680" indent="-487680">
              <a:spcBef>
                <a:spcPts val="800"/>
              </a:spcBef>
              <a:buSzTx/>
              <a:buNone/>
              <a:defRPr sz="4000"/>
            </a:pPr>
            <a:endParaRPr/>
          </a:p>
          <a:p>
            <a:pPr marL="472965" indent="-472965">
              <a:spcBef>
                <a:spcPts val="800"/>
              </a:spcBef>
              <a:buChar char="•"/>
              <a:defRPr sz="4000"/>
            </a:pPr>
            <a:endParaRPr/>
          </a:p>
          <a:p>
            <a:pPr marL="487680" indent="-487680"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</a:defRPr>
            </a:pPr>
            <a:r>
              <a:t>Brak odpowiedzialności kontraktowej wierzyciela (nawet w przypadku gdy pożyczył rzecz wadliwą) – możliwość powstania odpowiedzialności deliktowej w przypadku wyrządzenia dłużnikowi szkody</a:t>
            </a:r>
          </a:p>
        </p:txBody>
      </p:sp>
      <p:sp>
        <p:nvSpPr>
          <p:cNvPr id="150" name="Strzałka"/>
          <p:cNvSpPr/>
          <p:nvPr/>
        </p:nvSpPr>
        <p:spPr>
          <a:xfrm>
            <a:off x="4863253" y="3440853"/>
            <a:ext cx="2253263" cy="690881"/>
          </a:xfrm>
          <a:prstGeom prst="rightArrow">
            <a:avLst>
              <a:gd name="adj1" fmla="val 50000"/>
              <a:gd name="adj2" fmla="val 49888"/>
            </a:avLst>
          </a:prstGeom>
          <a:solidFill>
            <a:srgbClr val="FF0000"/>
          </a:solidFill>
          <a:ln w="25400">
            <a:solidFill>
              <a:srgbClr val="3A5E8A"/>
            </a:solidFill>
          </a:ln>
        </p:spPr>
        <p:txBody>
          <a:bodyPr lIns="65021" tIns="65021" rIns="65021" bIns="65021" anchor="ctr"/>
          <a:lstStyle/>
          <a:p>
            <a:pPr defTabSz="130048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efinicja kontraktu"/>
          <p:cNvSpPr txBox="1">
            <a:spLocks noGrp="1"/>
          </p:cNvSpPr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Definicja kontraktu</a:t>
            </a:r>
          </a:p>
        </p:txBody>
      </p:sp>
      <p:sp>
        <p:nvSpPr>
          <p:cNvPr id="153" name="Pożyczka to kontrakt:…"/>
          <p:cNvSpPr txBox="1">
            <a:spLocks noGrp="1"/>
          </p:cNvSpPr>
          <p:nvPr>
            <p:ph type="body" idx="1"/>
          </p:nvPr>
        </p:nvSpPr>
        <p:spPr>
          <a:xfrm>
            <a:off x="562186" y="1598506"/>
            <a:ext cx="11704321" cy="7782561"/>
          </a:xfrm>
          <a:prstGeom prst="rect">
            <a:avLst/>
          </a:prstGeom>
        </p:spPr>
        <p:txBody>
          <a:bodyPr/>
          <a:lstStyle/>
          <a:p>
            <a:pPr marL="758613" indent="-758613" algn="just">
              <a:buSzTx/>
              <a:buNone/>
              <a:defRPr>
                <a:solidFill>
                  <a:srgbClr val="FFFFFF"/>
                </a:solidFill>
              </a:defRPr>
            </a:pPr>
            <a:r>
              <a:t>Pożyczka to kontrakt:</a:t>
            </a:r>
          </a:p>
          <a:p>
            <a:pPr marL="733425" indent="-733425" algn="just"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Realny</a:t>
            </a:r>
          </a:p>
          <a:p>
            <a:pPr marL="733425" indent="-733425" algn="just"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Jednostronnym</a:t>
            </a:r>
          </a:p>
          <a:p>
            <a:pPr marL="733425" indent="-733425" algn="just"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Stricti iuris</a:t>
            </a:r>
          </a:p>
          <a:p>
            <a:pPr marL="733425" indent="-733425" algn="just"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Bezpłatnym (stipulatio usurarum)</a:t>
            </a:r>
          </a:p>
          <a:p>
            <a:pPr marL="733425" indent="-733425" algn="just">
              <a:buFontTx/>
              <a:buAutoNum type="romanUcPeriod"/>
              <a:defRPr>
                <a:solidFill>
                  <a:srgbClr val="FFFFFF"/>
                </a:solidFill>
              </a:defRPr>
            </a:pPr>
            <a:r>
              <a:t>Którego przedmiotem jest świadczenie gatunkowe w postaci dare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1922</Words>
  <Application>Microsoft Macintosh PowerPoint</Application>
  <PresentationFormat>Niestandardowy</PresentationFormat>
  <Paragraphs>275</Paragraphs>
  <Slides>43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4" baseType="lpstr">
      <vt:lpstr>Black</vt:lpstr>
      <vt:lpstr>Prawo rzymskie   Kontrakty realne</vt:lpstr>
      <vt:lpstr>Charakterystyka zobowiązań kontraktowych</vt:lpstr>
      <vt:lpstr>Kontrakty realne</vt:lpstr>
      <vt:lpstr>Nexum jako prototyp pożyczki</vt:lpstr>
      <vt:lpstr>Pożyczka (mutuum) – najstarszy z kontraktów?</vt:lpstr>
      <vt:lpstr>Prezentacja programu PowerPoint</vt:lpstr>
      <vt:lpstr>Przedmiot pożyczki</vt:lpstr>
      <vt:lpstr>Konstrukcja kontraktu</vt:lpstr>
      <vt:lpstr>Definicja kontraktu</vt:lpstr>
      <vt:lpstr>Ciekawe odmiany pożyczki </vt:lpstr>
      <vt:lpstr>S.C. Macedonianum</vt:lpstr>
      <vt:lpstr>Pożyczka morska (pecunia traiectica)</vt:lpstr>
      <vt:lpstr>Stipulatio usurarum </vt:lpstr>
      <vt:lpstr>Środki ochrony procesowej</vt:lpstr>
      <vt:lpstr>Depositum</vt:lpstr>
      <vt:lpstr>Treść umowy przechowania</vt:lpstr>
      <vt:lpstr>Uprawnienia i obowiązki stron</vt:lpstr>
      <vt:lpstr>Uprawnienia i obowiązki stron</vt:lpstr>
      <vt:lpstr>Ochrona procesowa</vt:lpstr>
      <vt:lpstr>Szczególe rodzaje depozytu</vt:lpstr>
      <vt:lpstr>Depozyt konieczny</vt:lpstr>
      <vt:lpstr>Depozyt nieprawidłowy</vt:lpstr>
      <vt:lpstr>Przechowanie pieniędzy</vt:lpstr>
      <vt:lpstr>Depozyt nieprawidłowy</vt:lpstr>
      <vt:lpstr>Depozyt sekwestrowy</vt:lpstr>
      <vt:lpstr>Historia Commodatum</vt:lpstr>
      <vt:lpstr>Właściwości Commodatum</vt:lpstr>
      <vt:lpstr>Przedmiot Kontraktu Użyczenia</vt:lpstr>
      <vt:lpstr>Prawa i Obowiązki Stron</vt:lpstr>
      <vt:lpstr>Prawa i Obowiązki Stron</vt:lpstr>
      <vt:lpstr>Klasyfikacja Commodatum</vt:lpstr>
      <vt:lpstr>Kontrakt Dwustronnie Zobowiązujący Niezupełny</vt:lpstr>
      <vt:lpstr>Prezentacja programu PowerPoint</vt:lpstr>
      <vt:lpstr>Prezentacja programu PowerPoint</vt:lpstr>
      <vt:lpstr>Commodatum a Precarium</vt:lpstr>
      <vt:lpstr>Commodatum a Precarium</vt:lpstr>
      <vt:lpstr>Commodatum a Mutuum?</vt:lpstr>
      <vt:lpstr>Kontrakt zastawniczy (pignus)</vt:lpstr>
      <vt:lpstr>Prezentacja programu PowerPoint</vt:lpstr>
      <vt:lpstr>Prezentacja programu PowerPoint</vt:lpstr>
      <vt:lpstr>Odpowiedzialność stron kontraktu </vt:lpstr>
      <vt:lpstr>Ochrona procesowa</vt:lpstr>
      <vt:lpstr>Definicja kontraktu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  Kontrakty realne</dc:title>
  <cp:lastModifiedBy>Autor</cp:lastModifiedBy>
  <cp:revision>1</cp:revision>
  <dcterms:modified xsi:type="dcterms:W3CDTF">2020-03-13T14:55:46Z</dcterms:modified>
</cp:coreProperties>
</file>