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160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84061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nek Jabłonk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–Janek Jabłonka</a:t>
            </a:r>
          </a:p>
        </p:txBody>
      </p:sp>
      <p:sp>
        <p:nvSpPr>
          <p:cNvPr id="94" name="„Wpisz tu cytat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„Wpisz tu cytat.” 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a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gradFill flip="none" rotWithShape="1">
          <a:gsLst>
            <a:gs pos="0">
              <a:srgbClr val="641C66">
                <a:alpha val="90979"/>
              </a:srgbClr>
            </a:gs>
            <a:gs pos="42001">
              <a:srgbClr val="000000">
                <a:alpha val="94767"/>
              </a:srgbClr>
            </a:gs>
            <a:gs pos="100000">
              <a:srgbClr val="000000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kst tytułowy"/>
          <p:cNvSpPr txBox="1">
            <a:spLocks noGrp="1"/>
          </p:cNvSpPr>
          <p:nvPr>
            <p:ph type="title"/>
          </p:nvPr>
        </p:nvSpPr>
        <p:spPr>
          <a:xfrm>
            <a:off x="650238" y="390595"/>
            <a:ext cx="11704324" cy="1625601"/>
          </a:xfrm>
          <a:prstGeom prst="rect">
            <a:avLst/>
          </a:prstGeom>
        </p:spPr>
        <p:txBody>
          <a:bodyPr lIns="65021" tIns="65021" rIns="65021" bIns="65021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18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650238" y="2275838"/>
            <a:ext cx="11704324" cy="6436928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471487" indent="-471487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1252713" indent="-795513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marL="1659465" indent="-745065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2264126" indent="-892527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721326" indent="-892526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85797" y="9122660"/>
            <a:ext cx="368763" cy="351996"/>
          </a:xfrm>
          <a:prstGeom prst="rect">
            <a:avLst/>
          </a:prstGeom>
        </p:spPr>
        <p:txBody>
          <a:bodyPr lIns="65021" tIns="65021" rIns="65021" bIns="65021" anchor="ctr"/>
          <a:lstStyle>
            <a:lvl1pPr algn="r" defTabSz="1300480"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kst tytułowy"/>
          <p:cNvSpPr txBox="1">
            <a:spLocks noGrp="1"/>
          </p:cNvSpPr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 lIns="65021" tIns="65021" rIns="65021" bIns="65021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2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650239" y="2275839"/>
            <a:ext cx="11704322" cy="6436927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471487" indent="-471487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906235" indent="-449035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indent="-419100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1874520" indent="-502920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331720" indent="-502920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5840" y="9114115"/>
            <a:ext cx="348722" cy="371343"/>
          </a:xfrm>
          <a:prstGeom prst="rect">
            <a:avLst/>
          </a:prstGeom>
        </p:spPr>
        <p:txBody>
          <a:bodyPr lIns="65021" tIns="65021" rIns="65021" bIns="65021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azek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2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azek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kst tytułowy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4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azek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azek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azek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azek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rawo rzymskie 2017 - zajęcia IX: Kontrakty konsensualne"/>
          <p:cNvSpPr txBox="1">
            <a:spLocks noGrp="1"/>
          </p:cNvSpPr>
          <p:nvPr>
            <p:ph type="title"/>
          </p:nvPr>
        </p:nvSpPr>
        <p:spPr>
          <a:xfrm>
            <a:off x="975359" y="3029936"/>
            <a:ext cx="11054082" cy="2090704"/>
          </a:xfrm>
          <a:prstGeom prst="rect">
            <a:avLst/>
          </a:prstGeom>
        </p:spPr>
        <p:txBody>
          <a:bodyPr/>
          <a:lstStyle/>
          <a:p>
            <a:pPr>
              <a:defRPr sz="5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Prawo </a:t>
            </a:r>
            <a:r>
              <a:rPr/>
              <a:t>rzymskie </a:t>
            </a:r>
            <a:r>
              <a:rPr smtClean="0"/>
              <a:t>Kontrakty </a:t>
            </a:r>
            <a:r>
              <a:rPr dirty="0"/>
              <a:t>literalne i werbalne</a:t>
            </a:r>
          </a:p>
        </p:txBody>
      </p:sp>
      <p:sp>
        <p:nvSpPr>
          <p:cNvPr id="138" name="dr Mateusz Szymura…"/>
          <p:cNvSpPr txBox="1">
            <a:spLocks noGrp="1"/>
          </p:cNvSpPr>
          <p:nvPr>
            <p:ph type="body" sz="quarter" idx="1"/>
          </p:nvPr>
        </p:nvSpPr>
        <p:spPr>
          <a:xfrm>
            <a:off x="1950719" y="5527040"/>
            <a:ext cx="9103361" cy="2492588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 smtClean="0"/>
              <a:t>Zakład </a:t>
            </a:r>
            <a:r>
              <a:rPr dirty="0"/>
              <a:t>Prawa Rzymskiego</a:t>
            </a:r>
            <a:endParaRPr sz="4000" dirty="0"/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Wydział Prawa Administracji i Ekonomii</a:t>
            </a:r>
            <a:endParaRPr sz="4000" dirty="0"/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3600" i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dirty="0"/>
              <a:t>Uniwersytet Wrocławski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524"/>
          <p:cNvSpPr txBox="1">
            <a:spLocks noGrp="1"/>
          </p:cNvSpPr>
          <p:nvPr>
            <p:ph type="body" idx="1"/>
          </p:nvPr>
        </p:nvSpPr>
        <p:spPr>
          <a:xfrm>
            <a:off x="255301" y="268286"/>
            <a:ext cx="12494199" cy="10036317"/>
          </a:xfrm>
          <a:prstGeom prst="rect">
            <a:avLst/>
          </a:prstGeom>
        </p:spPr>
        <p:txBody>
          <a:bodyPr/>
          <a:lstStyle/>
          <a:p>
            <a:pPr marL="487680" indent="-487680" algn="just">
              <a:lnSpc>
                <a:spcPct val="96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Stypulacja tworzyła zobowiązanie jednostronnie zobowiązujące, które chronił różne powództwa:</a:t>
            </a:r>
          </a:p>
          <a:p>
            <a:pPr marL="809625" indent="-809625" algn="just">
              <a:lnSpc>
                <a:spcPct val="96000"/>
              </a:lnSpc>
              <a:spcBef>
                <a:spcPts val="700"/>
              </a:spcBef>
              <a:buFontTx/>
              <a:buAutoNum type="romanUcPeriod"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W okresie procesu legisakcyjnego – l</a:t>
            </a:r>
            <a:r>
              <a:rPr b="1" i="1"/>
              <a:t>egisactiones: sacramento in personam/per iudicis arbitrive postulationem/ per condicionem </a:t>
            </a:r>
            <a:r>
              <a:t>(przy sumie pieniędzy na podstawie </a:t>
            </a:r>
            <a:r>
              <a:rPr i="1"/>
              <a:t>Lex Silia, </a:t>
            </a:r>
            <a:r>
              <a:t>przy innym przedmiocie na podstaiwe </a:t>
            </a:r>
            <a:r>
              <a:rPr i="1"/>
              <a:t>Lex Calpurnia)</a:t>
            </a:r>
            <a:r>
              <a:t> </a:t>
            </a:r>
          </a:p>
          <a:p>
            <a:pPr marL="809625" indent="-809625" algn="just">
              <a:lnSpc>
                <a:spcPct val="96000"/>
              </a:lnSpc>
              <a:spcBef>
                <a:spcPts val="700"/>
              </a:spcBef>
              <a:buFontTx/>
              <a:buAutoNum type="romanUcPeriod"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W okresie procesu formułkowego:</a:t>
            </a:r>
          </a:p>
          <a:p>
            <a:pPr marL="487680" indent="-487680" algn="just">
              <a:lnSpc>
                <a:spcPct val="96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a)	 </a:t>
            </a:r>
            <a:r>
              <a:rPr i="1"/>
              <a:t>conditio certae creditae pecuniae</a:t>
            </a:r>
            <a:r>
              <a:t> - dla określonej sumy pieniężnej</a:t>
            </a:r>
          </a:p>
          <a:p>
            <a:pPr marL="487680" indent="-487680" algn="just">
              <a:lnSpc>
                <a:spcPct val="96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b)	 </a:t>
            </a:r>
            <a:r>
              <a:rPr i="1"/>
              <a:t>conditio certae rei</a:t>
            </a:r>
            <a:r>
              <a:t> - dla rzeczy innego rodzaju</a:t>
            </a:r>
          </a:p>
          <a:p>
            <a:pPr marL="487680" indent="-487680" algn="just">
              <a:lnSpc>
                <a:spcPct val="96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c)	 </a:t>
            </a:r>
            <a:r>
              <a:rPr i="1"/>
              <a:t>actio ex stipulatu</a:t>
            </a:r>
            <a:r>
              <a:t> - dla świadczeń bliżej nieokreślonych </a:t>
            </a:r>
          </a:p>
          <a:p>
            <a:pPr marL="487680" indent="-487680" algn="just">
              <a:lnSpc>
                <a:spcPct val="96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Do tych powództw ścisłego prawa dodawano klauzule, w której dłużnik obiecywał się powstrzymywać od wykonywania jakiegokolwiek działania w złym zamiarze (</a:t>
            </a:r>
            <a:r>
              <a:rPr i="1"/>
              <a:t>clausula doli</a:t>
            </a:r>
            <a:r>
              <a:t>).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 549"/>
          <p:cNvGrpSpPr/>
          <p:nvPr/>
        </p:nvGrpSpPr>
        <p:grpSpPr>
          <a:xfrm>
            <a:off x="770771" y="1777137"/>
            <a:ext cx="11565671" cy="6608965"/>
            <a:chOff x="-2" y="-2"/>
            <a:chExt cx="11565670" cy="6608963"/>
          </a:xfrm>
        </p:grpSpPr>
        <p:grpSp>
          <p:nvGrpSpPr>
            <p:cNvPr id="166" name="Group 528"/>
            <p:cNvGrpSpPr/>
            <p:nvPr/>
          </p:nvGrpSpPr>
          <p:grpSpPr>
            <a:xfrm>
              <a:off x="5163238" y="-3"/>
              <a:ext cx="3304485" cy="1652246"/>
              <a:chOff x="-1" y="-1"/>
              <a:chExt cx="3304483" cy="1652245"/>
            </a:xfrm>
          </p:grpSpPr>
          <p:sp>
            <p:nvSpPr>
              <p:cNvPr id="164" name="Shape 526"/>
              <p:cNvSpPr/>
              <p:nvPr/>
            </p:nvSpPr>
            <p:spPr>
              <a:xfrm>
                <a:off x="-2" y="-2"/>
                <a:ext cx="3304485" cy="165224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5" name="Shape 527"/>
              <p:cNvSpPr txBox="1"/>
              <p:nvPr/>
            </p:nvSpPr>
            <p:spPr>
              <a:xfrm>
                <a:off x="-2" y="-2"/>
                <a:ext cx="3304485" cy="4983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>
                <a:lvl1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Kontrakty  Literalne</a:t>
                </a:r>
              </a:p>
            </p:txBody>
          </p:sp>
        </p:grpSp>
        <p:grpSp>
          <p:nvGrpSpPr>
            <p:cNvPr id="169" name="Group 531"/>
            <p:cNvGrpSpPr/>
            <p:nvPr/>
          </p:nvGrpSpPr>
          <p:grpSpPr>
            <a:xfrm>
              <a:off x="2065291" y="2478355"/>
              <a:ext cx="3304488" cy="1652247"/>
              <a:chOff x="-1" y="-1"/>
              <a:chExt cx="3304486" cy="1652245"/>
            </a:xfrm>
          </p:grpSpPr>
          <p:sp>
            <p:nvSpPr>
              <p:cNvPr id="167" name="Shape 529"/>
              <p:cNvSpPr/>
              <p:nvPr/>
            </p:nvSpPr>
            <p:spPr>
              <a:xfrm>
                <a:off x="-2" y="-2"/>
                <a:ext cx="3304488" cy="165224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400" i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8" name="Shape 530"/>
              <p:cNvSpPr txBox="1"/>
              <p:nvPr/>
            </p:nvSpPr>
            <p:spPr>
              <a:xfrm>
                <a:off x="-2" y="0"/>
                <a:ext cx="3304488" cy="8666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/>
              <a:p>
                <a: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Wywodzące się z </a:t>
                </a:r>
                <a:r>
                  <a:rPr i="1"/>
                  <a:t>ius gentium</a:t>
                </a:r>
              </a:p>
            </p:txBody>
          </p:sp>
        </p:grpSp>
        <p:sp>
          <p:nvSpPr>
            <p:cNvPr id="170" name="Shape 532"/>
            <p:cNvSpPr/>
            <p:nvPr/>
          </p:nvSpPr>
          <p:spPr>
            <a:xfrm>
              <a:off x="3717533" y="1652237"/>
              <a:ext cx="3097951" cy="82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10800"/>
                  </a:lnTo>
                  <a:lnTo>
                    <a:pt x="0" y="10800"/>
                  </a:lnTo>
                  <a:lnTo>
                    <a:pt x="0" y="21600"/>
                  </a:lnTo>
                </a:path>
              </a:pathLst>
            </a:custGeom>
            <a:noFill/>
            <a:ln w="25400" cap="flat">
              <a:solidFill>
                <a:srgbClr val="3F6696"/>
              </a:solidFill>
              <a:prstDash val="solid"/>
              <a:round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73" name="Group 535"/>
            <p:cNvGrpSpPr/>
            <p:nvPr/>
          </p:nvGrpSpPr>
          <p:grpSpPr>
            <a:xfrm>
              <a:off x="-3" y="4956715"/>
              <a:ext cx="3304483" cy="1652246"/>
              <a:chOff x="-1" y="-1"/>
              <a:chExt cx="3304482" cy="1652245"/>
            </a:xfrm>
          </p:grpSpPr>
          <p:sp>
            <p:nvSpPr>
              <p:cNvPr id="171" name="Shape 533"/>
              <p:cNvSpPr/>
              <p:nvPr/>
            </p:nvSpPr>
            <p:spPr>
              <a:xfrm>
                <a:off x="-2" y="-2"/>
                <a:ext cx="3304483" cy="165224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2" name="Shape 534"/>
              <p:cNvSpPr txBox="1"/>
              <p:nvPr/>
            </p:nvSpPr>
            <p:spPr>
              <a:xfrm>
                <a:off x="-2" y="-2"/>
                <a:ext cx="3304483" cy="4983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>
                <a:lvl1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Chirographa</a:t>
                </a:r>
              </a:p>
            </p:txBody>
          </p:sp>
        </p:grpSp>
        <p:sp>
          <p:nvSpPr>
            <p:cNvPr id="174" name="Shape 536"/>
            <p:cNvSpPr/>
            <p:nvPr/>
          </p:nvSpPr>
          <p:spPr>
            <a:xfrm>
              <a:off x="1652236" y="4130600"/>
              <a:ext cx="2065302" cy="82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10800"/>
                  </a:lnTo>
                  <a:lnTo>
                    <a:pt x="0" y="10800"/>
                  </a:lnTo>
                  <a:lnTo>
                    <a:pt x="0" y="21600"/>
                  </a:lnTo>
                </a:path>
              </a:pathLst>
            </a:custGeom>
            <a:noFill/>
            <a:ln w="25400" cap="flat">
              <a:solidFill>
                <a:srgbClr val="4775AB"/>
              </a:solidFill>
              <a:prstDash val="solid"/>
              <a:round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77" name="Group 539"/>
            <p:cNvGrpSpPr/>
            <p:nvPr/>
          </p:nvGrpSpPr>
          <p:grpSpPr>
            <a:xfrm>
              <a:off x="4130589" y="4956715"/>
              <a:ext cx="3304485" cy="1652246"/>
              <a:chOff x="-1" y="-1"/>
              <a:chExt cx="3304483" cy="1652245"/>
            </a:xfrm>
          </p:grpSpPr>
          <p:sp>
            <p:nvSpPr>
              <p:cNvPr id="175" name="Shape 537"/>
              <p:cNvSpPr/>
              <p:nvPr/>
            </p:nvSpPr>
            <p:spPr>
              <a:xfrm>
                <a:off x="-2" y="-2"/>
                <a:ext cx="3304485" cy="165224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6" name="Shape 538"/>
              <p:cNvSpPr txBox="1"/>
              <p:nvPr/>
            </p:nvSpPr>
            <p:spPr>
              <a:xfrm>
                <a:off x="-2" y="-2"/>
                <a:ext cx="3304485" cy="4983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>
                <a:lvl1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Syngrapha</a:t>
                </a:r>
              </a:p>
            </p:txBody>
          </p:sp>
        </p:grpSp>
        <p:sp>
          <p:nvSpPr>
            <p:cNvPr id="178" name="Shape 540"/>
            <p:cNvSpPr/>
            <p:nvPr/>
          </p:nvSpPr>
          <p:spPr>
            <a:xfrm>
              <a:off x="3717533" y="4130600"/>
              <a:ext cx="2065301" cy="82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0800"/>
                  </a:lnTo>
                  <a:lnTo>
                    <a:pt x="21600" y="1080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4775AB"/>
              </a:solidFill>
              <a:prstDash val="solid"/>
              <a:round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81" name="Group 543"/>
            <p:cNvGrpSpPr/>
            <p:nvPr/>
          </p:nvGrpSpPr>
          <p:grpSpPr>
            <a:xfrm>
              <a:off x="8261183" y="2478355"/>
              <a:ext cx="3304485" cy="1652247"/>
              <a:chOff x="-1" y="-1"/>
              <a:chExt cx="3304483" cy="1652245"/>
            </a:xfrm>
          </p:grpSpPr>
          <p:sp>
            <p:nvSpPr>
              <p:cNvPr id="179" name="Shape 541"/>
              <p:cNvSpPr/>
              <p:nvPr/>
            </p:nvSpPr>
            <p:spPr>
              <a:xfrm>
                <a:off x="-2" y="-2"/>
                <a:ext cx="3304485" cy="165224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400" i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80" name="Shape 542"/>
              <p:cNvSpPr txBox="1"/>
              <p:nvPr/>
            </p:nvSpPr>
            <p:spPr>
              <a:xfrm>
                <a:off x="-2" y="0"/>
                <a:ext cx="3304485" cy="8666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/>
              <a:p>
                <a: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Wywodzące się z </a:t>
                </a:r>
                <a:r>
                  <a:rPr i="1"/>
                  <a:t>ius civile</a:t>
                </a:r>
              </a:p>
            </p:txBody>
          </p:sp>
        </p:grpSp>
        <p:sp>
          <p:nvSpPr>
            <p:cNvPr id="182" name="Shape 544"/>
            <p:cNvSpPr/>
            <p:nvPr/>
          </p:nvSpPr>
          <p:spPr>
            <a:xfrm>
              <a:off x="6815478" y="1652237"/>
              <a:ext cx="3097951" cy="82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0800"/>
                  </a:lnTo>
                  <a:lnTo>
                    <a:pt x="21600" y="1080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3F6696"/>
              </a:solidFill>
              <a:prstDash val="solid"/>
              <a:round/>
            </a:ln>
            <a:effectLst/>
          </p:spPr>
          <p:txBody>
            <a:bodyPr wrap="square" lIns="65021" tIns="65021" rIns="65021" bIns="65021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85" name="Group 547"/>
            <p:cNvGrpSpPr/>
            <p:nvPr/>
          </p:nvGrpSpPr>
          <p:grpSpPr>
            <a:xfrm>
              <a:off x="8261183" y="4956715"/>
              <a:ext cx="3304485" cy="1652246"/>
              <a:chOff x="-1" y="-1"/>
              <a:chExt cx="3304483" cy="1652245"/>
            </a:xfrm>
          </p:grpSpPr>
          <p:sp>
            <p:nvSpPr>
              <p:cNvPr id="183" name="Shape 545"/>
              <p:cNvSpPr/>
              <p:nvPr/>
            </p:nvSpPr>
            <p:spPr>
              <a:xfrm>
                <a:off x="-2" y="-2"/>
                <a:ext cx="3304485" cy="1652247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1" tIns="65021" rIns="65021" bIns="65021" numCol="1" anchor="t">
                <a:noAutofit/>
              </a:bodyPr>
              <a:lstStyle/>
              <a:p>
                <a: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84" name="Shape 546"/>
              <p:cNvSpPr txBox="1"/>
              <p:nvPr/>
            </p:nvSpPr>
            <p:spPr>
              <a:xfrm>
                <a:off x="-2" y="-2"/>
                <a:ext cx="3304485" cy="4983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1" tIns="65021" rIns="65021" bIns="65021" numCol="1" anchor="t">
                <a:spAutoFit/>
              </a:bodyPr>
              <a:lstStyle>
                <a:lvl1pPr algn="l" defTabSz="1300480">
                  <a:def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Expensilatio</a:t>
                </a:r>
              </a:p>
            </p:txBody>
          </p:sp>
        </p:grpSp>
        <p:sp>
          <p:nvSpPr>
            <p:cNvPr id="186" name="Shape 548"/>
            <p:cNvSpPr/>
            <p:nvPr/>
          </p:nvSpPr>
          <p:spPr>
            <a:xfrm>
              <a:off x="9913423" y="4130600"/>
              <a:ext cx="6" cy="826124"/>
            </a:xfrm>
            <a:prstGeom prst="line">
              <a:avLst/>
            </a:prstGeom>
            <a:noFill/>
            <a:ln w="25400" cap="flat">
              <a:solidFill>
                <a:srgbClr val="4775AB"/>
              </a:solidFill>
              <a:prstDash val="solid"/>
              <a:round/>
            </a:ln>
            <a:effectLst/>
          </p:spPr>
          <p:txBody>
            <a:bodyPr wrap="square" lIns="65022" tIns="65022" rIns="65022" bIns="65022" numCol="1" anchor="t">
              <a:noAutofit/>
            </a:bodyPr>
            <a:lstStyle/>
            <a:p>
              <a:pPr algn="l" defTabSz="1300480">
                <a:defRPr sz="24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188" name="Shape 550"/>
          <p:cNvSpPr txBox="1">
            <a:spLocks noGrp="1"/>
          </p:cNvSpPr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552"/>
          <p:cNvSpPr txBox="1">
            <a:spLocks noGrp="1"/>
          </p:cNvSpPr>
          <p:nvPr>
            <p:ph type="body" idx="1"/>
          </p:nvPr>
        </p:nvSpPr>
        <p:spPr>
          <a:xfrm>
            <a:off x="357716" y="473109"/>
            <a:ext cx="12391780" cy="9280493"/>
          </a:xfrm>
          <a:prstGeom prst="rect">
            <a:avLst/>
          </a:prstGeom>
        </p:spPr>
        <p:txBody>
          <a:bodyPr/>
          <a:lstStyle/>
          <a:p>
            <a:pPr marL="466344" indent="-466344" algn="just">
              <a:spcBef>
                <a:spcPts val="800"/>
              </a:spcBef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Kontrakty literalne – zawierane poprzez dokonanie odpowiedniego zapisu.</a:t>
            </a:r>
            <a:endParaRPr sz="4000"/>
          </a:p>
          <a:p>
            <a:pPr marL="466344" indent="-466344" algn="just">
              <a:spcBef>
                <a:spcPts val="800"/>
              </a:spcBef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Niejednolite zjawisko : skrypty dłużne, domowe księgi rachunkowe, księgi rachunkowe bankierów</a:t>
            </a:r>
            <a:endParaRPr sz="4000"/>
          </a:p>
          <a:p>
            <a:pPr marL="466344" indent="-466344" algn="just">
              <a:spcBef>
                <a:spcPts val="800"/>
              </a:spcBef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Skąpe informacje źródłowe: w czasach istnienia kodyfikacji kontrakty te nie istniały, wiadomości o charakterze historycznym</a:t>
            </a:r>
            <a:endParaRPr sz="4000"/>
          </a:p>
          <a:p>
            <a:pPr marL="466344" indent="-466344" algn="just">
              <a:spcBef>
                <a:spcPts val="800"/>
              </a:spcBef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Wykorzystanie formy pisemnej dla celów dowodowych oraz dla „zwerbalizowania” konsensu zamiast jako formy zawarcia zobowiązania</a:t>
            </a:r>
            <a:endParaRPr sz="4000"/>
          </a:p>
          <a:p>
            <a:pPr marL="466344" indent="-466344" algn="just">
              <a:spcBef>
                <a:spcPts val="800"/>
              </a:spcBef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Tworzyły zobowiązania abstrakcyjne, charakteryzujące się jasnością i precyzją, dla ich ważności nie wymagano obecności obu stron, co przy ich abstrakcyjnym charakterze stwarzało jeszcze bardziej groźną sytuację dla potencjalnego dłużnika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554"/>
          <p:cNvSpPr txBox="1">
            <a:spLocks noGrp="1"/>
          </p:cNvSpPr>
          <p:nvPr>
            <p:ph type="title"/>
          </p:nvPr>
        </p:nvSpPr>
        <p:spPr>
          <a:xfrm>
            <a:off x="664950" y="-5"/>
            <a:ext cx="11704322" cy="901815"/>
          </a:xfrm>
          <a:prstGeom prst="rect">
            <a:avLst/>
          </a:prstGeom>
        </p:spPr>
        <p:txBody>
          <a:bodyPr/>
          <a:lstStyle>
            <a:lvl1pPr defTabSz="1274469">
              <a:defRPr sz="4800">
                <a:solidFill>
                  <a:srgbClr val="FFFFFF"/>
                </a:solidFill>
              </a:defRPr>
            </a:lvl1pPr>
          </a:lstStyle>
          <a:p>
            <a:r>
              <a:t>Expensilatio</a:t>
            </a:r>
          </a:p>
        </p:txBody>
      </p:sp>
      <p:sp>
        <p:nvSpPr>
          <p:cNvPr id="193" name="Shape 555"/>
          <p:cNvSpPr txBox="1">
            <a:spLocks noGrp="1"/>
          </p:cNvSpPr>
          <p:nvPr>
            <p:ph type="body" idx="1"/>
          </p:nvPr>
        </p:nvSpPr>
        <p:spPr>
          <a:xfrm>
            <a:off x="357715" y="985166"/>
            <a:ext cx="12289369" cy="8500147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Rzymianie prowadzili domowe księgi rachunkowe, w których prowadzili wykaz wpływów i wydatków – zapis w takiej księdze miał moc prawną. 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Expensilatio </a:t>
            </a:r>
            <a:r>
              <a:rPr i="0"/>
              <a:t>tworzyło zobowiązanie abstrakcyjne, które przedmiotem była ściśle oznaczona suma pieniędzy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Nie każdy wpis powodował powstanie zobowiązania – wpisy zobowiązań uprzednio zaciągniętych, które w księdze podawały podstawę zobowiązania (</a:t>
            </a:r>
            <a:r>
              <a:rPr i="1"/>
              <a:t>nomina arcaria</a:t>
            </a:r>
            <a:r>
              <a:t>) miały jedynie znaczenie dowodowe.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Nowe zobowiązanie tworzyło </a:t>
            </a:r>
            <a:r>
              <a:rPr i="1"/>
              <a:t>nomen transcriptum – </a:t>
            </a:r>
            <a:r>
              <a:t>jednoczesny zapis tej samej sumy w nowej formie (przeksięgowanie należności)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557"/>
          <p:cNvSpPr txBox="1">
            <a:spLocks noGrp="1"/>
          </p:cNvSpPr>
          <p:nvPr>
            <p:ph type="body" idx="1"/>
          </p:nvPr>
        </p:nvSpPr>
        <p:spPr>
          <a:xfrm>
            <a:off x="357716" y="268287"/>
            <a:ext cx="12391780" cy="9217026"/>
          </a:xfrm>
          <a:prstGeom prst="rect">
            <a:avLst/>
          </a:prstGeom>
        </p:spPr>
        <p:txBody>
          <a:bodyPr/>
          <a:lstStyle/>
          <a:p>
            <a:pPr marL="466344" indent="-466344" algn="just">
              <a:lnSpc>
                <a:spcPct val="80000"/>
              </a:lnSpc>
              <a:spcBef>
                <a:spcPts val="800"/>
              </a:spcBef>
              <a:defRPr sz="34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Dwie formy </a:t>
            </a:r>
            <a:r>
              <a:rPr i="1"/>
              <a:t>transcriptio nomina:</a:t>
            </a:r>
            <a:endParaRPr sz="4000"/>
          </a:p>
          <a:p>
            <a:pPr marL="699516" indent="-699516" algn="just">
              <a:lnSpc>
                <a:spcPct val="80000"/>
              </a:lnSpc>
              <a:spcBef>
                <a:spcPts val="800"/>
              </a:spcBef>
              <a:buFontTx/>
              <a:buAutoNum type="alphaLcParenR"/>
              <a:defRPr sz="34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Transcriptio a re in personam - </a:t>
            </a:r>
            <a:r>
              <a:rPr b="1"/>
              <a:t> </a:t>
            </a:r>
            <a:r>
              <a:rPr i="0"/>
              <a:t>dokonywana za obopólnym porozumieniem między stronami, które łączyło zobowiązanie; prowadziło do przekształcenia (w sposób podobny do nowacji) podstawy zobowiązania – w miejsce którego powstało zobowiązanie literalne, zazwyczaj o tożsamej treści</a:t>
            </a:r>
            <a:endParaRPr sz="4000"/>
          </a:p>
          <a:p>
            <a:pPr marL="699516" indent="-699516" algn="just">
              <a:lnSpc>
                <a:spcPct val="80000"/>
              </a:lnSpc>
              <a:spcBef>
                <a:spcPts val="800"/>
              </a:spcBef>
              <a:buFontTx/>
              <a:buAutoNum type="alphaLcParenR"/>
              <a:defRPr sz="34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Transcriptio a persona in personam – </a:t>
            </a:r>
            <a:r>
              <a:rPr i="0"/>
              <a:t>sposób dokonania zmiany osoby dłużnika, który polegał na wykreśleniu długu dotychczasowego dłużnika z rubryki wydatków, a wpisanie w tym miejscu nowej wierzytelności, która obciążała inny podmiot </a:t>
            </a:r>
            <a:endParaRPr sz="4000"/>
          </a:p>
          <a:p>
            <a:pPr marL="731519" indent="-731519" algn="just">
              <a:lnSpc>
                <a:spcPct val="80000"/>
              </a:lnSpc>
              <a:spcBef>
                <a:spcPts val="8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Peregryni posiadali własny rodzaj zobowiązania literalnego. Polegał on na tym, że dłużnik wystawiał dokument zwany </a:t>
            </a:r>
            <a:r>
              <a:rPr i="1"/>
              <a:t>chirographum</a:t>
            </a:r>
            <a:r>
              <a:t> lub </a:t>
            </a:r>
            <a:r>
              <a:rPr i="1"/>
              <a:t>syngrapha</a:t>
            </a:r>
            <a:r>
              <a:t>, w którym uznawał, że jest coś winien drugiemu.  Różnica między nimi polegała na tym, że </a:t>
            </a:r>
            <a:r>
              <a:rPr i="1"/>
              <a:t>chirographum</a:t>
            </a:r>
            <a:r>
              <a:t> wystawiał dłużnik w jednym egzemplarzu, </a:t>
            </a:r>
            <a:r>
              <a:rPr i="1"/>
              <a:t>syngraphae</a:t>
            </a:r>
            <a:r>
              <a:t> sygnowały obie strony i każda otrzymywała egzemplarz.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502"/>
          <p:cNvSpPr txBox="1">
            <a:spLocks noGrp="1"/>
          </p:cNvSpPr>
          <p:nvPr>
            <p:ph type="title"/>
          </p:nvPr>
        </p:nvSpPr>
        <p:spPr>
          <a:xfrm>
            <a:off x="664950" y="-2"/>
            <a:ext cx="11704322" cy="13948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r>
              <a:t>Kontrakty werbalne</a:t>
            </a:r>
          </a:p>
        </p:txBody>
      </p:sp>
      <p:sp>
        <p:nvSpPr>
          <p:cNvPr id="141" name="Shape 503"/>
          <p:cNvSpPr txBox="1">
            <a:spLocks noGrp="1"/>
          </p:cNvSpPr>
          <p:nvPr>
            <p:ph type="body" idx="1"/>
          </p:nvPr>
        </p:nvSpPr>
        <p:spPr>
          <a:xfrm>
            <a:off x="460127" y="1394808"/>
            <a:ext cx="12289369" cy="8090509"/>
          </a:xfrm>
          <a:prstGeom prst="rect">
            <a:avLst/>
          </a:prstGeom>
        </p:spPr>
        <p:txBody>
          <a:bodyPr/>
          <a:lstStyle/>
          <a:p>
            <a:pPr marL="482600" indent="-482600" algn="just">
              <a:lnSpc>
                <a:spcPct val="80000"/>
              </a:lnSpc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Kontrakty te zawierano poprzez użycie ściśle określonych słów w odpowiednich sytuacjach.</a:t>
            </a:r>
          </a:p>
          <a:p>
            <a:pPr marL="482600" indent="-482600" algn="just">
              <a:lnSpc>
                <a:spcPct val="80000"/>
              </a:lnSpc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Tworzyły zobowiązania o charakterze jednostronnym chronione powództwami </a:t>
            </a:r>
            <a:r>
              <a:rPr i="1"/>
              <a:t>stricti iuris.</a:t>
            </a:r>
          </a:p>
          <a:p>
            <a:pPr marL="482600" indent="-482600" algn="just">
              <a:lnSpc>
                <a:spcPct val="80000"/>
              </a:lnSpc>
              <a:spcBef>
                <a:spcPts val="800"/>
              </a:spcBef>
              <a:defRPr sz="38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Dotis dictio – </a:t>
            </a:r>
            <a:r>
              <a:rPr i="0"/>
              <a:t>uroczyste przyrzeczenie ustanowienia posagu, którego dokonywała kobieta (sui iuris), jej </a:t>
            </a:r>
            <a:r>
              <a:t>pater familias </a:t>
            </a:r>
            <a:r>
              <a:rPr i="0"/>
              <a:t>lub jej dłużnika  w trakcie którego obecny był przyszły mąż. Wyszło z użycia w okresie późnego cesarstwa, gdy nieformalnemu przyrzeczeniu posagu przyznano pełną zaskarżalność.</a:t>
            </a:r>
          </a:p>
          <a:p>
            <a:pPr marL="482600" indent="-482600" algn="just">
              <a:lnSpc>
                <a:spcPct val="80000"/>
              </a:lnSpc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Iuriurandum liberti – przyrzeczenie dokonywane przez byłego niewolnika zaraz po wyzwoleniu wobec byłego właściciela, które zobowiązywało go do świadczenia usług w ramach stosunku patronatu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505"/>
          <p:cNvSpPr txBox="1">
            <a:spLocks noGrp="1"/>
          </p:cNvSpPr>
          <p:nvPr>
            <p:ph type="title"/>
          </p:nvPr>
        </p:nvSpPr>
        <p:spPr>
          <a:xfrm>
            <a:off x="650239" y="390591"/>
            <a:ext cx="11704322" cy="901815"/>
          </a:xfrm>
          <a:prstGeom prst="rect">
            <a:avLst/>
          </a:prstGeom>
        </p:spPr>
        <p:txBody>
          <a:bodyPr/>
          <a:lstStyle>
            <a:lvl1pPr defTabSz="1170429">
              <a:defRPr sz="4800">
                <a:solidFill>
                  <a:srgbClr val="FFFFFF"/>
                </a:solidFill>
              </a:defRPr>
            </a:lvl1pPr>
          </a:lstStyle>
          <a:p>
            <a:r>
              <a:t>Stypulacja</a:t>
            </a:r>
          </a:p>
        </p:txBody>
      </p:sp>
      <p:sp>
        <p:nvSpPr>
          <p:cNvPr id="144" name="Shape 506"/>
          <p:cNvSpPr txBox="1">
            <a:spLocks noGrp="1"/>
          </p:cNvSpPr>
          <p:nvPr>
            <p:ph type="body" idx="1"/>
          </p:nvPr>
        </p:nvSpPr>
        <p:spPr>
          <a:xfrm>
            <a:off x="460127" y="1497224"/>
            <a:ext cx="12084546" cy="7783266"/>
          </a:xfrm>
          <a:prstGeom prst="rect">
            <a:avLst/>
          </a:prstGeom>
        </p:spPr>
        <p:txBody>
          <a:bodyPr/>
          <a:lstStyle/>
          <a:p>
            <a:pPr marL="487680" indent="-487680" algn="just">
              <a:lnSpc>
                <a:spcPct val="90000"/>
              </a:lnSpc>
              <a:spcBef>
                <a:spcPts val="800"/>
              </a:spcBef>
              <a:buSzTx/>
              <a:buNone/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Stypulacja stanowiła przyrzeczenie spełnienia przez dłużnika świadczenia na rzecz wierzyciela</a:t>
            </a:r>
          </a:p>
          <a:p>
            <a:pPr marL="482600" indent="-482600" algn="just">
              <a:lnSpc>
                <a:spcPct val="90000"/>
              </a:lnSpc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Początkowo przedmiotem świadczenia mogła być suma pieniędzy, z czasem określona rzecz (certa res), w końcu także świadczenia polegające na działaniu lub zaniechaniu</a:t>
            </a:r>
          </a:p>
          <a:p>
            <a:pPr marL="482600" indent="-482600" algn="just">
              <a:lnSpc>
                <a:spcPct val="90000"/>
              </a:lnSpc>
              <a:spcBef>
                <a:spcPts val="800"/>
              </a:spcBef>
              <a:defRPr sz="38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Alteri stipulari nemo potest (</a:t>
            </a:r>
            <a:r>
              <a:rPr i="0"/>
              <a:t>z wyjątkiem niewolników oraz osób </a:t>
            </a:r>
            <a:r>
              <a:t>alieni iuris)</a:t>
            </a:r>
          </a:p>
          <a:p>
            <a:pPr marL="482600" indent="-482600" algn="just">
              <a:lnSpc>
                <a:spcPct val="90000"/>
              </a:lnSpc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Jest to jeden z najstarszy kontraktów rzymskich, o enigmatycznych początkach sięgających czasów sprzed Ustawy XII Tablic</a:t>
            </a:r>
          </a:p>
          <a:p>
            <a:pPr marL="482600" indent="-482600" algn="just">
              <a:lnSpc>
                <a:spcPct val="90000"/>
              </a:lnSpc>
              <a:spcBef>
                <a:spcPts val="800"/>
              </a:spcBef>
              <a:defRPr sz="38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Law of Contract(s) ? (</a:t>
            </a:r>
            <a:r>
              <a:rPr i="0"/>
              <a:t>Alan Watson, The Evolution of Law) – czy Rzymianie posiadali teorię kontraktu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508"/>
          <p:cNvSpPr txBox="1">
            <a:spLocks noGrp="1"/>
          </p:cNvSpPr>
          <p:nvPr>
            <p:ph type="body" idx="1"/>
          </p:nvPr>
        </p:nvSpPr>
        <p:spPr>
          <a:xfrm>
            <a:off x="460127" y="677929"/>
            <a:ext cx="12084546" cy="8704976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Specyfika rzymskiej stypulacji: generalny sposób zobowiązywania się wobec wąsko zakreślonych sposobów zastosowania pozostałych kontraktów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Obszerny przedmiot działalności pisarskiej rzymskich jurystów (ponad 30 monografii oraz obszerne fragmenty kodyfikacji poświęcone temu zagadnieniu)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Szeroki zakres podmiotowy (za wyjątkiem </a:t>
            </a:r>
            <a:r>
              <a:rPr i="1"/>
              <a:t>sponsio)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Stypulacja odzwierciedlała najważniejsze cechy systemu prawa rzymskiego, jakimi były rygoryzm i formalizm, które choć łagodzone nie przestały charakteryzować prawa rzymskiego także w czasach Justyniana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510"/>
          <p:cNvSpPr txBox="1">
            <a:spLocks noGrp="1"/>
          </p:cNvSpPr>
          <p:nvPr>
            <p:ph type="title"/>
          </p:nvPr>
        </p:nvSpPr>
        <p:spPr>
          <a:xfrm>
            <a:off x="650239" y="390591"/>
            <a:ext cx="11704322" cy="901815"/>
          </a:xfrm>
          <a:prstGeom prst="rect">
            <a:avLst/>
          </a:prstGeom>
        </p:spPr>
        <p:txBody>
          <a:bodyPr/>
          <a:lstStyle>
            <a:lvl1pPr defTabSz="1170429">
              <a:defRPr sz="4800">
                <a:solidFill>
                  <a:srgbClr val="FFFFFF"/>
                </a:solidFill>
              </a:defRPr>
            </a:lvl1pPr>
          </a:lstStyle>
          <a:p>
            <a:r>
              <a:t>Strony stypulacji</a:t>
            </a:r>
          </a:p>
        </p:txBody>
      </p:sp>
      <p:sp>
        <p:nvSpPr>
          <p:cNvPr id="149" name="Shape 511"/>
          <p:cNvSpPr txBox="1">
            <a:spLocks noGrp="1"/>
          </p:cNvSpPr>
          <p:nvPr>
            <p:ph type="body" idx="1"/>
          </p:nvPr>
        </p:nvSpPr>
        <p:spPr>
          <a:xfrm>
            <a:off x="460127" y="1497220"/>
            <a:ext cx="12084546" cy="7885685"/>
          </a:xfrm>
          <a:prstGeom prst="rect">
            <a:avLst/>
          </a:prstGeom>
        </p:spPr>
        <p:txBody>
          <a:bodyPr/>
          <a:lstStyle/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-	 </a:t>
            </a:r>
            <a:r>
              <a:rPr b="1" i="1"/>
              <a:t>stipulator</a:t>
            </a:r>
            <a:r>
              <a:t> - przyjmujący zobowiązanie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-	 </a:t>
            </a:r>
            <a:r>
              <a:rPr b="1" i="1"/>
              <a:t>promissor</a:t>
            </a:r>
            <a:r>
              <a:t> - składający przyrzeczenie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 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Oprócz tych tradycyjnych stron rozszerzano je na pewne kręgi osób: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- 	współdłużnicy lub współwierzyciele solidarni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- 	</a:t>
            </a:r>
            <a:r>
              <a:rPr b="1" i="1"/>
              <a:t>adstipulator</a:t>
            </a:r>
            <a:r>
              <a:t> ( wierzyciel uboczny - mąż zaufania o uprawnieniach osobistych, mógł przyjąć świadczenie, dochodzić go w procesie lub zwolnić dłużnika, za szkodę odpowiadał wobec wierzyciela głównego, używany często do obchodzenia zakazu stypulacji post mortem)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- 	</a:t>
            </a:r>
            <a:r>
              <a:rPr b="1" i="1"/>
              <a:t>solutionis causa adiectus</a:t>
            </a:r>
            <a:r>
              <a:t> - najczęściej był nim bankier, uprawniony do przyjecia świadczenia od dłużnika, nie uprawniony do umorzenia lub dochodzenia należności w procesie</a:t>
            </a:r>
          </a:p>
          <a:p>
            <a:pPr marL="487680" indent="-487680" algn="just">
              <a:lnSpc>
                <a:spcPct val="80000"/>
              </a:lnSpc>
              <a:spcBef>
                <a:spcPts val="700"/>
              </a:spcBef>
              <a:buSzTx/>
              <a:buNone/>
              <a:defRPr sz="3400">
                <a:solidFill>
                  <a:srgbClr val="FFFFFF"/>
                </a:solidFill>
              </a:defRPr>
            </a:pPr>
            <a:r>
              <a:t>- 	</a:t>
            </a:r>
            <a:r>
              <a:rPr b="1" i="1"/>
              <a:t>adpromissor</a:t>
            </a:r>
            <a:r>
              <a:t> - poręczyciel za dług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513"/>
          <p:cNvSpPr txBox="1">
            <a:spLocks noGrp="1"/>
          </p:cNvSpPr>
          <p:nvPr>
            <p:ph type="title"/>
          </p:nvPr>
        </p:nvSpPr>
        <p:spPr>
          <a:xfrm>
            <a:off x="650239" y="390596"/>
            <a:ext cx="11704322" cy="696988"/>
          </a:xfrm>
          <a:prstGeom prst="rect">
            <a:avLst/>
          </a:prstGeom>
        </p:spPr>
        <p:txBody>
          <a:bodyPr/>
          <a:lstStyle>
            <a:lvl1pPr defTabSz="962353">
              <a:defRPr sz="3600">
                <a:solidFill>
                  <a:srgbClr val="FFFFFF"/>
                </a:solidFill>
              </a:defRPr>
            </a:lvl1pPr>
          </a:lstStyle>
          <a:p>
            <a:r>
              <a:t>Funkcje stypulacji</a:t>
            </a:r>
          </a:p>
        </p:txBody>
      </p:sp>
      <p:sp>
        <p:nvSpPr>
          <p:cNvPr id="152" name="Shape 514"/>
          <p:cNvSpPr txBox="1">
            <a:spLocks noGrp="1"/>
          </p:cNvSpPr>
          <p:nvPr>
            <p:ph type="body" idx="1"/>
          </p:nvPr>
        </p:nvSpPr>
        <p:spPr>
          <a:xfrm>
            <a:off x="650239" y="1189986"/>
            <a:ext cx="11704322" cy="8192920"/>
          </a:xfrm>
          <a:prstGeom prst="rect">
            <a:avLst/>
          </a:prstGeom>
        </p:spPr>
        <p:txBody>
          <a:bodyPr/>
          <a:lstStyle/>
          <a:p>
            <a:pPr marL="465288" indent="-465288" algn="just" defTabSz="1274469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Zaciąganie dowolnego zobowiązania (czasami na skutek szeregu stypulacji np. w przypadku umowy kupna – sprzedaży; stypulacje a umowy „nietypowe”)</a:t>
            </a:r>
          </a:p>
          <a:p>
            <a:pPr marL="465288" indent="-465288" algn="just" defTabSz="1274469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Zastąpienie istniejącego zobowiązania nowym (tzw. stypulacja akwiliańska)</a:t>
            </a:r>
          </a:p>
          <a:p>
            <a:pPr marL="465288" indent="-465288" algn="just" defTabSz="1274469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Mogła służyć do ustanowienia poręczyciela, dłużnika dodatkowego lub wierzyciela dodatkowego </a:t>
            </a:r>
          </a:p>
          <a:p>
            <a:pPr marL="465288" indent="-465288" algn="just" defTabSz="1274469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Służyła do tworzenia zobowiązań dodatkowych (kara umowna/ odsetki etc.)</a:t>
            </a:r>
          </a:p>
          <a:p>
            <a:pPr marL="465288" indent="-465288" algn="just" defTabSz="1274469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Stypulacje sądowe /pretorskie / konwencjonalne </a:t>
            </a:r>
          </a:p>
          <a:p>
            <a:pPr marL="465288" indent="-465288" algn="just" defTabSz="1274469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Stypulacje „w chwili śmierci” (ważne) oraz stypulacje </a:t>
            </a:r>
            <a:r>
              <a:rPr i="1"/>
              <a:t>mortis causa (</a:t>
            </a:r>
            <a:r>
              <a:t>nieważne)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516"/>
          <p:cNvSpPr txBox="1">
            <a:spLocks noGrp="1"/>
          </p:cNvSpPr>
          <p:nvPr>
            <p:ph type="title"/>
          </p:nvPr>
        </p:nvSpPr>
        <p:spPr>
          <a:xfrm>
            <a:off x="650239" y="390591"/>
            <a:ext cx="11704322" cy="901815"/>
          </a:xfrm>
          <a:prstGeom prst="rect">
            <a:avLst/>
          </a:prstGeom>
        </p:spPr>
        <p:txBody>
          <a:bodyPr/>
          <a:lstStyle>
            <a:lvl1pPr defTabSz="1170429">
              <a:defRPr sz="4800">
                <a:solidFill>
                  <a:srgbClr val="FFFFFF"/>
                </a:solidFill>
              </a:defRPr>
            </a:lvl1pPr>
          </a:lstStyle>
          <a:p>
            <a:r>
              <a:t>Forma stypulacji</a:t>
            </a:r>
          </a:p>
        </p:txBody>
      </p:sp>
      <p:sp>
        <p:nvSpPr>
          <p:cNvPr id="155" name="Shape 517"/>
          <p:cNvSpPr txBox="1">
            <a:spLocks noGrp="1"/>
          </p:cNvSpPr>
          <p:nvPr>
            <p:ph type="body" idx="1"/>
          </p:nvPr>
        </p:nvSpPr>
        <p:spPr>
          <a:xfrm>
            <a:off x="357716" y="1394808"/>
            <a:ext cx="12391780" cy="7988097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Stypulacja stanowiła </a:t>
            </a:r>
            <a:r>
              <a:rPr b="1"/>
              <a:t>bezpośrednią</a:t>
            </a:r>
            <a:r>
              <a:t> wymianę pytania i </a:t>
            </a:r>
            <a:r>
              <a:rPr b="1"/>
              <a:t>odpowiedzi </a:t>
            </a:r>
            <a:r>
              <a:t> równocześnie obecnych stron kontraktu (kwestia przerwy oraz „pokiwania” głową,  nowych elementów oraz warunków)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Dari spondes? Spondeo – najstarsza formuła stypulacji, dostępna jedynie dla obywateli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Liberalizacja formy – rozszerzenie zakresu podmiotowego, dopuszczenie  do użycia innych formuł oraz języka greckiego, konstytucja cesarza Leona z 472 r. (konsensus)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defRPr sz="36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Stypulacja potwierdzona na piśmie (</a:t>
            </a:r>
            <a:r>
              <a:rPr i="1"/>
              <a:t>cautio)</a:t>
            </a:r>
            <a:r>
              <a:t> – kontrakt werbalny, kontrakt literalny czy kontrakt zawierający cechy obu powyższych typów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519"/>
          <p:cNvSpPr txBox="1">
            <a:spLocks noGrp="1"/>
          </p:cNvSpPr>
          <p:nvPr>
            <p:ph type="title"/>
          </p:nvPr>
        </p:nvSpPr>
        <p:spPr>
          <a:xfrm>
            <a:off x="650239" y="390596"/>
            <a:ext cx="11704322" cy="799395"/>
          </a:xfrm>
          <a:prstGeom prst="rect">
            <a:avLst/>
          </a:prstGeom>
        </p:spPr>
        <p:txBody>
          <a:bodyPr/>
          <a:lstStyle>
            <a:lvl1pPr defTabSz="1118411">
              <a:defRPr sz="4200">
                <a:solidFill>
                  <a:srgbClr val="FFFFFF"/>
                </a:solidFill>
              </a:defRPr>
            </a:lvl1pPr>
          </a:lstStyle>
          <a:p>
            <a:r>
              <a:t>Stypulacja – czynność kauzalna czy abstrakcyjna?</a:t>
            </a:r>
          </a:p>
        </p:txBody>
      </p:sp>
      <p:sp>
        <p:nvSpPr>
          <p:cNvPr id="158" name="Shape 520"/>
          <p:cNvSpPr txBox="1">
            <a:spLocks noGrp="1"/>
          </p:cNvSpPr>
          <p:nvPr>
            <p:ph type="body" idx="1"/>
          </p:nvPr>
        </p:nvSpPr>
        <p:spPr>
          <a:xfrm>
            <a:off x="650239" y="1702043"/>
            <a:ext cx="11704322" cy="7578451"/>
          </a:xfrm>
          <a:prstGeom prst="rect">
            <a:avLst/>
          </a:prstGeom>
        </p:spPr>
        <p:txBody>
          <a:bodyPr/>
          <a:lstStyle/>
          <a:p>
            <a:pPr marL="468122" indent="-468122" algn="just" defTabSz="1261462"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Zobowiązanie powstałe ze stypulacji uważano za zobowiązanie abstrakcyjne ( </a:t>
            </a:r>
            <a:r>
              <a:rPr i="1"/>
              <a:t>stipulatio sine causa - </a:t>
            </a:r>
            <a:r>
              <a:t>prof. Osuchowski) lub zobowiązanie, które choć zawierano z uwagi na konkretną przyczynę (którą można było ująć w treści stypulacji, tzw. stypulacja kauzalna – prof. Kolańczyk) to nie wymagało jej ujęcia w treści przyrzeczenia (kwestia </a:t>
            </a:r>
            <a:r>
              <a:rPr i="1"/>
              <a:t>cautio discreta / indiscreta)</a:t>
            </a:r>
          </a:p>
          <a:p>
            <a:pPr marL="468122" indent="-468122" algn="just" defTabSz="1261462">
              <a:spcBef>
                <a:spcPts val="800"/>
              </a:spcBef>
              <a:defRPr sz="38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Forma wygodna dla wierzyciela – mogło powstać zobowiązanie mimo braku np. świadczenia wzajemnego (obowiązek zapłaty ceny bez wydania towaru)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522"/>
          <p:cNvSpPr txBox="1">
            <a:spLocks noGrp="1"/>
          </p:cNvSpPr>
          <p:nvPr>
            <p:ph type="body" idx="1"/>
          </p:nvPr>
        </p:nvSpPr>
        <p:spPr>
          <a:xfrm>
            <a:off x="255301" y="268287"/>
            <a:ext cx="12494199" cy="9114614"/>
          </a:xfrm>
          <a:prstGeom prst="rect">
            <a:avLst/>
          </a:prstGeom>
        </p:spPr>
        <p:txBody>
          <a:bodyPr/>
          <a:lstStyle/>
          <a:p>
            <a:pPr marL="487680" indent="-487680" algn="just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Ograniczenia „abstrakcyjności” stypulacji: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Exceptio doli </a:t>
            </a:r>
            <a:r>
              <a:rPr i="0"/>
              <a:t>udzielane przez pretora dłużnikowi (ciężar dowodowy spoczywał na dłużniku)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Exceptio non numeratae pecuniae </a:t>
            </a:r>
            <a:r>
              <a:rPr i="0"/>
              <a:t>– forma obrony przed twierdzeniami nieuczciwego wierzyciela, który domaga się zwrotu pożyczki, do którego spłaty dłużnik zobowiązał się w drodze stypulacji, jednak który nigdy nie otrzymał pieniędzy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 i="1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Querela non numeratae pecuniae – </a:t>
            </a:r>
            <a:r>
              <a:rPr i="0"/>
              <a:t>środek ofensywny służący stwierdzeniu braku podstawy faktycznej stypulacji</a:t>
            </a:r>
          </a:p>
          <a:p>
            <a:pPr marL="472965" indent="-472965" algn="just">
              <a:lnSpc>
                <a:spcPct val="80000"/>
              </a:lnSpc>
              <a:spcBef>
                <a:spcPts val="800"/>
              </a:spcBef>
              <a:defRPr sz="40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Generalny obowiązek udowodnienia rzeczywistej podstawy zobowiązania w prawie justyniańskim (faktyczne przekształcenie stypulacji w zobowiązanie kauzalne)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984</Words>
  <Application>Microsoft Macintosh PowerPoint</Application>
  <PresentationFormat>Niestandardowy</PresentationFormat>
  <Paragraphs>75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White</vt:lpstr>
      <vt:lpstr>Prawo rzymskie Kontrakty literalne i werbalne</vt:lpstr>
      <vt:lpstr>Kontrakty werbalne</vt:lpstr>
      <vt:lpstr>Stypulacja</vt:lpstr>
      <vt:lpstr>Prezentacja programu PowerPoint</vt:lpstr>
      <vt:lpstr>Strony stypulacji</vt:lpstr>
      <vt:lpstr>Funkcje stypulacji</vt:lpstr>
      <vt:lpstr>Forma stypulacji</vt:lpstr>
      <vt:lpstr>Stypulacja – czynność kauzalna czy abstrakcyjna?</vt:lpstr>
      <vt:lpstr>Prezentacja programu PowerPoint</vt:lpstr>
      <vt:lpstr>Prezentacja programu PowerPoint</vt:lpstr>
      <vt:lpstr>Prezentacja programu PowerPoint</vt:lpstr>
      <vt:lpstr>Prezentacja programu PowerPoint</vt:lpstr>
      <vt:lpstr>Expensilatio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Kontrakty literalne i werbalne</dc:title>
  <cp:lastModifiedBy>Autor</cp:lastModifiedBy>
  <cp:revision>1</cp:revision>
  <dcterms:modified xsi:type="dcterms:W3CDTF">2020-03-13T15:00:37Z</dcterms:modified>
</cp:coreProperties>
</file>