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 id="270" r:id="rId14"/>
    <p:sldId id="271" r:id="rId15"/>
    <p:sldId id="272" r:id="rId16"/>
    <p:sldId id="273" r:id="rId17"/>
    <p:sldId id="266" r:id="rId18"/>
    <p:sldId id="291" r:id="rId19"/>
    <p:sldId id="303" r:id="rId20"/>
    <p:sldId id="299" r:id="rId21"/>
    <p:sldId id="298" r:id="rId22"/>
    <p:sldId id="283" r:id="rId23"/>
    <p:sldId id="284" r:id="rId24"/>
    <p:sldId id="285" r:id="rId25"/>
    <p:sldId id="292" r:id="rId26"/>
    <p:sldId id="293" r:id="rId27"/>
    <p:sldId id="294" r:id="rId28"/>
    <p:sldId id="295" r:id="rId29"/>
    <p:sldId id="289" r:id="rId30"/>
    <p:sldId id="290" r:id="rId31"/>
    <p:sldId id="296" r:id="rId32"/>
    <p:sldId id="297" r:id="rId33"/>
    <p:sldId id="301" r:id="rId34"/>
    <p:sldId id="302" r:id="rId35"/>
    <p:sldId id="268" r:id="rId36"/>
    <p:sldId id="342" r:id="rId37"/>
    <p:sldId id="343" r:id="rId38"/>
    <p:sldId id="278" r:id="rId39"/>
    <p:sldId id="344" r:id="rId40"/>
    <p:sldId id="274" r:id="rId41"/>
    <p:sldId id="275" r:id="rId42"/>
    <p:sldId id="286" r:id="rId43"/>
    <p:sldId id="279" r:id="rId44"/>
    <p:sldId id="280" r:id="rId45"/>
    <p:sldId id="281" r:id="rId46"/>
    <p:sldId id="282" r:id="rId47"/>
    <p:sldId id="345" r:id="rId48"/>
    <p:sldId id="346" r:id="rId49"/>
    <p:sldId id="347" r:id="rId50"/>
    <p:sldId id="348" r:id="rId51"/>
    <p:sldId id="287" r:id="rId52"/>
    <p:sldId id="288" r:id="rId53"/>
    <p:sldId id="349" r:id="rId54"/>
    <p:sldId id="350" r:id="rId55"/>
    <p:sldId id="351" r:id="rId56"/>
    <p:sldId id="352" r:id="rId57"/>
    <p:sldId id="353" r:id="rId58"/>
    <p:sldId id="328" r:id="rId59"/>
    <p:sldId id="329" r:id="rId60"/>
    <p:sldId id="340" r:id="rId61"/>
    <p:sldId id="341" r:id="rId6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3" autoAdjust="0"/>
    <p:restoredTop sz="94660"/>
  </p:normalViewPr>
  <p:slideViewPr>
    <p:cSldViewPr>
      <p:cViewPr varScale="1">
        <p:scale>
          <a:sx n="67" d="100"/>
          <a:sy n="67" d="100"/>
        </p:scale>
        <p:origin x="145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09DDA7-66E5-4AF9-AC85-47C89F9E9A92}" type="doc">
      <dgm:prSet loTypeId="urn:microsoft.com/office/officeart/2005/8/layout/hProcess9" loCatId="process" qsTypeId="urn:microsoft.com/office/officeart/2005/8/quickstyle/simple1" qsCatId="simple" csTypeId="urn:microsoft.com/office/officeart/2005/8/colors/accent1_2" csCatId="accent1" phldr="1"/>
      <dgm:spPr/>
    </dgm:pt>
    <dgm:pt modelId="{66EC1753-F3BC-4F01-B001-4E0FF11C3EE1}">
      <dgm:prSet phldrT="[Text]"/>
      <dgm:spPr/>
      <dgm:t>
        <a:bodyPr/>
        <a:lstStyle/>
        <a:p>
          <a:r>
            <a:rPr lang="pl-PL" dirty="0"/>
            <a:t>Postępowanie przygotowawcze</a:t>
          </a:r>
        </a:p>
      </dgm:t>
    </dgm:pt>
    <dgm:pt modelId="{8367CA5C-F17B-48E3-A5C7-6E91DECAA799}" type="parTrans" cxnId="{C070D91F-95D3-42F0-983F-81743436D407}">
      <dgm:prSet/>
      <dgm:spPr/>
      <dgm:t>
        <a:bodyPr/>
        <a:lstStyle/>
        <a:p>
          <a:endParaRPr lang="pl-PL"/>
        </a:p>
      </dgm:t>
    </dgm:pt>
    <dgm:pt modelId="{FEC33FB2-7D17-46ED-B3F3-0DA7883864B1}" type="sibTrans" cxnId="{C070D91F-95D3-42F0-983F-81743436D407}">
      <dgm:prSet/>
      <dgm:spPr/>
      <dgm:t>
        <a:bodyPr/>
        <a:lstStyle/>
        <a:p>
          <a:endParaRPr lang="pl-PL"/>
        </a:p>
      </dgm:t>
    </dgm:pt>
    <dgm:pt modelId="{9BEE255E-B6A2-45BB-AF2C-5FBFC845E3AA}">
      <dgm:prSet phldrT="[Text]"/>
      <dgm:spPr/>
      <dgm:t>
        <a:bodyPr/>
        <a:lstStyle/>
        <a:p>
          <a:r>
            <a:rPr lang="pl-PL" dirty="0"/>
            <a:t>Postępowanie sądowe</a:t>
          </a:r>
        </a:p>
      </dgm:t>
    </dgm:pt>
    <dgm:pt modelId="{3E14778C-A10C-4F9A-A747-36F554F00E45}" type="parTrans" cxnId="{9B5B112A-6284-41CF-A385-177EEDDBDCCD}">
      <dgm:prSet/>
      <dgm:spPr/>
      <dgm:t>
        <a:bodyPr/>
        <a:lstStyle/>
        <a:p>
          <a:endParaRPr lang="pl-PL"/>
        </a:p>
      </dgm:t>
    </dgm:pt>
    <dgm:pt modelId="{1741428A-DDCC-46FF-867B-83E261F807E9}" type="sibTrans" cxnId="{9B5B112A-6284-41CF-A385-177EEDDBDCCD}">
      <dgm:prSet/>
      <dgm:spPr/>
      <dgm:t>
        <a:bodyPr/>
        <a:lstStyle/>
        <a:p>
          <a:endParaRPr lang="pl-PL"/>
        </a:p>
      </dgm:t>
    </dgm:pt>
    <dgm:pt modelId="{A16BB9F1-15B5-4BAE-9C28-F2C8652FB5F4}">
      <dgm:prSet phldrT="[Text]"/>
      <dgm:spPr/>
      <dgm:t>
        <a:bodyPr/>
        <a:lstStyle/>
        <a:p>
          <a:r>
            <a:rPr lang="pl-PL" dirty="0"/>
            <a:t>Postępowanie odwoławcze</a:t>
          </a:r>
        </a:p>
      </dgm:t>
    </dgm:pt>
    <dgm:pt modelId="{F79007CC-40F4-4D69-A43A-5905FCF58CFE}" type="parTrans" cxnId="{D22C2910-8BF6-48B5-8E54-A9D31F84777E}">
      <dgm:prSet/>
      <dgm:spPr/>
      <dgm:t>
        <a:bodyPr/>
        <a:lstStyle/>
        <a:p>
          <a:endParaRPr lang="pl-PL"/>
        </a:p>
      </dgm:t>
    </dgm:pt>
    <dgm:pt modelId="{9B82A0EC-5A16-4C4A-A573-5571E825B250}" type="sibTrans" cxnId="{D22C2910-8BF6-48B5-8E54-A9D31F84777E}">
      <dgm:prSet/>
      <dgm:spPr/>
      <dgm:t>
        <a:bodyPr/>
        <a:lstStyle/>
        <a:p>
          <a:endParaRPr lang="pl-PL"/>
        </a:p>
      </dgm:t>
    </dgm:pt>
    <dgm:pt modelId="{B1663656-FAD2-4F36-8E2D-1DF7FAA5DF5C}" type="pres">
      <dgm:prSet presAssocID="{BB09DDA7-66E5-4AF9-AC85-47C89F9E9A92}" presName="CompostProcess" presStyleCnt="0">
        <dgm:presLayoutVars>
          <dgm:dir/>
          <dgm:resizeHandles val="exact"/>
        </dgm:presLayoutVars>
      </dgm:prSet>
      <dgm:spPr/>
    </dgm:pt>
    <dgm:pt modelId="{4FA4B04E-BED9-4A3F-B459-60B7F4DDF8CB}" type="pres">
      <dgm:prSet presAssocID="{BB09DDA7-66E5-4AF9-AC85-47C89F9E9A92}" presName="arrow" presStyleLbl="bgShp" presStyleIdx="0" presStyleCnt="1"/>
      <dgm:spPr/>
    </dgm:pt>
    <dgm:pt modelId="{E879FAFC-73D4-4A25-BAD5-B42C52CE716B}" type="pres">
      <dgm:prSet presAssocID="{BB09DDA7-66E5-4AF9-AC85-47C89F9E9A92}" presName="linearProcess" presStyleCnt="0"/>
      <dgm:spPr/>
    </dgm:pt>
    <dgm:pt modelId="{C2FBE65A-8061-48DE-A9B9-374BF9E96229}" type="pres">
      <dgm:prSet presAssocID="{66EC1753-F3BC-4F01-B001-4E0FF11C3EE1}" presName="textNode" presStyleLbl="node1" presStyleIdx="0" presStyleCnt="3">
        <dgm:presLayoutVars>
          <dgm:bulletEnabled val="1"/>
        </dgm:presLayoutVars>
      </dgm:prSet>
      <dgm:spPr/>
    </dgm:pt>
    <dgm:pt modelId="{E7AF42DB-9382-4216-86C5-4E274014EA30}" type="pres">
      <dgm:prSet presAssocID="{FEC33FB2-7D17-46ED-B3F3-0DA7883864B1}" presName="sibTrans" presStyleCnt="0"/>
      <dgm:spPr/>
    </dgm:pt>
    <dgm:pt modelId="{088B1630-A0F5-482D-BCC5-FC189DE03ED1}" type="pres">
      <dgm:prSet presAssocID="{9BEE255E-B6A2-45BB-AF2C-5FBFC845E3AA}" presName="textNode" presStyleLbl="node1" presStyleIdx="1" presStyleCnt="3">
        <dgm:presLayoutVars>
          <dgm:bulletEnabled val="1"/>
        </dgm:presLayoutVars>
      </dgm:prSet>
      <dgm:spPr/>
    </dgm:pt>
    <dgm:pt modelId="{4C8BAD11-A5DC-431C-AA68-31114CE4E1B5}" type="pres">
      <dgm:prSet presAssocID="{1741428A-DDCC-46FF-867B-83E261F807E9}" presName="sibTrans" presStyleCnt="0"/>
      <dgm:spPr/>
    </dgm:pt>
    <dgm:pt modelId="{60AEC64A-E660-4CC8-A8A7-713415176889}" type="pres">
      <dgm:prSet presAssocID="{A16BB9F1-15B5-4BAE-9C28-F2C8652FB5F4}" presName="textNode" presStyleLbl="node1" presStyleIdx="2" presStyleCnt="3">
        <dgm:presLayoutVars>
          <dgm:bulletEnabled val="1"/>
        </dgm:presLayoutVars>
      </dgm:prSet>
      <dgm:spPr/>
    </dgm:pt>
  </dgm:ptLst>
  <dgm:cxnLst>
    <dgm:cxn modelId="{D22C2910-8BF6-48B5-8E54-A9D31F84777E}" srcId="{BB09DDA7-66E5-4AF9-AC85-47C89F9E9A92}" destId="{A16BB9F1-15B5-4BAE-9C28-F2C8652FB5F4}" srcOrd="2" destOrd="0" parTransId="{F79007CC-40F4-4D69-A43A-5905FCF58CFE}" sibTransId="{9B82A0EC-5A16-4C4A-A573-5571E825B250}"/>
    <dgm:cxn modelId="{C070D91F-95D3-42F0-983F-81743436D407}" srcId="{BB09DDA7-66E5-4AF9-AC85-47C89F9E9A92}" destId="{66EC1753-F3BC-4F01-B001-4E0FF11C3EE1}" srcOrd="0" destOrd="0" parTransId="{8367CA5C-F17B-48E3-A5C7-6E91DECAA799}" sibTransId="{FEC33FB2-7D17-46ED-B3F3-0DA7883864B1}"/>
    <dgm:cxn modelId="{9B5B112A-6284-41CF-A385-177EEDDBDCCD}" srcId="{BB09DDA7-66E5-4AF9-AC85-47C89F9E9A92}" destId="{9BEE255E-B6A2-45BB-AF2C-5FBFC845E3AA}" srcOrd="1" destOrd="0" parTransId="{3E14778C-A10C-4F9A-A747-36F554F00E45}" sibTransId="{1741428A-DDCC-46FF-867B-83E261F807E9}"/>
    <dgm:cxn modelId="{3164104C-C080-4E7C-8B45-38A3D1DD3B48}" type="presOf" srcId="{66EC1753-F3BC-4F01-B001-4E0FF11C3EE1}" destId="{C2FBE65A-8061-48DE-A9B9-374BF9E96229}" srcOrd="0" destOrd="0" presId="urn:microsoft.com/office/officeart/2005/8/layout/hProcess9"/>
    <dgm:cxn modelId="{BEE4A0A9-E6E7-40A6-AA10-8568A4A689D9}" type="presOf" srcId="{BB09DDA7-66E5-4AF9-AC85-47C89F9E9A92}" destId="{B1663656-FAD2-4F36-8E2D-1DF7FAA5DF5C}" srcOrd="0" destOrd="0" presId="urn:microsoft.com/office/officeart/2005/8/layout/hProcess9"/>
    <dgm:cxn modelId="{065048C4-D156-4B56-9579-D8E44B6FC2D6}" type="presOf" srcId="{9BEE255E-B6A2-45BB-AF2C-5FBFC845E3AA}" destId="{088B1630-A0F5-482D-BCC5-FC189DE03ED1}" srcOrd="0" destOrd="0" presId="urn:microsoft.com/office/officeart/2005/8/layout/hProcess9"/>
    <dgm:cxn modelId="{A2219CDF-4F9B-49CD-BCA9-42E28086CD18}" type="presOf" srcId="{A16BB9F1-15B5-4BAE-9C28-F2C8652FB5F4}" destId="{60AEC64A-E660-4CC8-A8A7-713415176889}" srcOrd="0" destOrd="0" presId="urn:microsoft.com/office/officeart/2005/8/layout/hProcess9"/>
    <dgm:cxn modelId="{A3ABF1D5-5B88-441C-A384-58B0ECC8CFAC}" type="presParOf" srcId="{B1663656-FAD2-4F36-8E2D-1DF7FAA5DF5C}" destId="{4FA4B04E-BED9-4A3F-B459-60B7F4DDF8CB}" srcOrd="0" destOrd="0" presId="urn:microsoft.com/office/officeart/2005/8/layout/hProcess9"/>
    <dgm:cxn modelId="{7BEC4120-6D89-4EF9-87D0-DE3C00A90652}" type="presParOf" srcId="{B1663656-FAD2-4F36-8E2D-1DF7FAA5DF5C}" destId="{E879FAFC-73D4-4A25-BAD5-B42C52CE716B}" srcOrd="1" destOrd="0" presId="urn:microsoft.com/office/officeart/2005/8/layout/hProcess9"/>
    <dgm:cxn modelId="{4A72F390-E5E5-4177-AB05-6E6FD1CFE906}" type="presParOf" srcId="{E879FAFC-73D4-4A25-BAD5-B42C52CE716B}" destId="{C2FBE65A-8061-48DE-A9B9-374BF9E96229}" srcOrd="0" destOrd="0" presId="urn:microsoft.com/office/officeart/2005/8/layout/hProcess9"/>
    <dgm:cxn modelId="{804E15B7-361A-4DE6-874C-932EC2BC5687}" type="presParOf" srcId="{E879FAFC-73D4-4A25-BAD5-B42C52CE716B}" destId="{E7AF42DB-9382-4216-86C5-4E274014EA30}" srcOrd="1" destOrd="0" presId="urn:microsoft.com/office/officeart/2005/8/layout/hProcess9"/>
    <dgm:cxn modelId="{A8204DCB-AEF2-43C4-8FEA-E3BCEECEFA06}" type="presParOf" srcId="{E879FAFC-73D4-4A25-BAD5-B42C52CE716B}" destId="{088B1630-A0F5-482D-BCC5-FC189DE03ED1}" srcOrd="2" destOrd="0" presId="urn:microsoft.com/office/officeart/2005/8/layout/hProcess9"/>
    <dgm:cxn modelId="{97A587EE-A1AE-4D1F-BEC8-706B0EC0F6FE}" type="presParOf" srcId="{E879FAFC-73D4-4A25-BAD5-B42C52CE716B}" destId="{4C8BAD11-A5DC-431C-AA68-31114CE4E1B5}" srcOrd="3" destOrd="0" presId="urn:microsoft.com/office/officeart/2005/8/layout/hProcess9"/>
    <dgm:cxn modelId="{F9FBA6BA-11A4-4643-BD68-BF433382DCB0}" type="presParOf" srcId="{E879FAFC-73D4-4A25-BAD5-B42C52CE716B}" destId="{60AEC64A-E660-4CC8-A8A7-71341517688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D8D913-5B88-4C37-AF07-0D82994D2C7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l-PL"/>
        </a:p>
      </dgm:t>
    </dgm:pt>
    <dgm:pt modelId="{D03B3DC0-21C6-4482-9E56-DB448D84C1B5}">
      <dgm:prSet phldrT="[Text]"/>
      <dgm:spPr/>
      <dgm:t>
        <a:bodyPr/>
        <a:lstStyle/>
        <a:p>
          <a:r>
            <a:rPr lang="pl-PL" b="1" dirty="0"/>
            <a:t>OSKARŻYCIEL</a:t>
          </a:r>
        </a:p>
      </dgm:t>
    </dgm:pt>
    <dgm:pt modelId="{2E2FBAAE-C180-464E-9376-33926B1E2EB0}" type="parTrans" cxnId="{828C62EA-E83D-4D6D-9392-51E6A8EFC853}">
      <dgm:prSet/>
      <dgm:spPr/>
      <dgm:t>
        <a:bodyPr/>
        <a:lstStyle/>
        <a:p>
          <a:endParaRPr lang="pl-PL"/>
        </a:p>
      </dgm:t>
    </dgm:pt>
    <dgm:pt modelId="{CD22029C-24A4-41C7-9563-9785A1208DD0}" type="sibTrans" cxnId="{828C62EA-E83D-4D6D-9392-51E6A8EFC853}">
      <dgm:prSet/>
      <dgm:spPr/>
      <dgm:t>
        <a:bodyPr/>
        <a:lstStyle/>
        <a:p>
          <a:endParaRPr lang="pl-PL"/>
        </a:p>
      </dgm:t>
    </dgm:pt>
    <dgm:pt modelId="{645A82DE-37B7-4042-9E8A-7D81568580E0}">
      <dgm:prSet phldrT="[Text]"/>
      <dgm:spPr/>
      <dgm:t>
        <a:bodyPr/>
        <a:lstStyle/>
        <a:p>
          <a:r>
            <a:rPr lang="pl-PL" dirty="0"/>
            <a:t>PUBLICZNY</a:t>
          </a:r>
        </a:p>
      </dgm:t>
    </dgm:pt>
    <dgm:pt modelId="{CF6C112B-5A1B-4CF0-8D18-8BB28206E513}" type="parTrans" cxnId="{EE091D90-5D2A-4A99-98F1-210F9D468E8D}">
      <dgm:prSet/>
      <dgm:spPr/>
      <dgm:t>
        <a:bodyPr/>
        <a:lstStyle/>
        <a:p>
          <a:endParaRPr lang="pl-PL"/>
        </a:p>
      </dgm:t>
    </dgm:pt>
    <dgm:pt modelId="{846D2A79-5801-47B3-8A3F-9DE3CF4728DB}" type="sibTrans" cxnId="{EE091D90-5D2A-4A99-98F1-210F9D468E8D}">
      <dgm:prSet/>
      <dgm:spPr/>
      <dgm:t>
        <a:bodyPr/>
        <a:lstStyle/>
        <a:p>
          <a:endParaRPr lang="pl-PL"/>
        </a:p>
      </dgm:t>
    </dgm:pt>
    <dgm:pt modelId="{81D8C9CF-3F70-4A8E-BAE4-648D2D414B2F}">
      <dgm:prSet phldrT="[Text]"/>
      <dgm:spPr/>
      <dgm:t>
        <a:bodyPr/>
        <a:lstStyle/>
        <a:p>
          <a:r>
            <a:rPr lang="pl-PL" dirty="0"/>
            <a:t>POSIŁKOWY</a:t>
          </a:r>
        </a:p>
      </dgm:t>
    </dgm:pt>
    <dgm:pt modelId="{69C1943B-3747-4039-96A1-207DC959EEFD}" type="parTrans" cxnId="{8327CDC5-40B6-4B0A-9B5B-FFAE99DFB7BF}">
      <dgm:prSet/>
      <dgm:spPr/>
      <dgm:t>
        <a:bodyPr/>
        <a:lstStyle/>
        <a:p>
          <a:endParaRPr lang="pl-PL"/>
        </a:p>
      </dgm:t>
    </dgm:pt>
    <dgm:pt modelId="{B06184F9-8BD7-4B83-A124-4093AD24454F}" type="sibTrans" cxnId="{8327CDC5-40B6-4B0A-9B5B-FFAE99DFB7BF}">
      <dgm:prSet/>
      <dgm:spPr/>
      <dgm:t>
        <a:bodyPr/>
        <a:lstStyle/>
        <a:p>
          <a:endParaRPr lang="pl-PL"/>
        </a:p>
      </dgm:t>
    </dgm:pt>
    <dgm:pt modelId="{522CAA5A-92E5-4EA1-8599-E3E86AB752DD}">
      <dgm:prSet phldrT="[Text]"/>
      <dgm:spPr/>
      <dgm:t>
        <a:bodyPr/>
        <a:lstStyle/>
        <a:p>
          <a:r>
            <a:rPr lang="pl-PL" dirty="0"/>
            <a:t>PRYWATNY</a:t>
          </a:r>
        </a:p>
      </dgm:t>
    </dgm:pt>
    <dgm:pt modelId="{F1DA8A1D-E9D2-4B5C-98B2-21186D917FD2}" type="parTrans" cxnId="{516F8997-6C84-4853-8F8C-DFAF595713E5}">
      <dgm:prSet/>
      <dgm:spPr/>
      <dgm:t>
        <a:bodyPr/>
        <a:lstStyle/>
        <a:p>
          <a:endParaRPr lang="pl-PL"/>
        </a:p>
      </dgm:t>
    </dgm:pt>
    <dgm:pt modelId="{F439AAF9-491A-4F0C-B792-23D7A96E6AD2}" type="sibTrans" cxnId="{516F8997-6C84-4853-8F8C-DFAF595713E5}">
      <dgm:prSet/>
      <dgm:spPr/>
      <dgm:t>
        <a:bodyPr/>
        <a:lstStyle/>
        <a:p>
          <a:endParaRPr lang="pl-PL"/>
        </a:p>
      </dgm:t>
    </dgm:pt>
    <dgm:pt modelId="{1D1D86A2-18A8-432E-B3F0-474113747634}" type="pres">
      <dgm:prSet presAssocID="{F1D8D913-5B88-4C37-AF07-0D82994D2C76}" presName="diagram" presStyleCnt="0">
        <dgm:presLayoutVars>
          <dgm:chPref val="1"/>
          <dgm:dir/>
          <dgm:animOne val="branch"/>
          <dgm:animLvl val="lvl"/>
          <dgm:resizeHandles val="exact"/>
        </dgm:presLayoutVars>
      </dgm:prSet>
      <dgm:spPr/>
    </dgm:pt>
    <dgm:pt modelId="{AE9814CF-339E-4633-BA1A-3FABE034CA70}" type="pres">
      <dgm:prSet presAssocID="{D03B3DC0-21C6-4482-9E56-DB448D84C1B5}" presName="root1" presStyleCnt="0"/>
      <dgm:spPr/>
    </dgm:pt>
    <dgm:pt modelId="{F0ABB39D-A395-46F3-9855-ABBC8A5A9269}" type="pres">
      <dgm:prSet presAssocID="{D03B3DC0-21C6-4482-9E56-DB448D84C1B5}" presName="LevelOneTextNode" presStyleLbl="node0" presStyleIdx="0" presStyleCnt="1" custLinFactNeighborX="-33637" custLinFactNeighborY="1895">
        <dgm:presLayoutVars>
          <dgm:chPref val="3"/>
        </dgm:presLayoutVars>
      </dgm:prSet>
      <dgm:spPr/>
    </dgm:pt>
    <dgm:pt modelId="{22823C5A-3AC5-4A9B-9E80-E251E9CDD643}" type="pres">
      <dgm:prSet presAssocID="{D03B3DC0-21C6-4482-9E56-DB448D84C1B5}" presName="level2hierChild" presStyleCnt="0"/>
      <dgm:spPr/>
    </dgm:pt>
    <dgm:pt modelId="{696C574F-2FAF-4F6E-9A18-2EB3FDB40FC1}" type="pres">
      <dgm:prSet presAssocID="{CF6C112B-5A1B-4CF0-8D18-8BB28206E513}" presName="conn2-1" presStyleLbl="parChTrans1D2" presStyleIdx="0" presStyleCnt="3"/>
      <dgm:spPr/>
    </dgm:pt>
    <dgm:pt modelId="{FD3AE330-B660-4CFB-9498-020E5B4C50F9}" type="pres">
      <dgm:prSet presAssocID="{CF6C112B-5A1B-4CF0-8D18-8BB28206E513}" presName="connTx" presStyleLbl="parChTrans1D2" presStyleIdx="0" presStyleCnt="3"/>
      <dgm:spPr/>
    </dgm:pt>
    <dgm:pt modelId="{C56DEEDD-3CB8-47FD-BA92-1FB876D7B1F7}" type="pres">
      <dgm:prSet presAssocID="{645A82DE-37B7-4042-9E8A-7D81568580E0}" presName="root2" presStyleCnt="0"/>
      <dgm:spPr/>
    </dgm:pt>
    <dgm:pt modelId="{7DFE301B-157E-4C52-9076-19044195C47F}" type="pres">
      <dgm:prSet presAssocID="{645A82DE-37B7-4042-9E8A-7D81568580E0}" presName="LevelTwoTextNode" presStyleLbl="node2" presStyleIdx="0" presStyleCnt="3" custLinFactNeighborX="-41948" custLinFactNeighborY="11544">
        <dgm:presLayoutVars>
          <dgm:chPref val="3"/>
        </dgm:presLayoutVars>
      </dgm:prSet>
      <dgm:spPr/>
    </dgm:pt>
    <dgm:pt modelId="{425872E5-A001-4D53-AF8F-F49C671030C4}" type="pres">
      <dgm:prSet presAssocID="{645A82DE-37B7-4042-9E8A-7D81568580E0}" presName="level3hierChild" presStyleCnt="0"/>
      <dgm:spPr/>
    </dgm:pt>
    <dgm:pt modelId="{B43C18C3-8FF1-45DF-BF20-3017B568A641}" type="pres">
      <dgm:prSet presAssocID="{69C1943B-3747-4039-96A1-207DC959EEFD}" presName="conn2-1" presStyleLbl="parChTrans1D2" presStyleIdx="1" presStyleCnt="3"/>
      <dgm:spPr/>
    </dgm:pt>
    <dgm:pt modelId="{3958FF55-7C70-4ABC-8598-2836421C029E}" type="pres">
      <dgm:prSet presAssocID="{69C1943B-3747-4039-96A1-207DC959EEFD}" presName="connTx" presStyleLbl="parChTrans1D2" presStyleIdx="1" presStyleCnt="3"/>
      <dgm:spPr/>
    </dgm:pt>
    <dgm:pt modelId="{5AD742DB-3179-4487-8E8D-A71E3C6BA9CC}" type="pres">
      <dgm:prSet presAssocID="{81D8C9CF-3F70-4A8E-BAE4-648D2D414B2F}" presName="root2" presStyleCnt="0"/>
      <dgm:spPr/>
    </dgm:pt>
    <dgm:pt modelId="{F3871BEB-2571-4CE8-8C7A-25B34C5B1948}" type="pres">
      <dgm:prSet presAssocID="{81D8C9CF-3F70-4A8E-BAE4-648D2D414B2F}" presName="LevelTwoTextNode" presStyleLbl="node2" presStyleIdx="1" presStyleCnt="3" custLinFactNeighborX="-41271" custLinFactNeighborY="3210">
        <dgm:presLayoutVars>
          <dgm:chPref val="3"/>
        </dgm:presLayoutVars>
      </dgm:prSet>
      <dgm:spPr/>
    </dgm:pt>
    <dgm:pt modelId="{C507B0E1-97E5-401E-9945-F6D0FF9EA21A}" type="pres">
      <dgm:prSet presAssocID="{81D8C9CF-3F70-4A8E-BAE4-648D2D414B2F}" presName="level3hierChild" presStyleCnt="0"/>
      <dgm:spPr/>
    </dgm:pt>
    <dgm:pt modelId="{C71FEFAE-D9C5-4F67-921D-DC1A5B64C724}" type="pres">
      <dgm:prSet presAssocID="{F1DA8A1D-E9D2-4B5C-98B2-21186D917FD2}" presName="conn2-1" presStyleLbl="parChTrans1D2" presStyleIdx="2" presStyleCnt="3"/>
      <dgm:spPr/>
    </dgm:pt>
    <dgm:pt modelId="{B23459BD-6686-432B-80F0-8D2012A77300}" type="pres">
      <dgm:prSet presAssocID="{F1DA8A1D-E9D2-4B5C-98B2-21186D917FD2}" presName="connTx" presStyleLbl="parChTrans1D2" presStyleIdx="2" presStyleCnt="3"/>
      <dgm:spPr/>
    </dgm:pt>
    <dgm:pt modelId="{880AC556-0A28-42A6-8635-36976F14285F}" type="pres">
      <dgm:prSet presAssocID="{522CAA5A-92E5-4EA1-8599-E3E86AB752DD}" presName="root2" presStyleCnt="0"/>
      <dgm:spPr/>
    </dgm:pt>
    <dgm:pt modelId="{20056DB1-97BB-4BCE-8F47-FF7A460D3A3E}" type="pres">
      <dgm:prSet presAssocID="{522CAA5A-92E5-4EA1-8599-E3E86AB752DD}" presName="LevelTwoTextNode" presStyleLbl="node2" presStyleIdx="2" presStyleCnt="3" custLinFactNeighborX="-41361" custLinFactNeighborY="318">
        <dgm:presLayoutVars>
          <dgm:chPref val="3"/>
        </dgm:presLayoutVars>
      </dgm:prSet>
      <dgm:spPr/>
    </dgm:pt>
    <dgm:pt modelId="{3E250B64-8BE2-445A-986A-B60E9EBADF4A}" type="pres">
      <dgm:prSet presAssocID="{522CAA5A-92E5-4EA1-8599-E3E86AB752DD}" presName="level3hierChild" presStyleCnt="0"/>
      <dgm:spPr/>
    </dgm:pt>
  </dgm:ptLst>
  <dgm:cxnLst>
    <dgm:cxn modelId="{89220003-59DB-4F5A-B7FF-1E587DF0C1AB}" type="presOf" srcId="{CF6C112B-5A1B-4CF0-8D18-8BB28206E513}" destId="{FD3AE330-B660-4CFB-9498-020E5B4C50F9}" srcOrd="1" destOrd="0" presId="urn:microsoft.com/office/officeart/2005/8/layout/hierarchy2"/>
    <dgm:cxn modelId="{C716BA2E-0B35-4360-A2E9-B7BB2CE4D0DE}" type="presOf" srcId="{645A82DE-37B7-4042-9E8A-7D81568580E0}" destId="{7DFE301B-157E-4C52-9076-19044195C47F}" srcOrd="0" destOrd="0" presId="urn:microsoft.com/office/officeart/2005/8/layout/hierarchy2"/>
    <dgm:cxn modelId="{7C1EF448-916E-4AD3-B215-971F7E3FED67}" type="presOf" srcId="{81D8C9CF-3F70-4A8E-BAE4-648D2D414B2F}" destId="{F3871BEB-2571-4CE8-8C7A-25B34C5B1948}" srcOrd="0" destOrd="0" presId="urn:microsoft.com/office/officeart/2005/8/layout/hierarchy2"/>
    <dgm:cxn modelId="{EBD87449-FF4D-483E-B56B-2C54FEA8CF45}" type="presOf" srcId="{F1DA8A1D-E9D2-4B5C-98B2-21186D917FD2}" destId="{B23459BD-6686-432B-80F0-8D2012A77300}" srcOrd="1" destOrd="0" presId="urn:microsoft.com/office/officeart/2005/8/layout/hierarchy2"/>
    <dgm:cxn modelId="{0419D652-6BE1-4F6B-808E-52DB4B16D29A}" type="presOf" srcId="{CF6C112B-5A1B-4CF0-8D18-8BB28206E513}" destId="{696C574F-2FAF-4F6E-9A18-2EB3FDB40FC1}" srcOrd="0" destOrd="0" presId="urn:microsoft.com/office/officeart/2005/8/layout/hierarchy2"/>
    <dgm:cxn modelId="{1A95A88E-1445-4CE3-AC7A-28255EF8355E}" type="presOf" srcId="{69C1943B-3747-4039-96A1-207DC959EEFD}" destId="{3958FF55-7C70-4ABC-8598-2836421C029E}" srcOrd="1" destOrd="0" presId="urn:microsoft.com/office/officeart/2005/8/layout/hierarchy2"/>
    <dgm:cxn modelId="{ED7E578F-3244-4DC1-890E-9DB79E3207E2}" type="presOf" srcId="{522CAA5A-92E5-4EA1-8599-E3E86AB752DD}" destId="{20056DB1-97BB-4BCE-8F47-FF7A460D3A3E}" srcOrd="0" destOrd="0" presId="urn:microsoft.com/office/officeart/2005/8/layout/hierarchy2"/>
    <dgm:cxn modelId="{EE091D90-5D2A-4A99-98F1-210F9D468E8D}" srcId="{D03B3DC0-21C6-4482-9E56-DB448D84C1B5}" destId="{645A82DE-37B7-4042-9E8A-7D81568580E0}" srcOrd="0" destOrd="0" parTransId="{CF6C112B-5A1B-4CF0-8D18-8BB28206E513}" sibTransId="{846D2A79-5801-47B3-8A3F-9DE3CF4728DB}"/>
    <dgm:cxn modelId="{360B9294-11D7-413F-A02B-B3DE63FEAC6E}" type="presOf" srcId="{F1D8D913-5B88-4C37-AF07-0D82994D2C76}" destId="{1D1D86A2-18A8-432E-B3F0-474113747634}" srcOrd="0" destOrd="0" presId="urn:microsoft.com/office/officeart/2005/8/layout/hierarchy2"/>
    <dgm:cxn modelId="{516F8997-6C84-4853-8F8C-DFAF595713E5}" srcId="{D03B3DC0-21C6-4482-9E56-DB448D84C1B5}" destId="{522CAA5A-92E5-4EA1-8599-E3E86AB752DD}" srcOrd="2" destOrd="0" parTransId="{F1DA8A1D-E9D2-4B5C-98B2-21186D917FD2}" sibTransId="{F439AAF9-491A-4F0C-B792-23D7A96E6AD2}"/>
    <dgm:cxn modelId="{38CD4D9A-7FB6-4806-AA14-292B3CE1E8F0}" type="presOf" srcId="{D03B3DC0-21C6-4482-9E56-DB448D84C1B5}" destId="{F0ABB39D-A395-46F3-9855-ABBC8A5A9269}" srcOrd="0" destOrd="0" presId="urn:microsoft.com/office/officeart/2005/8/layout/hierarchy2"/>
    <dgm:cxn modelId="{8327CDC5-40B6-4B0A-9B5B-FFAE99DFB7BF}" srcId="{D03B3DC0-21C6-4482-9E56-DB448D84C1B5}" destId="{81D8C9CF-3F70-4A8E-BAE4-648D2D414B2F}" srcOrd="1" destOrd="0" parTransId="{69C1943B-3747-4039-96A1-207DC959EEFD}" sibTransId="{B06184F9-8BD7-4B83-A124-4093AD24454F}"/>
    <dgm:cxn modelId="{ECB0FCE9-5DA1-42AE-9D00-E4CBAB4024DE}" type="presOf" srcId="{69C1943B-3747-4039-96A1-207DC959EEFD}" destId="{B43C18C3-8FF1-45DF-BF20-3017B568A641}" srcOrd="0" destOrd="0" presId="urn:microsoft.com/office/officeart/2005/8/layout/hierarchy2"/>
    <dgm:cxn modelId="{828C62EA-E83D-4D6D-9392-51E6A8EFC853}" srcId="{F1D8D913-5B88-4C37-AF07-0D82994D2C76}" destId="{D03B3DC0-21C6-4482-9E56-DB448D84C1B5}" srcOrd="0" destOrd="0" parTransId="{2E2FBAAE-C180-464E-9376-33926B1E2EB0}" sibTransId="{CD22029C-24A4-41C7-9563-9785A1208DD0}"/>
    <dgm:cxn modelId="{376D21F9-84E5-4670-A20B-3FB8A32D73B3}" type="presOf" srcId="{F1DA8A1D-E9D2-4B5C-98B2-21186D917FD2}" destId="{C71FEFAE-D9C5-4F67-921D-DC1A5B64C724}" srcOrd="0" destOrd="0" presId="urn:microsoft.com/office/officeart/2005/8/layout/hierarchy2"/>
    <dgm:cxn modelId="{DA1F311B-3391-44E9-BBB6-1713287BF334}" type="presParOf" srcId="{1D1D86A2-18A8-432E-B3F0-474113747634}" destId="{AE9814CF-339E-4633-BA1A-3FABE034CA70}" srcOrd="0" destOrd="0" presId="urn:microsoft.com/office/officeart/2005/8/layout/hierarchy2"/>
    <dgm:cxn modelId="{2D089E6A-6DBC-402B-BE51-84A68606C29B}" type="presParOf" srcId="{AE9814CF-339E-4633-BA1A-3FABE034CA70}" destId="{F0ABB39D-A395-46F3-9855-ABBC8A5A9269}" srcOrd="0" destOrd="0" presId="urn:microsoft.com/office/officeart/2005/8/layout/hierarchy2"/>
    <dgm:cxn modelId="{5CB903A3-E3F6-49B2-837B-66DD5AE8C4E3}" type="presParOf" srcId="{AE9814CF-339E-4633-BA1A-3FABE034CA70}" destId="{22823C5A-3AC5-4A9B-9E80-E251E9CDD643}" srcOrd="1" destOrd="0" presId="urn:microsoft.com/office/officeart/2005/8/layout/hierarchy2"/>
    <dgm:cxn modelId="{4A3326EC-2BF7-4190-A737-DFC002A3C09B}" type="presParOf" srcId="{22823C5A-3AC5-4A9B-9E80-E251E9CDD643}" destId="{696C574F-2FAF-4F6E-9A18-2EB3FDB40FC1}" srcOrd="0" destOrd="0" presId="urn:microsoft.com/office/officeart/2005/8/layout/hierarchy2"/>
    <dgm:cxn modelId="{59EFA793-38BD-47AA-BF6F-643DB54262D9}" type="presParOf" srcId="{696C574F-2FAF-4F6E-9A18-2EB3FDB40FC1}" destId="{FD3AE330-B660-4CFB-9498-020E5B4C50F9}" srcOrd="0" destOrd="0" presId="urn:microsoft.com/office/officeart/2005/8/layout/hierarchy2"/>
    <dgm:cxn modelId="{5278C859-523A-4D03-9510-475C8E08623E}" type="presParOf" srcId="{22823C5A-3AC5-4A9B-9E80-E251E9CDD643}" destId="{C56DEEDD-3CB8-47FD-BA92-1FB876D7B1F7}" srcOrd="1" destOrd="0" presId="urn:microsoft.com/office/officeart/2005/8/layout/hierarchy2"/>
    <dgm:cxn modelId="{1EABD10A-CB6E-4244-9F85-4B80D0A5F227}" type="presParOf" srcId="{C56DEEDD-3CB8-47FD-BA92-1FB876D7B1F7}" destId="{7DFE301B-157E-4C52-9076-19044195C47F}" srcOrd="0" destOrd="0" presId="urn:microsoft.com/office/officeart/2005/8/layout/hierarchy2"/>
    <dgm:cxn modelId="{F360B0FA-FE0F-4C72-BD9B-1F1438803242}" type="presParOf" srcId="{C56DEEDD-3CB8-47FD-BA92-1FB876D7B1F7}" destId="{425872E5-A001-4D53-AF8F-F49C671030C4}" srcOrd="1" destOrd="0" presId="urn:microsoft.com/office/officeart/2005/8/layout/hierarchy2"/>
    <dgm:cxn modelId="{5A17FFD0-8738-4801-8A06-B40EFCDA5119}" type="presParOf" srcId="{22823C5A-3AC5-4A9B-9E80-E251E9CDD643}" destId="{B43C18C3-8FF1-45DF-BF20-3017B568A641}" srcOrd="2" destOrd="0" presId="urn:microsoft.com/office/officeart/2005/8/layout/hierarchy2"/>
    <dgm:cxn modelId="{5CC6DADF-FFF3-486D-8338-25B5F965D703}" type="presParOf" srcId="{B43C18C3-8FF1-45DF-BF20-3017B568A641}" destId="{3958FF55-7C70-4ABC-8598-2836421C029E}" srcOrd="0" destOrd="0" presId="urn:microsoft.com/office/officeart/2005/8/layout/hierarchy2"/>
    <dgm:cxn modelId="{2E2320C3-6DC4-453E-A24D-D81010230BF4}" type="presParOf" srcId="{22823C5A-3AC5-4A9B-9E80-E251E9CDD643}" destId="{5AD742DB-3179-4487-8E8D-A71E3C6BA9CC}" srcOrd="3" destOrd="0" presId="urn:microsoft.com/office/officeart/2005/8/layout/hierarchy2"/>
    <dgm:cxn modelId="{098593FE-3DAB-452E-857D-9C8A2854865C}" type="presParOf" srcId="{5AD742DB-3179-4487-8E8D-A71E3C6BA9CC}" destId="{F3871BEB-2571-4CE8-8C7A-25B34C5B1948}" srcOrd="0" destOrd="0" presId="urn:microsoft.com/office/officeart/2005/8/layout/hierarchy2"/>
    <dgm:cxn modelId="{8AD6F1C2-2E0A-4A41-962D-684FB40DD40E}" type="presParOf" srcId="{5AD742DB-3179-4487-8E8D-A71E3C6BA9CC}" destId="{C507B0E1-97E5-401E-9945-F6D0FF9EA21A}" srcOrd="1" destOrd="0" presId="urn:microsoft.com/office/officeart/2005/8/layout/hierarchy2"/>
    <dgm:cxn modelId="{BD08F7E4-0F38-41EC-8B31-FEF30725F949}" type="presParOf" srcId="{22823C5A-3AC5-4A9B-9E80-E251E9CDD643}" destId="{C71FEFAE-D9C5-4F67-921D-DC1A5B64C724}" srcOrd="4" destOrd="0" presId="urn:microsoft.com/office/officeart/2005/8/layout/hierarchy2"/>
    <dgm:cxn modelId="{05E20FC7-4ED7-4B63-B322-E0BAAC7D0D69}" type="presParOf" srcId="{C71FEFAE-D9C5-4F67-921D-DC1A5B64C724}" destId="{B23459BD-6686-432B-80F0-8D2012A77300}" srcOrd="0" destOrd="0" presId="urn:microsoft.com/office/officeart/2005/8/layout/hierarchy2"/>
    <dgm:cxn modelId="{2EF01F41-7F7E-4F3D-A59F-367E70FC6682}" type="presParOf" srcId="{22823C5A-3AC5-4A9B-9E80-E251E9CDD643}" destId="{880AC556-0A28-42A6-8635-36976F14285F}" srcOrd="5" destOrd="0" presId="urn:microsoft.com/office/officeart/2005/8/layout/hierarchy2"/>
    <dgm:cxn modelId="{335501FC-3BCB-4A8E-AA54-38B7E6AB983D}" type="presParOf" srcId="{880AC556-0A28-42A6-8635-36976F14285F}" destId="{20056DB1-97BB-4BCE-8F47-FF7A460D3A3E}" srcOrd="0" destOrd="0" presId="urn:microsoft.com/office/officeart/2005/8/layout/hierarchy2"/>
    <dgm:cxn modelId="{46699199-634D-4AE2-AE9A-ABCBB6F3C3C1}" type="presParOf" srcId="{880AC556-0A28-42A6-8635-36976F14285F}" destId="{3E250B64-8BE2-445A-986A-B60E9EBADF4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072448-983E-469C-96FB-615F4B5D47D2}"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72BA3307-A5ED-4B82-995C-DE77B8F7EBA7}">
      <dgm:prSet phldrT="[Text]"/>
      <dgm:spPr/>
      <dgm:t>
        <a:bodyPr/>
        <a:lstStyle/>
        <a:p>
          <a:r>
            <a:rPr lang="pl-PL" dirty="0"/>
            <a:t>Prokurator</a:t>
          </a:r>
        </a:p>
      </dgm:t>
    </dgm:pt>
    <dgm:pt modelId="{762DDFCC-601B-48DE-8265-A143DB70AD48}" type="parTrans" cxnId="{4F15051F-EF12-4974-BC73-3D222A99B832}">
      <dgm:prSet/>
      <dgm:spPr/>
      <dgm:t>
        <a:bodyPr/>
        <a:lstStyle/>
        <a:p>
          <a:endParaRPr lang="pl-PL"/>
        </a:p>
      </dgm:t>
    </dgm:pt>
    <dgm:pt modelId="{3F318275-2CA6-41F8-9DB4-080CF7A4B45D}" type="sibTrans" cxnId="{4F15051F-EF12-4974-BC73-3D222A99B832}">
      <dgm:prSet/>
      <dgm:spPr/>
      <dgm:t>
        <a:bodyPr/>
        <a:lstStyle/>
        <a:p>
          <a:endParaRPr lang="pl-PL"/>
        </a:p>
      </dgm:t>
    </dgm:pt>
    <dgm:pt modelId="{60A5283A-7CF0-4DAD-8E01-CBE3D1B379CC}">
      <dgm:prSet phldrT="[Text]"/>
      <dgm:spPr/>
      <dgm:t>
        <a:bodyPr/>
        <a:lstStyle/>
        <a:p>
          <a:r>
            <a:rPr lang="pl-PL" dirty="0"/>
            <a:t>Organ postępowania przygotowawczego</a:t>
          </a:r>
        </a:p>
      </dgm:t>
    </dgm:pt>
    <dgm:pt modelId="{1F053215-2E57-45CA-A61F-B322F24ABB7A}" type="parTrans" cxnId="{328165B7-F777-4CE1-BF9C-3F2729448C5E}">
      <dgm:prSet/>
      <dgm:spPr/>
      <dgm:t>
        <a:bodyPr/>
        <a:lstStyle/>
        <a:p>
          <a:endParaRPr lang="pl-PL"/>
        </a:p>
      </dgm:t>
    </dgm:pt>
    <dgm:pt modelId="{E74BB218-435B-483A-BC76-2F2331E68297}" type="sibTrans" cxnId="{328165B7-F777-4CE1-BF9C-3F2729448C5E}">
      <dgm:prSet/>
      <dgm:spPr/>
      <dgm:t>
        <a:bodyPr/>
        <a:lstStyle/>
        <a:p>
          <a:endParaRPr lang="pl-PL"/>
        </a:p>
      </dgm:t>
    </dgm:pt>
    <dgm:pt modelId="{B1D3ECA0-8207-436E-A147-C5FAA933B4A8}">
      <dgm:prSet phldrT="[Text]"/>
      <dgm:spPr/>
      <dgm:t>
        <a:bodyPr/>
        <a:lstStyle/>
        <a:p>
          <a:r>
            <a:rPr lang="pl-PL" dirty="0"/>
            <a:t>Rzecznik interesu społecznego</a:t>
          </a:r>
        </a:p>
      </dgm:t>
    </dgm:pt>
    <dgm:pt modelId="{DAA373B6-AC60-41B6-8742-C658898E4922}" type="parTrans" cxnId="{B5523107-AE60-4EEF-B1A9-7B8A7FFB4160}">
      <dgm:prSet/>
      <dgm:spPr/>
      <dgm:t>
        <a:bodyPr/>
        <a:lstStyle/>
        <a:p>
          <a:endParaRPr lang="pl-PL"/>
        </a:p>
      </dgm:t>
    </dgm:pt>
    <dgm:pt modelId="{95F1B686-900A-4A7B-B58F-775F937F6DA5}" type="sibTrans" cxnId="{B5523107-AE60-4EEF-B1A9-7B8A7FFB4160}">
      <dgm:prSet/>
      <dgm:spPr/>
      <dgm:t>
        <a:bodyPr/>
        <a:lstStyle/>
        <a:p>
          <a:endParaRPr lang="pl-PL"/>
        </a:p>
      </dgm:t>
    </dgm:pt>
    <dgm:pt modelId="{30D91371-F6CE-4DCC-9FB4-869E648CDC4B}">
      <dgm:prSet phldrT="[Text]"/>
      <dgm:spPr/>
      <dgm:t>
        <a:bodyPr/>
        <a:lstStyle/>
        <a:p>
          <a:r>
            <a:rPr lang="pl-PL" dirty="0"/>
            <a:t>Oskarżyciel publiczny</a:t>
          </a:r>
        </a:p>
      </dgm:t>
    </dgm:pt>
    <dgm:pt modelId="{74DEC9DF-292B-4698-BB18-1568C4D38796}" type="parTrans" cxnId="{555FFED4-80FD-4835-8DE4-75A14D555309}">
      <dgm:prSet/>
      <dgm:spPr/>
      <dgm:t>
        <a:bodyPr/>
        <a:lstStyle/>
        <a:p>
          <a:endParaRPr lang="pl-PL"/>
        </a:p>
      </dgm:t>
    </dgm:pt>
    <dgm:pt modelId="{408B346B-09E5-4AF1-BCE5-828FBD3ED3F0}" type="sibTrans" cxnId="{555FFED4-80FD-4835-8DE4-75A14D555309}">
      <dgm:prSet/>
      <dgm:spPr/>
      <dgm:t>
        <a:bodyPr/>
        <a:lstStyle/>
        <a:p>
          <a:endParaRPr lang="pl-PL"/>
        </a:p>
      </dgm:t>
    </dgm:pt>
    <dgm:pt modelId="{CBABFFE8-BCEB-4FEC-937A-16282520974A}" type="pres">
      <dgm:prSet presAssocID="{55072448-983E-469C-96FB-615F4B5D47D2}" presName="composite" presStyleCnt="0">
        <dgm:presLayoutVars>
          <dgm:chMax val="1"/>
          <dgm:dir/>
          <dgm:resizeHandles val="exact"/>
        </dgm:presLayoutVars>
      </dgm:prSet>
      <dgm:spPr/>
    </dgm:pt>
    <dgm:pt modelId="{5B0F055D-A843-43F5-87A4-F568E5EE1F8A}" type="pres">
      <dgm:prSet presAssocID="{72BA3307-A5ED-4B82-995C-DE77B8F7EBA7}" presName="roof" presStyleLbl="dkBgShp" presStyleIdx="0" presStyleCnt="2"/>
      <dgm:spPr/>
    </dgm:pt>
    <dgm:pt modelId="{216F0496-9558-459B-B9C7-29F935E40CC5}" type="pres">
      <dgm:prSet presAssocID="{72BA3307-A5ED-4B82-995C-DE77B8F7EBA7}" presName="pillars" presStyleCnt="0"/>
      <dgm:spPr/>
    </dgm:pt>
    <dgm:pt modelId="{B5C5E892-AA55-43DA-BAB7-167EAE8D50AA}" type="pres">
      <dgm:prSet presAssocID="{72BA3307-A5ED-4B82-995C-DE77B8F7EBA7}" presName="pillar1" presStyleLbl="node1" presStyleIdx="0" presStyleCnt="3">
        <dgm:presLayoutVars>
          <dgm:bulletEnabled val="1"/>
        </dgm:presLayoutVars>
      </dgm:prSet>
      <dgm:spPr/>
    </dgm:pt>
    <dgm:pt modelId="{1F005497-C478-4B27-8DCB-8CB41AF97BF9}" type="pres">
      <dgm:prSet presAssocID="{B1D3ECA0-8207-436E-A147-C5FAA933B4A8}" presName="pillarX" presStyleLbl="node1" presStyleIdx="1" presStyleCnt="3">
        <dgm:presLayoutVars>
          <dgm:bulletEnabled val="1"/>
        </dgm:presLayoutVars>
      </dgm:prSet>
      <dgm:spPr/>
    </dgm:pt>
    <dgm:pt modelId="{6447A299-B2C1-4D3C-B7D5-36DBBE0A1CB7}" type="pres">
      <dgm:prSet presAssocID="{30D91371-F6CE-4DCC-9FB4-869E648CDC4B}" presName="pillarX" presStyleLbl="node1" presStyleIdx="2" presStyleCnt="3">
        <dgm:presLayoutVars>
          <dgm:bulletEnabled val="1"/>
        </dgm:presLayoutVars>
      </dgm:prSet>
      <dgm:spPr/>
    </dgm:pt>
    <dgm:pt modelId="{2FE78649-AF93-44A5-B727-F212B64E1F7A}" type="pres">
      <dgm:prSet presAssocID="{72BA3307-A5ED-4B82-995C-DE77B8F7EBA7}" presName="base" presStyleLbl="dkBgShp" presStyleIdx="1" presStyleCnt="2"/>
      <dgm:spPr/>
    </dgm:pt>
  </dgm:ptLst>
  <dgm:cxnLst>
    <dgm:cxn modelId="{B5523107-AE60-4EEF-B1A9-7B8A7FFB4160}" srcId="{72BA3307-A5ED-4B82-995C-DE77B8F7EBA7}" destId="{B1D3ECA0-8207-436E-A147-C5FAA933B4A8}" srcOrd="1" destOrd="0" parTransId="{DAA373B6-AC60-41B6-8742-C658898E4922}" sibTransId="{95F1B686-900A-4A7B-B58F-775F937F6DA5}"/>
    <dgm:cxn modelId="{4F15051F-EF12-4974-BC73-3D222A99B832}" srcId="{55072448-983E-469C-96FB-615F4B5D47D2}" destId="{72BA3307-A5ED-4B82-995C-DE77B8F7EBA7}" srcOrd="0" destOrd="0" parTransId="{762DDFCC-601B-48DE-8265-A143DB70AD48}" sibTransId="{3F318275-2CA6-41F8-9DB4-080CF7A4B45D}"/>
    <dgm:cxn modelId="{9E3BE058-202E-4ACB-A388-117B0C35BD15}" type="presOf" srcId="{72BA3307-A5ED-4B82-995C-DE77B8F7EBA7}" destId="{5B0F055D-A843-43F5-87A4-F568E5EE1F8A}" srcOrd="0" destOrd="0" presId="urn:microsoft.com/office/officeart/2005/8/layout/hList3"/>
    <dgm:cxn modelId="{6014827C-EA04-4347-8AA0-517A26BB0B10}" type="presOf" srcId="{60A5283A-7CF0-4DAD-8E01-CBE3D1B379CC}" destId="{B5C5E892-AA55-43DA-BAB7-167EAE8D50AA}" srcOrd="0" destOrd="0" presId="urn:microsoft.com/office/officeart/2005/8/layout/hList3"/>
    <dgm:cxn modelId="{774AC97D-694A-4100-A777-7AB4C1B2F66A}" type="presOf" srcId="{30D91371-F6CE-4DCC-9FB4-869E648CDC4B}" destId="{6447A299-B2C1-4D3C-B7D5-36DBBE0A1CB7}" srcOrd="0" destOrd="0" presId="urn:microsoft.com/office/officeart/2005/8/layout/hList3"/>
    <dgm:cxn modelId="{328165B7-F777-4CE1-BF9C-3F2729448C5E}" srcId="{72BA3307-A5ED-4B82-995C-DE77B8F7EBA7}" destId="{60A5283A-7CF0-4DAD-8E01-CBE3D1B379CC}" srcOrd="0" destOrd="0" parTransId="{1F053215-2E57-45CA-A61F-B322F24ABB7A}" sibTransId="{E74BB218-435B-483A-BC76-2F2331E68297}"/>
    <dgm:cxn modelId="{0C8CA4C8-7F5A-42C9-990A-05B3E1A586BB}" type="presOf" srcId="{55072448-983E-469C-96FB-615F4B5D47D2}" destId="{CBABFFE8-BCEB-4FEC-937A-16282520974A}" srcOrd="0" destOrd="0" presId="urn:microsoft.com/office/officeart/2005/8/layout/hList3"/>
    <dgm:cxn modelId="{555FFED4-80FD-4835-8DE4-75A14D555309}" srcId="{72BA3307-A5ED-4B82-995C-DE77B8F7EBA7}" destId="{30D91371-F6CE-4DCC-9FB4-869E648CDC4B}" srcOrd="2" destOrd="0" parTransId="{74DEC9DF-292B-4698-BB18-1568C4D38796}" sibTransId="{408B346B-09E5-4AF1-BCE5-828FBD3ED3F0}"/>
    <dgm:cxn modelId="{3EACB0E7-046F-40E1-BA93-AF2D1753547D}" type="presOf" srcId="{B1D3ECA0-8207-436E-A147-C5FAA933B4A8}" destId="{1F005497-C478-4B27-8DCB-8CB41AF97BF9}" srcOrd="0" destOrd="0" presId="urn:microsoft.com/office/officeart/2005/8/layout/hList3"/>
    <dgm:cxn modelId="{CC3CC1AF-69D7-4740-8E34-DCF8DF56C0D5}" type="presParOf" srcId="{CBABFFE8-BCEB-4FEC-937A-16282520974A}" destId="{5B0F055D-A843-43F5-87A4-F568E5EE1F8A}" srcOrd="0" destOrd="0" presId="urn:microsoft.com/office/officeart/2005/8/layout/hList3"/>
    <dgm:cxn modelId="{11414DDD-D2AE-434C-8D69-138ED558059B}" type="presParOf" srcId="{CBABFFE8-BCEB-4FEC-937A-16282520974A}" destId="{216F0496-9558-459B-B9C7-29F935E40CC5}" srcOrd="1" destOrd="0" presId="urn:microsoft.com/office/officeart/2005/8/layout/hList3"/>
    <dgm:cxn modelId="{402CE266-5CF0-48F4-A201-0399CEE3F054}" type="presParOf" srcId="{216F0496-9558-459B-B9C7-29F935E40CC5}" destId="{B5C5E892-AA55-43DA-BAB7-167EAE8D50AA}" srcOrd="0" destOrd="0" presId="urn:microsoft.com/office/officeart/2005/8/layout/hList3"/>
    <dgm:cxn modelId="{C93BDE50-51FD-4500-818F-08D59284EB09}" type="presParOf" srcId="{216F0496-9558-459B-B9C7-29F935E40CC5}" destId="{1F005497-C478-4B27-8DCB-8CB41AF97BF9}" srcOrd="1" destOrd="0" presId="urn:microsoft.com/office/officeart/2005/8/layout/hList3"/>
    <dgm:cxn modelId="{50C49CC9-BA5C-4E95-B85C-8A84879B5FF8}" type="presParOf" srcId="{216F0496-9558-459B-B9C7-29F935E40CC5}" destId="{6447A299-B2C1-4D3C-B7D5-36DBBE0A1CB7}" srcOrd="2" destOrd="0" presId="urn:microsoft.com/office/officeart/2005/8/layout/hList3"/>
    <dgm:cxn modelId="{F12FB049-3EFC-480A-9DCC-AA807E53612B}" type="presParOf" srcId="{CBABFFE8-BCEB-4FEC-937A-16282520974A}" destId="{2FE78649-AF93-44A5-B727-F212B64E1F7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A4B04E-BED9-4A3F-B459-60B7F4DDF8CB}">
      <dsp:nvSpPr>
        <dsp:cNvPr id="0" name=""/>
        <dsp:cNvSpPr/>
      </dsp:nvSpPr>
      <dsp:spPr>
        <a:xfrm>
          <a:off x="476130" y="0"/>
          <a:ext cx="5396151" cy="388143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FBE65A-8061-48DE-A9B9-374BF9E96229}">
      <dsp:nvSpPr>
        <dsp:cNvPr id="0" name=""/>
        <dsp:cNvSpPr/>
      </dsp:nvSpPr>
      <dsp:spPr>
        <a:xfrm>
          <a:off x="6819" y="1164431"/>
          <a:ext cx="2043395" cy="155257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Postępowanie przygotowawcze</a:t>
          </a:r>
        </a:p>
      </dsp:txBody>
      <dsp:txXfrm>
        <a:off x="82609" y="1240221"/>
        <a:ext cx="1891815" cy="1400994"/>
      </dsp:txXfrm>
    </dsp:sp>
    <dsp:sp modelId="{088B1630-A0F5-482D-BCC5-FC189DE03ED1}">
      <dsp:nvSpPr>
        <dsp:cNvPr id="0" name=""/>
        <dsp:cNvSpPr/>
      </dsp:nvSpPr>
      <dsp:spPr>
        <a:xfrm>
          <a:off x="2152508" y="1164431"/>
          <a:ext cx="2043395" cy="155257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Postępowanie sądowe</a:t>
          </a:r>
        </a:p>
      </dsp:txBody>
      <dsp:txXfrm>
        <a:off x="2228298" y="1240221"/>
        <a:ext cx="1891815" cy="1400994"/>
      </dsp:txXfrm>
    </dsp:sp>
    <dsp:sp modelId="{60AEC64A-E660-4CC8-A8A7-713415176889}">
      <dsp:nvSpPr>
        <dsp:cNvPr id="0" name=""/>
        <dsp:cNvSpPr/>
      </dsp:nvSpPr>
      <dsp:spPr>
        <a:xfrm>
          <a:off x="4298197" y="1164431"/>
          <a:ext cx="2043395" cy="155257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Postępowanie odwoławcze</a:t>
          </a:r>
        </a:p>
      </dsp:txBody>
      <dsp:txXfrm>
        <a:off x="4373987" y="1240221"/>
        <a:ext cx="1891815" cy="14009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BB39D-A395-46F3-9855-ABBC8A5A9269}">
      <dsp:nvSpPr>
        <dsp:cNvPr id="0" name=""/>
        <dsp:cNvSpPr/>
      </dsp:nvSpPr>
      <dsp:spPr>
        <a:xfrm>
          <a:off x="31640" y="1555483"/>
          <a:ext cx="2657666" cy="132883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pl-PL" sz="3100" b="1" kern="1200" dirty="0"/>
            <a:t>OSKARŻYCIEL</a:t>
          </a:r>
        </a:p>
      </dsp:txBody>
      <dsp:txXfrm>
        <a:off x="70560" y="1594403"/>
        <a:ext cx="2579826" cy="1250993"/>
      </dsp:txXfrm>
    </dsp:sp>
    <dsp:sp modelId="{696C574F-2FAF-4F6E-9A18-2EB3FDB40FC1}">
      <dsp:nvSpPr>
        <dsp:cNvPr id="0" name=""/>
        <dsp:cNvSpPr/>
      </dsp:nvSpPr>
      <dsp:spPr>
        <a:xfrm rot="18061839">
          <a:off x="2293530" y="1492684"/>
          <a:ext cx="1633741" cy="54492"/>
        </a:xfrm>
        <a:custGeom>
          <a:avLst/>
          <a:gdLst/>
          <a:ahLst/>
          <a:cxnLst/>
          <a:rect l="0" t="0" r="0" b="0"/>
          <a:pathLst>
            <a:path>
              <a:moveTo>
                <a:pt x="0" y="27246"/>
              </a:moveTo>
              <a:lnTo>
                <a:pt x="1633741" y="2724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l-PL" sz="600" kern="1200"/>
        </a:p>
      </dsp:txBody>
      <dsp:txXfrm>
        <a:off x="3069557" y="1479086"/>
        <a:ext cx="81687" cy="81687"/>
      </dsp:txXfrm>
    </dsp:sp>
    <dsp:sp modelId="{7DFE301B-157E-4C52-9076-19044195C47F}">
      <dsp:nvSpPr>
        <dsp:cNvPr id="0" name=""/>
        <dsp:cNvSpPr/>
      </dsp:nvSpPr>
      <dsp:spPr>
        <a:xfrm>
          <a:off x="3531495" y="155543"/>
          <a:ext cx="2657666" cy="132883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pl-PL" sz="3100" kern="1200" dirty="0"/>
            <a:t>PUBLICZNY</a:t>
          </a:r>
        </a:p>
      </dsp:txBody>
      <dsp:txXfrm>
        <a:off x="3570415" y="194463"/>
        <a:ext cx="2579826" cy="1250993"/>
      </dsp:txXfrm>
    </dsp:sp>
    <dsp:sp modelId="{B43C18C3-8FF1-45DF-BF20-3017B568A641}">
      <dsp:nvSpPr>
        <dsp:cNvPr id="0" name=""/>
        <dsp:cNvSpPr/>
      </dsp:nvSpPr>
      <dsp:spPr>
        <a:xfrm rot="69827">
          <a:off x="2689218" y="2201390"/>
          <a:ext cx="860357" cy="54492"/>
        </a:xfrm>
        <a:custGeom>
          <a:avLst/>
          <a:gdLst/>
          <a:ahLst/>
          <a:cxnLst/>
          <a:rect l="0" t="0" r="0" b="0"/>
          <a:pathLst>
            <a:path>
              <a:moveTo>
                <a:pt x="0" y="27246"/>
              </a:moveTo>
              <a:lnTo>
                <a:pt x="860357" y="2724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97888" y="2207128"/>
        <a:ext cx="43017" cy="43017"/>
      </dsp:txXfrm>
    </dsp:sp>
    <dsp:sp modelId="{F3871BEB-2571-4CE8-8C7A-25B34C5B1948}">
      <dsp:nvSpPr>
        <dsp:cNvPr id="0" name=""/>
        <dsp:cNvSpPr/>
      </dsp:nvSpPr>
      <dsp:spPr>
        <a:xfrm>
          <a:off x="3549487" y="1572957"/>
          <a:ext cx="2657666" cy="132883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pl-PL" sz="3100" kern="1200" dirty="0"/>
            <a:t>POSIŁKOWY</a:t>
          </a:r>
        </a:p>
      </dsp:txBody>
      <dsp:txXfrm>
        <a:off x="3588407" y="1611877"/>
        <a:ext cx="2579826" cy="1250993"/>
      </dsp:txXfrm>
    </dsp:sp>
    <dsp:sp modelId="{C71FEFAE-D9C5-4F67-921D-DC1A5B64C724}">
      <dsp:nvSpPr>
        <dsp:cNvPr id="0" name=""/>
        <dsp:cNvSpPr/>
      </dsp:nvSpPr>
      <dsp:spPr>
        <a:xfrm rot="3619236">
          <a:off x="2252004" y="2945213"/>
          <a:ext cx="1732393" cy="54492"/>
        </a:xfrm>
        <a:custGeom>
          <a:avLst/>
          <a:gdLst/>
          <a:ahLst/>
          <a:cxnLst/>
          <a:rect l="0" t="0" r="0" b="0"/>
          <a:pathLst>
            <a:path>
              <a:moveTo>
                <a:pt x="0" y="27246"/>
              </a:moveTo>
              <a:lnTo>
                <a:pt x="1732393" y="2724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l-PL" sz="600" kern="1200"/>
        </a:p>
      </dsp:txBody>
      <dsp:txXfrm>
        <a:off x="3074891" y="2929150"/>
        <a:ext cx="86619" cy="86619"/>
      </dsp:txXfrm>
    </dsp:sp>
    <dsp:sp modelId="{20056DB1-97BB-4BCE-8F47-FF7A460D3A3E}">
      <dsp:nvSpPr>
        <dsp:cNvPr id="0" name=""/>
        <dsp:cNvSpPr/>
      </dsp:nvSpPr>
      <dsp:spPr>
        <a:xfrm>
          <a:off x="3547095" y="3060603"/>
          <a:ext cx="2657666" cy="132883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pl-PL" sz="3100" kern="1200" dirty="0"/>
            <a:t>PRYWATNY</a:t>
          </a:r>
        </a:p>
      </dsp:txBody>
      <dsp:txXfrm>
        <a:off x="3586015" y="3099523"/>
        <a:ext cx="2579826" cy="12509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F055D-A843-43F5-87A4-F568E5EE1F8A}">
      <dsp:nvSpPr>
        <dsp:cNvPr id="0" name=""/>
        <dsp:cNvSpPr/>
      </dsp:nvSpPr>
      <dsp:spPr>
        <a:xfrm>
          <a:off x="0" y="0"/>
          <a:ext cx="8291264" cy="1529514"/>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pl-PL" sz="6500" kern="1200" dirty="0"/>
            <a:t>Prokurator</a:t>
          </a:r>
        </a:p>
      </dsp:txBody>
      <dsp:txXfrm>
        <a:off x="0" y="0"/>
        <a:ext cx="8291264" cy="1529514"/>
      </dsp:txXfrm>
    </dsp:sp>
    <dsp:sp modelId="{B5C5E892-AA55-43DA-BAB7-167EAE8D50AA}">
      <dsp:nvSpPr>
        <dsp:cNvPr id="0" name=""/>
        <dsp:cNvSpPr/>
      </dsp:nvSpPr>
      <dsp:spPr>
        <a:xfrm>
          <a:off x="4048" y="1529514"/>
          <a:ext cx="2761055" cy="32119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Organ postępowania przygotowawczego</a:t>
          </a:r>
        </a:p>
      </dsp:txBody>
      <dsp:txXfrm>
        <a:off x="4048" y="1529514"/>
        <a:ext cx="2761055" cy="3211979"/>
      </dsp:txXfrm>
    </dsp:sp>
    <dsp:sp modelId="{1F005497-C478-4B27-8DCB-8CB41AF97BF9}">
      <dsp:nvSpPr>
        <dsp:cNvPr id="0" name=""/>
        <dsp:cNvSpPr/>
      </dsp:nvSpPr>
      <dsp:spPr>
        <a:xfrm>
          <a:off x="2765104" y="1529514"/>
          <a:ext cx="2761055" cy="32119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Rzecznik interesu społecznego</a:t>
          </a:r>
        </a:p>
      </dsp:txBody>
      <dsp:txXfrm>
        <a:off x="2765104" y="1529514"/>
        <a:ext cx="2761055" cy="3211979"/>
      </dsp:txXfrm>
    </dsp:sp>
    <dsp:sp modelId="{6447A299-B2C1-4D3C-B7D5-36DBBE0A1CB7}">
      <dsp:nvSpPr>
        <dsp:cNvPr id="0" name=""/>
        <dsp:cNvSpPr/>
      </dsp:nvSpPr>
      <dsp:spPr>
        <a:xfrm>
          <a:off x="5526159" y="1529514"/>
          <a:ext cx="2761055" cy="32119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Oskarżyciel publiczny</a:t>
          </a:r>
        </a:p>
      </dsp:txBody>
      <dsp:txXfrm>
        <a:off x="5526159" y="1529514"/>
        <a:ext cx="2761055" cy="3211979"/>
      </dsp:txXfrm>
    </dsp:sp>
    <dsp:sp modelId="{2FE78649-AF93-44A5-B727-F212B64E1F7A}">
      <dsp:nvSpPr>
        <dsp:cNvPr id="0" name=""/>
        <dsp:cNvSpPr/>
      </dsp:nvSpPr>
      <dsp:spPr>
        <a:xfrm>
          <a:off x="0" y="4741493"/>
          <a:ext cx="8291264" cy="35688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08F87470-35FD-46E0-996A-6B2F55BE72D5}" type="datetimeFigureOut">
              <a:rPr lang="pl-PL" smtClean="0"/>
              <a:t>15.10.2019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0025850-4DB7-478E-8239-C1FB3004A952}" type="slidenum">
              <a:rPr lang="pl-PL" smtClean="0"/>
              <a:t>‹#›</a:t>
            </a:fld>
            <a:endParaRPr lang="pl-PL"/>
          </a:p>
        </p:txBody>
      </p:sp>
    </p:spTree>
    <p:extLst>
      <p:ext uri="{BB962C8B-B14F-4D97-AF65-F5344CB8AC3E}">
        <p14:creationId xmlns:p14="http://schemas.microsoft.com/office/powerpoint/2010/main" val="3412440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08F87470-35FD-46E0-996A-6B2F55BE72D5}" type="datetimeFigureOut">
              <a:rPr lang="pl-PL" smtClean="0"/>
              <a:t>15.10.2019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0025850-4DB7-478E-8239-C1FB3004A952}" type="slidenum">
              <a:rPr lang="pl-PL" smtClean="0"/>
              <a:t>‹#›</a:t>
            </a:fld>
            <a:endParaRPr lang="pl-PL"/>
          </a:p>
        </p:txBody>
      </p:sp>
    </p:spTree>
    <p:extLst>
      <p:ext uri="{BB962C8B-B14F-4D97-AF65-F5344CB8AC3E}">
        <p14:creationId xmlns:p14="http://schemas.microsoft.com/office/powerpoint/2010/main" val="3116006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08F87470-35FD-46E0-996A-6B2F55BE72D5}" type="datetimeFigureOut">
              <a:rPr lang="pl-PL" smtClean="0"/>
              <a:t>15.10.2019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0025850-4DB7-478E-8239-C1FB3004A952}" type="slidenum">
              <a:rPr lang="pl-PL" smtClean="0"/>
              <a:t>‹#›</a:t>
            </a:fld>
            <a:endParaRPr lang="pl-P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29467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08F87470-35FD-46E0-996A-6B2F55BE72D5}" type="datetimeFigureOut">
              <a:rPr lang="pl-PL" smtClean="0"/>
              <a:t>15.10.2019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0025850-4DB7-478E-8239-C1FB3004A952}" type="slidenum">
              <a:rPr lang="pl-PL" smtClean="0"/>
              <a:t>‹#›</a:t>
            </a:fld>
            <a:endParaRPr lang="pl-PL"/>
          </a:p>
        </p:txBody>
      </p:sp>
    </p:spTree>
    <p:extLst>
      <p:ext uri="{BB962C8B-B14F-4D97-AF65-F5344CB8AC3E}">
        <p14:creationId xmlns:p14="http://schemas.microsoft.com/office/powerpoint/2010/main" val="174358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08F87470-35FD-46E0-996A-6B2F55BE72D5}" type="datetimeFigureOut">
              <a:rPr lang="pl-PL" smtClean="0"/>
              <a:t>15.10.2019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0025850-4DB7-478E-8239-C1FB3004A952}" type="slidenum">
              <a:rPr lang="pl-PL" smtClean="0"/>
              <a:t>‹#›</a:t>
            </a:fld>
            <a:endParaRPr lang="pl-P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750940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08F87470-35FD-46E0-996A-6B2F55BE72D5}" type="datetimeFigureOut">
              <a:rPr lang="pl-PL" smtClean="0"/>
              <a:t>15.10.2019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0025850-4DB7-478E-8239-C1FB3004A952}" type="slidenum">
              <a:rPr lang="pl-PL" smtClean="0"/>
              <a:t>‹#›</a:t>
            </a:fld>
            <a:endParaRPr lang="pl-PL"/>
          </a:p>
        </p:txBody>
      </p:sp>
    </p:spTree>
    <p:extLst>
      <p:ext uri="{BB962C8B-B14F-4D97-AF65-F5344CB8AC3E}">
        <p14:creationId xmlns:p14="http://schemas.microsoft.com/office/powerpoint/2010/main" val="39971532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08F87470-35FD-46E0-996A-6B2F55BE72D5}" type="datetimeFigureOut">
              <a:rPr lang="pl-PL" smtClean="0"/>
              <a:t>15.10.2019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0025850-4DB7-478E-8239-C1FB3004A952}" type="slidenum">
              <a:rPr lang="pl-PL" smtClean="0"/>
              <a:t>‹#›</a:t>
            </a:fld>
            <a:endParaRPr lang="pl-PL"/>
          </a:p>
        </p:txBody>
      </p:sp>
    </p:spTree>
    <p:extLst>
      <p:ext uri="{BB962C8B-B14F-4D97-AF65-F5344CB8AC3E}">
        <p14:creationId xmlns:p14="http://schemas.microsoft.com/office/powerpoint/2010/main" val="29093864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08F87470-35FD-46E0-996A-6B2F55BE72D5}" type="datetimeFigureOut">
              <a:rPr lang="pl-PL" smtClean="0"/>
              <a:t>15.10.2019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0025850-4DB7-478E-8239-C1FB3004A952}" type="slidenum">
              <a:rPr lang="pl-PL" smtClean="0"/>
              <a:t>‹#›</a:t>
            </a:fld>
            <a:endParaRPr lang="pl-PL"/>
          </a:p>
        </p:txBody>
      </p:sp>
    </p:spTree>
    <p:extLst>
      <p:ext uri="{BB962C8B-B14F-4D97-AF65-F5344CB8AC3E}">
        <p14:creationId xmlns:p14="http://schemas.microsoft.com/office/powerpoint/2010/main" val="1566753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08F87470-35FD-46E0-996A-6B2F55BE72D5}" type="datetimeFigureOut">
              <a:rPr lang="pl-PL" smtClean="0"/>
              <a:t>15.10.2019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0025850-4DB7-478E-8239-C1FB3004A952}" type="slidenum">
              <a:rPr lang="pl-PL" smtClean="0"/>
              <a:t>‹#›</a:t>
            </a:fld>
            <a:endParaRPr lang="pl-PL"/>
          </a:p>
        </p:txBody>
      </p:sp>
    </p:spTree>
    <p:extLst>
      <p:ext uri="{BB962C8B-B14F-4D97-AF65-F5344CB8AC3E}">
        <p14:creationId xmlns:p14="http://schemas.microsoft.com/office/powerpoint/2010/main" val="366936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08F87470-35FD-46E0-996A-6B2F55BE72D5}" type="datetimeFigureOut">
              <a:rPr lang="pl-PL" smtClean="0"/>
              <a:t>15.10.2019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0025850-4DB7-478E-8239-C1FB3004A952}" type="slidenum">
              <a:rPr lang="pl-PL" smtClean="0"/>
              <a:t>‹#›</a:t>
            </a:fld>
            <a:endParaRPr lang="pl-PL"/>
          </a:p>
        </p:txBody>
      </p:sp>
    </p:spTree>
    <p:extLst>
      <p:ext uri="{BB962C8B-B14F-4D97-AF65-F5344CB8AC3E}">
        <p14:creationId xmlns:p14="http://schemas.microsoft.com/office/powerpoint/2010/main" val="2348392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pl-PL"/>
              <a:t>Kliknij, aby edytować styl</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08F87470-35FD-46E0-996A-6B2F55BE72D5}" type="datetimeFigureOut">
              <a:rPr lang="pl-PL" smtClean="0"/>
              <a:t>15.10.2019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0025850-4DB7-478E-8239-C1FB3004A952}" type="slidenum">
              <a:rPr lang="pl-PL" smtClean="0"/>
              <a:t>‹#›</a:t>
            </a:fld>
            <a:endParaRPr lang="pl-PL"/>
          </a:p>
        </p:txBody>
      </p:sp>
    </p:spTree>
    <p:extLst>
      <p:ext uri="{BB962C8B-B14F-4D97-AF65-F5344CB8AC3E}">
        <p14:creationId xmlns:p14="http://schemas.microsoft.com/office/powerpoint/2010/main" val="2562279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08F87470-35FD-46E0-996A-6B2F55BE72D5}" type="datetimeFigureOut">
              <a:rPr lang="pl-PL" smtClean="0"/>
              <a:t>15.10.2019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0025850-4DB7-478E-8239-C1FB3004A952}" type="slidenum">
              <a:rPr lang="pl-PL" smtClean="0"/>
              <a:t>‹#›</a:t>
            </a:fld>
            <a:endParaRPr lang="pl-PL"/>
          </a:p>
        </p:txBody>
      </p:sp>
    </p:spTree>
    <p:extLst>
      <p:ext uri="{BB962C8B-B14F-4D97-AF65-F5344CB8AC3E}">
        <p14:creationId xmlns:p14="http://schemas.microsoft.com/office/powerpoint/2010/main" val="310375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08F87470-35FD-46E0-996A-6B2F55BE72D5}" type="datetimeFigureOut">
              <a:rPr lang="pl-PL" smtClean="0"/>
              <a:t>15.10.2019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0025850-4DB7-478E-8239-C1FB3004A952}" type="slidenum">
              <a:rPr lang="pl-PL" smtClean="0"/>
              <a:t>‹#›</a:t>
            </a:fld>
            <a:endParaRPr lang="pl-PL"/>
          </a:p>
        </p:txBody>
      </p:sp>
    </p:spTree>
    <p:extLst>
      <p:ext uri="{BB962C8B-B14F-4D97-AF65-F5344CB8AC3E}">
        <p14:creationId xmlns:p14="http://schemas.microsoft.com/office/powerpoint/2010/main" val="1157949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F87470-35FD-46E0-996A-6B2F55BE72D5}" type="datetimeFigureOut">
              <a:rPr lang="pl-PL" smtClean="0"/>
              <a:t>15.10.2019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0025850-4DB7-478E-8239-C1FB3004A952}" type="slidenum">
              <a:rPr lang="pl-PL" smtClean="0"/>
              <a:t>‹#›</a:t>
            </a:fld>
            <a:endParaRPr lang="pl-PL"/>
          </a:p>
        </p:txBody>
      </p:sp>
    </p:spTree>
    <p:extLst>
      <p:ext uri="{BB962C8B-B14F-4D97-AF65-F5344CB8AC3E}">
        <p14:creationId xmlns:p14="http://schemas.microsoft.com/office/powerpoint/2010/main" val="3176420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l-PL"/>
              <a:t>Edytuj style wzorca tekstu</a:t>
            </a:r>
          </a:p>
        </p:txBody>
      </p:sp>
      <p:sp>
        <p:nvSpPr>
          <p:cNvPr id="5" name="Date Placeholder 4"/>
          <p:cNvSpPr>
            <a:spLocks noGrp="1"/>
          </p:cNvSpPr>
          <p:nvPr>
            <p:ph type="dt" sz="half" idx="10"/>
          </p:nvPr>
        </p:nvSpPr>
        <p:spPr/>
        <p:txBody>
          <a:bodyPr/>
          <a:lstStyle/>
          <a:p>
            <a:fld id="{08F87470-35FD-46E0-996A-6B2F55BE72D5}" type="datetimeFigureOut">
              <a:rPr lang="pl-PL" smtClean="0"/>
              <a:t>15.10.2019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0025850-4DB7-478E-8239-C1FB3004A952}" type="slidenum">
              <a:rPr lang="pl-PL" smtClean="0"/>
              <a:t>‹#›</a:t>
            </a:fld>
            <a:endParaRPr lang="pl-PL"/>
          </a:p>
        </p:txBody>
      </p:sp>
    </p:spTree>
    <p:extLst>
      <p:ext uri="{BB962C8B-B14F-4D97-AF65-F5344CB8AC3E}">
        <p14:creationId xmlns:p14="http://schemas.microsoft.com/office/powerpoint/2010/main" val="758838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08F87470-35FD-46E0-996A-6B2F55BE72D5}" type="datetimeFigureOut">
              <a:rPr lang="pl-PL" smtClean="0"/>
              <a:t>15.10.2019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0025850-4DB7-478E-8239-C1FB3004A952}" type="slidenum">
              <a:rPr lang="pl-PL" smtClean="0"/>
              <a:t>‹#›</a:t>
            </a:fld>
            <a:endParaRPr lang="pl-PL"/>
          </a:p>
        </p:txBody>
      </p:sp>
    </p:spTree>
    <p:extLst>
      <p:ext uri="{BB962C8B-B14F-4D97-AF65-F5344CB8AC3E}">
        <p14:creationId xmlns:p14="http://schemas.microsoft.com/office/powerpoint/2010/main" val="4007121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8F87470-35FD-46E0-996A-6B2F55BE72D5}" type="datetimeFigureOut">
              <a:rPr lang="pl-PL" smtClean="0"/>
              <a:t>15.10.2019</a:t>
            </a:fld>
            <a:endParaRPr lang="pl-PL"/>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50025850-4DB7-478E-8239-C1FB3004A952}" type="slidenum">
              <a:rPr lang="pl-PL" smtClean="0"/>
              <a:t>‹#›</a:t>
            </a:fld>
            <a:endParaRPr lang="pl-PL"/>
          </a:p>
        </p:txBody>
      </p:sp>
    </p:spTree>
    <p:extLst>
      <p:ext uri="{BB962C8B-B14F-4D97-AF65-F5344CB8AC3E}">
        <p14:creationId xmlns:p14="http://schemas.microsoft.com/office/powerpoint/2010/main" val="24653093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a:t>Podstawy procesu karnego</a:t>
            </a:r>
          </a:p>
        </p:txBody>
      </p:sp>
      <p:sp>
        <p:nvSpPr>
          <p:cNvPr id="3" name="Subtitle 2"/>
          <p:cNvSpPr>
            <a:spLocks noGrp="1"/>
          </p:cNvSpPr>
          <p:nvPr>
            <p:ph type="subTitle" idx="1"/>
          </p:nvPr>
        </p:nvSpPr>
        <p:spPr/>
        <p:txBody>
          <a:bodyPr/>
          <a:lstStyle/>
          <a:p>
            <a:r>
              <a:rPr lang="pl-PL" dirty="0"/>
              <a:t>Podstawowe pojęcia</a:t>
            </a:r>
          </a:p>
        </p:txBody>
      </p:sp>
    </p:spTree>
    <p:extLst>
      <p:ext uri="{BB962C8B-B14F-4D97-AF65-F5344CB8AC3E}">
        <p14:creationId xmlns:p14="http://schemas.microsoft.com/office/powerpoint/2010/main" val="634757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Cele procesu karnego</a:t>
            </a:r>
          </a:p>
        </p:txBody>
      </p:sp>
      <p:sp>
        <p:nvSpPr>
          <p:cNvPr id="2" name="Content Placeholder 1"/>
          <p:cNvSpPr>
            <a:spLocks noGrp="1"/>
          </p:cNvSpPr>
          <p:nvPr>
            <p:ph idx="1"/>
          </p:nvPr>
        </p:nvSpPr>
        <p:spPr>
          <a:xfrm>
            <a:off x="609598" y="1340768"/>
            <a:ext cx="7130753" cy="4907632"/>
          </a:xfrm>
        </p:spPr>
        <p:txBody>
          <a:bodyPr>
            <a:normAutofit fontScale="85000" lnSpcReduction="20000"/>
          </a:bodyPr>
          <a:lstStyle/>
          <a:p>
            <a:r>
              <a:rPr lang="pl-PL" sz="2200" b="1" dirty="0"/>
              <a:t>Osiągnięcie stanu sprawiedliwości prawnomaterialnej</a:t>
            </a:r>
            <a:r>
              <a:rPr lang="pl-PL" sz="2200" dirty="0"/>
              <a:t>-</a:t>
            </a:r>
            <a:r>
              <a:rPr lang="pl-PL" sz="2200" b="1" dirty="0"/>
              <a:t> </a:t>
            </a:r>
            <a:r>
              <a:rPr lang="pl-PL" sz="2200" dirty="0"/>
              <a:t>doprowadzenie do słusznego zastosowania normy prawa karnego materialnego </a:t>
            </a:r>
          </a:p>
          <a:p>
            <a:pPr marL="109728" indent="0">
              <a:buNone/>
            </a:pPr>
            <a:endParaRPr lang="pl-PL" sz="2200" dirty="0"/>
          </a:p>
          <a:p>
            <a:pPr marL="109728" indent="0">
              <a:buNone/>
            </a:pPr>
            <a:r>
              <a:rPr lang="pl-PL" sz="2200" dirty="0"/>
              <a:t>Skonkretyzowanie normy prawa karnego materialnego= zamiana abstrakcyjnej normy prawa karnego materialnego w normę skonkretyzowaną, przymierzoną do konkretnego czynu ludzkiego i wyciągnięcia z tego faktu następstw przwidzianych w prawie karnym materialnym→ </a:t>
            </a:r>
            <a:r>
              <a:rPr lang="pl-PL" sz="2200" b="1" dirty="0"/>
              <a:t>subsumcja czynu pod przepis prawny</a:t>
            </a:r>
            <a:endParaRPr lang="pl-PL" sz="2200" dirty="0"/>
          </a:p>
          <a:p>
            <a:endParaRPr lang="pl-PL" sz="2200" dirty="0"/>
          </a:p>
          <a:p>
            <a:pPr marL="109728" indent="0">
              <a:buNone/>
            </a:pPr>
            <a:endParaRPr lang="pl-PL" sz="2200" dirty="0"/>
          </a:p>
          <a:p>
            <a:r>
              <a:rPr lang="pl-PL" sz="2200" b="1" dirty="0"/>
              <a:t>Osiągnięcie stanu sprawiedliwości proceduralnej</a:t>
            </a:r>
            <a:r>
              <a:rPr lang="pl-PL" sz="2200" dirty="0"/>
              <a:t>- sytuacja, w której osoba, przeciwko której lub na rzecz której proces się toczy, nabiera przekonania, że organy procesowe zrobiły wszystko, aby prawu stało się zadość, postępując w stosunku do niej zgodnie z prawem, sumiennie i w najlepszej woli</a:t>
            </a:r>
          </a:p>
        </p:txBody>
      </p:sp>
    </p:spTree>
    <p:extLst>
      <p:ext uri="{BB962C8B-B14F-4D97-AF65-F5344CB8AC3E}">
        <p14:creationId xmlns:p14="http://schemas.microsoft.com/office/powerpoint/2010/main" val="1962471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pl-PL" dirty="0"/>
              <a:t>Cele procesu karnego</a:t>
            </a:r>
          </a:p>
        </p:txBody>
      </p:sp>
      <p:sp>
        <p:nvSpPr>
          <p:cNvPr id="2" name="Content Placeholder 1"/>
          <p:cNvSpPr>
            <a:spLocks noGrp="1"/>
          </p:cNvSpPr>
          <p:nvPr>
            <p:ph idx="1"/>
          </p:nvPr>
        </p:nvSpPr>
        <p:spPr>
          <a:xfrm>
            <a:off x="609599" y="1484784"/>
            <a:ext cx="6347714" cy="5040560"/>
          </a:xfrm>
        </p:spPr>
        <p:txBody>
          <a:bodyPr>
            <a:normAutofit fontScale="92500" lnSpcReduction="10000"/>
          </a:bodyPr>
          <a:lstStyle/>
          <a:p>
            <a:r>
              <a:rPr lang="pl-PL" dirty="0"/>
              <a:t>Art. 2 § 1 k.p.k.- normatywne określenie celu procesu karnego</a:t>
            </a:r>
          </a:p>
          <a:p>
            <a:pPr marL="109728" indent="0">
              <a:buNone/>
            </a:pPr>
            <a:r>
              <a:rPr lang="pl-PL" dirty="0"/>
              <a:t>Przepisy kodeksu mają na celu takie ukształtowanie postępowania karnego, aby:</a:t>
            </a:r>
          </a:p>
          <a:p>
            <a:pPr marL="624078" indent="-514350">
              <a:buAutoNum type="arabicParenR"/>
            </a:pPr>
            <a:r>
              <a:rPr lang="pl-PL" dirty="0"/>
              <a:t>Sprawca przestępstwa został wykryty i pociągnięty do odpowiedzialności karnej, a osoba niewinna nie poniosła tej odpowiedzialności,</a:t>
            </a:r>
          </a:p>
          <a:p>
            <a:pPr marL="624078" indent="-514350">
              <a:buAutoNum type="arabicParenR"/>
            </a:pPr>
            <a:r>
              <a:rPr lang="pl-PL" dirty="0"/>
              <a:t>Przez trafne zastosowanie środków przewidzianych w prawie karnym oraz ujawnienie okoliczności sprzyjających popełnieniu przestępstwa osiągnięte zostały zadania postępowania karnego nie tylko w zwalczaniu przestępstw, lecz także w zapobieganiu im oraz w umacnianiu poszanowania prawa i zasad współżycia społecznego,</a:t>
            </a:r>
          </a:p>
          <a:p>
            <a:pPr marL="624078" indent="-514350">
              <a:buAutoNum type="arabicParenR"/>
            </a:pPr>
            <a:r>
              <a:rPr lang="pl-PL" dirty="0"/>
              <a:t>Uwzględnione zostały prawnie chronione interesy pokrzywdzonego przy jednoczesnym poszanowaniu jego godności,</a:t>
            </a:r>
          </a:p>
          <a:p>
            <a:pPr marL="624078" indent="-514350">
              <a:buAutoNum type="arabicParenR"/>
            </a:pPr>
            <a:r>
              <a:rPr lang="pl-PL" dirty="0"/>
              <a:t>Rozstrzygnięcie sprawy nastąpiło w rozsądnym terminie.</a:t>
            </a:r>
          </a:p>
        </p:txBody>
      </p:sp>
    </p:spTree>
    <p:extLst>
      <p:ext uri="{BB962C8B-B14F-4D97-AF65-F5344CB8AC3E}">
        <p14:creationId xmlns:p14="http://schemas.microsoft.com/office/powerpoint/2010/main" val="2523060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52519" y="228480"/>
            <a:ext cx="7886700" cy="1096280"/>
          </a:xfrm>
        </p:spPr>
        <p:txBody>
          <a:bodyPr>
            <a:noAutofit/>
          </a:bodyPr>
          <a:lstStyle/>
          <a:p>
            <a:pPr algn="ctr"/>
            <a:r>
              <a:rPr lang="pl-PL" dirty="0"/>
              <a:t>Tryby ścigania w procesie karnym</a:t>
            </a:r>
          </a:p>
        </p:txBody>
      </p:sp>
      <p:sp>
        <p:nvSpPr>
          <p:cNvPr id="4" name="pole tekstowe 3"/>
          <p:cNvSpPr txBox="1"/>
          <p:nvPr/>
        </p:nvSpPr>
        <p:spPr>
          <a:xfrm>
            <a:off x="1060949" y="2075645"/>
            <a:ext cx="3459786" cy="430887"/>
          </a:xfrm>
          <a:prstGeom prst="rect">
            <a:avLst/>
          </a:prstGeom>
          <a:noFill/>
        </p:spPr>
        <p:txBody>
          <a:bodyPr wrap="square" rtlCol="0">
            <a:spAutoFit/>
          </a:bodyPr>
          <a:lstStyle/>
          <a:p>
            <a:pPr algn="ctr"/>
            <a:r>
              <a:rPr lang="pl-PL" sz="2200" dirty="0"/>
              <a:t>PUBLICZNOSKARGOWY</a:t>
            </a:r>
          </a:p>
        </p:txBody>
      </p:sp>
      <p:sp>
        <p:nvSpPr>
          <p:cNvPr id="5" name="pole tekstowe 4"/>
          <p:cNvSpPr txBox="1"/>
          <p:nvPr/>
        </p:nvSpPr>
        <p:spPr>
          <a:xfrm>
            <a:off x="5310219" y="2075644"/>
            <a:ext cx="3630706" cy="430887"/>
          </a:xfrm>
          <a:prstGeom prst="rect">
            <a:avLst/>
          </a:prstGeom>
          <a:noFill/>
        </p:spPr>
        <p:txBody>
          <a:bodyPr wrap="square" rtlCol="0">
            <a:spAutoFit/>
          </a:bodyPr>
          <a:lstStyle/>
          <a:p>
            <a:pPr algn="ctr"/>
            <a:r>
              <a:rPr lang="pl-PL" sz="2200" dirty="0"/>
              <a:t>PRYWATNOSKARGOWY</a:t>
            </a:r>
          </a:p>
        </p:txBody>
      </p:sp>
      <p:cxnSp>
        <p:nvCxnSpPr>
          <p:cNvPr id="7" name="Łącznik: łamany 6"/>
          <p:cNvCxnSpPr/>
          <p:nvPr/>
        </p:nvCxnSpPr>
        <p:spPr>
          <a:xfrm rot="5400000">
            <a:off x="3324117" y="442528"/>
            <a:ext cx="675994" cy="2267510"/>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cxnSp>
        <p:nvCxnSpPr>
          <p:cNvPr id="14" name="Łącznik: łamany 13"/>
          <p:cNvCxnSpPr/>
          <p:nvPr/>
        </p:nvCxnSpPr>
        <p:spPr>
          <a:xfrm rot="16200000" flipH="1">
            <a:off x="5632810" y="401345"/>
            <a:ext cx="675993" cy="2349874"/>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sp>
        <p:nvSpPr>
          <p:cNvPr id="17" name="pole tekstowe 16"/>
          <p:cNvSpPr txBox="1"/>
          <p:nvPr/>
        </p:nvSpPr>
        <p:spPr>
          <a:xfrm>
            <a:off x="393328" y="4127287"/>
            <a:ext cx="2030544" cy="369332"/>
          </a:xfrm>
          <a:prstGeom prst="rect">
            <a:avLst/>
          </a:prstGeom>
          <a:noFill/>
        </p:spPr>
        <p:txBody>
          <a:bodyPr wrap="square" rtlCol="0">
            <a:spAutoFit/>
          </a:bodyPr>
          <a:lstStyle/>
          <a:p>
            <a:pPr algn="ctr"/>
            <a:r>
              <a:rPr lang="pl-PL" b="1" dirty="0"/>
              <a:t>bezwarunkowy</a:t>
            </a:r>
          </a:p>
        </p:txBody>
      </p:sp>
      <p:sp>
        <p:nvSpPr>
          <p:cNvPr id="18" name="pole tekstowe 17"/>
          <p:cNvSpPr txBox="1"/>
          <p:nvPr/>
        </p:nvSpPr>
        <p:spPr>
          <a:xfrm>
            <a:off x="3273520" y="4127287"/>
            <a:ext cx="1658520" cy="369332"/>
          </a:xfrm>
          <a:prstGeom prst="rect">
            <a:avLst/>
          </a:prstGeom>
          <a:noFill/>
        </p:spPr>
        <p:txBody>
          <a:bodyPr wrap="square" rtlCol="0">
            <a:spAutoFit/>
          </a:bodyPr>
          <a:lstStyle/>
          <a:p>
            <a:r>
              <a:rPr lang="pl-PL" b="1" dirty="0"/>
              <a:t>warunkowy</a:t>
            </a:r>
          </a:p>
        </p:txBody>
      </p:sp>
      <p:cxnSp>
        <p:nvCxnSpPr>
          <p:cNvPr id="20" name="Łącznik: łamany 19"/>
          <p:cNvCxnSpPr/>
          <p:nvPr/>
        </p:nvCxnSpPr>
        <p:spPr>
          <a:xfrm rot="5400000">
            <a:off x="1397554" y="2752116"/>
            <a:ext cx="675994" cy="1376642"/>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cxnSp>
        <p:nvCxnSpPr>
          <p:cNvPr id="40" name="Łącznik: łamany 39"/>
          <p:cNvCxnSpPr/>
          <p:nvPr/>
        </p:nvCxnSpPr>
        <p:spPr>
          <a:xfrm rot="16200000" flipH="1">
            <a:off x="2812818" y="2761849"/>
            <a:ext cx="675994" cy="1369920"/>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cxnSp>
        <p:nvCxnSpPr>
          <p:cNvPr id="45" name="Łącznik: łamany 44"/>
          <p:cNvCxnSpPr/>
          <p:nvPr/>
        </p:nvCxnSpPr>
        <p:spPr>
          <a:xfrm rot="5400000">
            <a:off x="2820169" y="4200836"/>
            <a:ext cx="675994" cy="1268225"/>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cxnSp>
        <p:nvCxnSpPr>
          <p:cNvPr id="46" name="Łącznik: łamany 45"/>
          <p:cNvCxnSpPr/>
          <p:nvPr/>
        </p:nvCxnSpPr>
        <p:spPr>
          <a:xfrm rot="16200000" flipH="1">
            <a:off x="4139242" y="4149656"/>
            <a:ext cx="675994" cy="1369920"/>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sp>
        <p:nvSpPr>
          <p:cNvPr id="49" name="pole tekstowe 48"/>
          <p:cNvSpPr txBox="1"/>
          <p:nvPr/>
        </p:nvSpPr>
        <p:spPr>
          <a:xfrm>
            <a:off x="627940" y="5182128"/>
            <a:ext cx="3207835" cy="1246495"/>
          </a:xfrm>
          <a:prstGeom prst="rect">
            <a:avLst/>
          </a:prstGeom>
          <a:noFill/>
        </p:spPr>
        <p:txBody>
          <a:bodyPr wrap="square" rtlCol="0">
            <a:spAutoFit/>
          </a:bodyPr>
          <a:lstStyle/>
          <a:p>
            <a:pPr algn="ctr"/>
            <a:r>
              <a:rPr lang="pl-PL" sz="1500" u="sng" dirty="0"/>
              <a:t>uzależniony od </a:t>
            </a:r>
            <a:r>
              <a:rPr lang="pl-PL" sz="1500" b="1" u="sng" dirty="0"/>
              <a:t>wniosku </a:t>
            </a:r>
            <a:r>
              <a:rPr lang="pl-PL" sz="1500" u="sng" dirty="0"/>
              <a:t>pokrzywdzonego</a:t>
            </a:r>
          </a:p>
          <a:p>
            <a:pPr algn="ctr"/>
            <a:r>
              <a:rPr lang="pl-PL" sz="1500" dirty="0"/>
              <a:t>(z chwilą złożenia wniosku postępowanie toczy się z urzędu)</a:t>
            </a:r>
          </a:p>
        </p:txBody>
      </p:sp>
      <p:sp>
        <p:nvSpPr>
          <p:cNvPr id="54" name="pole tekstowe 53"/>
          <p:cNvSpPr txBox="1"/>
          <p:nvPr/>
        </p:nvSpPr>
        <p:spPr>
          <a:xfrm>
            <a:off x="3835774" y="5182128"/>
            <a:ext cx="2733115" cy="1477328"/>
          </a:xfrm>
          <a:prstGeom prst="rect">
            <a:avLst/>
          </a:prstGeom>
          <a:noFill/>
        </p:spPr>
        <p:txBody>
          <a:bodyPr wrap="square" rtlCol="0">
            <a:spAutoFit/>
          </a:bodyPr>
          <a:lstStyle/>
          <a:p>
            <a:pPr algn="ctr"/>
            <a:r>
              <a:rPr lang="pl-PL" sz="1500" u="sng" dirty="0"/>
              <a:t>uzależniony od </a:t>
            </a:r>
            <a:r>
              <a:rPr lang="pl-PL" sz="1500" b="1" u="sng" dirty="0"/>
              <a:t>zezwolenia</a:t>
            </a:r>
            <a:r>
              <a:rPr lang="pl-PL" sz="1500" u="sng" dirty="0"/>
              <a:t>  właściwego organu</a:t>
            </a:r>
          </a:p>
          <a:p>
            <a:pPr algn="ctr"/>
            <a:endParaRPr lang="pl-PL" sz="1500" u="sng" dirty="0"/>
          </a:p>
          <a:p>
            <a:pPr algn="ctr"/>
            <a:r>
              <a:rPr lang="pl-PL" sz="1500" dirty="0"/>
              <a:t>wszystkie przypadki uchylenia immunitetów procesowych</a:t>
            </a:r>
            <a:endParaRPr lang="pl-PL" dirty="0"/>
          </a:p>
        </p:txBody>
      </p:sp>
      <p:sp>
        <p:nvSpPr>
          <p:cNvPr id="55" name="pole tekstowe 54"/>
          <p:cNvSpPr txBox="1"/>
          <p:nvPr/>
        </p:nvSpPr>
        <p:spPr>
          <a:xfrm>
            <a:off x="5097029" y="2485773"/>
            <a:ext cx="3903163" cy="1938992"/>
          </a:xfrm>
          <a:prstGeom prst="rect">
            <a:avLst/>
          </a:prstGeom>
          <a:noFill/>
        </p:spPr>
        <p:txBody>
          <a:bodyPr wrap="square" rtlCol="0">
            <a:spAutoFit/>
          </a:bodyPr>
          <a:lstStyle/>
          <a:p>
            <a:pPr algn="ctr"/>
            <a:r>
              <a:rPr lang="pl-PL" sz="1500" dirty="0"/>
              <a:t>1) Postępowanie prowadzone na skutek </a:t>
            </a:r>
            <a:r>
              <a:rPr lang="pl-PL" sz="1500" b="1" dirty="0"/>
              <a:t>prywatnego aktu oskarżenia</a:t>
            </a:r>
            <a:r>
              <a:rPr lang="pl-PL" sz="1500" dirty="0"/>
              <a:t>  wniesionego przez pokrzywdzonego, który staje się oskarżycielem prywatnym.</a:t>
            </a:r>
          </a:p>
          <a:p>
            <a:pPr algn="ctr"/>
            <a:r>
              <a:rPr lang="pl-PL" sz="1500" dirty="0"/>
              <a:t>2) Oskarżyciel publiczny może wszcząć lub wstąpić do postępowania, jeżeli wymaga tego interes społeczny.</a:t>
            </a:r>
          </a:p>
        </p:txBody>
      </p:sp>
      <p:sp>
        <p:nvSpPr>
          <p:cNvPr id="16" name="pole tekstowe 15"/>
          <p:cNvSpPr txBox="1"/>
          <p:nvPr/>
        </p:nvSpPr>
        <p:spPr>
          <a:xfrm>
            <a:off x="189789" y="2485773"/>
            <a:ext cx="4847974" cy="553998"/>
          </a:xfrm>
          <a:prstGeom prst="rect">
            <a:avLst/>
          </a:prstGeom>
          <a:noFill/>
        </p:spPr>
        <p:txBody>
          <a:bodyPr wrap="square" rtlCol="0">
            <a:spAutoFit/>
          </a:bodyPr>
          <a:lstStyle/>
          <a:p>
            <a:pPr algn="ctr"/>
            <a:r>
              <a:rPr lang="pl-PL" sz="1500" dirty="0"/>
              <a:t>Postępowanie prowadzone z własnej inicjatywy organu ścigania</a:t>
            </a:r>
          </a:p>
        </p:txBody>
      </p:sp>
    </p:spTree>
    <p:extLst>
      <p:ext uri="{BB962C8B-B14F-4D97-AF65-F5344CB8AC3E}">
        <p14:creationId xmlns:p14="http://schemas.microsoft.com/office/powerpoint/2010/main" val="2071323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Tryb publicznoskargowy</a:t>
            </a:r>
          </a:p>
        </p:txBody>
      </p:sp>
      <p:sp>
        <p:nvSpPr>
          <p:cNvPr id="2" name="Content Placeholder 1"/>
          <p:cNvSpPr>
            <a:spLocks noGrp="1"/>
          </p:cNvSpPr>
          <p:nvPr>
            <p:ph idx="1"/>
          </p:nvPr>
        </p:nvSpPr>
        <p:spPr/>
        <p:txBody>
          <a:bodyPr>
            <a:normAutofit/>
          </a:bodyPr>
          <a:lstStyle/>
          <a:p>
            <a:r>
              <a:rPr lang="pl-PL" dirty="0"/>
              <a:t>Przestępstwa ścigane z urzędu</a:t>
            </a:r>
          </a:p>
          <a:p>
            <a:endParaRPr lang="pl-PL" dirty="0"/>
          </a:p>
          <a:p>
            <a:r>
              <a:rPr lang="pl-PL" dirty="0"/>
              <a:t>Organy ścigania są zobligowane do podjęcia odpowiednich czynności zmierzających do ścigania karnego, skoro tylko powezmą informację o możliwości popełnienia przestępstwa</a:t>
            </a:r>
          </a:p>
          <a:p>
            <a:pPr marL="109728" indent="0">
              <a:buNone/>
            </a:pPr>
            <a:endParaRPr lang="pl-PL" dirty="0"/>
          </a:p>
          <a:p>
            <a:r>
              <a:rPr lang="pl-PL" dirty="0"/>
              <a:t>Ściganie niezależnie od woli pokrzywdzonego</a:t>
            </a:r>
          </a:p>
          <a:p>
            <a:pPr marL="109728" indent="0">
              <a:buNone/>
            </a:pPr>
            <a:endParaRPr lang="pl-PL" dirty="0"/>
          </a:p>
          <a:p>
            <a:r>
              <a:rPr lang="pl-PL" dirty="0"/>
              <a:t>Większość spraw karnych jest inicjowana w tym trybie</a:t>
            </a:r>
          </a:p>
          <a:p>
            <a:endParaRPr lang="pl-PL" dirty="0"/>
          </a:p>
          <a:p>
            <a:endParaRPr lang="pl-PL" dirty="0"/>
          </a:p>
        </p:txBody>
      </p:sp>
    </p:spTree>
    <p:extLst>
      <p:ext uri="{BB962C8B-B14F-4D97-AF65-F5344CB8AC3E}">
        <p14:creationId xmlns:p14="http://schemas.microsoft.com/office/powerpoint/2010/main" val="3502905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Tryb publicznoskargowy</a:t>
            </a:r>
          </a:p>
        </p:txBody>
      </p:sp>
      <p:sp>
        <p:nvSpPr>
          <p:cNvPr id="2" name="Content Placeholder 1"/>
          <p:cNvSpPr>
            <a:spLocks noGrp="1"/>
          </p:cNvSpPr>
          <p:nvPr>
            <p:ph idx="1"/>
          </p:nvPr>
        </p:nvSpPr>
        <p:spPr>
          <a:xfrm>
            <a:off x="457200" y="1481328"/>
            <a:ext cx="8363272" cy="4525963"/>
          </a:xfrm>
        </p:spPr>
        <p:txBody>
          <a:bodyPr>
            <a:normAutofit/>
          </a:bodyPr>
          <a:lstStyle/>
          <a:p>
            <a:r>
              <a:rPr lang="pl-PL" dirty="0"/>
              <a:t>Przestępstwa ścigane na wniosek</a:t>
            </a:r>
          </a:p>
          <a:p>
            <a:endParaRPr lang="pl-PL" dirty="0"/>
          </a:p>
          <a:p>
            <a:r>
              <a:rPr lang="pl-PL" dirty="0"/>
              <a:t>W sprawach o przestępstwa ścigane na wniosek, postępowanie w chwilą złożenia wniosku toczy się z urzędu→ art. 12 k.p.k.</a:t>
            </a:r>
          </a:p>
          <a:p>
            <a:pPr marL="109728" indent="0">
              <a:buNone/>
            </a:pPr>
            <a:endParaRPr lang="pl-PL" dirty="0"/>
          </a:p>
          <a:p>
            <a:r>
              <a:rPr lang="pl-PL" dirty="0"/>
              <a:t>Względnie wnioskowe- wniosek o ściganie jest wymagany ze względu na osobisty stosunek łączący sprawcę z pokrzywdzonym</a:t>
            </a:r>
          </a:p>
          <a:p>
            <a:endParaRPr lang="pl-PL" dirty="0"/>
          </a:p>
          <a:p>
            <a:r>
              <a:rPr lang="pl-PL" dirty="0"/>
              <a:t>Bezwględnie wnioskowe- ścigane dopiero po złożeniu wniosku przez pokrzywdzonego, niezależnie od relacji łączącej pokrzywdzonego z podejrzanym</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2947728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Tryb prywatnoskargowy</a:t>
            </a:r>
          </a:p>
        </p:txBody>
      </p:sp>
      <p:sp>
        <p:nvSpPr>
          <p:cNvPr id="2" name="Content Placeholder 1"/>
          <p:cNvSpPr>
            <a:spLocks noGrp="1"/>
          </p:cNvSpPr>
          <p:nvPr>
            <p:ph idx="1"/>
          </p:nvPr>
        </p:nvSpPr>
        <p:spPr/>
        <p:txBody>
          <a:bodyPr>
            <a:normAutofit fontScale="77500" lnSpcReduction="20000"/>
          </a:bodyPr>
          <a:lstStyle/>
          <a:p>
            <a:r>
              <a:rPr lang="pl-PL" sz="2400" dirty="0"/>
              <a:t>Zakres przestępstw ściganych z oskarżenia prywatnego jest podyktowany szczególnym rodzajem dóbr prawnych o ściśle osobistym charakterze.</a:t>
            </a:r>
          </a:p>
          <a:p>
            <a:pPr marL="109728" indent="0">
              <a:buNone/>
            </a:pPr>
            <a:endParaRPr lang="pl-PL" sz="2400" dirty="0"/>
          </a:p>
          <a:p>
            <a:r>
              <a:rPr lang="pl-PL" sz="2400" dirty="0"/>
              <a:t>Karalność jest uzależniona od woli dysponenta danego dobra i leży przede wszystkim w jego interesie, a tylko pośrednio w interesie społecznym.</a:t>
            </a:r>
          </a:p>
          <a:p>
            <a:pPr marL="109728" indent="0">
              <a:buNone/>
            </a:pPr>
            <a:endParaRPr lang="pl-PL" sz="2400" dirty="0"/>
          </a:p>
          <a:p>
            <a:r>
              <a:rPr lang="pl-PL" sz="2400" dirty="0"/>
              <a:t>Oskarżyciel prywatny (art. 59-61 k.p.k.)</a:t>
            </a:r>
          </a:p>
          <a:p>
            <a:pPr marL="109728" indent="0">
              <a:buNone/>
            </a:pPr>
            <a:endParaRPr lang="pl-PL" sz="2400" dirty="0"/>
          </a:p>
          <a:p>
            <a:r>
              <a:rPr lang="pl-PL" sz="2400" dirty="0"/>
              <a:t>Odrębna procedura→ </a:t>
            </a:r>
            <a:r>
              <a:rPr lang="pl-PL" sz="2400" b="1" dirty="0"/>
              <a:t>postępowanie szczególne </a:t>
            </a:r>
            <a:r>
              <a:rPr lang="pl-PL" sz="2400" dirty="0"/>
              <a:t>(art. 485-499 k.p.k.)</a:t>
            </a:r>
          </a:p>
          <a:p>
            <a:endParaRPr lang="pl-PL" b="1" dirty="0"/>
          </a:p>
        </p:txBody>
      </p:sp>
    </p:spTree>
    <p:extLst>
      <p:ext uri="{BB962C8B-B14F-4D97-AF65-F5344CB8AC3E}">
        <p14:creationId xmlns:p14="http://schemas.microsoft.com/office/powerpoint/2010/main" val="72245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Tryb prywatnoskargowy</a:t>
            </a:r>
          </a:p>
        </p:txBody>
      </p:sp>
      <p:sp>
        <p:nvSpPr>
          <p:cNvPr id="2" name="Content Placeholder 1"/>
          <p:cNvSpPr>
            <a:spLocks noGrp="1"/>
          </p:cNvSpPr>
          <p:nvPr>
            <p:ph idx="1"/>
          </p:nvPr>
        </p:nvSpPr>
        <p:spPr>
          <a:xfrm>
            <a:off x="609599" y="1412776"/>
            <a:ext cx="6347714" cy="4968552"/>
          </a:xfrm>
        </p:spPr>
        <p:txBody>
          <a:bodyPr>
            <a:normAutofit lnSpcReduction="10000"/>
          </a:bodyPr>
          <a:lstStyle/>
          <a:p>
            <a:pPr marL="109728" indent="0">
              <a:buNone/>
            </a:pPr>
            <a:r>
              <a:rPr lang="pl-PL" dirty="0"/>
              <a:t>Obecnie temu trybowi postępowania podlegają:</a:t>
            </a:r>
          </a:p>
          <a:p>
            <a:pPr marL="624078" indent="-514350">
              <a:lnSpc>
                <a:spcPct val="120000"/>
              </a:lnSpc>
              <a:buFont typeface="+mj-lt"/>
              <a:buAutoNum type="arabicParenR"/>
            </a:pPr>
            <a:r>
              <a:rPr lang="pl-PL" dirty="0"/>
              <a:t>1) Zniesławienie (art. 212 § 4 k.k.),</a:t>
            </a:r>
          </a:p>
          <a:p>
            <a:pPr marL="624078" indent="-514350">
              <a:lnSpc>
                <a:spcPct val="120000"/>
              </a:lnSpc>
              <a:buFont typeface="+mj-lt"/>
              <a:buAutoNum type="arabicParenR"/>
            </a:pPr>
            <a:r>
              <a:rPr lang="pl-PL" dirty="0"/>
              <a:t>2) Zniewaga (art. 216 § 5 k.k.),</a:t>
            </a:r>
          </a:p>
          <a:p>
            <a:pPr marL="624078" indent="-514350">
              <a:lnSpc>
                <a:spcPct val="120000"/>
              </a:lnSpc>
              <a:buFont typeface="+mj-lt"/>
              <a:buAutoNum type="arabicParenR"/>
            </a:pPr>
            <a:r>
              <a:rPr lang="pl-PL" dirty="0"/>
              <a:t>3) Naruszenie nietykalności cielesnej (art. 217 § 3 k.k.),</a:t>
            </a:r>
          </a:p>
          <a:p>
            <a:pPr marL="624078" indent="-514350">
              <a:lnSpc>
                <a:spcPct val="120000"/>
              </a:lnSpc>
              <a:buFont typeface="+mj-lt"/>
              <a:buAutoNum type="arabicParenR"/>
            </a:pPr>
            <a:r>
              <a:rPr lang="pl-PL" dirty="0"/>
              <a:t>4) Naruszenie narządów ciała lub rozstrój zdrowia, trwające nie dłużej niż 7 dni, chyba że pokrzywdzonym jest osoba najbliższa zamieszkująca wspólnie ze sprawcą (art. 157 § 2 i 4 k.k.),</a:t>
            </a:r>
          </a:p>
          <a:p>
            <a:pPr marL="624078" indent="-514350">
              <a:lnSpc>
                <a:spcPct val="120000"/>
              </a:lnSpc>
              <a:buFont typeface="+mj-lt"/>
              <a:buAutoNum type="arabicParenR"/>
            </a:pPr>
            <a:r>
              <a:rPr lang="pl-PL" dirty="0"/>
              <a:t>5) Nieumyślne uszkodzenie ciała inne niż powodujące ciężki uszczerbek na zdrowiu, trwające nie dłużej niż 7 dni, chyba że pokrzywdzonym jest osoba najbliższa zamieszkująca wspólnie ze sprawcą (art. 157 § 3 i 4 k.k.).</a:t>
            </a:r>
          </a:p>
        </p:txBody>
      </p:sp>
    </p:spTree>
    <p:extLst>
      <p:ext uri="{BB962C8B-B14F-4D97-AF65-F5344CB8AC3E}">
        <p14:creationId xmlns:p14="http://schemas.microsoft.com/office/powerpoint/2010/main" val="1144863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Etapy procesu karnego</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67059962"/>
              </p:ext>
            </p:extLst>
          </p:nvPr>
        </p:nvGraphicFramePr>
        <p:xfrm>
          <a:off x="609600" y="2160588"/>
          <a:ext cx="6348413"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7770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4DDE56-0E7D-440C-A1EC-BEF854C0519F}"/>
              </a:ext>
            </a:extLst>
          </p:cNvPr>
          <p:cNvSpPr>
            <a:spLocks noGrp="1"/>
          </p:cNvSpPr>
          <p:nvPr>
            <p:ph type="title"/>
          </p:nvPr>
        </p:nvSpPr>
        <p:spPr>
          <a:xfrm>
            <a:off x="617984" y="2780176"/>
            <a:ext cx="6347713" cy="1320800"/>
          </a:xfrm>
        </p:spPr>
        <p:txBody>
          <a:bodyPr/>
          <a:lstStyle/>
          <a:p>
            <a:pPr algn="ctr"/>
            <a:r>
              <a:rPr lang="pl-PL" dirty="0"/>
              <a:t>Postępowanie przygotowawcze</a:t>
            </a:r>
            <a:endParaRPr lang="en-GB" dirty="0"/>
          </a:p>
        </p:txBody>
      </p:sp>
    </p:spTree>
    <p:extLst>
      <p:ext uri="{BB962C8B-B14F-4D97-AF65-F5344CB8AC3E}">
        <p14:creationId xmlns:p14="http://schemas.microsoft.com/office/powerpoint/2010/main" val="3400512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Uczestnicy postępowania przygotowawczego</a:t>
            </a:r>
          </a:p>
        </p:txBody>
      </p:sp>
      <p:sp>
        <p:nvSpPr>
          <p:cNvPr id="3" name="Symbol zastępczy zawartości 2"/>
          <p:cNvSpPr>
            <a:spLocks noGrp="1"/>
          </p:cNvSpPr>
          <p:nvPr>
            <p:ph idx="1"/>
          </p:nvPr>
        </p:nvSpPr>
        <p:spPr/>
        <p:txBody>
          <a:bodyPr>
            <a:normAutofit fontScale="85000" lnSpcReduction="20000"/>
          </a:bodyPr>
          <a:lstStyle/>
          <a:p>
            <a:pPr algn="just"/>
            <a:r>
              <a:rPr lang="pl-PL" b="1" dirty="0"/>
              <a:t>Organy procesowe</a:t>
            </a:r>
            <a:r>
              <a:rPr lang="pl-PL" dirty="0"/>
              <a:t>:</a:t>
            </a:r>
          </a:p>
          <a:p>
            <a:pPr lvl="1" algn="just"/>
            <a:r>
              <a:rPr lang="pl-PL" b="1" dirty="0"/>
              <a:t>Prokurator</a:t>
            </a:r>
            <a:r>
              <a:rPr lang="pl-PL" dirty="0"/>
              <a:t> – </a:t>
            </a:r>
            <a:r>
              <a:rPr lang="pl-PL" i="1" dirty="0"/>
              <a:t>dominus </a:t>
            </a:r>
            <a:r>
              <a:rPr lang="pl-PL" i="1" dirty="0" err="1"/>
              <a:t>litis</a:t>
            </a:r>
            <a:r>
              <a:rPr lang="pl-PL" i="1" dirty="0"/>
              <a:t> </a:t>
            </a:r>
            <a:r>
              <a:rPr lang="pl-PL" dirty="0"/>
              <a:t>postępowania przygotowawczego </a:t>
            </a:r>
          </a:p>
          <a:p>
            <a:pPr lvl="1" algn="just"/>
            <a:r>
              <a:rPr lang="pl-PL" dirty="0"/>
              <a:t>Policja i inne ograny prowadzące postępowanie przygotowawcze </a:t>
            </a:r>
          </a:p>
          <a:p>
            <a:pPr lvl="1" algn="just"/>
            <a:r>
              <a:rPr lang="pl-PL" dirty="0"/>
              <a:t>W zakresie czynności wykonywanych w postępowaniu przygotowawczym (np. stosowanie tymczasowego aresztowania, zwalnianie z tajemnicy adwokackiej itp.) organem jest również sąd, prezes sądu lub referendarz sądowy (np. w związku z wyznaczeniem obrońcy z urzędu). </a:t>
            </a:r>
          </a:p>
          <a:p>
            <a:pPr lvl="1" algn="just"/>
            <a:r>
              <a:rPr lang="pl-PL" b="1" u="sng" dirty="0">
                <a:solidFill>
                  <a:schemeClr val="accent6"/>
                </a:solidFill>
              </a:rPr>
              <a:t>Prokurator nie jest stroną postępowania przygotowawczego!</a:t>
            </a:r>
          </a:p>
          <a:p>
            <a:pPr algn="just"/>
            <a:r>
              <a:rPr lang="pl-PL" b="1" dirty="0">
                <a:solidFill>
                  <a:schemeClr val="tx1"/>
                </a:solidFill>
              </a:rPr>
              <a:t>Strony postępowania i reprezentanci stron</a:t>
            </a:r>
          </a:p>
          <a:p>
            <a:pPr lvl="1" algn="just"/>
            <a:r>
              <a:rPr lang="pl-PL" dirty="0">
                <a:solidFill>
                  <a:schemeClr val="tx1"/>
                </a:solidFill>
              </a:rPr>
              <a:t>podejrzany i obrońca oraz pokrzywdzony i pełnomocnik (art. 299 </a:t>
            </a:r>
            <a:r>
              <a:rPr lang="pl-PL" dirty="0"/>
              <a:t>§ 1) </a:t>
            </a:r>
          </a:p>
          <a:p>
            <a:pPr lvl="1" algn="just"/>
            <a:r>
              <a:rPr lang="pl-PL" b="1" u="sng" dirty="0">
                <a:solidFill>
                  <a:schemeClr val="tx1"/>
                </a:solidFill>
              </a:rPr>
              <a:t>W czynnościach sądowych </a:t>
            </a:r>
            <a:r>
              <a:rPr lang="pl-PL" dirty="0">
                <a:solidFill>
                  <a:schemeClr val="tx1"/>
                </a:solidFill>
              </a:rPr>
              <a:t>w postępowaniu przygotowawczym prokuratorowi </a:t>
            </a:r>
            <a:r>
              <a:rPr lang="pl-PL" b="1" dirty="0">
                <a:solidFill>
                  <a:schemeClr val="tx1"/>
                </a:solidFill>
              </a:rPr>
              <a:t>przysługują prawa strony </a:t>
            </a:r>
            <a:r>
              <a:rPr lang="pl-PL" dirty="0">
                <a:solidFill>
                  <a:schemeClr val="tx1"/>
                </a:solidFill>
              </a:rPr>
              <a:t>(art. 299 </a:t>
            </a:r>
            <a:r>
              <a:rPr lang="pl-PL" dirty="0"/>
              <a:t>§ 3). </a:t>
            </a:r>
          </a:p>
          <a:p>
            <a:pPr algn="just"/>
            <a:r>
              <a:rPr lang="pl-PL" dirty="0">
                <a:solidFill>
                  <a:schemeClr val="tx1"/>
                </a:solidFill>
              </a:rPr>
              <a:t>Świadkowie, biegli, tłumacze, specjaliści itp. </a:t>
            </a:r>
          </a:p>
        </p:txBody>
      </p:sp>
    </p:spTree>
    <p:extLst>
      <p:ext uri="{BB962C8B-B14F-4D97-AF65-F5344CB8AC3E}">
        <p14:creationId xmlns:p14="http://schemas.microsoft.com/office/powerpoint/2010/main" val="768300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87624" y="836712"/>
            <a:ext cx="6768752" cy="1631216"/>
          </a:xfrm>
          <a:prstGeom prst="rect">
            <a:avLst/>
          </a:prstGeom>
          <a:noFill/>
        </p:spPr>
        <p:txBody>
          <a:bodyPr wrap="square" rtlCol="0">
            <a:spAutoFit/>
          </a:bodyPr>
          <a:lstStyle/>
          <a:p>
            <a:pPr algn="ctr"/>
            <a:r>
              <a:rPr lang="pl-PL" sz="2000" b="1" dirty="0"/>
              <a:t>Proces karny</a:t>
            </a:r>
            <a:r>
              <a:rPr lang="pl-PL" sz="2000" dirty="0"/>
              <a:t>- zespół prawnie uregulowanych czynności, których celem jest wykrycie przestępstwa i jego sprawcy, osądzenie go za to przestępstwo i ewentualne wykonanie kary, środków karnych oraz środków zabezpieczających. (Waltoś)</a:t>
            </a:r>
          </a:p>
        </p:txBody>
      </p:sp>
      <p:sp>
        <p:nvSpPr>
          <p:cNvPr id="3" name="TextBox 2"/>
          <p:cNvSpPr txBox="1"/>
          <p:nvPr/>
        </p:nvSpPr>
        <p:spPr>
          <a:xfrm>
            <a:off x="1187624" y="3212976"/>
            <a:ext cx="6912768" cy="2554545"/>
          </a:xfrm>
          <a:prstGeom prst="rect">
            <a:avLst/>
          </a:prstGeom>
          <a:noFill/>
        </p:spPr>
        <p:txBody>
          <a:bodyPr wrap="square" rtlCol="0">
            <a:spAutoFit/>
          </a:bodyPr>
          <a:lstStyle/>
          <a:p>
            <a:pPr algn="just"/>
            <a:r>
              <a:rPr lang="pl-PL" sz="2000" b="1" dirty="0"/>
              <a:t>Proces karny </a:t>
            </a:r>
            <a:r>
              <a:rPr lang="pl-PL" sz="2000" dirty="0"/>
              <a:t>jest ustawowo uregulowany, czyli z góry określony przez przepisy prawne, przez co ustawodawca  stanowi, że działalność procesowa, tj. zachowanie uczestników procesu, może odbywać się wyłącznie w sposób przewidziany w ustawie, co legitymizuje zachowanie uczestników procesu jako ich działalność wykonywaną w procesie karnym. (Skorupka)</a:t>
            </a:r>
          </a:p>
        </p:txBody>
      </p:sp>
    </p:spTree>
    <p:extLst>
      <p:ext uri="{BB962C8B-B14F-4D97-AF65-F5344CB8AC3E}">
        <p14:creationId xmlns:p14="http://schemas.microsoft.com/office/powerpoint/2010/main" val="3238226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t>Formy postępowania przygotowawczego</a:t>
            </a:r>
          </a:p>
        </p:txBody>
      </p:sp>
      <p:graphicFrame>
        <p:nvGraphicFramePr>
          <p:cNvPr id="4" name="Symbol zastępczy zawartości 3"/>
          <p:cNvGraphicFramePr>
            <a:graphicFrameLocks noGrp="1"/>
          </p:cNvGraphicFramePr>
          <p:nvPr>
            <p:ph idx="1"/>
          </p:nvPr>
        </p:nvGraphicFramePr>
        <p:xfrm>
          <a:off x="609600" y="2160588"/>
          <a:ext cx="6348412" cy="3757628"/>
        </p:xfrm>
        <a:graphic>
          <a:graphicData uri="http://schemas.openxmlformats.org/drawingml/2006/table">
            <a:tbl>
              <a:tblPr firstRow="1" bandRow="1">
                <a:tableStyleId>{5C22544A-7EE6-4342-B048-85BDC9FD1C3A}</a:tableStyleId>
              </a:tblPr>
              <a:tblGrid>
                <a:gridCol w="3174206">
                  <a:extLst>
                    <a:ext uri="{9D8B030D-6E8A-4147-A177-3AD203B41FA5}">
                      <a16:colId xmlns:a16="http://schemas.microsoft.com/office/drawing/2014/main" val="20000"/>
                    </a:ext>
                  </a:extLst>
                </a:gridCol>
                <a:gridCol w="3174206">
                  <a:extLst>
                    <a:ext uri="{9D8B030D-6E8A-4147-A177-3AD203B41FA5}">
                      <a16:colId xmlns:a16="http://schemas.microsoft.com/office/drawing/2014/main" val="20001"/>
                    </a:ext>
                  </a:extLst>
                </a:gridCol>
              </a:tblGrid>
              <a:tr h="939407">
                <a:tc>
                  <a:txBody>
                    <a:bodyPr/>
                    <a:lstStyle/>
                    <a:p>
                      <a:pPr algn="ctr"/>
                      <a:r>
                        <a:rPr lang="pl-PL" dirty="0"/>
                        <a:t>śledztwo</a:t>
                      </a:r>
                    </a:p>
                  </a:txBody>
                  <a:tcPr marL="70538" marR="70538"/>
                </a:tc>
                <a:tc>
                  <a:txBody>
                    <a:bodyPr/>
                    <a:lstStyle/>
                    <a:p>
                      <a:pPr algn="ctr"/>
                      <a:r>
                        <a:rPr lang="pl-PL" dirty="0"/>
                        <a:t>dochodzenie</a:t>
                      </a:r>
                    </a:p>
                  </a:txBody>
                  <a:tcPr marL="70538" marR="70538"/>
                </a:tc>
                <a:extLst>
                  <a:ext uri="{0D108BD9-81ED-4DB2-BD59-A6C34878D82A}">
                    <a16:rowId xmlns:a16="http://schemas.microsoft.com/office/drawing/2014/main" val="10000"/>
                  </a:ext>
                </a:extLst>
              </a:tr>
              <a:tr h="939407">
                <a:tc>
                  <a:txBody>
                    <a:bodyPr/>
                    <a:lstStyle/>
                    <a:p>
                      <a:pPr algn="ctr"/>
                      <a:r>
                        <a:rPr lang="pl-PL" dirty="0"/>
                        <a:t>- sprawy o większym ciężarze gatunkowym</a:t>
                      </a:r>
                    </a:p>
                  </a:txBody>
                  <a:tcPr marL="70538" marR="70538"/>
                </a:tc>
                <a:tc>
                  <a:txBody>
                    <a:bodyPr/>
                    <a:lstStyle/>
                    <a:p>
                      <a:pPr algn="ctr"/>
                      <a:r>
                        <a:rPr lang="pl-PL" dirty="0"/>
                        <a:t>- sprawy o mniejszym ciężarze gatunkowym</a:t>
                      </a:r>
                    </a:p>
                  </a:txBody>
                  <a:tcPr marL="70538" marR="70538"/>
                </a:tc>
                <a:extLst>
                  <a:ext uri="{0D108BD9-81ED-4DB2-BD59-A6C34878D82A}">
                    <a16:rowId xmlns:a16="http://schemas.microsoft.com/office/drawing/2014/main" val="10001"/>
                  </a:ext>
                </a:extLst>
              </a:tr>
              <a:tr h="939407">
                <a:tc>
                  <a:txBody>
                    <a:bodyPr/>
                    <a:lstStyle/>
                    <a:p>
                      <a:pPr algn="ctr"/>
                      <a:r>
                        <a:rPr lang="pl-PL" dirty="0"/>
                        <a:t>zwiększony formalizm</a:t>
                      </a:r>
                    </a:p>
                  </a:txBody>
                  <a:tcPr marL="70538" marR="70538"/>
                </a:tc>
                <a:tc>
                  <a:txBody>
                    <a:bodyPr/>
                    <a:lstStyle/>
                    <a:p>
                      <a:pPr algn="ctr"/>
                      <a:r>
                        <a:rPr lang="pl-PL" dirty="0"/>
                        <a:t>mniejszy formalizm</a:t>
                      </a:r>
                    </a:p>
                  </a:txBody>
                  <a:tcPr marL="70538" marR="70538"/>
                </a:tc>
                <a:extLst>
                  <a:ext uri="{0D108BD9-81ED-4DB2-BD59-A6C34878D82A}">
                    <a16:rowId xmlns:a16="http://schemas.microsoft.com/office/drawing/2014/main" val="10002"/>
                  </a:ext>
                </a:extLst>
              </a:tr>
              <a:tr h="939407">
                <a:tc>
                  <a:txBody>
                    <a:bodyPr/>
                    <a:lstStyle/>
                    <a:p>
                      <a:pPr algn="ctr"/>
                      <a:r>
                        <a:rPr lang="pl-PL" dirty="0"/>
                        <a:t>- prowadzone co do zasady przez prokuratora</a:t>
                      </a:r>
                    </a:p>
                  </a:txBody>
                  <a:tcPr marL="70538" marR="70538"/>
                </a:tc>
                <a:tc>
                  <a:txBody>
                    <a:bodyPr/>
                    <a:lstStyle/>
                    <a:p>
                      <a:pPr algn="ctr"/>
                      <a:r>
                        <a:rPr lang="pl-PL" dirty="0"/>
                        <a:t>prowadzone co do zasady przez Policję pod nadzorem prokurator</a:t>
                      </a:r>
                    </a:p>
                  </a:txBody>
                  <a:tcPr marL="70538" marR="70538"/>
                </a:tc>
                <a:extLst>
                  <a:ext uri="{0D108BD9-81ED-4DB2-BD59-A6C34878D82A}">
                    <a16:rowId xmlns:a16="http://schemas.microsoft.com/office/drawing/2014/main" val="10003"/>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t>Porządek czynności w śledztwie i dochodzeniu</a:t>
            </a:r>
          </a:p>
        </p:txBody>
      </p:sp>
      <p:sp>
        <p:nvSpPr>
          <p:cNvPr id="3" name="Symbol zastępczy zawartości 2"/>
          <p:cNvSpPr>
            <a:spLocks noGrp="1"/>
          </p:cNvSpPr>
          <p:nvPr>
            <p:ph sz="quarter" idx="1"/>
          </p:nvPr>
        </p:nvSpPr>
        <p:spPr/>
        <p:txBody>
          <a:bodyPr/>
          <a:lstStyle/>
          <a:p>
            <a:endParaRPr lang="pl-PL"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453" y="2125742"/>
            <a:ext cx="6935069" cy="3618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pole tekstowe 3"/>
          <p:cNvSpPr txBox="1"/>
          <p:nvPr/>
        </p:nvSpPr>
        <p:spPr>
          <a:xfrm>
            <a:off x="5526515" y="5720295"/>
            <a:ext cx="3880398" cy="276999"/>
          </a:xfrm>
          <a:prstGeom prst="rect">
            <a:avLst/>
          </a:prstGeom>
          <a:noFill/>
        </p:spPr>
        <p:txBody>
          <a:bodyPr wrap="square" rtlCol="0">
            <a:spAutoFit/>
          </a:bodyPr>
          <a:lstStyle/>
          <a:p>
            <a:r>
              <a:rPr lang="pl-PL" sz="1200" dirty="0"/>
              <a:t>S. Waltoś, </a:t>
            </a:r>
            <a:r>
              <a:rPr lang="pl-PL" sz="1200" i="1" dirty="0"/>
              <a:t>Proces karny,  </a:t>
            </a:r>
            <a:r>
              <a:rPr lang="pl-PL" sz="1200" dirty="0"/>
              <a:t>Warszawa 2011, s. 493</a:t>
            </a:r>
          </a:p>
        </p:txBody>
      </p:sp>
    </p:spTree>
    <p:extLst>
      <p:ext uri="{BB962C8B-B14F-4D97-AF65-F5344CB8AC3E}">
        <p14:creationId xmlns:p14="http://schemas.microsoft.com/office/powerpoint/2010/main" val="1411624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fontScale="90000"/>
          </a:bodyPr>
          <a:lstStyle/>
          <a:p>
            <a:pPr algn="ctr"/>
            <a:r>
              <a:rPr lang="pl-PL" dirty="0"/>
              <a:t>Nadzór prokuratora nad postępowaniem przygotowawczym </a:t>
            </a:r>
          </a:p>
        </p:txBody>
      </p:sp>
      <p:sp>
        <p:nvSpPr>
          <p:cNvPr id="8" name="Symbol zastępczy zawartości 7"/>
          <p:cNvSpPr>
            <a:spLocks noGrp="1"/>
          </p:cNvSpPr>
          <p:nvPr>
            <p:ph idx="1"/>
          </p:nvPr>
        </p:nvSpPr>
        <p:spPr/>
        <p:txBody>
          <a:bodyPr>
            <a:normAutofit fontScale="77500" lnSpcReduction="20000"/>
          </a:bodyPr>
          <a:lstStyle/>
          <a:p>
            <a:pPr marL="0" indent="0" algn="just">
              <a:buNone/>
            </a:pPr>
            <a:r>
              <a:rPr lang="pl-PL" dirty="0"/>
              <a:t>Prokurator jest „panem” postępowania przygotowawczego (</a:t>
            </a:r>
            <a:r>
              <a:rPr lang="pl-PL" i="1" dirty="0"/>
              <a:t>dominus </a:t>
            </a:r>
            <a:r>
              <a:rPr lang="pl-PL" i="1" dirty="0" err="1"/>
              <a:t>litis</a:t>
            </a:r>
            <a:r>
              <a:rPr lang="pl-PL" i="1" dirty="0"/>
              <a:t>)</a:t>
            </a:r>
            <a:endParaRPr lang="pl-PL" dirty="0"/>
          </a:p>
          <a:p>
            <a:pPr marL="0" indent="0" algn="just">
              <a:buNone/>
            </a:pPr>
            <a:r>
              <a:rPr lang="pl-PL" dirty="0"/>
              <a:t>Gdy prokurator nie prowadzi bezpośrednio całego postępowania przygotowawczego, to – wykonując osobiście niektóre czynności procesowe, zatwierdzając postanowienia albo czynności innych organów ścigania, rozpatrując zażalenia – w określonym zakresie kontroluje jego przebieg.</a:t>
            </a:r>
          </a:p>
          <a:p>
            <a:pPr marL="0" indent="0" algn="just">
              <a:buNone/>
            </a:pPr>
            <a:endParaRPr lang="pl-PL" b="1" dirty="0"/>
          </a:p>
          <a:p>
            <a:pPr marL="0" indent="0" algn="just">
              <a:buNone/>
            </a:pPr>
            <a:r>
              <a:rPr lang="pl-PL" b="1" dirty="0"/>
              <a:t>Ogólny nadzór:</a:t>
            </a:r>
          </a:p>
          <a:p>
            <a:pPr marL="200025" indent="-200025" algn="just">
              <a:buFont typeface="+mj-lt"/>
              <a:buAutoNum type="arabicPeriod"/>
            </a:pPr>
            <a:r>
              <a:rPr lang="pl-PL" dirty="0"/>
              <a:t>art. 15 § 1 – Policja i inne organy w zakresie postępowania karnego wykonują m.in. polecenia prokuratora oraz pod nadzorem prokuratora prowadzą śledztwo lub dochodzenie</a:t>
            </a:r>
          </a:p>
          <a:p>
            <a:pPr marL="200025" indent="-200025" algn="just">
              <a:buFont typeface="+mj-lt"/>
              <a:buAutoNum type="arabicPeriod"/>
            </a:pPr>
            <a:r>
              <a:rPr lang="pl-PL" dirty="0"/>
              <a:t>konieczność zatwierdzenia przez prokuratora niektórych decyzji (rozstrzygnięć) wydawanych w postępowaniu przygotowawczym</a:t>
            </a:r>
          </a:p>
          <a:p>
            <a:pPr lvl="1" algn="just"/>
            <a:r>
              <a:rPr lang="pl-PL" dirty="0"/>
              <a:t>np. postanowienie o umorzeniu dochodzenia prowadzonego przeciwko osobie; postanowienie o zawieszeniu dochodzenia (art. 325e § 2); postanowienie o zawieszeniu śledztwa (art. 325)</a:t>
            </a:r>
          </a:p>
          <a:p>
            <a:pPr marL="200025" indent="-200025" algn="just">
              <a:buFont typeface="+mj-lt"/>
              <a:buAutoNum type="arabicPeriod"/>
            </a:pPr>
            <a:r>
              <a:rPr lang="pl-PL" dirty="0"/>
              <a:t>Prokurator rozpoznaje część zażaleń – tzw. horyzontalna kontrola postępowania przygotowawczego (art. 302)</a:t>
            </a:r>
          </a:p>
          <a:p>
            <a:pPr marL="0" indent="0" algn="just">
              <a:buNone/>
            </a:pPr>
            <a:endParaRPr lang="pl-PL" dirty="0"/>
          </a:p>
        </p:txBody>
      </p:sp>
    </p:spTree>
    <p:extLst>
      <p:ext uri="{BB962C8B-B14F-4D97-AF65-F5344CB8AC3E}">
        <p14:creationId xmlns:p14="http://schemas.microsoft.com/office/powerpoint/2010/main" val="1585592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t>Nadzór prokuratora nad postępowaniem przygotowawczym </a:t>
            </a:r>
          </a:p>
        </p:txBody>
      </p:sp>
      <p:sp>
        <p:nvSpPr>
          <p:cNvPr id="3" name="Symbol zastępczy zawartości 2"/>
          <p:cNvSpPr>
            <a:spLocks noGrp="1"/>
          </p:cNvSpPr>
          <p:nvPr>
            <p:ph sz="quarter" idx="1"/>
          </p:nvPr>
        </p:nvSpPr>
        <p:spPr/>
        <p:txBody>
          <a:bodyPr>
            <a:normAutofit lnSpcReduction="10000"/>
          </a:bodyPr>
          <a:lstStyle/>
          <a:p>
            <a:pPr algn="just"/>
            <a:r>
              <a:rPr lang="pl-PL" dirty="0"/>
              <a:t>Prokurator sprawuje nadzór nad postępowaniem przygotowawczym, </a:t>
            </a:r>
            <a:r>
              <a:rPr lang="pl-PL" b="1" dirty="0"/>
              <a:t>w zakresie w jakim sam go nie prowadzi. </a:t>
            </a:r>
            <a:r>
              <a:rPr lang="pl-PL" dirty="0"/>
              <a:t>Może również objąć nadzorem tzw. czynności sprawdzające (art. 307)</a:t>
            </a:r>
          </a:p>
          <a:p>
            <a:pPr algn="just"/>
            <a:r>
              <a:rPr lang="pl-PL" dirty="0"/>
              <a:t>Ponadto, ma obowiązek czuwać nad prawidłowym i sprawnym przebiegiem całego postępowania. </a:t>
            </a:r>
          </a:p>
          <a:p>
            <a:pPr algn="just"/>
            <a:r>
              <a:rPr lang="pl-PL" dirty="0"/>
              <a:t>W ramach sprawowanego nadzoru prokurator powinien zadbać by zostały zrealizowane cele z art. 297 k.p.k., czuwać nad zgodnością przebiegu postępowania z przepisami prawa, w szczególności z zachowaniem praw podejrzanego, pokrzywdzonego i innych uczestników postępowania oraz udzielać organom ścigania pomocy w rozstrzyganiu kwestii prawnych. </a:t>
            </a:r>
          </a:p>
          <a:p>
            <a:pPr marL="0" indent="0" algn="just">
              <a:buNone/>
            </a:pPr>
            <a:endParaRPr lang="pl-PL" dirty="0"/>
          </a:p>
        </p:txBody>
      </p:sp>
    </p:spTree>
    <p:extLst>
      <p:ext uri="{BB962C8B-B14F-4D97-AF65-F5344CB8AC3E}">
        <p14:creationId xmlns:p14="http://schemas.microsoft.com/office/powerpoint/2010/main" val="4506785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t>Nadzór prokuratora nad postępowaniem przygotowawczym </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Formy wykonywania nadzoru: </a:t>
            </a:r>
          </a:p>
          <a:p>
            <a:pPr marL="385763" indent="-385763" algn="just">
              <a:buAutoNum type="arabicPeriod"/>
            </a:pPr>
            <a:r>
              <a:rPr lang="pl-PL" b="1" dirty="0"/>
              <a:t>Zaznajamianie</a:t>
            </a:r>
            <a:r>
              <a:rPr lang="pl-PL" dirty="0"/>
              <a:t> </a:t>
            </a:r>
            <a:r>
              <a:rPr lang="pl-PL" b="1" dirty="0"/>
              <a:t>się</a:t>
            </a:r>
            <a:r>
              <a:rPr lang="pl-PL" dirty="0"/>
              <a:t> z zamierzeniami prowadzącego postępowanie, </a:t>
            </a:r>
            <a:r>
              <a:rPr lang="pl-PL" b="1" dirty="0"/>
              <a:t>wskazywanie kierunków </a:t>
            </a:r>
            <a:r>
              <a:rPr lang="pl-PL" dirty="0"/>
              <a:t>postępowania oraz </a:t>
            </a:r>
            <a:r>
              <a:rPr lang="pl-PL" b="1" dirty="0"/>
              <a:t>wydawanie</a:t>
            </a:r>
            <a:r>
              <a:rPr lang="pl-PL" dirty="0"/>
              <a:t> co do powyższych kwestii </a:t>
            </a:r>
            <a:r>
              <a:rPr lang="pl-PL" b="1" dirty="0"/>
              <a:t>zarządzeń.</a:t>
            </a:r>
            <a:endParaRPr lang="pl-PL" dirty="0"/>
          </a:p>
          <a:p>
            <a:pPr marL="385763" indent="-385763" algn="just">
              <a:buAutoNum type="arabicPeriod"/>
            </a:pPr>
            <a:r>
              <a:rPr lang="pl-PL" dirty="0"/>
              <a:t>Żądanie </a:t>
            </a:r>
            <a:r>
              <a:rPr lang="pl-PL" b="1" dirty="0"/>
              <a:t>przedstawienia materiałów </a:t>
            </a:r>
            <a:r>
              <a:rPr lang="pl-PL" dirty="0"/>
              <a:t>zbieranych w postępowaniu przygotowawczym. </a:t>
            </a:r>
          </a:p>
          <a:p>
            <a:pPr marL="385763" indent="-385763" algn="just">
              <a:buAutoNum type="arabicPeriod"/>
            </a:pPr>
            <a:r>
              <a:rPr lang="pl-PL" b="1" dirty="0"/>
              <a:t>Uczestniczenie w czynnościach</a:t>
            </a:r>
            <a:r>
              <a:rPr lang="pl-PL" dirty="0"/>
              <a:t> dokonywanych przez prowadzących postępowanie, </a:t>
            </a:r>
            <a:r>
              <a:rPr lang="pl-PL" b="1" dirty="0"/>
              <a:t>osobiste przeprowadzanie niektórych czynności albo przejęcie sprawy do swojego prowadzenia</a:t>
            </a:r>
            <a:r>
              <a:rPr lang="pl-PL" dirty="0"/>
              <a:t>. </a:t>
            </a:r>
          </a:p>
          <a:p>
            <a:pPr marL="385763" indent="-385763" algn="just">
              <a:buAutoNum type="arabicPeriod"/>
            </a:pPr>
            <a:r>
              <a:rPr lang="pl-PL" b="1" dirty="0"/>
              <a:t>Wydawanie postanowień, zarządzeń lub poleceń </a:t>
            </a:r>
            <a:r>
              <a:rPr lang="pl-PL" dirty="0"/>
              <a:t>oraz </a:t>
            </a:r>
            <a:r>
              <a:rPr lang="pl-PL" b="1" dirty="0"/>
              <a:t>zmienianie i uchylanie </a:t>
            </a:r>
            <a:r>
              <a:rPr lang="pl-PL" dirty="0"/>
              <a:t>postanowień i zarządzeń wydanych przez prowadzącego postępowanie. </a:t>
            </a:r>
          </a:p>
          <a:p>
            <a:pPr marL="0" indent="0" algn="just">
              <a:buNone/>
            </a:pPr>
            <a:endParaRPr lang="pl-PL" b="1" dirty="0"/>
          </a:p>
          <a:p>
            <a:pPr marL="0" indent="0" algn="just">
              <a:buNone/>
            </a:pPr>
            <a:r>
              <a:rPr lang="pl-PL" b="1" dirty="0"/>
              <a:t>Ważne! </a:t>
            </a:r>
            <a:r>
              <a:rPr lang="pl-PL" dirty="0"/>
              <a:t>Prokurator nie bardzo ma możliwość sprawowania nadzoru nad wszystkimi czynnościami, bo nie o wszystkich wie. Por.: art. 325 i umorzenie rejestrowe.</a:t>
            </a:r>
            <a:endParaRPr lang="pl-PL" b="1" dirty="0"/>
          </a:p>
        </p:txBody>
      </p:sp>
    </p:spTree>
    <p:extLst>
      <p:ext uri="{BB962C8B-B14F-4D97-AF65-F5344CB8AC3E}">
        <p14:creationId xmlns:p14="http://schemas.microsoft.com/office/powerpoint/2010/main" val="12307723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t>Nadzór prokuratora nad postępowaniem przygotowawczym </a:t>
            </a:r>
          </a:p>
        </p:txBody>
      </p:sp>
      <p:sp>
        <p:nvSpPr>
          <p:cNvPr id="3" name="Symbol zastępczy zawartości 2"/>
          <p:cNvSpPr>
            <a:spLocks noGrp="1"/>
          </p:cNvSpPr>
          <p:nvPr>
            <p:ph sz="quarter" idx="1"/>
          </p:nvPr>
        </p:nvSpPr>
        <p:spPr/>
        <p:txBody>
          <a:bodyPr/>
          <a:lstStyle/>
          <a:p>
            <a:pPr marL="0" indent="0" algn="just">
              <a:buNone/>
            </a:pPr>
            <a:r>
              <a:rPr lang="pl-PL" dirty="0"/>
              <a:t>Formy nadzoru to również: </a:t>
            </a:r>
          </a:p>
          <a:p>
            <a:pPr marL="385763" indent="-385763" algn="just">
              <a:buFont typeface="+mj-lt"/>
              <a:buAutoNum type="arabicPeriod"/>
            </a:pPr>
            <a:r>
              <a:rPr lang="pl-PL" dirty="0"/>
              <a:t>podjęcie na nowo umorzonego postępowania (art. 327 § 1) </a:t>
            </a:r>
          </a:p>
          <a:p>
            <a:pPr marL="385763" indent="-385763" algn="just">
              <a:buFont typeface="+mj-lt"/>
              <a:buAutoNum type="arabicPeriod"/>
            </a:pPr>
            <a:r>
              <a:rPr lang="pl-PL" dirty="0"/>
              <a:t>wznowienie prawomocnie umorzonego postępowania (art. 327 § 2)</a:t>
            </a:r>
          </a:p>
          <a:p>
            <a:pPr marL="385763" indent="-385763" algn="just">
              <a:buFont typeface="+mj-lt"/>
              <a:buAutoNum type="arabicPeriod"/>
            </a:pPr>
            <a:r>
              <a:rPr lang="pl-PL" dirty="0"/>
              <a:t>uchylenie przez PG prawomocnego postanowienia o umorzeniu (art. 328)</a:t>
            </a:r>
          </a:p>
        </p:txBody>
      </p:sp>
    </p:spTree>
    <p:extLst>
      <p:ext uri="{BB962C8B-B14F-4D97-AF65-F5344CB8AC3E}">
        <p14:creationId xmlns:p14="http://schemas.microsoft.com/office/powerpoint/2010/main" val="671186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t>Podjęcie na nowo umorzonego postępowania</a:t>
            </a:r>
          </a:p>
        </p:txBody>
      </p:sp>
      <p:sp>
        <p:nvSpPr>
          <p:cNvPr id="3" name="Symbol zastępczy zawartości 2"/>
          <p:cNvSpPr>
            <a:spLocks noGrp="1"/>
          </p:cNvSpPr>
          <p:nvPr>
            <p:ph idx="1"/>
          </p:nvPr>
        </p:nvSpPr>
        <p:spPr/>
        <p:txBody>
          <a:bodyPr/>
          <a:lstStyle/>
          <a:p>
            <a:pPr algn="just"/>
            <a:r>
              <a:rPr lang="pl-PL" dirty="0"/>
              <a:t>art. 327 § 1 </a:t>
            </a:r>
          </a:p>
          <a:p>
            <a:pPr algn="just"/>
            <a:r>
              <a:rPr lang="pl-PL" dirty="0"/>
              <a:t>Postępowanie przygotowawcze może być </a:t>
            </a:r>
            <a:r>
              <a:rPr lang="pl-PL" b="1" dirty="0"/>
              <a:t>podjęte na nowo</a:t>
            </a:r>
            <a:r>
              <a:rPr lang="pl-PL" dirty="0"/>
              <a:t> w każdym czasie – aż do przedawnienia karalności przestępstwa </a:t>
            </a:r>
            <a:r>
              <a:rPr lang="pl-PL" b="1" u="sng" dirty="0"/>
              <a:t>jeżeli</a:t>
            </a:r>
            <a:r>
              <a:rPr lang="pl-PL" dirty="0"/>
              <a:t> </a:t>
            </a:r>
            <a:r>
              <a:rPr lang="pl-PL" b="1" u="sng" dirty="0"/>
              <a:t>nie będzie toczyć się przeciw osobie, która w poprzednim postępowaniu występowała w charakterze podejrzanego. </a:t>
            </a:r>
            <a:endParaRPr lang="pl-PL" dirty="0"/>
          </a:p>
          <a:p>
            <a:pPr algn="just"/>
            <a:r>
              <a:rPr lang="pl-PL" dirty="0"/>
              <a:t>Postępowanie podejmuje </a:t>
            </a:r>
            <a:r>
              <a:rPr lang="pl-PL" b="1" u="sng" dirty="0"/>
              <a:t>prokurator</a:t>
            </a:r>
            <a:r>
              <a:rPr lang="pl-PL" dirty="0"/>
              <a:t> – może być nim także ten, który wydał lub zatwierdził postanowienie o umorzeniu albo inny prokurator, w tym prokurator nadrzędny </a:t>
            </a:r>
          </a:p>
          <a:p>
            <a:pPr lvl="1" algn="just"/>
            <a:r>
              <a:rPr lang="pl-PL" dirty="0"/>
              <a:t>przepis nie wprowadza ograniczeń w tym zakresie.</a:t>
            </a:r>
          </a:p>
        </p:txBody>
      </p:sp>
    </p:spTree>
    <p:extLst>
      <p:ext uri="{BB962C8B-B14F-4D97-AF65-F5344CB8AC3E}">
        <p14:creationId xmlns:p14="http://schemas.microsoft.com/office/powerpoint/2010/main" val="37299446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Wznowienie prawomocnie umorzonego postępowania</a:t>
            </a:r>
          </a:p>
        </p:txBody>
      </p:sp>
      <p:sp>
        <p:nvSpPr>
          <p:cNvPr id="3" name="Symbol zastępczy zawartości 2"/>
          <p:cNvSpPr>
            <a:spLocks noGrp="1"/>
          </p:cNvSpPr>
          <p:nvPr>
            <p:ph idx="1"/>
          </p:nvPr>
        </p:nvSpPr>
        <p:spPr/>
        <p:txBody>
          <a:bodyPr>
            <a:normAutofit fontScale="85000" lnSpcReduction="20000"/>
          </a:bodyPr>
          <a:lstStyle/>
          <a:p>
            <a:pPr algn="just"/>
            <a:r>
              <a:rPr lang="pl-PL" dirty="0"/>
              <a:t>art. 327 § 2 </a:t>
            </a:r>
          </a:p>
          <a:p>
            <a:pPr algn="just"/>
            <a:r>
              <a:rPr lang="pl-PL" dirty="0"/>
              <a:t>Możliwość ponownego prowadzenia postępowania </a:t>
            </a:r>
            <a:r>
              <a:rPr lang="pl-PL" b="1" u="sng" dirty="0"/>
              <a:t>przeciwko osobie, która w prawomocnie umorzonym postępowaniu występowała w charakterze podejrzanego. </a:t>
            </a:r>
          </a:p>
          <a:p>
            <a:pPr algn="just"/>
            <a:r>
              <a:rPr lang="pl-PL" dirty="0"/>
              <a:t>Warunek – ujawnienie </a:t>
            </a:r>
            <a:r>
              <a:rPr lang="pl-PL" b="1" u="sng" dirty="0"/>
              <a:t>nowych</a:t>
            </a:r>
            <a:r>
              <a:rPr lang="pl-PL" dirty="0"/>
              <a:t> </a:t>
            </a:r>
            <a:r>
              <a:rPr lang="pl-PL" b="1" u="sng" dirty="0"/>
              <a:t>istotnych faktów lub dowodów </a:t>
            </a:r>
            <a:r>
              <a:rPr lang="pl-PL" dirty="0"/>
              <a:t>nieznanych w poprzednim postępowaniu albo wystąpienie okoliczności z art. 11 § 3. </a:t>
            </a:r>
          </a:p>
          <a:p>
            <a:pPr lvl="1" algn="just"/>
            <a:r>
              <a:rPr lang="pl-PL" dirty="0"/>
              <a:t>takie fakty i dowody, które zwiększają prawdopodobieństwo wniesienia aktu oskarżenia przeciwko konkretnej osobie;</a:t>
            </a:r>
          </a:p>
          <a:p>
            <a:pPr lvl="1" algn="just"/>
            <a:r>
              <a:rPr lang="pl-PL" dirty="0"/>
              <a:t>nowe fakty, czyli takie które nie były znane w poprzednim postępowaniu ale mogą pochodzić zarówno z nowych źródeł dowodowych jak i z tych, które występowały w poprzednim postępowaniu</a:t>
            </a:r>
          </a:p>
          <a:p>
            <a:pPr lvl="1" algn="just"/>
            <a:r>
              <a:rPr lang="pl-PL" dirty="0"/>
              <a:t>nowym dowodem będzie także dowód znany stronie, ale nieznany organowi</a:t>
            </a:r>
          </a:p>
          <a:p>
            <a:pPr algn="just"/>
            <a:r>
              <a:rPr lang="pl-PL" dirty="0"/>
              <a:t>Wznowić postępowanie może </a:t>
            </a:r>
            <a:r>
              <a:rPr lang="pl-PL" b="1" dirty="0"/>
              <a:t>prokurator nadrzędny nad tym, który wydał lub zatwierdził postanowienie o umorzeniu.</a:t>
            </a:r>
            <a:endParaRPr lang="pl-PL" dirty="0"/>
          </a:p>
          <a:p>
            <a:pPr algn="just"/>
            <a:endParaRPr lang="pl-PL" dirty="0"/>
          </a:p>
        </p:txBody>
      </p:sp>
    </p:spTree>
    <p:extLst>
      <p:ext uri="{BB962C8B-B14F-4D97-AF65-F5344CB8AC3E}">
        <p14:creationId xmlns:p14="http://schemas.microsoft.com/office/powerpoint/2010/main" val="4128884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Uchylenie przez PG prawomocnego postanowienia o umorzeniu</a:t>
            </a:r>
          </a:p>
        </p:txBody>
      </p:sp>
      <p:sp>
        <p:nvSpPr>
          <p:cNvPr id="3" name="Symbol zastępczy zawartości 2"/>
          <p:cNvSpPr>
            <a:spLocks noGrp="1"/>
          </p:cNvSpPr>
          <p:nvPr>
            <p:ph idx="1"/>
          </p:nvPr>
        </p:nvSpPr>
        <p:spPr/>
        <p:txBody>
          <a:bodyPr>
            <a:normAutofit fontScale="62500" lnSpcReduction="20000"/>
          </a:bodyPr>
          <a:lstStyle/>
          <a:p>
            <a:pPr algn="just"/>
            <a:r>
              <a:rPr lang="pl-PL" dirty="0"/>
              <a:t>Możliwość ponownego prowadzenia postępowania przygotowawczego przeciwko osobie, która w prawomocnie umorzonym postępowaniu występowała w charakterze podejrzanego, jeżeli umorzenie to było niezasadne. </a:t>
            </a:r>
          </a:p>
          <a:p>
            <a:pPr lvl="1" algn="just"/>
            <a:r>
              <a:rPr lang="pl-PL" dirty="0"/>
              <a:t>niezależenie od pojawienia się nowych faktów lub dowodów; </a:t>
            </a:r>
          </a:p>
          <a:p>
            <a:pPr lvl="1" algn="just"/>
            <a:r>
              <a:rPr lang="pl-PL" dirty="0"/>
              <a:t>możliwość naprawienia błędów postępowania</a:t>
            </a:r>
          </a:p>
          <a:p>
            <a:pPr algn="just"/>
            <a:r>
              <a:rPr lang="pl-PL" b="1" dirty="0"/>
              <a:t>Prokurator Generalny </a:t>
            </a:r>
            <a:endParaRPr lang="pl-PL" dirty="0"/>
          </a:p>
          <a:p>
            <a:pPr algn="just"/>
            <a:r>
              <a:rPr lang="pl-PL" dirty="0"/>
              <a:t>Nie dotyczy to wypadku, gdy sąd utrzymał w mocy postanowienie o umorzeniu (rozpoznając wniesione zażalenie). </a:t>
            </a:r>
          </a:p>
          <a:p>
            <a:pPr algn="just"/>
            <a:r>
              <a:rPr lang="pl-PL" dirty="0"/>
              <a:t>Uznanie umorzenia za niezasadne, wtedy gdy: </a:t>
            </a:r>
          </a:p>
          <a:p>
            <a:pPr lvl="1" algn="just"/>
            <a:r>
              <a:rPr lang="pl-PL" dirty="0"/>
              <a:t>prokurator niewłaściwie zinterpretował dowody i uznał, że nie wystarczały do sporządzenia aktu oskarżenia</a:t>
            </a:r>
          </a:p>
          <a:p>
            <a:pPr lvl="1" algn="just"/>
            <a:r>
              <a:rPr lang="pl-PL" dirty="0"/>
              <a:t>prokurator niewłaściwie zinterpretował przepisy, przyjmując, że czyn nie zawiera znamion przestępstwa albo mylnie przyjął, że nastąpiło przedawnienie karalności. </a:t>
            </a:r>
          </a:p>
          <a:p>
            <a:pPr algn="just"/>
            <a:r>
              <a:rPr lang="pl-PL" dirty="0"/>
              <a:t>„Wzruszenie” postępowania na niekorzyść podejrzanego możliwe tylko przez 1 rok</a:t>
            </a:r>
          </a:p>
          <a:p>
            <a:pPr lvl="1" algn="just"/>
            <a:r>
              <a:rPr lang="pl-PL" dirty="0"/>
              <a:t>Po upływie roku od daty uprawomocnienia się postanowienia o umorzeniu PG może uchylić lub zmienić postanowienie albo jego uzasadnienie </a:t>
            </a:r>
            <a:r>
              <a:rPr lang="pl-PL" b="1" dirty="0"/>
              <a:t>jedynie na korzyść podejrzanego.</a:t>
            </a:r>
            <a:endParaRPr lang="pl-PL" dirty="0"/>
          </a:p>
          <a:p>
            <a:pPr lvl="1" algn="just"/>
            <a:r>
              <a:rPr lang="pl-PL" dirty="0"/>
              <a:t>Wydłużono okres nowelizacją z 11.03.2016 r. z 6 miesięcy do 1 roku</a:t>
            </a:r>
          </a:p>
        </p:txBody>
      </p:sp>
    </p:spTree>
    <p:extLst>
      <p:ext uri="{BB962C8B-B14F-4D97-AF65-F5344CB8AC3E}">
        <p14:creationId xmlns:p14="http://schemas.microsoft.com/office/powerpoint/2010/main" val="10726956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PROKURATURY W POLSCE</a:t>
            </a:r>
          </a:p>
        </p:txBody>
      </p:sp>
      <p:sp>
        <p:nvSpPr>
          <p:cNvPr id="3" name="Symbol zastępczy zawartości 2"/>
          <p:cNvSpPr>
            <a:spLocks noGrp="1"/>
          </p:cNvSpPr>
          <p:nvPr>
            <p:ph idx="1"/>
          </p:nvPr>
        </p:nvSpPr>
        <p:spPr>
          <a:xfrm>
            <a:off x="609599" y="1196752"/>
            <a:ext cx="6347714" cy="5544616"/>
          </a:xfrm>
        </p:spPr>
        <p:txBody>
          <a:bodyPr>
            <a:normAutofit fontScale="40000" lnSpcReduction="20000"/>
          </a:bodyPr>
          <a:lstStyle/>
          <a:p>
            <a:pPr marL="0" indent="0" algn="just">
              <a:buNone/>
            </a:pPr>
            <a:r>
              <a:rPr lang="pl-PL" sz="3800" dirty="0"/>
              <a:t>USTAWA - PRAWO O PROKURATURZE</a:t>
            </a:r>
          </a:p>
          <a:p>
            <a:pPr marL="0" indent="0" algn="just">
              <a:buNone/>
            </a:pPr>
            <a:r>
              <a:rPr lang="pl-PL" sz="3800" dirty="0"/>
              <a:t>Art. 1</a:t>
            </a:r>
          </a:p>
          <a:p>
            <a:pPr marL="0" indent="0" algn="just">
              <a:buNone/>
            </a:pPr>
            <a:r>
              <a:rPr lang="pl-PL" sz="3800" dirty="0"/>
              <a:t>§ 1. Prokuraturę stanowią Prokurator Generalny, Prokurator Krajowy, pozostali zastępcy Prokuratora Generalnego oraz prokuratorzy powszechnych jednostek organizacyjnych prokuratury i prokuratorzy Instytutu Pamięci Narodowej - Komisji Ścigania Zbrodni przeciwko Narodowi Polskiemu, zwanego dalej „Instytutem Pamięci Narodowej”.</a:t>
            </a:r>
          </a:p>
          <a:p>
            <a:pPr marL="0" indent="0" algn="just">
              <a:buNone/>
            </a:pPr>
            <a:r>
              <a:rPr lang="pl-PL" sz="3800" dirty="0"/>
              <a:t>§ 2. Prokurator Generalny jest naczelnym organem prokuratury. Urząd Prokuratora Generalnego sprawuje Minister Sprawiedliwości. Prokurator Generalny musi spełniać warunki określone w art. 75 § 1 pkt 1-3 i 8.</a:t>
            </a:r>
          </a:p>
          <a:p>
            <a:pPr marL="0" indent="0" algn="just">
              <a:buNone/>
            </a:pPr>
            <a:r>
              <a:rPr lang="pl-PL" sz="3800" dirty="0"/>
              <a:t>§ 3. Prokuratorami powszechnych jednostek organizacyjnych prokuratury są prokuratorzy Prokuratury Krajowej, prokuratur regionalnych, prokuratur okręgowych i prokuratur rejonowych.</a:t>
            </a:r>
          </a:p>
          <a:p>
            <a:pPr marL="0" indent="0" algn="just">
              <a:buNone/>
            </a:pPr>
            <a:r>
              <a:rPr lang="pl-PL" sz="3800" dirty="0"/>
              <a:t>§ 4. Prokuratorami Instytutu Pamięci Narodowej są prokuratorzy Głównej Komisji Ścigania Zbrodni przeciwko Narodowi Polskiemu, zwanej dalej „Główną Komisją”, prokuratorzy oddziałowych komisji ścigania zbrodni przeciwko Narodowi Polskiemu, zwanych dalej „oddziałowymi komisjami”, prokuratorzy Biura Lustracyjnego oraz prokuratorzy oddziałowych biur lustracyjnych.</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0303" y="1988840"/>
            <a:ext cx="7128792" cy="1107996"/>
          </a:xfrm>
          <a:prstGeom prst="rect">
            <a:avLst/>
          </a:prstGeom>
          <a:noFill/>
        </p:spPr>
        <p:txBody>
          <a:bodyPr wrap="square" rtlCol="0">
            <a:spAutoFit/>
          </a:bodyPr>
          <a:lstStyle/>
          <a:p>
            <a:pPr algn="ctr"/>
            <a:r>
              <a:rPr lang="pl-PL" sz="2200" dirty="0"/>
              <a:t>Proces karny jest zatem </a:t>
            </a:r>
            <a:r>
              <a:rPr lang="pl-PL" sz="2200" b="1" dirty="0"/>
              <a:t>konstrukcją prawną</a:t>
            </a:r>
            <a:r>
              <a:rPr lang="pl-PL" sz="2200" dirty="0"/>
              <a:t>, która jest przemyślana i </a:t>
            </a:r>
            <a:r>
              <a:rPr lang="pl-PL" sz="2200" b="1" dirty="0"/>
              <a:t>świadomie wykreowana </a:t>
            </a:r>
            <a:r>
              <a:rPr lang="pl-PL" sz="2200" dirty="0"/>
              <a:t>przez ustawodawcę.</a:t>
            </a:r>
          </a:p>
        </p:txBody>
      </p:sp>
    </p:spTree>
    <p:extLst>
      <p:ext uri="{BB962C8B-B14F-4D97-AF65-F5344CB8AC3E}">
        <p14:creationId xmlns:p14="http://schemas.microsoft.com/office/powerpoint/2010/main" val="22174805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PROKURATURY W POLSCE</a:t>
            </a:r>
          </a:p>
        </p:txBody>
      </p:sp>
      <p:sp>
        <p:nvSpPr>
          <p:cNvPr id="3" name="Symbol zastępczy zawartości 2"/>
          <p:cNvSpPr>
            <a:spLocks noGrp="1"/>
          </p:cNvSpPr>
          <p:nvPr>
            <p:ph idx="1"/>
          </p:nvPr>
        </p:nvSpPr>
        <p:spPr/>
        <p:txBody>
          <a:bodyPr>
            <a:normAutofit/>
          </a:bodyPr>
          <a:lstStyle/>
          <a:p>
            <a:pPr marL="0" indent="0" algn="just">
              <a:buNone/>
            </a:pPr>
            <a:r>
              <a:rPr lang="pl-PL" dirty="0"/>
              <a:t>Art. 16</a:t>
            </a:r>
          </a:p>
          <a:p>
            <a:pPr marL="0" indent="0" algn="just">
              <a:buNone/>
            </a:pPr>
            <a:r>
              <a:rPr lang="pl-PL" dirty="0"/>
              <a:t>Powszechnymi jednostkami organizacyjnymi prokuratury są:</a:t>
            </a:r>
          </a:p>
          <a:p>
            <a:pPr marL="0" indent="0" algn="just">
              <a:buNone/>
            </a:pPr>
            <a:r>
              <a:rPr lang="pl-PL" dirty="0"/>
              <a:t>Prokuratura Krajowa, prokuratury regionalne, prokuratury okręgowe i prokuratury rejonowe.</a:t>
            </a:r>
          </a:p>
          <a:p>
            <a:pPr marL="0" indent="0" algn="just">
              <a:buNone/>
            </a:pPr>
            <a:r>
              <a:rPr lang="pl-PL" dirty="0"/>
              <a:t>Art. 74</a:t>
            </a:r>
          </a:p>
          <a:p>
            <a:pPr marL="0" indent="0" algn="just">
              <a:buNone/>
            </a:pPr>
            <a:r>
              <a:rPr lang="pl-PL" dirty="0"/>
              <a:t>§ 1. Prokuratorów powszechnych jednostek organizacyjnych</a:t>
            </a:r>
          </a:p>
          <a:p>
            <a:pPr marL="0" indent="0" algn="just">
              <a:buNone/>
            </a:pPr>
            <a:r>
              <a:rPr lang="pl-PL" dirty="0"/>
              <a:t>prokuratury na stanowisko prokuratorskie powołuje Prokurator Generalny na wniosek Prokuratora Krajowego.</a:t>
            </a:r>
          </a:p>
          <a:p>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Rola sądu w postępowaniu przygotowawczym </a:t>
            </a:r>
          </a:p>
        </p:txBody>
      </p:sp>
      <p:sp>
        <p:nvSpPr>
          <p:cNvPr id="3" name="Symbol zastępczy zawartości 2"/>
          <p:cNvSpPr>
            <a:spLocks noGrp="1"/>
          </p:cNvSpPr>
          <p:nvPr>
            <p:ph idx="1"/>
          </p:nvPr>
        </p:nvSpPr>
        <p:spPr/>
        <p:txBody>
          <a:bodyPr>
            <a:normAutofit fontScale="77500" lnSpcReduction="20000"/>
          </a:bodyPr>
          <a:lstStyle/>
          <a:p>
            <a:pPr algn="just"/>
            <a:r>
              <a:rPr lang="pl-PL" dirty="0"/>
              <a:t>Art. 298 § 2 k.p.k.  - określone w ustawie czynności w postępowaniu przygotowawczym przeprowadza sąd. </a:t>
            </a:r>
          </a:p>
          <a:p>
            <a:pPr algn="just"/>
            <a:r>
              <a:rPr lang="pl-PL" dirty="0"/>
              <a:t>K.p.k. przyznaje sądowi szereg uprawnień w toku postępowania przygotowawczego. </a:t>
            </a:r>
            <a:r>
              <a:rPr lang="pl-PL" b="1" u="sng" dirty="0"/>
              <a:t>W żadnym wypadku nie oznacza to, że sąd prowadzi postępowanie przygotowawcze. Ingerencja sądu jest dopuszczalna tylko wtedy, gdy k.p.k. tak stanowi</a:t>
            </a:r>
            <a:r>
              <a:rPr lang="pl-PL" dirty="0"/>
              <a:t>, ze względu na gwarancje procesowe stron pierwszego stadium procesu oraz zwiększenie wiarygodności dowodów uzyskanych w tym etapie. </a:t>
            </a:r>
            <a:endParaRPr lang="pl-PL" b="1" u="sng" dirty="0"/>
          </a:p>
          <a:p>
            <a:pPr algn="just"/>
            <a:r>
              <a:rPr lang="pl-PL" dirty="0"/>
              <a:t>Zwiększenie czynnika sądowego w pierwszym stadium procesu ma przede wszystkim znaczenie </a:t>
            </a:r>
            <a:r>
              <a:rPr lang="pl-PL" b="1" dirty="0"/>
              <a:t>gwarancyjne i kontrolne</a:t>
            </a:r>
            <a:r>
              <a:rPr lang="pl-PL" dirty="0"/>
              <a:t>. </a:t>
            </a:r>
          </a:p>
          <a:p>
            <a:pPr algn="just"/>
            <a:r>
              <a:rPr lang="pl-PL" dirty="0"/>
              <a:t>Pośredni i bezpośredni wpływ na przebieg postępowania przygotowawczego</a:t>
            </a:r>
          </a:p>
          <a:p>
            <a:pPr lvl="1" algn="just"/>
            <a:r>
              <a:rPr lang="pl-PL" dirty="0"/>
              <a:t>pośredni – ocena materiału dowodowego zebranego w postępowaniu przygotowawczym podczas rozprawy głównej; </a:t>
            </a:r>
          </a:p>
          <a:p>
            <a:pPr algn="just"/>
            <a:r>
              <a:rPr lang="pl-PL" dirty="0"/>
              <a:t>„</a:t>
            </a:r>
            <a:r>
              <a:rPr lang="pl-PL" b="1" dirty="0"/>
              <a:t>Stopień bezpośredniego oddziaływania sądu na postępowanie przygotowawcze jest zawsze miarą stopnia wolności obywatelskich</a:t>
            </a:r>
            <a:r>
              <a:rPr lang="pl-PL" dirty="0"/>
              <a:t>”</a:t>
            </a:r>
          </a:p>
          <a:p>
            <a:pPr marL="0" indent="0" algn="r">
              <a:spcBef>
                <a:spcPts val="0"/>
              </a:spcBef>
              <a:buNone/>
            </a:pPr>
            <a:r>
              <a:rPr lang="pl-PL" i="1" dirty="0"/>
              <a:t>S. Waltoś, </a:t>
            </a:r>
            <a:r>
              <a:rPr lang="pl-PL" dirty="0"/>
              <a:t>Proces Karny, </a:t>
            </a:r>
          </a:p>
          <a:p>
            <a:pPr marL="0" indent="0" algn="r">
              <a:spcBef>
                <a:spcPts val="0"/>
              </a:spcBef>
              <a:buNone/>
            </a:pPr>
            <a:r>
              <a:rPr lang="pl-PL" i="1" dirty="0"/>
              <a:t>Warszawa 2009,s. 504</a:t>
            </a:r>
          </a:p>
        </p:txBody>
      </p:sp>
    </p:spTree>
    <p:extLst>
      <p:ext uri="{BB962C8B-B14F-4D97-AF65-F5344CB8AC3E}">
        <p14:creationId xmlns:p14="http://schemas.microsoft.com/office/powerpoint/2010/main" val="3935692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Czynności sądu w postępowaniu przygotowawczym </a:t>
            </a:r>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b="1" dirty="0"/>
              <a:t>Bezpośredni wpływ sądu na postępowanie przygotowawcze: </a:t>
            </a:r>
          </a:p>
          <a:p>
            <a:pPr marL="385763" indent="-385763" algn="just">
              <a:buFont typeface="+mj-lt"/>
              <a:buAutoNum type="arabicPeriod"/>
            </a:pPr>
            <a:r>
              <a:rPr lang="pl-PL" b="1" dirty="0"/>
              <a:t>podejmowanie decyzji w I instancji</a:t>
            </a:r>
            <a:r>
              <a:rPr lang="pl-PL" dirty="0"/>
              <a:t>; np.:</a:t>
            </a:r>
          </a:p>
          <a:p>
            <a:pPr lvl="1" algn="just"/>
            <a:r>
              <a:rPr lang="pl-PL" dirty="0"/>
              <a:t>stosowanie tymczasowego aresztowania; </a:t>
            </a:r>
          </a:p>
          <a:p>
            <a:pPr lvl="1" algn="just"/>
            <a:r>
              <a:rPr lang="pl-PL" dirty="0"/>
              <a:t>zwolnienie z tajemnicy z art. 180 § 2; </a:t>
            </a:r>
          </a:p>
          <a:p>
            <a:pPr lvl="1" algn="just"/>
            <a:r>
              <a:rPr lang="pl-PL" dirty="0"/>
              <a:t>zarządzenie kontroli i utrwalania rozmów lub zatwierdzenie takiego postanowienia</a:t>
            </a:r>
          </a:p>
          <a:p>
            <a:pPr marL="385763" indent="-385763" algn="just">
              <a:buFont typeface="+mj-lt"/>
              <a:buAutoNum type="arabicPeriod"/>
            </a:pPr>
            <a:r>
              <a:rPr lang="pl-PL" b="1" dirty="0"/>
              <a:t>Wykonywanie działań korygujących </a:t>
            </a:r>
            <a:r>
              <a:rPr lang="pl-PL" dirty="0"/>
              <a:t>za pomocą decyzji wydawanych w wyniku wniesionych środków odwoławczych. Sąd rozpoznaje m.in. zażalenia na: </a:t>
            </a:r>
          </a:p>
          <a:p>
            <a:pPr lvl="1" algn="just"/>
            <a:r>
              <a:rPr lang="pl-PL" dirty="0"/>
              <a:t>postanowienia o odmowie wszczęcia/umorzenie śledztwa lub dochodzenia </a:t>
            </a:r>
          </a:p>
          <a:p>
            <a:pPr lvl="1" algn="just"/>
            <a:r>
              <a:rPr lang="pl-PL" dirty="0"/>
              <a:t>w przedmiocie stosowania nieizolacyjnych środków zapobiegawczych, jeżeli decyzję tę wydał prokurator</a:t>
            </a:r>
          </a:p>
          <a:p>
            <a:pPr lvl="1" algn="just"/>
            <a:r>
              <a:rPr lang="pl-PL" dirty="0"/>
              <a:t>w przedmiocie zabezpieczenia majątkowego </a:t>
            </a:r>
          </a:p>
          <a:p>
            <a:pPr lvl="1" algn="just"/>
            <a:r>
              <a:rPr lang="pl-PL" dirty="0"/>
              <a:t>zatrzymanie osoby podejrzanej</a:t>
            </a:r>
          </a:p>
          <a:p>
            <a:pPr marL="385763" indent="-385763" algn="just">
              <a:buFont typeface="+mj-lt"/>
              <a:buAutoNum type="arabicPeriod"/>
            </a:pPr>
            <a:r>
              <a:rPr lang="pl-PL" dirty="0"/>
              <a:t>Przeprowadzenie </a:t>
            </a:r>
            <a:r>
              <a:rPr lang="pl-PL" b="1" dirty="0"/>
              <a:t>czynności dowodowych</a:t>
            </a:r>
            <a:r>
              <a:rPr lang="pl-PL" dirty="0"/>
              <a:t> w toku postępowania przygotowawczego</a:t>
            </a:r>
          </a:p>
          <a:p>
            <a:pPr lvl="1" algn="just"/>
            <a:r>
              <a:rPr lang="pl-PL" dirty="0"/>
              <a:t>gdy zachodzi niebezpieczeństwo, że świadka nie będzie można przesłuchać na rozprawie – art. 316 § 3 </a:t>
            </a:r>
          </a:p>
          <a:p>
            <a:pPr lvl="1" algn="just"/>
            <a:r>
              <a:rPr lang="pl-PL" dirty="0"/>
              <a:t>art. 185a – 185c </a:t>
            </a:r>
            <a:r>
              <a:rPr lang="pl-PL" dirty="0">
                <a:sym typeface="Wingdings" pitchFamily="2" charset="2"/>
              </a:rPr>
              <a:t> przesłuchanie pokrzywdzonego i świadka, którzy nie ukończyli 15 lat oraz pokrzywdzonych przestępstwami przeciwko wolności seksualnej i obyczajności </a:t>
            </a:r>
            <a:endParaRPr lang="pl-PL" dirty="0"/>
          </a:p>
        </p:txBody>
      </p:sp>
    </p:spTree>
    <p:extLst>
      <p:ext uri="{BB962C8B-B14F-4D97-AF65-F5344CB8AC3E}">
        <p14:creationId xmlns:p14="http://schemas.microsoft.com/office/powerpoint/2010/main" val="17881359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D32608-3CA3-4121-A3B4-8879C707F8DC}"/>
              </a:ext>
            </a:extLst>
          </p:cNvPr>
          <p:cNvSpPr>
            <a:spLocks noGrp="1"/>
          </p:cNvSpPr>
          <p:nvPr>
            <p:ph type="title"/>
          </p:nvPr>
        </p:nvSpPr>
        <p:spPr>
          <a:xfrm>
            <a:off x="1043608" y="2924944"/>
            <a:ext cx="6347714" cy="1320800"/>
          </a:xfrm>
        </p:spPr>
        <p:txBody>
          <a:bodyPr/>
          <a:lstStyle/>
          <a:p>
            <a:pPr algn="ctr"/>
            <a:r>
              <a:rPr lang="pl-PL" dirty="0"/>
              <a:t>Postępowanie sądowe</a:t>
            </a:r>
            <a:endParaRPr lang="en-GB" dirty="0"/>
          </a:p>
        </p:txBody>
      </p:sp>
    </p:spTree>
    <p:extLst>
      <p:ext uri="{BB962C8B-B14F-4D97-AF65-F5344CB8AC3E}">
        <p14:creationId xmlns:p14="http://schemas.microsoft.com/office/powerpoint/2010/main" val="20553664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a:t>POSTĘPOWANIE SĄDOWE</a:t>
            </a:r>
            <a:endParaRPr lang="pl-PL" dirty="0"/>
          </a:p>
        </p:txBody>
      </p:sp>
      <p:sp>
        <p:nvSpPr>
          <p:cNvPr id="3" name="Symbol zastępczy zawartości 2"/>
          <p:cNvSpPr>
            <a:spLocks noGrp="1"/>
          </p:cNvSpPr>
          <p:nvPr>
            <p:ph idx="1"/>
          </p:nvPr>
        </p:nvSpPr>
        <p:spPr/>
        <p:txBody>
          <a:bodyPr/>
          <a:lstStyle/>
          <a:p>
            <a:r>
              <a:rPr lang="pl-PL" dirty="0"/>
              <a:t>prowadzone przez sąd </a:t>
            </a:r>
          </a:p>
          <a:p>
            <a:endParaRPr lang="pl-PL" dirty="0"/>
          </a:p>
          <a:p>
            <a:r>
              <a:rPr lang="pl-PL" dirty="0"/>
              <a:t>strony: oskarżyciel (publiczny, posiłkowy, subsydiarny, prywatny) i oskarżony</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pl-PL" b="1" dirty="0"/>
              <a:t>Centralne miejsce sądu w procesie karnym</a:t>
            </a:r>
            <a:r>
              <a:rPr lang="pl-PL" dirty="0"/>
              <a:t>, który m.in. </a:t>
            </a:r>
            <a:r>
              <a:rPr lang="pl-PL" b="1" dirty="0"/>
              <a:t>rozstrzyga o odpowiedzialności karnej oskarżonego </a:t>
            </a:r>
            <a:r>
              <a:rPr lang="pl-PL" dirty="0"/>
              <a:t>oraz dokonuje wielu innych czynności związanych z zagwarantowaniem praw i wolności uczestników postępowania.</a:t>
            </a:r>
          </a:p>
          <a:p>
            <a:endParaRPr lang="pl-PL" dirty="0"/>
          </a:p>
          <a:p>
            <a:r>
              <a:rPr lang="pl-PL" b="1" dirty="0"/>
              <a:t>Prawo do sądu </a:t>
            </a:r>
            <a:r>
              <a:rPr lang="pl-PL" dirty="0"/>
              <a:t>to jedno z podstawowych praw człowieka, które jest zagwarantowane nie tylko na gruncie konstytucyjnym, ale także konwencyjnym (art. 6 EKPCz, art. 14 MPPOiP, art., 45 ust. 1 Konstytucji RP). </a:t>
            </a:r>
          </a:p>
        </p:txBody>
      </p:sp>
      <p:sp>
        <p:nvSpPr>
          <p:cNvPr id="3" name="Title 2"/>
          <p:cNvSpPr>
            <a:spLocks noGrp="1"/>
          </p:cNvSpPr>
          <p:nvPr>
            <p:ph type="title"/>
          </p:nvPr>
        </p:nvSpPr>
        <p:spPr/>
        <p:txBody>
          <a:bodyPr>
            <a:normAutofit/>
          </a:bodyPr>
          <a:lstStyle/>
          <a:p>
            <a:pPr algn="ctr"/>
            <a:r>
              <a:rPr lang="pl-PL" dirty="0">
                <a:latin typeface="+mn-lt"/>
              </a:rPr>
              <a:t>Sąd jako organ postępowania karnego</a:t>
            </a:r>
          </a:p>
        </p:txBody>
      </p:sp>
    </p:spTree>
    <p:extLst>
      <p:ext uri="{BB962C8B-B14F-4D97-AF65-F5344CB8AC3E}">
        <p14:creationId xmlns:p14="http://schemas.microsoft.com/office/powerpoint/2010/main" val="24095030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731520" y="213678"/>
            <a:ext cx="7528560" cy="1304727"/>
          </a:xfrm>
        </p:spPr>
        <p:txBody>
          <a:bodyPr/>
          <a:lstStyle/>
          <a:p>
            <a:pPr algn="ctr"/>
            <a:r>
              <a:rPr lang="pl-PL" dirty="0"/>
              <a:t>Pojęcie sądu</a:t>
            </a:r>
          </a:p>
        </p:txBody>
      </p:sp>
      <p:sp>
        <p:nvSpPr>
          <p:cNvPr id="5" name="Symbol zastępczy zawartości 2"/>
          <p:cNvSpPr>
            <a:spLocks noGrp="1"/>
          </p:cNvSpPr>
          <p:nvPr>
            <p:ph idx="1"/>
          </p:nvPr>
        </p:nvSpPr>
        <p:spPr>
          <a:xfrm>
            <a:off x="731520" y="1539240"/>
            <a:ext cx="7528560" cy="5166360"/>
          </a:xfrm>
        </p:spPr>
        <p:txBody>
          <a:bodyPr>
            <a:normAutofit/>
          </a:bodyPr>
          <a:lstStyle/>
          <a:p>
            <a:pPr marL="0" indent="0">
              <a:buNone/>
            </a:pPr>
            <a:r>
              <a:rPr lang="pl-PL" sz="2800" dirty="0"/>
              <a:t>Nazwa „sąd” występuje także w następujących znaczeniach:</a:t>
            </a:r>
          </a:p>
          <a:p>
            <a:pPr marL="514350" indent="-514350">
              <a:buAutoNum type="arabicParenR"/>
            </a:pPr>
            <a:r>
              <a:rPr lang="pl-PL" sz="2800" dirty="0"/>
              <a:t>jako jednostka organizacyjna w systemie sądownictwa (sąd rejonowy, Sąd Najwyższy, etc.);</a:t>
            </a:r>
          </a:p>
          <a:p>
            <a:pPr marL="514350" indent="-514350">
              <a:buAutoNum type="arabicParenR"/>
            </a:pPr>
            <a:r>
              <a:rPr lang="pl-PL" sz="2800" dirty="0"/>
              <a:t>jako budynek będący siedzibą sądu;</a:t>
            </a:r>
          </a:p>
          <a:p>
            <a:pPr marL="514350" indent="-514350">
              <a:buAutoNum type="arabicParenR"/>
            </a:pPr>
            <a:r>
              <a:rPr lang="pl-PL" sz="2800" dirty="0"/>
              <a:t>w zdaniach oceniających, np. „Jan Kowalski wyraził taki a taki sąd o swoim koledze”.</a:t>
            </a:r>
          </a:p>
        </p:txBody>
      </p:sp>
    </p:spTree>
    <p:extLst>
      <p:ext uri="{BB962C8B-B14F-4D97-AF65-F5344CB8AC3E}">
        <p14:creationId xmlns:p14="http://schemas.microsoft.com/office/powerpoint/2010/main" val="34696663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853440" y="426720"/>
            <a:ext cx="6682740" cy="1112838"/>
          </a:xfrm>
        </p:spPr>
        <p:txBody>
          <a:bodyPr>
            <a:normAutofit fontScale="90000"/>
          </a:bodyPr>
          <a:lstStyle/>
          <a:p>
            <a:pPr algn="ctr"/>
            <a:r>
              <a:rPr lang="pl-PL" dirty="0"/>
              <a:t>Znaczenie procesowe pojęcia „sąd”</a:t>
            </a:r>
          </a:p>
        </p:txBody>
      </p:sp>
      <p:sp>
        <p:nvSpPr>
          <p:cNvPr id="5" name="Symbol zastępczy zawartości 2"/>
          <p:cNvSpPr>
            <a:spLocks noGrp="1"/>
          </p:cNvSpPr>
          <p:nvPr>
            <p:ph idx="1"/>
          </p:nvPr>
        </p:nvSpPr>
        <p:spPr>
          <a:xfrm>
            <a:off x="853440" y="1841553"/>
            <a:ext cx="6682740" cy="4406530"/>
          </a:xfrm>
        </p:spPr>
        <p:txBody>
          <a:bodyPr>
            <a:normAutofit lnSpcReduction="10000"/>
          </a:bodyPr>
          <a:lstStyle/>
          <a:p>
            <a:pPr algn="just"/>
            <a:r>
              <a:rPr lang="pl-PL" sz="2800" b="1" dirty="0"/>
              <a:t>Sąd </a:t>
            </a:r>
            <a:r>
              <a:rPr lang="pl-PL" sz="2800" dirty="0"/>
              <a:t>to </a:t>
            </a:r>
            <a:r>
              <a:rPr lang="pl-PL" sz="2800" u="sng" dirty="0"/>
              <a:t>zespół osób lub osoba wyposażeni w atrybut niezawisłości, powołani do sprawowania wymiaru sprawiedliwości w imieniu Rzeczypospolitej Polskiej oraz w szczególnej procesowej formie.</a:t>
            </a:r>
          </a:p>
          <a:p>
            <a:pPr algn="just"/>
            <a:r>
              <a:rPr lang="pl-PL" sz="2800" dirty="0"/>
              <a:t>Procesowe znaczenie pojęcia „sąd” jest synonimem takich nazw jak „skład orzekający” czy też „sędzia orzekający jednoosobowo”.</a:t>
            </a:r>
          </a:p>
        </p:txBody>
      </p:sp>
    </p:spTree>
    <p:extLst>
      <p:ext uri="{BB962C8B-B14F-4D97-AF65-F5344CB8AC3E}">
        <p14:creationId xmlns:p14="http://schemas.microsoft.com/office/powerpoint/2010/main" val="17572915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485900" y="437198"/>
            <a:ext cx="6172200" cy="1143000"/>
          </a:xfrm>
        </p:spPr>
        <p:txBody>
          <a:bodyPr/>
          <a:lstStyle/>
          <a:p>
            <a:pPr algn="ctr"/>
            <a:r>
              <a:rPr lang="pl-PL" dirty="0"/>
              <a:t>Prawo do sądu</a:t>
            </a:r>
          </a:p>
        </p:txBody>
      </p:sp>
      <p:sp>
        <p:nvSpPr>
          <p:cNvPr id="5" name="Symbol zastępczy zawartości 2"/>
          <p:cNvSpPr>
            <a:spLocks noGrp="1"/>
          </p:cNvSpPr>
          <p:nvPr>
            <p:ph idx="1"/>
          </p:nvPr>
        </p:nvSpPr>
        <p:spPr>
          <a:xfrm>
            <a:off x="467544" y="1719354"/>
            <a:ext cx="7929696" cy="4356327"/>
          </a:xfrm>
        </p:spPr>
        <p:txBody>
          <a:bodyPr>
            <a:normAutofit lnSpcReduction="10000"/>
          </a:bodyPr>
          <a:lstStyle/>
          <a:p>
            <a:pPr marL="0" indent="0" algn="ctr">
              <a:buNone/>
            </a:pPr>
            <a:r>
              <a:rPr lang="pl-PL" sz="2400" b="1" dirty="0">
                <a:solidFill>
                  <a:srgbClr val="FF0000"/>
                </a:solidFill>
              </a:rPr>
              <a:t>Art. 45 § 1 Konstytucji RP</a:t>
            </a:r>
          </a:p>
          <a:p>
            <a:pPr marL="0" indent="0" algn="ctr">
              <a:buNone/>
            </a:pPr>
            <a:r>
              <a:rPr lang="pl-PL" sz="4400" dirty="0"/>
              <a:t>Każdy ma prawo do sprawiedliwego i jawnego rozpatrzenia sprawy bez nieuzasadnionej zwłoki przez </a:t>
            </a:r>
            <a:r>
              <a:rPr lang="pl-PL" sz="4400" b="1" dirty="0"/>
              <a:t>właściwy</a:t>
            </a:r>
            <a:r>
              <a:rPr lang="pl-PL" sz="4400" dirty="0"/>
              <a:t>, niezależny, bezstronny i niezawisły sąd</a:t>
            </a:r>
            <a:r>
              <a:rPr lang="pl-PL" sz="4000" dirty="0"/>
              <a:t>.</a:t>
            </a:r>
          </a:p>
        </p:txBody>
      </p:sp>
    </p:spTree>
    <p:extLst>
      <p:ext uri="{BB962C8B-B14F-4D97-AF65-F5344CB8AC3E}">
        <p14:creationId xmlns:p14="http://schemas.microsoft.com/office/powerpoint/2010/main" val="3528814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628800"/>
            <a:ext cx="8229600" cy="4896544"/>
          </a:xfrm>
        </p:spPr>
        <p:txBody>
          <a:bodyPr>
            <a:normAutofit/>
          </a:bodyPr>
          <a:lstStyle/>
          <a:p>
            <a:r>
              <a:rPr lang="pl-PL" b="1" dirty="0"/>
              <a:t>Art. 10 Konstytucji RP</a:t>
            </a:r>
          </a:p>
          <a:p>
            <a:pPr marL="109728" indent="0">
              <a:buNone/>
            </a:pPr>
            <a:endParaRPr lang="pl-PL" b="1" dirty="0"/>
          </a:p>
          <a:p>
            <a:pPr marL="624078" indent="-514350">
              <a:buAutoNum type="arabicPeriod"/>
            </a:pPr>
            <a:r>
              <a:rPr lang="pl-PL" dirty="0"/>
              <a:t>Ustrój Rzeczypospolitej Polskiej opiera się na </a:t>
            </a:r>
            <a:r>
              <a:rPr lang="pl-PL" b="1" dirty="0"/>
              <a:t>podziale i równowadze</a:t>
            </a:r>
            <a:r>
              <a:rPr lang="pl-PL" dirty="0"/>
              <a:t> władzy ustawodawczej, władzy wykonawczej i władzy </a:t>
            </a:r>
            <a:r>
              <a:rPr lang="pl-PL" b="1" dirty="0"/>
              <a:t>sądowniczej</a:t>
            </a:r>
            <a:r>
              <a:rPr lang="pl-PL" dirty="0"/>
              <a:t>.</a:t>
            </a:r>
          </a:p>
          <a:p>
            <a:pPr marL="624078" indent="-514350">
              <a:buAutoNum type="arabicPeriod"/>
            </a:pPr>
            <a:endParaRPr lang="pl-PL" dirty="0"/>
          </a:p>
          <a:p>
            <a:pPr marL="624078" indent="-514350">
              <a:buFont typeface="Wingdings 3"/>
              <a:buAutoNum type="arabicPeriod"/>
            </a:pPr>
            <a:r>
              <a:rPr lang="pl-PL" dirty="0"/>
              <a:t>Władzę ustawodawczą sprawują Sejm i Senat, władzę wykonawczą Prezydent Rzeczypospolitej Polskiej i Rada Ministrów, a </a:t>
            </a:r>
            <a:r>
              <a:rPr lang="pl-PL" b="1" dirty="0"/>
              <a:t>władzę sądowniczą sądy i trybunały</a:t>
            </a:r>
            <a:r>
              <a:rPr lang="pl-PL" dirty="0"/>
              <a:t>.</a:t>
            </a:r>
          </a:p>
          <a:p>
            <a:pPr marL="109728" indent="0">
              <a:buNone/>
            </a:pPr>
            <a:endParaRPr lang="pl-PL" dirty="0"/>
          </a:p>
          <a:p>
            <a:pPr marL="109728" indent="0">
              <a:buNone/>
            </a:pPr>
            <a:br>
              <a:rPr lang="pl-PL" b="1" dirty="0"/>
            </a:br>
            <a:endParaRPr lang="pl-PL" dirty="0"/>
          </a:p>
        </p:txBody>
      </p:sp>
    </p:spTree>
    <p:extLst>
      <p:ext uri="{BB962C8B-B14F-4D97-AF65-F5344CB8AC3E}">
        <p14:creationId xmlns:p14="http://schemas.microsoft.com/office/powerpoint/2010/main" val="2035144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980728"/>
            <a:ext cx="8352928" cy="4832092"/>
          </a:xfrm>
          <a:prstGeom prst="rect">
            <a:avLst/>
          </a:prstGeom>
          <a:noFill/>
        </p:spPr>
        <p:txBody>
          <a:bodyPr wrap="square" rtlCol="0">
            <a:spAutoFit/>
          </a:bodyPr>
          <a:lstStyle/>
          <a:p>
            <a:pPr algn="ctr"/>
            <a:r>
              <a:rPr lang="pl-PL" sz="2200" b="1" dirty="0"/>
              <a:t>Przedmiot procesu karnego</a:t>
            </a:r>
          </a:p>
          <a:p>
            <a:pPr algn="just"/>
            <a:endParaRPr lang="pl-PL" sz="2200" dirty="0"/>
          </a:p>
          <a:p>
            <a:pPr marL="342900" indent="-342900">
              <a:buFont typeface="Wingdings" pitchFamily="2" charset="2"/>
              <a:buChar char="Ø"/>
            </a:pPr>
            <a:r>
              <a:rPr lang="pl-PL" sz="2200" dirty="0"/>
              <a:t>Kwestia odpowiedzialności karnej oskarżonego za zarzucony czyn- główny przedmiot procesu</a:t>
            </a:r>
          </a:p>
          <a:p>
            <a:pPr marL="342900" indent="-342900">
              <a:buFont typeface="Wingdings" pitchFamily="2" charset="2"/>
              <a:buChar char="Ø"/>
            </a:pPr>
            <a:endParaRPr lang="pl-PL" sz="2200" dirty="0"/>
          </a:p>
          <a:p>
            <a:pPr marL="342900" indent="-342900">
              <a:buFont typeface="Wingdings" pitchFamily="2" charset="2"/>
              <a:buChar char="Ø"/>
            </a:pPr>
            <a:r>
              <a:rPr lang="pl-PL" sz="2200" dirty="0"/>
              <a:t>Przedmioty uboczne procesu np. przy postępowaniach następczych czy incydentalnych</a:t>
            </a:r>
          </a:p>
          <a:p>
            <a:r>
              <a:rPr lang="pl-PL" sz="2200" dirty="0"/>
              <a:t>    </a:t>
            </a:r>
          </a:p>
          <a:p>
            <a:r>
              <a:rPr lang="pl-PL" sz="2200" dirty="0"/>
              <a:t>Postępowanie o zastosowanie tymczasowego aresztowania</a:t>
            </a:r>
          </a:p>
          <a:p>
            <a:pPr algn="ctr"/>
            <a:endParaRPr lang="pl-PL" sz="2200" dirty="0"/>
          </a:p>
          <a:p>
            <a:pPr algn="ctr"/>
            <a:r>
              <a:rPr lang="pl-PL" sz="2200" dirty="0"/>
              <a:t> przedmiotem postępowania będzie kwestia zastosowania tego środka</a:t>
            </a:r>
          </a:p>
          <a:p>
            <a:endParaRPr lang="pl-PL" sz="2200" dirty="0"/>
          </a:p>
          <a:p>
            <a:pPr marL="342900" indent="-342900">
              <a:buFont typeface="Wingdings" pitchFamily="2" charset="2"/>
              <a:buChar char="Ø"/>
            </a:pPr>
            <a:endParaRPr lang="pl-PL" sz="2200" dirty="0"/>
          </a:p>
        </p:txBody>
      </p:sp>
      <p:sp>
        <p:nvSpPr>
          <p:cNvPr id="3" name="Down Arrow 2"/>
          <p:cNvSpPr/>
          <p:nvPr/>
        </p:nvSpPr>
        <p:spPr>
          <a:xfrm>
            <a:off x="4561186" y="4054413"/>
            <a:ext cx="85154" cy="2446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000" dirty="0"/>
          </a:p>
        </p:txBody>
      </p:sp>
    </p:spTree>
    <p:extLst>
      <p:ext uri="{BB962C8B-B14F-4D97-AF65-F5344CB8AC3E}">
        <p14:creationId xmlns:p14="http://schemas.microsoft.com/office/powerpoint/2010/main" val="36857823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268760"/>
            <a:ext cx="8229600" cy="5044016"/>
          </a:xfrm>
        </p:spPr>
        <p:txBody>
          <a:bodyPr>
            <a:normAutofit lnSpcReduction="10000"/>
          </a:bodyPr>
          <a:lstStyle/>
          <a:p>
            <a:r>
              <a:rPr lang="pl-PL" b="1" dirty="0"/>
              <a:t>Art. 173 Konstytucji RP</a:t>
            </a:r>
          </a:p>
          <a:p>
            <a:pPr marL="109728" indent="0">
              <a:buNone/>
            </a:pPr>
            <a:r>
              <a:rPr lang="pl-PL" dirty="0"/>
              <a:t>Sądy i Trybunały są władzą </a:t>
            </a:r>
            <a:r>
              <a:rPr lang="pl-PL" b="1" dirty="0"/>
              <a:t>odrębną i niezależną </a:t>
            </a:r>
            <a:r>
              <a:rPr lang="pl-PL" dirty="0"/>
              <a:t>od innych władz.</a:t>
            </a:r>
          </a:p>
          <a:p>
            <a:pPr marL="109728" indent="0">
              <a:buNone/>
            </a:pPr>
            <a:endParaRPr lang="pl-PL" dirty="0"/>
          </a:p>
          <a:p>
            <a:r>
              <a:rPr lang="pl-PL" b="1" dirty="0"/>
              <a:t>Art. 178 ust. 1 Konstytucji RP</a:t>
            </a:r>
          </a:p>
          <a:p>
            <a:pPr marL="109728" indent="0">
              <a:buNone/>
            </a:pPr>
            <a:r>
              <a:rPr lang="pl-PL" dirty="0"/>
              <a:t>Sędziowie w sprawowaniu swojego urzędu są </a:t>
            </a:r>
            <a:r>
              <a:rPr lang="pl-PL" b="1" dirty="0"/>
              <a:t>niezawiśli</a:t>
            </a:r>
            <a:r>
              <a:rPr lang="pl-PL" dirty="0"/>
              <a:t> i podlegają tylko Konstytucji oraz ustawom.</a:t>
            </a:r>
          </a:p>
          <a:p>
            <a:pPr marL="109728" indent="0">
              <a:buNone/>
            </a:pPr>
            <a:endParaRPr lang="pl-PL" dirty="0"/>
          </a:p>
          <a:p>
            <a:r>
              <a:rPr lang="pl-PL" b="1" dirty="0"/>
              <a:t>Art. 175 ust. 1 Konstytucji RP</a:t>
            </a:r>
          </a:p>
          <a:p>
            <a:pPr marL="109728" indent="0">
              <a:buNone/>
            </a:pPr>
            <a:r>
              <a:rPr lang="pl-PL" dirty="0"/>
              <a:t>Wymiar sprawiedliwości w Rzeczypospolitej Polskiej sprawują Sąd Najwyższy, </a:t>
            </a:r>
            <a:r>
              <a:rPr lang="pl-PL" b="1" dirty="0"/>
              <a:t>sądy powszechne</a:t>
            </a:r>
            <a:r>
              <a:rPr lang="pl-PL" dirty="0"/>
              <a:t>, sądy administracyjne oraz sądy wojskowe.</a:t>
            </a:r>
          </a:p>
          <a:p>
            <a:pPr marL="109728" indent="0">
              <a:buNone/>
            </a:pPr>
            <a:endParaRPr lang="pl-PL" dirty="0"/>
          </a:p>
          <a:p>
            <a:r>
              <a:rPr lang="pl-PL" b="1" dirty="0"/>
              <a:t>Art. 177 Konstytucji RP</a:t>
            </a:r>
          </a:p>
          <a:p>
            <a:pPr marL="109728" indent="0">
              <a:buNone/>
            </a:pPr>
            <a:r>
              <a:rPr lang="pl-PL" b="1" dirty="0"/>
              <a:t>Sądy powszechne</a:t>
            </a:r>
            <a:r>
              <a:rPr lang="pl-PL" dirty="0"/>
              <a:t> sprawują wymiar sprawiedliwości we wszystkich sprawach z wyjątkiem spraw ustawowo zastrzeżonych dla właściwości innych sądów.</a:t>
            </a:r>
          </a:p>
          <a:p>
            <a:pPr marL="109728" indent="0">
              <a:buNone/>
            </a:pPr>
            <a:endParaRPr lang="pl-PL" dirty="0"/>
          </a:p>
          <a:p>
            <a:endParaRPr lang="pl-PL" dirty="0"/>
          </a:p>
          <a:p>
            <a:pPr marL="109728" indent="0">
              <a:buNone/>
            </a:pPr>
            <a:endParaRPr lang="pl-PL" dirty="0"/>
          </a:p>
          <a:p>
            <a:endParaRPr lang="pl-PL" dirty="0"/>
          </a:p>
        </p:txBody>
      </p:sp>
    </p:spTree>
    <p:extLst>
      <p:ext uri="{BB962C8B-B14F-4D97-AF65-F5344CB8AC3E}">
        <p14:creationId xmlns:p14="http://schemas.microsoft.com/office/powerpoint/2010/main" val="14312410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268760"/>
            <a:ext cx="8229600" cy="4389120"/>
          </a:xfrm>
        </p:spPr>
        <p:txBody>
          <a:bodyPr/>
          <a:lstStyle/>
          <a:p>
            <a:endParaRPr lang="pl-PL" b="1" dirty="0"/>
          </a:p>
          <a:p>
            <a:endParaRPr lang="pl-PL" b="1" dirty="0"/>
          </a:p>
          <a:p>
            <a:r>
              <a:rPr lang="pl-PL" b="1" dirty="0"/>
              <a:t>Art. 179 Konstytucji RP</a:t>
            </a:r>
          </a:p>
          <a:p>
            <a:pPr marL="109728" indent="0">
              <a:buNone/>
            </a:pPr>
            <a:r>
              <a:rPr lang="pl-PL" dirty="0"/>
              <a:t>„Sędziowie są powoływani </a:t>
            </a:r>
            <a:r>
              <a:rPr lang="pl-PL" b="1" dirty="0"/>
              <a:t>przez Prezydenta Rzeczypospolitej, na wniosek Krajowej Rady Sądownictwa</a:t>
            </a:r>
            <a:r>
              <a:rPr lang="pl-PL" dirty="0"/>
              <a:t>, na czas nieoznaczony.”</a:t>
            </a:r>
          </a:p>
          <a:p>
            <a:pPr marL="109728" indent="0">
              <a:buNone/>
            </a:pPr>
            <a:endParaRPr lang="pl-PL" dirty="0"/>
          </a:p>
          <a:p>
            <a:endParaRPr lang="pl-PL" dirty="0"/>
          </a:p>
        </p:txBody>
      </p:sp>
    </p:spTree>
    <p:extLst>
      <p:ext uri="{BB962C8B-B14F-4D97-AF65-F5344CB8AC3E}">
        <p14:creationId xmlns:p14="http://schemas.microsoft.com/office/powerpoint/2010/main" val="3067924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SĄDY W POLSCE</a:t>
            </a:r>
          </a:p>
        </p:txBody>
      </p:sp>
      <p:sp>
        <p:nvSpPr>
          <p:cNvPr id="3" name="Symbol zastępczy zawartości 2"/>
          <p:cNvSpPr>
            <a:spLocks noGrp="1"/>
          </p:cNvSpPr>
          <p:nvPr>
            <p:ph idx="1"/>
          </p:nvPr>
        </p:nvSpPr>
        <p:spPr>
          <a:xfrm>
            <a:off x="609599" y="1556792"/>
            <a:ext cx="6347714" cy="4484571"/>
          </a:xfrm>
        </p:spPr>
        <p:txBody>
          <a:bodyPr>
            <a:normAutofit/>
          </a:bodyPr>
          <a:lstStyle/>
          <a:p>
            <a:pPr marL="0" indent="0" algn="just">
              <a:buNone/>
            </a:pPr>
            <a:r>
              <a:rPr lang="pl-PL" dirty="0"/>
              <a:t>Ustawa – Prawo o ustroju sądów powszechnych</a:t>
            </a:r>
          </a:p>
          <a:p>
            <a:pPr marL="0" indent="0" algn="just">
              <a:buNone/>
            </a:pPr>
            <a:r>
              <a:rPr lang="pl-PL" dirty="0"/>
              <a:t>§ 1. Sądami powszechnymi są sądy rejonowe, sądy okręgowe oraz sądy</a:t>
            </a:r>
          </a:p>
          <a:p>
            <a:pPr marL="0" indent="0" algn="just">
              <a:buNone/>
            </a:pPr>
            <a:r>
              <a:rPr lang="pl-PL" dirty="0"/>
              <a:t>apelacyjne.</a:t>
            </a:r>
          </a:p>
          <a:p>
            <a:pPr marL="0" indent="0" algn="just">
              <a:buNone/>
            </a:pPr>
            <a:r>
              <a:rPr lang="pl-PL" dirty="0"/>
              <a:t>§ 2. Sądy powszechne sprawują wymiar sprawiedliwości w zakresie nienależącym do sądów administracyjnych, sądów wojskowych oraz Sądu Najwyższego.</a:t>
            </a:r>
          </a:p>
          <a:p>
            <a:pPr marL="0" indent="0" algn="just">
              <a:buNone/>
            </a:pPr>
            <a:r>
              <a:rPr lang="pl-PL" dirty="0"/>
              <a:t>§ 3. Sądy powszechne wykonują również inne zadania z zakresu ochrony prawnej, powierzone w drodze ustaw.</a:t>
            </a:r>
          </a:p>
          <a:p>
            <a:pPr marL="0" indent="0" algn="just">
              <a:buNone/>
            </a:pPr>
            <a:r>
              <a:rPr lang="pl-PL" dirty="0"/>
              <a:t>§ 4. Ilekroć w dalszych przepisach jest mowa o sądach bez bliższego ich określenia, rozumie się przez to sądy powszechne.</a:t>
            </a:r>
          </a:p>
          <a:p>
            <a:endParaRPr lang="pl-PL"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pl-PL" b="1" dirty="0"/>
              <a:t>Właściwość sądu- </a:t>
            </a:r>
            <a:r>
              <a:rPr lang="pl-PL" dirty="0"/>
              <a:t>obowiązek i zarazem uprawnienie sądu do dokonania określonej czynności procesowej lub zespołu czynności procesowych.</a:t>
            </a:r>
          </a:p>
          <a:p>
            <a:pPr marL="109728" indent="0">
              <a:buNone/>
            </a:pPr>
            <a:endParaRPr lang="pl-PL" dirty="0"/>
          </a:p>
          <a:p>
            <a:r>
              <a:rPr lang="pl-PL" dirty="0"/>
              <a:t>Właściwość rzeczowa</a:t>
            </a:r>
          </a:p>
          <a:p>
            <a:r>
              <a:rPr lang="pl-PL" dirty="0"/>
              <a:t>Właściwość miejscowa</a:t>
            </a:r>
          </a:p>
          <a:p>
            <a:r>
              <a:rPr lang="pl-PL" dirty="0"/>
              <a:t>Właściwość funkcjonalna</a:t>
            </a:r>
          </a:p>
          <a:p>
            <a:r>
              <a:rPr lang="pl-PL" dirty="0"/>
              <a:t>Właściwość z delegacji</a:t>
            </a:r>
          </a:p>
          <a:p>
            <a:r>
              <a:rPr lang="pl-PL" dirty="0"/>
              <a:t>Właściwość z łączności spraw</a:t>
            </a:r>
          </a:p>
          <a:p>
            <a:endParaRPr lang="pl-PL" dirty="0"/>
          </a:p>
        </p:txBody>
      </p:sp>
      <p:sp>
        <p:nvSpPr>
          <p:cNvPr id="3" name="Title 2"/>
          <p:cNvSpPr>
            <a:spLocks noGrp="1"/>
          </p:cNvSpPr>
          <p:nvPr>
            <p:ph type="title"/>
          </p:nvPr>
        </p:nvSpPr>
        <p:spPr>
          <a:xfrm>
            <a:off x="395536" y="548680"/>
            <a:ext cx="8229600" cy="1143000"/>
          </a:xfrm>
        </p:spPr>
        <p:txBody>
          <a:bodyPr>
            <a:normAutofit/>
          </a:bodyPr>
          <a:lstStyle/>
          <a:p>
            <a:pPr algn="ctr"/>
            <a:r>
              <a:rPr lang="pl-PL" dirty="0"/>
              <a:t>Właściwość sądu</a:t>
            </a:r>
          </a:p>
        </p:txBody>
      </p:sp>
    </p:spTree>
    <p:extLst>
      <p:ext uri="{BB962C8B-B14F-4D97-AF65-F5344CB8AC3E}">
        <p14:creationId xmlns:p14="http://schemas.microsoft.com/office/powerpoint/2010/main" val="15001435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229600" cy="4389120"/>
          </a:xfrm>
        </p:spPr>
        <p:txBody>
          <a:bodyPr/>
          <a:lstStyle/>
          <a:p>
            <a:r>
              <a:rPr lang="pl-PL" b="1" dirty="0"/>
              <a:t>Właściwość rzeczowa- </a:t>
            </a:r>
            <a:r>
              <a:rPr lang="pl-PL" dirty="0"/>
              <a:t>kompetencja sądu do rozpoznawania sprawy w pierwszej instancji.</a:t>
            </a:r>
          </a:p>
          <a:p>
            <a:endParaRPr lang="pl-PL" dirty="0"/>
          </a:p>
          <a:p>
            <a:r>
              <a:rPr lang="pl-PL" dirty="0"/>
              <a:t>Kryterium: rodzaj przestępstwa.</a:t>
            </a:r>
          </a:p>
          <a:p>
            <a:endParaRPr lang="pl-PL" dirty="0"/>
          </a:p>
          <a:p>
            <a:r>
              <a:rPr lang="pl-PL" dirty="0"/>
              <a:t>Sąd rejonowy rozstrzyga w pierwszej instancji w sprawach dotyczących wszystkich kategorii przestępstw z wyjątkiem tych, które zostały przekazane rozpoznawania sądowi okręgowemu (art. 24 k.p.k.)</a:t>
            </a:r>
          </a:p>
        </p:txBody>
      </p:sp>
    </p:spTree>
    <p:extLst>
      <p:ext uri="{BB962C8B-B14F-4D97-AF65-F5344CB8AC3E}">
        <p14:creationId xmlns:p14="http://schemas.microsoft.com/office/powerpoint/2010/main" val="36288729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11968"/>
          </a:xfrm>
        </p:spPr>
        <p:txBody>
          <a:bodyPr>
            <a:normAutofit/>
          </a:bodyPr>
          <a:lstStyle/>
          <a:p>
            <a:r>
              <a:rPr lang="pl-PL" b="1" dirty="0"/>
              <a:t>Art. 25. §  1</a:t>
            </a:r>
            <a:r>
              <a:rPr lang="pl-PL" dirty="0"/>
              <a:t>.  Sąd  okręgowy  orzeka  w  pierwszej  instancji  w  sprawach  o następujące przestępstwa: </a:t>
            </a:r>
          </a:p>
          <a:p>
            <a:pPr marL="109728" indent="0">
              <a:buNone/>
            </a:pPr>
            <a:r>
              <a:rPr lang="pl-PL" dirty="0"/>
              <a:t>1)  o zbrodnie określone w Kodeksie karnym oraz w ustawach szczególnych;</a:t>
            </a:r>
          </a:p>
          <a:p>
            <a:pPr marL="109728" indent="0">
              <a:buNone/>
            </a:pPr>
            <a:r>
              <a:rPr lang="pl-PL" dirty="0"/>
              <a:t>2)  o występki określone w rozdziałach XVI i XVII oraz w art. 140–142, art. 148 </a:t>
            </a:r>
          </a:p>
          <a:p>
            <a:pPr marL="109728" indent="0">
              <a:buNone/>
            </a:pPr>
            <a:r>
              <a:rPr lang="pl-PL" dirty="0"/>
              <a:t>§ 4, art. 149, art. 150 § 1, art. 151–154, art. 156 § 3, art. 158 § 3, art. 163 § 3 i 4, art. 165 § 1, 3 i 4, art. 166 § 1, art. 173 § 3 i 4, art. 185 § 2, art. 189a § 2, art. 210 § 2, art. 211a, art. 252 § 3, art. 258 § 1–3, art. 265 § 1 i 2, art. 269, art. 278 § 1 i 2 w zw. z art. 294, art. 284 § 1 i 2 w zw. z art. 294, art. 286 § 1 w zw. z art. 294, art. 287 § 1 w zw. z art. 294, art. 296 § 3 oraz art. 299 Kodeksu  karnego;</a:t>
            </a:r>
          </a:p>
          <a:p>
            <a:pPr marL="109728" indent="0">
              <a:buNone/>
            </a:pPr>
            <a:r>
              <a:rPr lang="pl-PL" dirty="0"/>
              <a:t>3)  o występki, które z mocy przepisu szczególnego należą do właściwości sądu okręgowego.</a:t>
            </a:r>
          </a:p>
        </p:txBody>
      </p:sp>
    </p:spTree>
    <p:extLst>
      <p:ext uri="{BB962C8B-B14F-4D97-AF65-F5344CB8AC3E}">
        <p14:creationId xmlns:p14="http://schemas.microsoft.com/office/powerpoint/2010/main" val="33384704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4389120"/>
          </a:xfrm>
        </p:spPr>
        <p:txBody>
          <a:bodyPr/>
          <a:lstStyle/>
          <a:p>
            <a:r>
              <a:rPr lang="pl-PL" b="1" dirty="0"/>
              <a:t>Właściwość miejscowa- </a:t>
            </a:r>
            <a:r>
              <a:rPr lang="pl-PL" dirty="0"/>
              <a:t>pozwala na stwierdzenie, który z sądów tego samego rzędu posiada kompetencje do rozpoznania konkretnej sprawy.</a:t>
            </a:r>
          </a:p>
          <a:p>
            <a:pPr marL="109728" indent="0">
              <a:buNone/>
            </a:pPr>
            <a:endParaRPr lang="pl-PL" dirty="0"/>
          </a:p>
          <a:p>
            <a:r>
              <a:rPr lang="pl-PL" dirty="0"/>
              <a:t>Podstawowe kryterium: miejsce popełnienia przestępstwa.</a:t>
            </a:r>
          </a:p>
          <a:p>
            <a:endParaRPr lang="pl-PL" dirty="0"/>
          </a:p>
        </p:txBody>
      </p:sp>
    </p:spTree>
    <p:extLst>
      <p:ext uri="{BB962C8B-B14F-4D97-AF65-F5344CB8AC3E}">
        <p14:creationId xmlns:p14="http://schemas.microsoft.com/office/powerpoint/2010/main" val="26968615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8764" y="1381299"/>
            <a:ext cx="8229600" cy="4389120"/>
          </a:xfrm>
        </p:spPr>
        <p:txBody>
          <a:bodyPr>
            <a:normAutofit/>
          </a:bodyPr>
          <a:lstStyle/>
          <a:p>
            <a:r>
              <a:rPr lang="pl-PL" dirty="0"/>
              <a:t>Art. 31 § 1 k.p.k.</a:t>
            </a:r>
          </a:p>
          <a:p>
            <a:pPr marL="109728" indent="0">
              <a:buNone/>
            </a:pPr>
            <a:r>
              <a:rPr lang="pl-PL" dirty="0"/>
              <a:t>Miejscowo właściwy do rozpoznania sprawy jest sąd, w którego okręgu popełniono przestępstwo.</a:t>
            </a:r>
          </a:p>
          <a:p>
            <a:pPr marL="109728" indent="0">
              <a:buNone/>
            </a:pPr>
            <a:endParaRPr lang="pl-PL" dirty="0"/>
          </a:p>
          <a:p>
            <a:r>
              <a:rPr lang="pl-PL" dirty="0"/>
              <a:t>Art. 31 § 2 k.p.k.</a:t>
            </a:r>
          </a:p>
          <a:p>
            <a:pPr marL="109728" indent="0">
              <a:buNone/>
            </a:pPr>
            <a:r>
              <a:rPr lang="pl-PL" dirty="0"/>
              <a:t>Jeżeli  przestępstwo  popełniono  na  polskim  statku  wodnym  lub powietrznym, </a:t>
            </a:r>
            <a:r>
              <a:rPr lang="pl-PL" b="1" dirty="0"/>
              <a:t>a § 1 nie może mieć zastosowania</a:t>
            </a:r>
            <a:r>
              <a:rPr lang="pl-PL" dirty="0"/>
              <a:t>, właściwy jest sąd macierzystego portu statku.</a:t>
            </a:r>
          </a:p>
        </p:txBody>
      </p:sp>
    </p:spTree>
    <p:extLst>
      <p:ext uri="{BB962C8B-B14F-4D97-AF65-F5344CB8AC3E}">
        <p14:creationId xmlns:p14="http://schemas.microsoft.com/office/powerpoint/2010/main" val="7344371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412776"/>
            <a:ext cx="8229600" cy="4389120"/>
          </a:xfrm>
        </p:spPr>
        <p:txBody>
          <a:bodyPr>
            <a:normAutofit/>
          </a:bodyPr>
          <a:lstStyle/>
          <a:p>
            <a:r>
              <a:rPr lang="pl-PL" dirty="0"/>
              <a:t>Art. 31 § 3 k.p.k.</a:t>
            </a:r>
          </a:p>
          <a:p>
            <a:pPr marL="109728" indent="0">
              <a:buNone/>
            </a:pPr>
            <a:r>
              <a:rPr lang="pl-PL" dirty="0"/>
              <a:t>Jeżeli przestępstwo popełniono w okręgu kilku sądów, właściwy jest ten sąd, </a:t>
            </a:r>
            <a:r>
              <a:rPr lang="pl-PL" b="1" dirty="0"/>
              <a:t>w którego okręgu najpierw wszczęto postępowanie przygotowawcze</a:t>
            </a:r>
            <a:r>
              <a:rPr lang="pl-PL" dirty="0"/>
              <a:t>.</a:t>
            </a:r>
          </a:p>
          <a:p>
            <a:endParaRPr lang="pl-PL" dirty="0"/>
          </a:p>
          <a:p>
            <a:r>
              <a:rPr lang="pl-PL" dirty="0"/>
              <a:t>Miejsce popełnienia przestępstwa- art. 6 § 2 k.k.</a:t>
            </a:r>
          </a:p>
          <a:p>
            <a:pPr marL="109728" indent="0">
              <a:buNone/>
            </a:pPr>
            <a:endParaRPr lang="pl-PL" dirty="0"/>
          </a:p>
          <a:p>
            <a:pPr marL="109728" indent="0">
              <a:buNone/>
            </a:pPr>
            <a:r>
              <a:rPr lang="pl-PL" b="1" dirty="0"/>
              <a:t>Miejscem popełnienia </a:t>
            </a:r>
            <a:r>
              <a:rPr lang="pl-PL" dirty="0"/>
              <a:t>przestępstwa jest miejsce, gdzie sprawca </a:t>
            </a:r>
            <a:r>
              <a:rPr lang="pl-PL" b="1" dirty="0"/>
              <a:t>działał lub zaniechał </a:t>
            </a:r>
            <a:r>
              <a:rPr lang="pl-PL" dirty="0"/>
              <a:t>działania, do którego był zobowiązany, albo gdzie </a:t>
            </a:r>
            <a:r>
              <a:rPr lang="pl-PL" b="1" dirty="0"/>
              <a:t>skutek</a:t>
            </a:r>
            <a:r>
              <a:rPr lang="pl-PL" dirty="0"/>
              <a:t> przestępny </a:t>
            </a:r>
            <a:r>
              <a:rPr lang="pl-PL" b="1" dirty="0"/>
              <a:t>nastąpił lub miał nastąpić</a:t>
            </a:r>
            <a:r>
              <a:rPr lang="pl-PL" dirty="0"/>
              <a:t>.</a:t>
            </a:r>
          </a:p>
          <a:p>
            <a:endParaRPr lang="pl-PL" dirty="0"/>
          </a:p>
        </p:txBody>
      </p:sp>
    </p:spTree>
    <p:extLst>
      <p:ext uri="{BB962C8B-B14F-4D97-AF65-F5344CB8AC3E}">
        <p14:creationId xmlns:p14="http://schemas.microsoft.com/office/powerpoint/2010/main" val="3086834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04208"/>
            <a:ext cx="8229600" cy="4389120"/>
          </a:xfrm>
        </p:spPr>
        <p:txBody>
          <a:bodyPr>
            <a:normAutofit/>
          </a:bodyPr>
          <a:lstStyle/>
          <a:p>
            <a:r>
              <a:rPr lang="pl-PL" dirty="0"/>
              <a:t>Jeżeli nie można ustalić miejsca popełnienia przestępstwa, czyli nie znajdują zastosowania reguły z art. 31 k.p.k., właściwość należy ustalić na podstawie art. 32 § 1 k.p.k.</a:t>
            </a:r>
          </a:p>
          <a:p>
            <a:endParaRPr lang="pl-PL" dirty="0"/>
          </a:p>
          <a:p>
            <a:r>
              <a:rPr lang="pl-PL" dirty="0"/>
              <a:t>Właściwy jest sąd, w okręgu którego:</a:t>
            </a:r>
          </a:p>
          <a:p>
            <a:pPr marL="109728" indent="0">
              <a:buNone/>
            </a:pPr>
            <a:r>
              <a:rPr lang="pl-PL" dirty="0"/>
              <a:t>1)  </a:t>
            </a:r>
            <a:r>
              <a:rPr lang="pl-PL" b="1" dirty="0"/>
              <a:t>ujawniono</a:t>
            </a:r>
            <a:r>
              <a:rPr lang="pl-PL" dirty="0"/>
              <a:t> przestępstwo,</a:t>
            </a:r>
          </a:p>
          <a:p>
            <a:pPr marL="109728" indent="0">
              <a:buNone/>
            </a:pPr>
            <a:r>
              <a:rPr lang="pl-PL" dirty="0"/>
              <a:t>2)  </a:t>
            </a:r>
            <a:r>
              <a:rPr lang="pl-PL" b="1" dirty="0"/>
              <a:t>ujęto</a:t>
            </a:r>
            <a:r>
              <a:rPr lang="pl-PL" dirty="0"/>
              <a:t> oskarżonego,</a:t>
            </a:r>
          </a:p>
          <a:p>
            <a:pPr marL="109728" indent="0">
              <a:buNone/>
            </a:pPr>
            <a:r>
              <a:rPr lang="pl-PL" dirty="0"/>
              <a:t>3)  oskarżony  przed  popełnieniem  przestępstwa  </a:t>
            </a:r>
            <a:r>
              <a:rPr lang="pl-PL" b="1" dirty="0"/>
              <a:t>stale  mieszkał  lub  czasowo przebywał</a:t>
            </a:r>
          </a:p>
          <a:p>
            <a:pPr marL="109728" indent="0">
              <a:buNone/>
            </a:pPr>
            <a:r>
              <a:rPr lang="pl-PL" dirty="0"/>
              <a:t>– zależnie od tego, gdzie najpierw wszczęto postępowanie przygotowawcze.</a:t>
            </a:r>
          </a:p>
        </p:txBody>
      </p:sp>
    </p:spTree>
    <p:extLst>
      <p:ext uri="{BB962C8B-B14F-4D97-AF65-F5344CB8AC3E}">
        <p14:creationId xmlns:p14="http://schemas.microsoft.com/office/powerpoint/2010/main" val="1049166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908720"/>
            <a:ext cx="7488832" cy="3477875"/>
          </a:xfrm>
          <a:prstGeom prst="rect">
            <a:avLst/>
          </a:prstGeom>
          <a:noFill/>
        </p:spPr>
        <p:txBody>
          <a:bodyPr wrap="square" rtlCol="0">
            <a:spAutoFit/>
          </a:bodyPr>
          <a:lstStyle/>
          <a:p>
            <a:pPr algn="ctr"/>
            <a:r>
              <a:rPr lang="pl-PL" sz="2000" b="1" dirty="0"/>
              <a:t>Główny przedmiot procesu karnego</a:t>
            </a:r>
          </a:p>
          <a:p>
            <a:pPr algn="ctr"/>
            <a:endParaRPr lang="pl-PL" sz="2000" b="1" dirty="0"/>
          </a:p>
          <a:p>
            <a:pPr algn="ctr"/>
            <a:endParaRPr lang="pl-PL" sz="2000" b="1" dirty="0"/>
          </a:p>
          <a:p>
            <a:pPr marL="342900" indent="-342900">
              <a:buFont typeface="Wingdings" pitchFamily="2" charset="2"/>
              <a:buChar char="Ø"/>
            </a:pPr>
            <a:r>
              <a:rPr lang="pl-PL" sz="2000" dirty="0"/>
              <a:t>Zarzut oskarżenia stanowi jedynie hipotezę oceny określonego zdarzenia, która może, ale nie musi zostać potwierdzona w procesie karnym</a:t>
            </a:r>
          </a:p>
          <a:p>
            <a:endParaRPr lang="pl-PL" sz="2000" dirty="0"/>
          </a:p>
          <a:p>
            <a:endParaRPr lang="pl-PL" sz="2000" dirty="0"/>
          </a:p>
          <a:p>
            <a:pPr marL="342900" indent="-342900">
              <a:buFont typeface="Wingdings" pitchFamily="2" charset="2"/>
              <a:buChar char="Ø"/>
            </a:pPr>
            <a:r>
              <a:rPr lang="pl-PL" sz="2000" dirty="0"/>
              <a:t>Odpowiedzialnością karną jest powinność poniesienia przez konkretną osobę określonych konsekwencji prawnych za konkretne przestępstwo.</a:t>
            </a:r>
          </a:p>
        </p:txBody>
      </p:sp>
    </p:spTree>
    <p:extLst>
      <p:ext uri="{BB962C8B-B14F-4D97-AF65-F5344CB8AC3E}">
        <p14:creationId xmlns:p14="http://schemas.microsoft.com/office/powerpoint/2010/main" val="19131919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3456384"/>
          </a:xfrm>
        </p:spPr>
        <p:txBody>
          <a:bodyPr/>
          <a:lstStyle/>
          <a:p>
            <a:r>
              <a:rPr lang="pl-PL" dirty="0"/>
              <a:t>Jeżeli jednak ustalenie właściwości miejscowej na podstawie reguł z art. 31 i 32 § 1 k.p.k. jest niemożliwe, sprawę rozpoznaje </a:t>
            </a:r>
            <a:r>
              <a:rPr lang="pl-PL" b="1" dirty="0"/>
              <a:t>sąd właściwy dla dzielnicy  Śródmieście miasta stołecznego Warszawy </a:t>
            </a:r>
            <a:r>
              <a:rPr lang="pl-PL" dirty="0"/>
              <a:t>(art. 32 § 3 k.p.k.).</a:t>
            </a:r>
          </a:p>
        </p:txBody>
      </p:sp>
    </p:spTree>
    <p:extLst>
      <p:ext uri="{BB962C8B-B14F-4D97-AF65-F5344CB8AC3E}">
        <p14:creationId xmlns:p14="http://schemas.microsoft.com/office/powerpoint/2010/main" val="607496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44824"/>
            <a:ext cx="8229600" cy="2523736"/>
          </a:xfrm>
        </p:spPr>
        <p:txBody>
          <a:bodyPr/>
          <a:lstStyle/>
          <a:p>
            <a:r>
              <a:rPr lang="pl-PL" b="1" dirty="0"/>
              <a:t>Właściwość funkcjonalna- </a:t>
            </a:r>
            <a:r>
              <a:rPr lang="pl-PL" dirty="0"/>
              <a:t>wskazuje do dokonywania jakich czynności jest uprawniony dany sąd.</a:t>
            </a:r>
          </a:p>
          <a:p>
            <a:endParaRPr lang="pl-PL" dirty="0"/>
          </a:p>
          <a:p>
            <a:pPr marL="109728" indent="0">
              <a:buNone/>
            </a:pPr>
            <a:endParaRPr lang="pl-PL" i="1" dirty="0"/>
          </a:p>
        </p:txBody>
      </p:sp>
    </p:spTree>
    <p:extLst>
      <p:ext uri="{BB962C8B-B14F-4D97-AF65-F5344CB8AC3E}">
        <p14:creationId xmlns:p14="http://schemas.microsoft.com/office/powerpoint/2010/main" val="10995717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7504" y="1772816"/>
          <a:ext cx="9036496" cy="5125720"/>
        </p:xfrm>
        <a:graphic>
          <a:graphicData uri="http://schemas.openxmlformats.org/drawingml/2006/table">
            <a:tbl>
              <a:tblPr firstRow="1" bandRow="1">
                <a:tableStyleId>{5C22544A-7EE6-4342-B048-85BDC9FD1C3A}</a:tableStyleId>
              </a:tblPr>
              <a:tblGrid>
                <a:gridCol w="2259124">
                  <a:extLst>
                    <a:ext uri="{9D8B030D-6E8A-4147-A177-3AD203B41FA5}">
                      <a16:colId xmlns:a16="http://schemas.microsoft.com/office/drawing/2014/main" val="20000"/>
                    </a:ext>
                  </a:extLst>
                </a:gridCol>
                <a:gridCol w="2259124">
                  <a:extLst>
                    <a:ext uri="{9D8B030D-6E8A-4147-A177-3AD203B41FA5}">
                      <a16:colId xmlns:a16="http://schemas.microsoft.com/office/drawing/2014/main" val="20001"/>
                    </a:ext>
                  </a:extLst>
                </a:gridCol>
                <a:gridCol w="2259124">
                  <a:extLst>
                    <a:ext uri="{9D8B030D-6E8A-4147-A177-3AD203B41FA5}">
                      <a16:colId xmlns:a16="http://schemas.microsoft.com/office/drawing/2014/main" val="20002"/>
                    </a:ext>
                  </a:extLst>
                </a:gridCol>
                <a:gridCol w="2259124">
                  <a:extLst>
                    <a:ext uri="{9D8B030D-6E8A-4147-A177-3AD203B41FA5}">
                      <a16:colId xmlns:a16="http://schemas.microsoft.com/office/drawing/2014/main" val="20003"/>
                    </a:ext>
                  </a:extLst>
                </a:gridCol>
              </a:tblGrid>
              <a:tr h="370840">
                <a:tc>
                  <a:txBody>
                    <a:bodyPr/>
                    <a:lstStyle/>
                    <a:p>
                      <a:pPr algn="ctr"/>
                      <a:r>
                        <a:rPr lang="pl-PL" dirty="0"/>
                        <a:t>Sąd rejonowy</a:t>
                      </a:r>
                    </a:p>
                  </a:txBody>
                  <a:tcPr/>
                </a:tc>
                <a:tc>
                  <a:txBody>
                    <a:bodyPr/>
                    <a:lstStyle/>
                    <a:p>
                      <a:pPr algn="ctr"/>
                      <a:r>
                        <a:rPr lang="pl-PL" dirty="0"/>
                        <a:t>Sąd okręgowy</a:t>
                      </a:r>
                    </a:p>
                  </a:txBody>
                  <a:tcPr/>
                </a:tc>
                <a:tc>
                  <a:txBody>
                    <a:bodyPr/>
                    <a:lstStyle/>
                    <a:p>
                      <a:pPr algn="ctr"/>
                      <a:r>
                        <a:rPr lang="pl-PL" dirty="0"/>
                        <a:t>Sąd apelacyjny</a:t>
                      </a:r>
                    </a:p>
                  </a:txBody>
                  <a:tcPr/>
                </a:tc>
                <a:tc>
                  <a:txBody>
                    <a:bodyPr/>
                    <a:lstStyle/>
                    <a:p>
                      <a:pPr algn="ctr"/>
                      <a:r>
                        <a:rPr lang="pl-PL" dirty="0"/>
                        <a:t>Sąd Najwyższy</a:t>
                      </a:r>
                    </a:p>
                  </a:txBody>
                  <a:tcPr/>
                </a:tc>
                <a:extLst>
                  <a:ext uri="{0D108BD9-81ED-4DB2-BD59-A6C34878D82A}">
                    <a16:rowId xmlns:a16="http://schemas.microsoft.com/office/drawing/2014/main" val="10000"/>
                  </a:ext>
                </a:extLst>
              </a:tr>
              <a:tr h="370840">
                <a:tc>
                  <a:txBody>
                    <a:bodyPr/>
                    <a:lstStyle/>
                    <a:p>
                      <a:pPr marL="285750" indent="-285750">
                        <a:buFont typeface="Arial" pitchFamily="34" charset="0"/>
                        <a:buChar char="•"/>
                      </a:pPr>
                      <a:r>
                        <a:rPr lang="pl-PL" dirty="0"/>
                        <a:t>Stosowanie tymczasowego</a:t>
                      </a:r>
                      <a:r>
                        <a:rPr lang="pl-PL" baseline="0" dirty="0"/>
                        <a:t> aresztowania na okres do 3 miesięcy (art. 250 </a:t>
                      </a:r>
                      <a:r>
                        <a:rPr lang="pl-PL" dirty="0"/>
                        <a:t>§ 1 i 2 k.p.k.),</a:t>
                      </a:r>
                      <a:endParaRPr lang="pl-PL" baseline="0" dirty="0"/>
                    </a:p>
                    <a:p>
                      <a:pPr marL="285750" indent="-285750">
                        <a:buFont typeface="Arial" pitchFamily="34" charset="0"/>
                        <a:buChar char="•"/>
                      </a:pPr>
                      <a:endParaRPr lang="pl-PL" baseline="0" dirty="0"/>
                    </a:p>
                    <a:p>
                      <a:pPr marL="285750" indent="-285750">
                        <a:buFont typeface="Arial" pitchFamily="34" charset="0"/>
                        <a:buChar char="•"/>
                      </a:pPr>
                      <a:r>
                        <a:rPr lang="pl-PL" baseline="0" dirty="0"/>
                        <a:t>Rozpatrywanie zażaleń na zatrzymanie (art. 246 </a:t>
                      </a:r>
                      <a:r>
                        <a:rPr lang="pl-PL" dirty="0"/>
                        <a:t>§ 1 i 2 k.p.k.).</a:t>
                      </a:r>
                    </a:p>
                  </a:txBody>
                  <a:tcPr/>
                </a:tc>
                <a:tc>
                  <a:txBody>
                    <a:bodyPr/>
                    <a:lstStyle/>
                    <a:p>
                      <a:pPr marL="285750" indent="-285750">
                        <a:buFont typeface="Arial" pitchFamily="34" charset="0"/>
                        <a:buChar char="•"/>
                      </a:pPr>
                      <a:r>
                        <a:rPr lang="pl-PL" dirty="0"/>
                        <a:t>Rozpoznawanie środków odwoławczych od orzeczeń i zarządzeń wydanych przez sąd rejonowy jako sąd pierwszej instancji</a:t>
                      </a:r>
                      <a:r>
                        <a:rPr lang="pl-PL" baseline="0" dirty="0"/>
                        <a:t> (art. 25 </a:t>
                      </a:r>
                      <a:r>
                        <a:rPr lang="pl-PL" dirty="0"/>
                        <a:t>§ 3 k.p.k.),</a:t>
                      </a:r>
                    </a:p>
                    <a:p>
                      <a:pPr marL="285750" indent="-285750">
                        <a:buFont typeface="Arial" pitchFamily="34" charset="0"/>
                        <a:buChar char="•"/>
                      </a:pPr>
                      <a:r>
                        <a:rPr lang="pl-PL" dirty="0"/>
                        <a:t>Orzekanie w przedmiocie nadanie statusu świadka</a:t>
                      </a:r>
                      <a:r>
                        <a:rPr lang="pl-PL" baseline="0" dirty="0"/>
                        <a:t> koronnego.</a:t>
                      </a:r>
                      <a:endParaRPr lang="pl-PL" dirty="0"/>
                    </a:p>
                  </a:txBody>
                  <a:tcPr/>
                </a:tc>
                <a:tc>
                  <a:txBody>
                    <a:bodyPr/>
                    <a:lstStyle/>
                    <a:p>
                      <a:pPr marL="285750" indent="-285750">
                        <a:buFont typeface="Arial" pitchFamily="34" charset="0"/>
                        <a:buChar char="•"/>
                      </a:pPr>
                      <a:r>
                        <a:rPr lang="pl-PL" dirty="0"/>
                        <a:t>Rozpoznawanie środków odwoławczych od orzeczeń i zarządzeń wydanych przez sąd okręgowy jako sąd pierwszej instancji</a:t>
                      </a:r>
                      <a:r>
                        <a:rPr lang="pl-PL" baseline="0" dirty="0"/>
                        <a:t> (art. 26 </a:t>
                      </a:r>
                      <a:r>
                        <a:rPr lang="pl-PL" dirty="0"/>
                        <a:t>§ 1 k.p.k.),</a:t>
                      </a:r>
                    </a:p>
                    <a:p>
                      <a:pPr marL="285750" indent="-285750">
                        <a:buFont typeface="Arial" pitchFamily="34" charset="0"/>
                        <a:buChar char="•"/>
                      </a:pPr>
                      <a:r>
                        <a:rPr lang="pl-PL" dirty="0"/>
                        <a:t>Rozstrzyganie sporów o właściwość</a:t>
                      </a:r>
                      <a:r>
                        <a:rPr lang="pl-PL" baseline="0" dirty="0"/>
                        <a:t> między sądami okręgowymi (art. 38 k.p.k.).</a:t>
                      </a:r>
                      <a:endParaRPr lang="pl-PL" dirty="0"/>
                    </a:p>
                  </a:txBody>
                  <a:tcPr/>
                </a:tc>
                <a:tc>
                  <a:txBody>
                    <a:bodyPr/>
                    <a:lstStyle/>
                    <a:p>
                      <a:pPr marL="285750" indent="-285750">
                        <a:buFont typeface="Arial" pitchFamily="34" charset="0"/>
                        <a:buChar char="•"/>
                      </a:pPr>
                      <a:r>
                        <a:rPr lang="pl-PL" dirty="0"/>
                        <a:t>Rozpoznawanie kasacji (art. 525 k.p.k.),</a:t>
                      </a:r>
                    </a:p>
                    <a:p>
                      <a:pPr marL="285750" indent="-285750">
                        <a:buFont typeface="Arial" pitchFamily="34" charset="0"/>
                        <a:buChar char="•"/>
                      </a:pPr>
                      <a:endParaRPr lang="pl-PL" dirty="0"/>
                    </a:p>
                    <a:p>
                      <a:pPr marL="285750" indent="-285750">
                        <a:buFont typeface="Arial" pitchFamily="34" charset="0"/>
                        <a:buChar char="•"/>
                      </a:pPr>
                      <a:r>
                        <a:rPr lang="pl-PL" dirty="0"/>
                        <a:t>Przekazywanie</a:t>
                      </a:r>
                      <a:r>
                        <a:rPr lang="pl-PL" baseline="0" dirty="0"/>
                        <a:t> sprawy innemu sądowi równorzędnemu, gdy wymaga tego dobro wymiaru sprawiedliwości (art. 37 k.p.k.)</a:t>
                      </a:r>
                      <a:endParaRPr lang="pl-PL" dirty="0"/>
                    </a:p>
                    <a:p>
                      <a:pPr marL="285750" indent="-285750">
                        <a:buFont typeface="Arial" pitchFamily="34" charset="0"/>
                        <a:buChar char="•"/>
                      </a:pPr>
                      <a:endParaRPr lang="pl-PL"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p:txBody>
          <a:bodyPr>
            <a:normAutofit/>
          </a:bodyPr>
          <a:lstStyle/>
          <a:p>
            <a:pPr algn="ctr"/>
            <a:r>
              <a:rPr lang="pl-PL" sz="2500" dirty="0"/>
              <a:t>Przykłady czynności podejmowanych przez dany sąd w ramach właściwości funkcjonalnej</a:t>
            </a:r>
          </a:p>
        </p:txBody>
      </p:sp>
    </p:spTree>
    <p:extLst>
      <p:ext uri="{BB962C8B-B14F-4D97-AF65-F5344CB8AC3E}">
        <p14:creationId xmlns:p14="http://schemas.microsoft.com/office/powerpoint/2010/main" val="18136514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226820" y="274638"/>
            <a:ext cx="6172200" cy="1143000"/>
          </a:xfrm>
        </p:spPr>
        <p:txBody>
          <a:bodyPr>
            <a:normAutofit fontScale="90000"/>
          </a:bodyPr>
          <a:lstStyle/>
          <a:p>
            <a:pPr algn="ctr"/>
            <a:r>
              <a:rPr lang="pl-PL" dirty="0"/>
              <a:t>Ruchoma właściwość sądów tradycyjna</a:t>
            </a:r>
          </a:p>
        </p:txBody>
      </p:sp>
      <p:sp>
        <p:nvSpPr>
          <p:cNvPr id="5" name="Symbol zastępczy zawartości 2"/>
          <p:cNvSpPr>
            <a:spLocks noGrp="1"/>
          </p:cNvSpPr>
          <p:nvPr>
            <p:ph idx="1"/>
          </p:nvPr>
        </p:nvSpPr>
        <p:spPr>
          <a:xfrm>
            <a:off x="179512" y="1484784"/>
            <a:ext cx="8964488" cy="5132040"/>
          </a:xfrm>
        </p:spPr>
        <p:txBody>
          <a:bodyPr>
            <a:normAutofit/>
          </a:bodyPr>
          <a:lstStyle/>
          <a:p>
            <a:pPr marL="0" indent="0">
              <a:buNone/>
            </a:pPr>
            <a:r>
              <a:rPr lang="pl-PL" dirty="0"/>
              <a:t>K.p.k. zezwala tradycyjnie (podobne przepisy były już w k.p.k. z 1928r.) na zmianę właściwości sądów okręgowych i rejonowych w następujących przypadkach:</a:t>
            </a:r>
          </a:p>
          <a:p>
            <a:pPr marL="514350" indent="-514350">
              <a:buAutoNum type="arabicParenR"/>
            </a:pPr>
            <a:r>
              <a:rPr lang="pl-PL" b="1" dirty="0"/>
              <a:t>łączności spraw karnych</a:t>
            </a:r>
            <a:r>
              <a:rPr lang="pl-PL" dirty="0"/>
              <a:t>;</a:t>
            </a:r>
          </a:p>
          <a:p>
            <a:pPr marL="514350" indent="-514350">
              <a:buAutoNum type="arabicParenR"/>
            </a:pPr>
            <a:r>
              <a:rPr lang="pl-PL" b="1" dirty="0"/>
              <a:t>postulatu oszczędności procesu;</a:t>
            </a:r>
          </a:p>
          <a:p>
            <a:pPr marL="514350" indent="-514350">
              <a:buAutoNum type="arabicParenR"/>
            </a:pPr>
            <a:r>
              <a:rPr lang="pl-PL" b="1" dirty="0"/>
              <a:t>delegacji.</a:t>
            </a:r>
          </a:p>
          <a:p>
            <a:r>
              <a:rPr lang="pl-PL" b="1" dirty="0"/>
              <a:t>Łączność podmiotowa </a:t>
            </a:r>
            <a:r>
              <a:rPr lang="pl-PL" dirty="0"/>
              <a:t>występuje wtedy, gdy ta sama osoba oskarżona jest o kilka przestępstw, a sprawy te należą do właściwości różnych sądów tego samego rzędu – wówczas właściwy jest </a:t>
            </a:r>
            <a:r>
              <a:rPr lang="pl-PL" b="1" dirty="0"/>
              <a:t>sąd, w którym najpierw wszczęto postępowanie</a:t>
            </a:r>
            <a:r>
              <a:rPr lang="pl-PL" dirty="0"/>
              <a:t>.</a:t>
            </a:r>
          </a:p>
          <a:p>
            <a:pPr marL="0" indent="0">
              <a:buNone/>
            </a:pPr>
            <a:r>
              <a:rPr lang="pl-PL" dirty="0"/>
              <a:t>Jeżeli sprawy należą do właściwości sądów różnego rzędu (rejonowy i okręgowy), to sprawę rozpoznaje sąd wyższego rzędu (art. 33 § 1 i 2 k.p.k.)</a:t>
            </a:r>
          </a:p>
          <a:p>
            <a:r>
              <a:rPr lang="pl-PL" b="1" dirty="0"/>
              <a:t>Łączność przedmiotowa </a:t>
            </a:r>
            <a:r>
              <a:rPr lang="pl-PL" dirty="0"/>
              <a:t>ma miejsce wtedy, gdy postępowanie toczy się jednocześnie przeciwko sprawcom, pomocnikom, podżegaczom i innym osobom, których przestępstwo pozostaje w ścisłym związku z przestępstwem sprawcy – wówczas jeden i ten sam sąd jest właściwy dla wszystkich tych osób (art. 34 § 1 k.p.k.)</a:t>
            </a:r>
            <a:endParaRPr lang="pl-PL" b="1" dirty="0"/>
          </a:p>
          <a:p>
            <a:pPr marL="0" indent="0">
              <a:buNone/>
            </a:pPr>
            <a:endParaRPr lang="pl-PL" b="1" dirty="0"/>
          </a:p>
        </p:txBody>
      </p:sp>
    </p:spTree>
    <p:extLst>
      <p:ext uri="{BB962C8B-B14F-4D97-AF65-F5344CB8AC3E}">
        <p14:creationId xmlns:p14="http://schemas.microsoft.com/office/powerpoint/2010/main" val="139038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83921" y="833120"/>
            <a:ext cx="7174229" cy="5476240"/>
          </a:xfrm>
        </p:spPr>
        <p:txBody>
          <a:bodyPr>
            <a:normAutofit/>
          </a:bodyPr>
          <a:lstStyle/>
          <a:p>
            <a:pPr algn="just"/>
            <a:r>
              <a:rPr lang="pl-PL" b="1" dirty="0"/>
              <a:t>Łączność podmiotowo-przedmiotowa </a:t>
            </a:r>
            <a:r>
              <a:rPr lang="pl-PL" dirty="0"/>
              <a:t>ma miejsce wtedy, gdy występuje łączność spraw podmiotowa, jak i przedmiotowa.</a:t>
            </a:r>
          </a:p>
          <a:p>
            <a:pPr marL="0" indent="0" algn="just">
              <a:buNone/>
            </a:pPr>
            <a:r>
              <a:rPr lang="pl-PL" dirty="0"/>
              <a:t>Niekiedy może jednak okazać się, że połączenie spraw i oskarżonych w jednym procesie utrudnia postępowanie oraz ogranicza możliwość dotarcia do prawdy materialnej. W takim przypadku można </a:t>
            </a:r>
            <a:r>
              <a:rPr lang="pl-PL" b="1" dirty="0"/>
              <a:t>wyłączyć i odrębnie rozpoznać</a:t>
            </a:r>
            <a:r>
              <a:rPr lang="pl-PL" dirty="0"/>
              <a:t> sprawę poszczególnych osób lub o poszczególne czyny (art. 34 § 3 k.p.k.)</a:t>
            </a:r>
          </a:p>
          <a:p>
            <a:pPr marL="0" indent="0" algn="just">
              <a:buNone/>
            </a:pPr>
            <a:endParaRPr lang="pl-PL" dirty="0"/>
          </a:p>
          <a:p>
            <a:pPr marL="0" indent="0" algn="just">
              <a:buNone/>
            </a:pPr>
            <a:r>
              <a:rPr lang="pl-PL" b="1" dirty="0"/>
              <a:t>Postulat oszczędności procesu - </a:t>
            </a:r>
            <a:r>
              <a:rPr lang="pl-PL" dirty="0"/>
              <a:t>art. 36 k.p.k. – sąd wyższego rzędu nad sądem właściwym może przekazać sprawę innemu sądowi równorzędnemu, jeżeli większość osób, które należy wezwać na rozprawę zamieszkuje blisko sądu, a z dala od sądu właściwego.</a:t>
            </a:r>
          </a:p>
          <a:p>
            <a:pPr marL="0" indent="0" algn="just">
              <a:buNone/>
            </a:pPr>
            <a:endParaRPr lang="pl-PL" dirty="0"/>
          </a:p>
          <a:p>
            <a:pPr marL="0" indent="0" algn="just">
              <a:buNone/>
            </a:pPr>
            <a:r>
              <a:rPr lang="pl-PL" b="1" dirty="0"/>
              <a:t>Delegacja właściwości – </a:t>
            </a:r>
            <a:r>
              <a:rPr lang="pl-PL" dirty="0"/>
              <a:t>art. 37 k.p.k. - Sąd Najwyższy może z inicjatywy właściwego sądu przekazać sprawę do rozpoznania innemu sądowi równorzędnemu.</a:t>
            </a:r>
          </a:p>
          <a:p>
            <a:pPr marL="0" indent="0" algn="just">
              <a:buNone/>
            </a:pPr>
            <a:endParaRPr lang="pl-PL" b="1" dirty="0"/>
          </a:p>
          <a:p>
            <a:pPr marL="0" indent="0" algn="just">
              <a:buNone/>
            </a:pPr>
            <a:endParaRPr lang="pl-PL" b="1" dirty="0"/>
          </a:p>
          <a:p>
            <a:pPr algn="just"/>
            <a:endParaRPr lang="pl-PL" dirty="0"/>
          </a:p>
        </p:txBody>
      </p:sp>
    </p:spTree>
    <p:extLst>
      <p:ext uri="{BB962C8B-B14F-4D97-AF65-F5344CB8AC3E}">
        <p14:creationId xmlns:p14="http://schemas.microsoft.com/office/powerpoint/2010/main" val="31556032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229600" cy="4389120"/>
          </a:xfrm>
        </p:spPr>
        <p:txBody>
          <a:bodyPr>
            <a:normAutofit/>
          </a:bodyPr>
          <a:lstStyle/>
          <a:p>
            <a:r>
              <a:rPr lang="pl-PL" dirty="0"/>
              <a:t>Łączność </a:t>
            </a:r>
            <a:r>
              <a:rPr lang="pl-PL" b="1" dirty="0"/>
              <a:t>podmiotowa</a:t>
            </a:r>
            <a:r>
              <a:rPr lang="pl-PL" dirty="0"/>
              <a:t>→ art. 33 § 1 k.p.k.; łączne rozpoznanie co najmniej </a:t>
            </a:r>
            <a:r>
              <a:rPr lang="pl-PL" b="1" dirty="0"/>
              <a:t>dwóch spraw </a:t>
            </a:r>
            <a:r>
              <a:rPr lang="pl-PL" dirty="0"/>
              <a:t>spraw o różne przestępstwa </a:t>
            </a:r>
            <a:r>
              <a:rPr lang="pl-PL" b="1" dirty="0"/>
              <a:t>jednego oskarżonego</a:t>
            </a:r>
          </a:p>
          <a:p>
            <a:endParaRPr lang="pl-PL" dirty="0"/>
          </a:p>
          <a:p>
            <a:r>
              <a:rPr lang="pl-PL" dirty="0"/>
              <a:t>Łączność </a:t>
            </a:r>
            <a:r>
              <a:rPr lang="pl-PL" b="1" dirty="0"/>
              <a:t>przedmiotowa</a:t>
            </a:r>
            <a:r>
              <a:rPr lang="pl-PL" dirty="0"/>
              <a:t>→ art. 34 § 1 k.p.k.; łączne rozpoznanie spraw przynajmniej </a:t>
            </a:r>
            <a:r>
              <a:rPr lang="pl-PL" b="1" dirty="0"/>
              <a:t>dwóch oskarżonych</a:t>
            </a:r>
          </a:p>
          <a:p>
            <a:pPr marL="109728" indent="0">
              <a:buNone/>
            </a:pPr>
            <a:endParaRPr lang="pl-PL" dirty="0"/>
          </a:p>
          <a:p>
            <a:r>
              <a:rPr lang="pl-PL" dirty="0"/>
              <a:t>Łączność </a:t>
            </a:r>
            <a:r>
              <a:rPr lang="pl-PL" b="1" dirty="0"/>
              <a:t>przedmiotowo-podmiotowa</a:t>
            </a:r>
            <a:r>
              <a:rPr lang="pl-PL" dirty="0"/>
              <a:t> (mieszana) → połączenie spraw na podstawie kryteriów podmiotowych i przedmiotowych.</a:t>
            </a:r>
          </a:p>
        </p:txBody>
      </p:sp>
    </p:spTree>
    <p:extLst>
      <p:ext uri="{BB962C8B-B14F-4D97-AF65-F5344CB8AC3E}">
        <p14:creationId xmlns:p14="http://schemas.microsoft.com/office/powerpoint/2010/main" val="35469724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42900" y="274638"/>
            <a:ext cx="8145780" cy="1191831"/>
          </a:xfrm>
        </p:spPr>
        <p:txBody>
          <a:bodyPr>
            <a:normAutofit/>
          </a:bodyPr>
          <a:lstStyle/>
          <a:p>
            <a:pPr algn="ctr"/>
            <a:r>
              <a:rPr lang="pl-PL" b="1" dirty="0"/>
              <a:t>Ruchoma właściwość nadzwyczajna</a:t>
            </a:r>
          </a:p>
        </p:txBody>
      </p:sp>
      <p:sp>
        <p:nvSpPr>
          <p:cNvPr id="5" name="Symbol zastępczy zawartości 2"/>
          <p:cNvSpPr>
            <a:spLocks noGrp="1"/>
          </p:cNvSpPr>
          <p:nvPr>
            <p:ph idx="1"/>
          </p:nvPr>
        </p:nvSpPr>
        <p:spPr>
          <a:xfrm>
            <a:off x="731520" y="1483360"/>
            <a:ext cx="7757160" cy="4836160"/>
          </a:xfrm>
        </p:spPr>
        <p:txBody>
          <a:bodyPr>
            <a:normAutofit/>
          </a:bodyPr>
          <a:lstStyle/>
          <a:p>
            <a:pPr marL="0" indent="0" algn="just">
              <a:lnSpc>
                <a:spcPct val="150000"/>
              </a:lnSpc>
              <a:buNone/>
            </a:pPr>
            <a:r>
              <a:rPr lang="pl-PL" dirty="0"/>
              <a:t>Art. 25 § 2 k.p.k.: </a:t>
            </a:r>
            <a:r>
              <a:rPr lang="pl-PL" b="1" dirty="0"/>
              <a:t>sąd apelacyjny, na wniosek sądu rejonowego, może przekazać do rozpoznania sądowi okręgowemu, sprawę o każde przestępstwo ze względu na szczególną wagę lub zawiłość sprawy.</a:t>
            </a:r>
          </a:p>
          <a:p>
            <a:pPr marL="0" indent="0" algn="just">
              <a:lnSpc>
                <a:spcPct val="150000"/>
              </a:lnSpc>
              <a:buNone/>
            </a:pPr>
            <a:r>
              <a:rPr lang="pl-PL" dirty="0"/>
              <a:t>Art. 11a przepisów wprowadzających k.p.k. – jeżeli rozpoznanie sprawy w sądzie miejscowo właściwym nie jest możliwe w terminie zabezpieczającym przedawnienie karalności przestępstw określonych w art. 101 k.k., to na wniosek właściwego sądu sąd apelacyjny może przekazać taką sprawę do rozpoznania innemu sądowi równorzędnemu.</a:t>
            </a:r>
          </a:p>
        </p:txBody>
      </p:sp>
    </p:spTree>
    <p:extLst>
      <p:ext uri="{BB962C8B-B14F-4D97-AF65-F5344CB8AC3E}">
        <p14:creationId xmlns:p14="http://schemas.microsoft.com/office/powerpoint/2010/main" val="349671560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12776"/>
            <a:ext cx="8229600" cy="4389120"/>
          </a:xfrm>
        </p:spPr>
        <p:txBody>
          <a:bodyPr>
            <a:normAutofit lnSpcReduction="10000"/>
          </a:bodyPr>
          <a:lstStyle/>
          <a:p>
            <a:pPr marL="109728" indent="0">
              <a:buNone/>
            </a:pPr>
            <a:r>
              <a:rPr lang="pl-PL" dirty="0"/>
              <a:t>Następstwa naruszenia właściwości mogą byd różnorakie w zależności od charakteru naruszenia. </a:t>
            </a:r>
          </a:p>
          <a:p>
            <a:pPr marL="109728" indent="0">
              <a:buNone/>
            </a:pPr>
            <a:endParaRPr lang="pl-PL" dirty="0"/>
          </a:p>
          <a:p>
            <a:pPr marL="109728" indent="0">
              <a:buNone/>
            </a:pPr>
            <a:r>
              <a:rPr lang="pl-PL" dirty="0"/>
              <a:t>Z rygorystycznymi następstwami mamy do czynienia, gdy:</a:t>
            </a:r>
          </a:p>
          <a:p>
            <a:pPr marL="109728" indent="0">
              <a:buNone/>
            </a:pPr>
            <a:r>
              <a:rPr lang="pl-PL" dirty="0"/>
              <a:t> 1) sąd rozpozna sprawę oskarżonego, który nie podlegał orzecznictwu polskich sądów karnych;</a:t>
            </a:r>
          </a:p>
          <a:p>
            <a:pPr marL="109728" indent="0">
              <a:buNone/>
            </a:pPr>
            <a:r>
              <a:rPr lang="pl-PL" dirty="0"/>
              <a:t> 2) sąd powszechny orzeknie w sprawie, gdzie właściwy jest sąd szczególny lub odwrotnie;</a:t>
            </a:r>
          </a:p>
          <a:p>
            <a:pPr marL="109728" indent="0">
              <a:buNone/>
            </a:pPr>
            <a:r>
              <a:rPr lang="pl-PL" dirty="0"/>
              <a:t> 3) sąd niższego rzędu orzeknie w sprawie należącej do sądu wyższego rzędu. </a:t>
            </a:r>
          </a:p>
          <a:p>
            <a:pPr marL="109728" indent="0">
              <a:buNone/>
            </a:pPr>
            <a:endParaRPr lang="pl-PL" dirty="0"/>
          </a:p>
          <a:p>
            <a:pPr marL="109728" indent="0">
              <a:buNone/>
            </a:pPr>
            <a:r>
              <a:rPr lang="pl-PL" dirty="0"/>
              <a:t>Takie naruszenia mogą stanowić tzw. </a:t>
            </a:r>
            <a:r>
              <a:rPr lang="pl-PL" b="1" dirty="0"/>
              <a:t>bezwzględne przyczyny odwoławcze</a:t>
            </a:r>
            <a:r>
              <a:rPr lang="pl-PL" dirty="0"/>
              <a:t> (art. 439 k.p.k.).</a:t>
            </a:r>
          </a:p>
        </p:txBody>
      </p:sp>
    </p:spTree>
    <p:extLst>
      <p:ext uri="{BB962C8B-B14F-4D97-AF65-F5344CB8AC3E}">
        <p14:creationId xmlns:p14="http://schemas.microsoft.com/office/powerpoint/2010/main" val="5378175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Strony procesowe</a:t>
            </a:r>
          </a:p>
        </p:txBody>
      </p:sp>
      <p:grpSp>
        <p:nvGrpSpPr>
          <p:cNvPr id="5" name="Group 4"/>
          <p:cNvGrpSpPr/>
          <p:nvPr/>
        </p:nvGrpSpPr>
        <p:grpSpPr>
          <a:xfrm>
            <a:off x="6683958" y="2615802"/>
            <a:ext cx="2262306" cy="1223073"/>
            <a:chOff x="5916711" y="2745073"/>
            <a:chExt cx="2117082" cy="1048514"/>
          </a:xfrm>
        </p:grpSpPr>
        <p:sp>
          <p:nvSpPr>
            <p:cNvPr id="6" name="Rounded Rectangle 5"/>
            <p:cNvSpPr/>
            <p:nvPr/>
          </p:nvSpPr>
          <p:spPr>
            <a:xfrm>
              <a:off x="5934325" y="2880510"/>
              <a:ext cx="2099468" cy="913077"/>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UBOCZNY</a:t>
              </a:r>
            </a:p>
          </p:txBody>
        </p:sp>
        <p:sp>
          <p:nvSpPr>
            <p:cNvPr id="7"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8" name="Group 7"/>
          <p:cNvGrpSpPr/>
          <p:nvPr/>
        </p:nvGrpSpPr>
        <p:grpSpPr>
          <a:xfrm>
            <a:off x="6651104" y="4365103"/>
            <a:ext cx="2243484" cy="1231148"/>
            <a:chOff x="5885965" y="2714327"/>
            <a:chExt cx="2099468" cy="1018988"/>
          </a:xfrm>
        </p:grpSpPr>
        <p:sp>
          <p:nvSpPr>
            <p:cNvPr id="9" name="Rounded Rectangle 8"/>
            <p:cNvSpPr/>
            <p:nvPr/>
          </p:nvSpPr>
          <p:spPr>
            <a:xfrm>
              <a:off x="5885965" y="2714327"/>
              <a:ext cx="2099468" cy="8939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SUBSYDIARNY</a:t>
              </a:r>
            </a:p>
            <a:p>
              <a:pPr algn="ctr"/>
              <a:endParaRPr lang="pl-PL" b="1" dirty="0"/>
            </a:p>
            <a:p>
              <a:pPr algn="ctr"/>
              <a:endParaRPr lang="pl-PL" b="1" dirty="0"/>
            </a:p>
          </p:txBody>
        </p:sp>
        <p:sp>
          <p:nvSpPr>
            <p:cNvPr id="10"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11" name="Group 10"/>
          <p:cNvGrpSpPr/>
          <p:nvPr/>
        </p:nvGrpSpPr>
        <p:grpSpPr>
          <a:xfrm rot="1082976">
            <a:off x="6296722" y="4270376"/>
            <a:ext cx="774472" cy="90323"/>
            <a:chOff x="2572217" y="2129819"/>
            <a:chExt cx="722008" cy="54492"/>
          </a:xfrm>
        </p:grpSpPr>
        <p:sp>
          <p:nvSpPr>
            <p:cNvPr id="12"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pSp>
        <p:nvGrpSpPr>
          <p:cNvPr id="14" name="Group 13"/>
          <p:cNvGrpSpPr/>
          <p:nvPr/>
        </p:nvGrpSpPr>
        <p:grpSpPr>
          <a:xfrm rot="19939874">
            <a:off x="6351152" y="3965448"/>
            <a:ext cx="722008" cy="54492"/>
            <a:chOff x="2572217" y="2129819"/>
            <a:chExt cx="722008" cy="54492"/>
          </a:xfrm>
        </p:grpSpPr>
        <p:sp>
          <p:nvSpPr>
            <p:cNvPr id="15"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aphicFrame>
        <p:nvGraphicFramePr>
          <p:cNvPr id="17" name="Content Placeholder 16"/>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03565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pl-PL" b="1" dirty="0"/>
              <a:t>Oskarżyciel publiczny- </a:t>
            </a:r>
            <a:r>
              <a:rPr lang="pl-PL" dirty="0"/>
              <a:t>organ państwowy wnoszący i popierający oskarżenie w sprawach o przestępstwa publicznoskargowe.</a:t>
            </a:r>
          </a:p>
          <a:p>
            <a:endParaRPr lang="pl-PL" dirty="0"/>
          </a:p>
          <a:p>
            <a:r>
              <a:rPr lang="pl-PL" dirty="0"/>
              <a:t>Najczęściej </a:t>
            </a:r>
            <a:r>
              <a:rPr lang="pl-PL" b="1" dirty="0"/>
              <a:t>prokurator</a:t>
            </a:r>
            <a:r>
              <a:rPr lang="pl-PL" dirty="0"/>
              <a:t>→ art. 45 § 1 k.p.k. </a:t>
            </a:r>
          </a:p>
          <a:p>
            <a:endParaRPr lang="pl-PL" dirty="0"/>
          </a:p>
          <a:p>
            <a:r>
              <a:rPr lang="pl-PL" dirty="0"/>
              <a:t>Nieprokuratorscy oskarżyciele publiczni→ art. 45 § 2 k.p.k., np. organy Inspekcji Handlowej, Straży Granicznej, strażnicy leśni.</a:t>
            </a:r>
          </a:p>
          <a:p>
            <a:endParaRPr lang="pl-PL" dirty="0"/>
          </a:p>
          <a:p>
            <a:r>
              <a:rPr lang="pl-PL" dirty="0"/>
              <a:t>Podstawowym obowiązkiem oskarżyciela publicznego jest </a:t>
            </a:r>
            <a:r>
              <a:rPr lang="pl-PL" b="1" dirty="0"/>
              <a:t>wniesienie i popieranie aktu oskarżenia </a:t>
            </a:r>
            <a:r>
              <a:rPr lang="pl-PL" dirty="0"/>
              <a:t>przed sądem o czyn ścigany z urzędu→ art. 10 § 1 k.p.k. (zasada </a:t>
            </a:r>
            <a:r>
              <a:rPr lang="pl-PL" b="1" dirty="0"/>
              <a:t>legalizmu</a:t>
            </a:r>
            <a:r>
              <a:rPr lang="pl-PL" dirty="0"/>
              <a:t>).</a:t>
            </a:r>
          </a:p>
          <a:p>
            <a:endParaRPr lang="pl-PL" b="1"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1661208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87624" y="548680"/>
            <a:ext cx="6624736" cy="1477328"/>
          </a:xfrm>
          <a:prstGeom prst="rect">
            <a:avLst/>
          </a:prstGeom>
          <a:noFill/>
        </p:spPr>
        <p:txBody>
          <a:bodyPr wrap="square" rtlCol="0">
            <a:spAutoFit/>
          </a:bodyPr>
          <a:lstStyle/>
          <a:p>
            <a:pPr algn="ctr"/>
            <a:r>
              <a:rPr lang="pl-PL" dirty="0"/>
              <a:t>Wszczęcie postępowania, które zmierza do rozstrzygnięcia  odpowiedzialności karnej opiera się na dwóch podstawach:</a:t>
            </a:r>
          </a:p>
          <a:p>
            <a:pPr algn="ctr"/>
            <a:endParaRPr lang="pl-PL" dirty="0"/>
          </a:p>
          <a:p>
            <a:endParaRPr lang="pl-PL" dirty="0"/>
          </a:p>
        </p:txBody>
      </p:sp>
      <p:sp>
        <p:nvSpPr>
          <p:cNvPr id="3" name="Down Arrow 2"/>
          <p:cNvSpPr/>
          <p:nvPr/>
        </p:nvSpPr>
        <p:spPr>
          <a:xfrm>
            <a:off x="1821672" y="148478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Down Arrow 3"/>
          <p:cNvSpPr/>
          <p:nvPr/>
        </p:nvSpPr>
        <p:spPr>
          <a:xfrm>
            <a:off x="6516216" y="148478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TextBox 4"/>
          <p:cNvSpPr txBox="1"/>
          <p:nvPr/>
        </p:nvSpPr>
        <p:spPr>
          <a:xfrm>
            <a:off x="716320" y="2777446"/>
            <a:ext cx="7128792" cy="369332"/>
          </a:xfrm>
          <a:prstGeom prst="rect">
            <a:avLst/>
          </a:prstGeom>
          <a:noFill/>
        </p:spPr>
        <p:txBody>
          <a:bodyPr wrap="square" rtlCol="0">
            <a:spAutoFit/>
          </a:bodyPr>
          <a:lstStyle/>
          <a:p>
            <a:r>
              <a:rPr lang="pl-PL" b="1" dirty="0"/>
              <a:t>        FAKTYCZNA  			             				PRAWNA</a:t>
            </a:r>
          </a:p>
        </p:txBody>
      </p:sp>
      <p:sp>
        <p:nvSpPr>
          <p:cNvPr id="7" name="TextBox 6"/>
          <p:cNvSpPr txBox="1"/>
          <p:nvPr/>
        </p:nvSpPr>
        <p:spPr>
          <a:xfrm>
            <a:off x="827584" y="3645024"/>
            <a:ext cx="2376264" cy="923330"/>
          </a:xfrm>
          <a:prstGeom prst="rect">
            <a:avLst/>
          </a:prstGeom>
          <a:noFill/>
        </p:spPr>
        <p:txBody>
          <a:bodyPr wrap="square" rtlCol="0">
            <a:spAutoFit/>
          </a:bodyPr>
          <a:lstStyle/>
          <a:p>
            <a:pPr algn="ctr"/>
            <a:r>
              <a:rPr lang="pl-PL" dirty="0"/>
              <a:t>Domniemanie popełnienia przestępstwa</a:t>
            </a:r>
          </a:p>
        </p:txBody>
      </p:sp>
      <p:sp>
        <p:nvSpPr>
          <p:cNvPr id="8" name="TextBox 7"/>
          <p:cNvSpPr txBox="1"/>
          <p:nvPr/>
        </p:nvSpPr>
        <p:spPr>
          <a:xfrm>
            <a:off x="6012160" y="3645024"/>
            <a:ext cx="1656184" cy="923330"/>
          </a:xfrm>
          <a:prstGeom prst="rect">
            <a:avLst/>
          </a:prstGeom>
          <a:noFill/>
        </p:spPr>
        <p:txBody>
          <a:bodyPr wrap="square" rtlCol="0">
            <a:spAutoFit/>
          </a:bodyPr>
          <a:lstStyle/>
          <a:p>
            <a:pPr algn="ctr"/>
            <a:r>
              <a:rPr lang="pl-PL" dirty="0"/>
              <a:t>Kwalifikacja prawna czynu </a:t>
            </a:r>
          </a:p>
        </p:txBody>
      </p:sp>
    </p:spTree>
    <p:extLst>
      <p:ext uri="{BB962C8B-B14F-4D97-AF65-F5344CB8AC3E}">
        <p14:creationId xmlns:p14="http://schemas.microsoft.com/office/powerpoint/2010/main" val="17259175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67544" y="692696"/>
          <a:ext cx="8291264" cy="5098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97194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24744"/>
            <a:ext cx="8496944" cy="5256584"/>
          </a:xfrm>
        </p:spPr>
        <p:txBody>
          <a:bodyPr>
            <a:normAutofit/>
          </a:bodyPr>
          <a:lstStyle/>
          <a:p>
            <a:r>
              <a:rPr lang="pl-PL" dirty="0"/>
              <a:t>Jako </a:t>
            </a:r>
            <a:r>
              <a:rPr lang="pl-PL" b="1" dirty="0"/>
              <a:t>organ</a:t>
            </a:r>
            <a:r>
              <a:rPr lang="pl-PL" dirty="0"/>
              <a:t> postępowania przygotowawczego- prokurator jest przede wszystkim </a:t>
            </a:r>
            <a:r>
              <a:rPr lang="pl-PL" i="1" dirty="0"/>
              <a:t>dominus litis </a:t>
            </a:r>
            <a:r>
              <a:rPr lang="pl-PL" dirty="0"/>
              <a:t>tego etapu procesu i występuje  jako organ kierowniczy postępowania przygotowawczego i z tego względu ustawa wyposaża go w szereg kompetencji.</a:t>
            </a:r>
          </a:p>
          <a:p>
            <a:pPr marL="109728" indent="0">
              <a:buNone/>
            </a:pPr>
            <a:endParaRPr lang="pl-PL" dirty="0"/>
          </a:p>
          <a:p>
            <a:r>
              <a:rPr lang="pl-PL" b="1" dirty="0"/>
              <a:t>Oskarżyciel publiczny </a:t>
            </a:r>
            <a:r>
              <a:rPr lang="pl-PL" dirty="0"/>
              <a:t>jest stroną postępowania, która nie reprezentuje w nim swojego prywatnego interesu, ale interes publiczny, który z uwagi na rozdział kompetencji między organami państwowymi staje się jakby „własnym” interesem prawnym oskarżyciela</a:t>
            </a:r>
          </a:p>
          <a:p>
            <a:pPr marL="109728" indent="0">
              <a:buNone/>
            </a:pPr>
            <a:endParaRPr lang="pl-PL" dirty="0"/>
          </a:p>
          <a:p>
            <a:r>
              <a:rPr lang="pl-PL" b="1" dirty="0"/>
              <a:t>Rzecznik interesu społecznego- </a:t>
            </a:r>
            <a:r>
              <a:rPr lang="pl-PL" dirty="0"/>
              <a:t>to pewna kategoria pośrednia między stronami, a przedstawicielami procesowymi stron. Podobnie jak strona, dysponuje on przewidzianą przez prawo sumą uprawnień do procesowej obrony interesów, która to tworzy swoistą rolę procesową.  Nie jest to jego własny interes, ale zawsze jest z nim w odpowiedni sposób związany. </a:t>
            </a:r>
          </a:p>
        </p:txBody>
      </p:sp>
      <p:sp>
        <p:nvSpPr>
          <p:cNvPr id="3" name="Title 2"/>
          <p:cNvSpPr>
            <a:spLocks noGrp="1"/>
          </p:cNvSpPr>
          <p:nvPr>
            <p:ph type="title"/>
          </p:nvPr>
        </p:nvSpPr>
        <p:spPr>
          <a:xfrm>
            <a:off x="457200" y="274638"/>
            <a:ext cx="8229600" cy="850106"/>
          </a:xfrm>
        </p:spPr>
        <p:txBody>
          <a:bodyPr/>
          <a:lstStyle/>
          <a:p>
            <a:pPr algn="ctr"/>
            <a:r>
              <a:rPr lang="pl-PL" dirty="0"/>
              <a:t>Prokurator</a:t>
            </a:r>
          </a:p>
        </p:txBody>
      </p:sp>
    </p:spTree>
    <p:extLst>
      <p:ext uri="{BB962C8B-B14F-4D97-AF65-F5344CB8AC3E}">
        <p14:creationId xmlns:p14="http://schemas.microsoft.com/office/powerpoint/2010/main" val="1703271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pl-PL" sz="2800" dirty="0"/>
              <a:t>Źródła prawa karnego procesowego</a:t>
            </a:r>
          </a:p>
        </p:txBody>
      </p:sp>
      <p:sp>
        <p:nvSpPr>
          <p:cNvPr id="2" name="Content Placeholder 1"/>
          <p:cNvSpPr>
            <a:spLocks noGrp="1"/>
          </p:cNvSpPr>
          <p:nvPr>
            <p:ph idx="1"/>
          </p:nvPr>
        </p:nvSpPr>
        <p:spPr/>
        <p:txBody>
          <a:bodyPr>
            <a:normAutofit fontScale="92500" lnSpcReduction="20000"/>
          </a:bodyPr>
          <a:lstStyle/>
          <a:p>
            <a:r>
              <a:rPr lang="pl-PL" sz="2500" dirty="0">
                <a:solidFill>
                  <a:srgbClr val="FF0000"/>
                </a:solidFill>
              </a:rPr>
              <a:t>Konstytucja RP</a:t>
            </a:r>
          </a:p>
          <a:p>
            <a:pPr marL="109728" indent="0">
              <a:buNone/>
            </a:pPr>
            <a:endParaRPr lang="pl-PL" sz="2500" dirty="0">
              <a:solidFill>
                <a:srgbClr val="FF0000"/>
              </a:solidFill>
            </a:endParaRPr>
          </a:p>
          <a:p>
            <a:r>
              <a:rPr lang="pl-PL" sz="2500" dirty="0"/>
              <a:t>Akty prawa międzynarodowego, m.in. Europejska Konwencja Praw Człowieka i Podstawowych Wolności z 4 listopada 1950r.</a:t>
            </a:r>
          </a:p>
          <a:p>
            <a:r>
              <a:rPr lang="pl-PL" sz="2500" b="1" u="sng" dirty="0"/>
              <a:t>Kodeks postępowania karnego </a:t>
            </a:r>
            <a:r>
              <a:rPr lang="pl-PL" sz="2500" dirty="0"/>
              <a:t>z 1997r.</a:t>
            </a:r>
          </a:p>
          <a:p>
            <a:r>
              <a:rPr lang="pl-PL" sz="2500" dirty="0"/>
              <a:t>Inne ustawy (np. ustawa o świadku koronnym)</a:t>
            </a:r>
          </a:p>
          <a:p>
            <a:r>
              <a:rPr lang="pl-PL" sz="2500" dirty="0"/>
              <a:t>Akty o charakterze ustrojowym (np. ustawa o ustroju sądów powszechnych, Prawo o prokuraturze)</a:t>
            </a:r>
          </a:p>
          <a:p>
            <a:pPr marL="109728" indent="0">
              <a:buNone/>
            </a:pPr>
            <a:endParaRPr lang="pl-PL" dirty="0"/>
          </a:p>
          <a:p>
            <a:endParaRPr lang="pl-PL" dirty="0"/>
          </a:p>
          <a:p>
            <a:endParaRPr lang="pl-PL" dirty="0"/>
          </a:p>
          <a:p>
            <a:pPr marL="109728" indent="0">
              <a:buNone/>
            </a:pPr>
            <a:endParaRPr lang="pl-PL" dirty="0"/>
          </a:p>
        </p:txBody>
      </p:sp>
    </p:spTree>
    <p:extLst>
      <p:ext uri="{BB962C8B-B14F-4D97-AF65-F5344CB8AC3E}">
        <p14:creationId xmlns:p14="http://schemas.microsoft.com/office/powerpoint/2010/main" val="2972296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pl-PL" sz="2800" dirty="0"/>
              <a:t>Konstytucja jako źródło prawa karnego procesowego</a:t>
            </a:r>
          </a:p>
        </p:txBody>
      </p:sp>
      <p:sp>
        <p:nvSpPr>
          <p:cNvPr id="2" name="Content Placeholder 1"/>
          <p:cNvSpPr>
            <a:spLocks noGrp="1"/>
          </p:cNvSpPr>
          <p:nvPr>
            <p:ph idx="1"/>
          </p:nvPr>
        </p:nvSpPr>
        <p:spPr>
          <a:xfrm>
            <a:off x="318356" y="1930400"/>
            <a:ext cx="8507288" cy="4525963"/>
          </a:xfrm>
        </p:spPr>
        <p:txBody>
          <a:bodyPr/>
          <a:lstStyle/>
          <a:p>
            <a:r>
              <a:rPr lang="pl-PL" dirty="0"/>
              <a:t>Art.41-45 Konstytucji</a:t>
            </a:r>
          </a:p>
          <a:p>
            <a:endParaRPr lang="pl-PL" dirty="0"/>
          </a:p>
          <a:p>
            <a:r>
              <a:rPr lang="pl-PL" dirty="0"/>
              <a:t>Art. 8 ust.  Konstytucji</a:t>
            </a:r>
          </a:p>
          <a:p>
            <a:endParaRPr lang="pl-PL" dirty="0"/>
          </a:p>
          <a:p>
            <a:r>
              <a:rPr lang="pl-PL" b="1" dirty="0"/>
              <a:t>Konstytucjonalizacja procesu karnego- </a:t>
            </a:r>
            <a:r>
              <a:rPr lang="pl-PL" dirty="0"/>
              <a:t>powiązanie przepisów kpk z wymogami wyznaczonymi w Konstytucji w zakresie ochrony praw i wolności jednostki- uczestnika postępowania karnego</a:t>
            </a:r>
          </a:p>
        </p:txBody>
      </p:sp>
    </p:spTree>
    <p:extLst>
      <p:ext uri="{BB962C8B-B14F-4D97-AF65-F5344CB8AC3E}">
        <p14:creationId xmlns:p14="http://schemas.microsoft.com/office/powerpoint/2010/main" val="3435087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pl-PL" sz="2800" dirty="0"/>
              <a:t>Funkcje norm procedury karnej</a:t>
            </a:r>
          </a:p>
        </p:txBody>
      </p:sp>
      <p:sp>
        <p:nvSpPr>
          <p:cNvPr id="2" name="Content Placeholder 1"/>
          <p:cNvSpPr>
            <a:spLocks noGrp="1"/>
          </p:cNvSpPr>
          <p:nvPr>
            <p:ph idx="1"/>
          </p:nvPr>
        </p:nvSpPr>
        <p:spPr/>
        <p:txBody>
          <a:bodyPr>
            <a:normAutofit fontScale="92500" lnSpcReduction="20000"/>
          </a:bodyPr>
          <a:lstStyle/>
          <a:p>
            <a:r>
              <a:rPr lang="pl-PL" sz="2400" b="1" dirty="0"/>
              <a:t>Prakseologiczna</a:t>
            </a:r>
            <a:r>
              <a:rPr lang="pl-PL" sz="2400" dirty="0"/>
              <a:t>- ukształtowanie procesu karnego w sposób pozwalający na osiągnięcie jego celów</a:t>
            </a:r>
          </a:p>
          <a:p>
            <a:pPr marL="109728" indent="0">
              <a:buNone/>
            </a:pPr>
            <a:endParaRPr lang="pl-PL" sz="2400" dirty="0"/>
          </a:p>
          <a:p>
            <a:r>
              <a:rPr lang="pl-PL" sz="2400" b="1" dirty="0"/>
              <a:t>Gwarancyjna</a:t>
            </a:r>
            <a:r>
              <a:rPr lang="pl-PL" sz="2400" dirty="0"/>
              <a:t>- prawo karne procesowe chroni uczestników procesu karnego przed niezgodną z prawem działalnością organów procesowych</a:t>
            </a:r>
          </a:p>
          <a:p>
            <a:pPr marL="109728" indent="0">
              <a:buNone/>
            </a:pPr>
            <a:endParaRPr lang="pl-PL" sz="2400" dirty="0"/>
          </a:p>
          <a:p>
            <a:r>
              <a:rPr lang="pl-PL" sz="2400" b="1" dirty="0"/>
              <a:t>Porządkująca</a:t>
            </a:r>
            <a:r>
              <a:rPr lang="pl-PL" sz="2400" dirty="0"/>
              <a:t>- przepisy prawa karnego procesowego wyznaczają porządek czynności, ich sekwencję, odgrywają rolę koordynatora czynności procesowych</a:t>
            </a:r>
          </a:p>
        </p:txBody>
      </p:sp>
    </p:spTree>
    <p:extLst>
      <p:ext uri="{BB962C8B-B14F-4D97-AF65-F5344CB8AC3E}">
        <p14:creationId xmlns:p14="http://schemas.microsoft.com/office/powerpoint/2010/main" val="399533928"/>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332</TotalTime>
  <Words>4421</Words>
  <Application>Microsoft Office PowerPoint</Application>
  <PresentationFormat>Pokaz na ekranie (4:3)</PresentationFormat>
  <Paragraphs>385</Paragraphs>
  <Slides>61</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61</vt:i4>
      </vt:variant>
    </vt:vector>
  </HeadingPairs>
  <TitlesOfParts>
    <vt:vector size="66" baseType="lpstr">
      <vt:lpstr>Arial</vt:lpstr>
      <vt:lpstr>Trebuchet MS</vt:lpstr>
      <vt:lpstr>Wingdings</vt:lpstr>
      <vt:lpstr>Wingdings 3</vt:lpstr>
      <vt:lpstr>Faseta</vt:lpstr>
      <vt:lpstr>Podstawy procesu karnego</vt:lpstr>
      <vt:lpstr>Prezentacja programu PowerPoint</vt:lpstr>
      <vt:lpstr>Prezentacja programu PowerPoint</vt:lpstr>
      <vt:lpstr>Prezentacja programu PowerPoint</vt:lpstr>
      <vt:lpstr>Prezentacja programu PowerPoint</vt:lpstr>
      <vt:lpstr>Prezentacja programu PowerPoint</vt:lpstr>
      <vt:lpstr>Źródła prawa karnego procesowego</vt:lpstr>
      <vt:lpstr>Konstytucja jako źródło prawa karnego procesowego</vt:lpstr>
      <vt:lpstr>Funkcje norm procedury karnej</vt:lpstr>
      <vt:lpstr>Cele procesu karnego</vt:lpstr>
      <vt:lpstr>Cele procesu karnego</vt:lpstr>
      <vt:lpstr>Tryby ścigania w procesie karnym</vt:lpstr>
      <vt:lpstr>Tryb publicznoskargowy</vt:lpstr>
      <vt:lpstr>Tryb publicznoskargowy</vt:lpstr>
      <vt:lpstr>Tryb prywatnoskargowy</vt:lpstr>
      <vt:lpstr>Tryb prywatnoskargowy</vt:lpstr>
      <vt:lpstr>Etapy procesu karnego</vt:lpstr>
      <vt:lpstr>Postępowanie przygotowawcze</vt:lpstr>
      <vt:lpstr>Uczestnicy postępowania przygotowawczego</vt:lpstr>
      <vt:lpstr>Formy postępowania przygotowawczego</vt:lpstr>
      <vt:lpstr>Porządek czynności w śledztwie i dochodzeniu</vt:lpstr>
      <vt:lpstr>Nadzór prokuratora nad postępowaniem przygotowawczym </vt:lpstr>
      <vt:lpstr>Nadzór prokuratora nad postępowaniem przygotowawczym </vt:lpstr>
      <vt:lpstr>Nadzór prokuratora nad postępowaniem przygotowawczym </vt:lpstr>
      <vt:lpstr>Nadzór prokuratora nad postępowaniem przygotowawczym </vt:lpstr>
      <vt:lpstr>Podjęcie na nowo umorzonego postępowania</vt:lpstr>
      <vt:lpstr>Wznowienie prawomocnie umorzonego postępowania</vt:lpstr>
      <vt:lpstr>Uchylenie przez PG prawomocnego postanowienia o umorzeniu</vt:lpstr>
      <vt:lpstr>PROKURATURY W POLSCE</vt:lpstr>
      <vt:lpstr>PROKURATURY W POLSCE</vt:lpstr>
      <vt:lpstr>Rola sądu w postępowaniu przygotowawczym </vt:lpstr>
      <vt:lpstr>Czynności sądu w postępowaniu przygotowawczym </vt:lpstr>
      <vt:lpstr>Postępowanie sądowe</vt:lpstr>
      <vt:lpstr>POSTĘPOWANIE SĄDOWE</vt:lpstr>
      <vt:lpstr>Sąd jako organ postępowania karnego</vt:lpstr>
      <vt:lpstr>Pojęcie sądu</vt:lpstr>
      <vt:lpstr>Znaczenie procesowe pojęcia „sąd”</vt:lpstr>
      <vt:lpstr>Prawo do sądu</vt:lpstr>
      <vt:lpstr>Prezentacja programu PowerPoint</vt:lpstr>
      <vt:lpstr>Prezentacja programu PowerPoint</vt:lpstr>
      <vt:lpstr>Prezentacja programu PowerPoint</vt:lpstr>
      <vt:lpstr>SĄDY W POLSCE</vt:lpstr>
      <vt:lpstr>Właściwość sądu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Przykłady czynności podejmowanych przez dany sąd w ramach właściwości funkcjonalnej</vt:lpstr>
      <vt:lpstr>Ruchoma właściwość sądów tradycyjna</vt:lpstr>
      <vt:lpstr>Prezentacja programu PowerPoint</vt:lpstr>
      <vt:lpstr>Prezentacja programu PowerPoint</vt:lpstr>
      <vt:lpstr>Ruchoma właściwość nadzwyczajna</vt:lpstr>
      <vt:lpstr>Prezentacja programu PowerPoint</vt:lpstr>
      <vt:lpstr>Strony procesowe</vt:lpstr>
      <vt:lpstr>Strony procesowe</vt:lpstr>
      <vt:lpstr>Prezentacja programu PowerPoint</vt:lpstr>
      <vt:lpstr>Prokurator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dc:title>
  <dc:creator>Asus</dc:creator>
  <cp:lastModifiedBy>Monika</cp:lastModifiedBy>
  <cp:revision>41</cp:revision>
  <dcterms:created xsi:type="dcterms:W3CDTF">2017-02-21T11:31:47Z</dcterms:created>
  <dcterms:modified xsi:type="dcterms:W3CDTF">2019-10-15T19:16:04Z</dcterms:modified>
</cp:coreProperties>
</file>