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1" r:id="rId2"/>
    <p:sldId id="257" r:id="rId3"/>
    <p:sldId id="277" r:id="rId4"/>
    <p:sldId id="258" r:id="rId5"/>
    <p:sldId id="262" r:id="rId6"/>
    <p:sldId id="263" r:id="rId7"/>
    <p:sldId id="259" r:id="rId8"/>
    <p:sldId id="264" r:id="rId9"/>
    <p:sldId id="260" r:id="rId1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73A8A5-699B-42E5-B9DF-ACD8CD8DE437}" type="datetimeFigureOut">
              <a:rPr lang="pl-PL" smtClean="0"/>
              <a:t>08.10.2019</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D29E1C-0163-4B68-B4F3-3F41F3BA6FEC}" type="slidenum">
              <a:rPr lang="pl-PL" smtClean="0"/>
              <a:t>‹#›</a:t>
            </a:fld>
            <a:endParaRPr lang="pl-PL"/>
          </a:p>
        </p:txBody>
      </p:sp>
    </p:spTree>
    <p:extLst>
      <p:ext uri="{BB962C8B-B14F-4D97-AF65-F5344CB8AC3E}">
        <p14:creationId xmlns:p14="http://schemas.microsoft.com/office/powerpoint/2010/main" val="80703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C190E69-FF6F-45F3-ACDB-4E9F1735AEE3}"/>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97819D27-8B3D-4E36-9527-CC25FDAF7E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E7A58575-F2BF-4EFC-8DBA-36ACC593CE92}"/>
              </a:ext>
            </a:extLst>
          </p:cNvPr>
          <p:cNvSpPr>
            <a:spLocks noGrp="1"/>
          </p:cNvSpPr>
          <p:nvPr>
            <p:ph type="dt" sz="half" idx="10"/>
          </p:nvPr>
        </p:nvSpPr>
        <p:spPr/>
        <p:txBody>
          <a:bodyPr/>
          <a:lstStyle/>
          <a:p>
            <a:fld id="{AC5192BB-2286-4819-A441-DC260A9E9291}" type="datetimeFigureOut">
              <a:rPr lang="pl-PL" smtClean="0"/>
              <a:t>08.10.2019</a:t>
            </a:fld>
            <a:endParaRPr lang="pl-PL"/>
          </a:p>
        </p:txBody>
      </p:sp>
      <p:sp>
        <p:nvSpPr>
          <p:cNvPr id="5" name="Symbol zastępczy stopki 4">
            <a:extLst>
              <a:ext uri="{FF2B5EF4-FFF2-40B4-BE49-F238E27FC236}">
                <a16:creationId xmlns:a16="http://schemas.microsoft.com/office/drawing/2014/main" id="{2BAA7747-73B0-4AE6-B06F-0D9CE1D7632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3E5277E-8D23-491C-92AB-C4098472AD80}"/>
              </a:ext>
            </a:extLst>
          </p:cNvPr>
          <p:cNvSpPr>
            <a:spLocks noGrp="1"/>
          </p:cNvSpPr>
          <p:nvPr>
            <p:ph type="sldNum" sz="quarter" idx="12"/>
          </p:nvPr>
        </p:nvSpPr>
        <p:spPr/>
        <p:txBody>
          <a:bodyPr/>
          <a:lstStyle/>
          <a:p>
            <a:fld id="{8FEABF82-E5E8-40E8-BE20-73534BF67CD0}" type="slidenum">
              <a:rPr lang="pl-PL" smtClean="0"/>
              <a:t>‹#›</a:t>
            </a:fld>
            <a:endParaRPr lang="pl-PL"/>
          </a:p>
        </p:txBody>
      </p:sp>
    </p:spTree>
    <p:extLst>
      <p:ext uri="{BB962C8B-B14F-4D97-AF65-F5344CB8AC3E}">
        <p14:creationId xmlns:p14="http://schemas.microsoft.com/office/powerpoint/2010/main" val="331196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ABD823-2489-4D45-B2A4-A035AA343C0A}"/>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1CAE3B6F-E22B-4ACF-A999-1278EC16786F}"/>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B64A4BA-C651-41F2-B054-9D6E84AE353A}"/>
              </a:ext>
            </a:extLst>
          </p:cNvPr>
          <p:cNvSpPr>
            <a:spLocks noGrp="1"/>
          </p:cNvSpPr>
          <p:nvPr>
            <p:ph type="dt" sz="half" idx="10"/>
          </p:nvPr>
        </p:nvSpPr>
        <p:spPr/>
        <p:txBody>
          <a:bodyPr/>
          <a:lstStyle/>
          <a:p>
            <a:fld id="{AC5192BB-2286-4819-A441-DC260A9E9291}" type="datetimeFigureOut">
              <a:rPr lang="pl-PL" smtClean="0"/>
              <a:t>08.10.2019</a:t>
            </a:fld>
            <a:endParaRPr lang="pl-PL"/>
          </a:p>
        </p:txBody>
      </p:sp>
      <p:sp>
        <p:nvSpPr>
          <p:cNvPr id="5" name="Symbol zastępczy stopki 4">
            <a:extLst>
              <a:ext uri="{FF2B5EF4-FFF2-40B4-BE49-F238E27FC236}">
                <a16:creationId xmlns:a16="http://schemas.microsoft.com/office/drawing/2014/main" id="{ABD2D185-4E88-4DC1-BC13-16B7760A379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CD7CD1B-E957-4430-994C-812B102DFBBC}"/>
              </a:ext>
            </a:extLst>
          </p:cNvPr>
          <p:cNvSpPr>
            <a:spLocks noGrp="1"/>
          </p:cNvSpPr>
          <p:nvPr>
            <p:ph type="sldNum" sz="quarter" idx="12"/>
          </p:nvPr>
        </p:nvSpPr>
        <p:spPr/>
        <p:txBody>
          <a:bodyPr/>
          <a:lstStyle/>
          <a:p>
            <a:fld id="{8FEABF82-E5E8-40E8-BE20-73534BF67CD0}" type="slidenum">
              <a:rPr lang="pl-PL" smtClean="0"/>
              <a:t>‹#›</a:t>
            </a:fld>
            <a:endParaRPr lang="pl-PL"/>
          </a:p>
        </p:txBody>
      </p:sp>
    </p:spTree>
    <p:extLst>
      <p:ext uri="{BB962C8B-B14F-4D97-AF65-F5344CB8AC3E}">
        <p14:creationId xmlns:p14="http://schemas.microsoft.com/office/powerpoint/2010/main" val="2815356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FD5CDAA9-640F-4271-9F77-0E7AF4D64474}"/>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A29E1F50-1ACB-4435-A3D0-FF9CC1B6B8E5}"/>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BDB37C2-30BA-4552-A501-7325E262A109}"/>
              </a:ext>
            </a:extLst>
          </p:cNvPr>
          <p:cNvSpPr>
            <a:spLocks noGrp="1"/>
          </p:cNvSpPr>
          <p:nvPr>
            <p:ph type="dt" sz="half" idx="10"/>
          </p:nvPr>
        </p:nvSpPr>
        <p:spPr/>
        <p:txBody>
          <a:bodyPr/>
          <a:lstStyle/>
          <a:p>
            <a:fld id="{AC5192BB-2286-4819-A441-DC260A9E9291}" type="datetimeFigureOut">
              <a:rPr lang="pl-PL" smtClean="0"/>
              <a:t>08.10.2019</a:t>
            </a:fld>
            <a:endParaRPr lang="pl-PL"/>
          </a:p>
        </p:txBody>
      </p:sp>
      <p:sp>
        <p:nvSpPr>
          <p:cNvPr id="5" name="Symbol zastępczy stopki 4">
            <a:extLst>
              <a:ext uri="{FF2B5EF4-FFF2-40B4-BE49-F238E27FC236}">
                <a16:creationId xmlns:a16="http://schemas.microsoft.com/office/drawing/2014/main" id="{C40F32E9-DC37-42C2-9C87-45A969C87156}"/>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D0573AB-ED7B-4272-BD5A-06FBF745BAD2}"/>
              </a:ext>
            </a:extLst>
          </p:cNvPr>
          <p:cNvSpPr>
            <a:spLocks noGrp="1"/>
          </p:cNvSpPr>
          <p:nvPr>
            <p:ph type="sldNum" sz="quarter" idx="12"/>
          </p:nvPr>
        </p:nvSpPr>
        <p:spPr/>
        <p:txBody>
          <a:bodyPr/>
          <a:lstStyle/>
          <a:p>
            <a:fld id="{8FEABF82-E5E8-40E8-BE20-73534BF67CD0}" type="slidenum">
              <a:rPr lang="pl-PL" smtClean="0"/>
              <a:t>‹#›</a:t>
            </a:fld>
            <a:endParaRPr lang="pl-PL"/>
          </a:p>
        </p:txBody>
      </p:sp>
    </p:spTree>
    <p:extLst>
      <p:ext uri="{BB962C8B-B14F-4D97-AF65-F5344CB8AC3E}">
        <p14:creationId xmlns:p14="http://schemas.microsoft.com/office/powerpoint/2010/main" val="2154012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B57195-B3A4-448C-8FAD-C41FEA1BC0D9}"/>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9FC469F-45E5-42C7-BB20-0C158A6E5FD3}"/>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35D7BC1-5E2B-46D8-9B90-C0A46383EB72}"/>
              </a:ext>
            </a:extLst>
          </p:cNvPr>
          <p:cNvSpPr>
            <a:spLocks noGrp="1"/>
          </p:cNvSpPr>
          <p:nvPr>
            <p:ph type="dt" sz="half" idx="10"/>
          </p:nvPr>
        </p:nvSpPr>
        <p:spPr/>
        <p:txBody>
          <a:bodyPr/>
          <a:lstStyle/>
          <a:p>
            <a:fld id="{AC5192BB-2286-4819-A441-DC260A9E9291}" type="datetimeFigureOut">
              <a:rPr lang="pl-PL" smtClean="0"/>
              <a:t>08.10.2019</a:t>
            </a:fld>
            <a:endParaRPr lang="pl-PL"/>
          </a:p>
        </p:txBody>
      </p:sp>
      <p:sp>
        <p:nvSpPr>
          <p:cNvPr id="5" name="Symbol zastępczy stopki 4">
            <a:extLst>
              <a:ext uri="{FF2B5EF4-FFF2-40B4-BE49-F238E27FC236}">
                <a16:creationId xmlns:a16="http://schemas.microsoft.com/office/drawing/2014/main" id="{E57DC3EE-4903-4658-8B09-726C6C8A486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8CF3CA7-D80F-404D-9774-6A08BB559D81}"/>
              </a:ext>
            </a:extLst>
          </p:cNvPr>
          <p:cNvSpPr>
            <a:spLocks noGrp="1"/>
          </p:cNvSpPr>
          <p:nvPr>
            <p:ph type="sldNum" sz="quarter" idx="12"/>
          </p:nvPr>
        </p:nvSpPr>
        <p:spPr/>
        <p:txBody>
          <a:bodyPr/>
          <a:lstStyle/>
          <a:p>
            <a:fld id="{8FEABF82-E5E8-40E8-BE20-73534BF67CD0}" type="slidenum">
              <a:rPr lang="pl-PL" smtClean="0"/>
              <a:t>‹#›</a:t>
            </a:fld>
            <a:endParaRPr lang="pl-PL"/>
          </a:p>
        </p:txBody>
      </p:sp>
    </p:spTree>
    <p:extLst>
      <p:ext uri="{BB962C8B-B14F-4D97-AF65-F5344CB8AC3E}">
        <p14:creationId xmlns:p14="http://schemas.microsoft.com/office/powerpoint/2010/main" val="1539105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D05AAB-7E4D-48FA-9622-E6EAE1FFAACB}"/>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251A4348-1BB5-4BC1-9811-1C038D5F49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4B896DA1-A315-48CB-805C-1B42FF43850C}"/>
              </a:ext>
            </a:extLst>
          </p:cNvPr>
          <p:cNvSpPr>
            <a:spLocks noGrp="1"/>
          </p:cNvSpPr>
          <p:nvPr>
            <p:ph type="dt" sz="half" idx="10"/>
          </p:nvPr>
        </p:nvSpPr>
        <p:spPr/>
        <p:txBody>
          <a:bodyPr/>
          <a:lstStyle/>
          <a:p>
            <a:fld id="{AC5192BB-2286-4819-A441-DC260A9E9291}" type="datetimeFigureOut">
              <a:rPr lang="pl-PL" smtClean="0"/>
              <a:t>08.10.2019</a:t>
            </a:fld>
            <a:endParaRPr lang="pl-PL"/>
          </a:p>
        </p:txBody>
      </p:sp>
      <p:sp>
        <p:nvSpPr>
          <p:cNvPr id="5" name="Symbol zastępczy stopki 4">
            <a:extLst>
              <a:ext uri="{FF2B5EF4-FFF2-40B4-BE49-F238E27FC236}">
                <a16:creationId xmlns:a16="http://schemas.microsoft.com/office/drawing/2014/main" id="{2CF8ACAA-6199-45D7-9AB6-F3739AF6E0F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ECC886D-2B31-4B6D-BD6C-FA390C1FDFA3}"/>
              </a:ext>
            </a:extLst>
          </p:cNvPr>
          <p:cNvSpPr>
            <a:spLocks noGrp="1"/>
          </p:cNvSpPr>
          <p:nvPr>
            <p:ph type="sldNum" sz="quarter" idx="12"/>
          </p:nvPr>
        </p:nvSpPr>
        <p:spPr/>
        <p:txBody>
          <a:bodyPr/>
          <a:lstStyle/>
          <a:p>
            <a:fld id="{8FEABF82-E5E8-40E8-BE20-73534BF67CD0}" type="slidenum">
              <a:rPr lang="pl-PL" smtClean="0"/>
              <a:t>‹#›</a:t>
            </a:fld>
            <a:endParaRPr lang="pl-PL"/>
          </a:p>
        </p:txBody>
      </p:sp>
    </p:spTree>
    <p:extLst>
      <p:ext uri="{BB962C8B-B14F-4D97-AF65-F5344CB8AC3E}">
        <p14:creationId xmlns:p14="http://schemas.microsoft.com/office/powerpoint/2010/main" val="3818788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9F4D35-A544-4139-B70A-A75465702DC2}"/>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E12B36F8-EBE5-440F-9C9D-986E55228629}"/>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DCF1B200-62B3-4D90-A1D5-34360A149A6A}"/>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37D57603-423B-4D8C-82DE-435260EA7412}"/>
              </a:ext>
            </a:extLst>
          </p:cNvPr>
          <p:cNvSpPr>
            <a:spLocks noGrp="1"/>
          </p:cNvSpPr>
          <p:nvPr>
            <p:ph type="dt" sz="half" idx="10"/>
          </p:nvPr>
        </p:nvSpPr>
        <p:spPr/>
        <p:txBody>
          <a:bodyPr/>
          <a:lstStyle/>
          <a:p>
            <a:fld id="{AC5192BB-2286-4819-A441-DC260A9E9291}" type="datetimeFigureOut">
              <a:rPr lang="pl-PL" smtClean="0"/>
              <a:t>08.10.2019</a:t>
            </a:fld>
            <a:endParaRPr lang="pl-PL"/>
          </a:p>
        </p:txBody>
      </p:sp>
      <p:sp>
        <p:nvSpPr>
          <p:cNvPr id="6" name="Symbol zastępczy stopki 5">
            <a:extLst>
              <a:ext uri="{FF2B5EF4-FFF2-40B4-BE49-F238E27FC236}">
                <a16:creationId xmlns:a16="http://schemas.microsoft.com/office/drawing/2014/main" id="{632EC7E6-9DFF-406C-A192-D38AC2CC41B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47A0D1A-6F6B-4B4C-8885-8272578EBDF7}"/>
              </a:ext>
            </a:extLst>
          </p:cNvPr>
          <p:cNvSpPr>
            <a:spLocks noGrp="1"/>
          </p:cNvSpPr>
          <p:nvPr>
            <p:ph type="sldNum" sz="quarter" idx="12"/>
          </p:nvPr>
        </p:nvSpPr>
        <p:spPr/>
        <p:txBody>
          <a:bodyPr/>
          <a:lstStyle/>
          <a:p>
            <a:fld id="{8FEABF82-E5E8-40E8-BE20-73534BF67CD0}" type="slidenum">
              <a:rPr lang="pl-PL" smtClean="0"/>
              <a:t>‹#›</a:t>
            </a:fld>
            <a:endParaRPr lang="pl-PL"/>
          </a:p>
        </p:txBody>
      </p:sp>
    </p:spTree>
    <p:extLst>
      <p:ext uri="{BB962C8B-B14F-4D97-AF65-F5344CB8AC3E}">
        <p14:creationId xmlns:p14="http://schemas.microsoft.com/office/powerpoint/2010/main" val="4177001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14A12C-CCD6-406A-8D1E-8F0480BF356D}"/>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E09C2C49-2B32-4309-919D-66CA598C0B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93E14EFD-9423-4058-8858-8A3F6167CC46}"/>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E0598980-AF13-4F94-9771-8067CA7179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CF42A5F1-DAD7-4757-B6EB-0C8D4F3DB6EB}"/>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953385A4-6D95-4E70-93B8-DCCD89441CE8}"/>
              </a:ext>
            </a:extLst>
          </p:cNvPr>
          <p:cNvSpPr>
            <a:spLocks noGrp="1"/>
          </p:cNvSpPr>
          <p:nvPr>
            <p:ph type="dt" sz="half" idx="10"/>
          </p:nvPr>
        </p:nvSpPr>
        <p:spPr/>
        <p:txBody>
          <a:bodyPr/>
          <a:lstStyle/>
          <a:p>
            <a:fld id="{AC5192BB-2286-4819-A441-DC260A9E9291}" type="datetimeFigureOut">
              <a:rPr lang="pl-PL" smtClean="0"/>
              <a:t>08.10.2019</a:t>
            </a:fld>
            <a:endParaRPr lang="pl-PL"/>
          </a:p>
        </p:txBody>
      </p:sp>
      <p:sp>
        <p:nvSpPr>
          <p:cNvPr id="8" name="Symbol zastępczy stopki 7">
            <a:extLst>
              <a:ext uri="{FF2B5EF4-FFF2-40B4-BE49-F238E27FC236}">
                <a16:creationId xmlns:a16="http://schemas.microsoft.com/office/drawing/2014/main" id="{13DADF29-BE39-45A0-960B-275D40D648F1}"/>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74844974-0BE6-42BC-B6C8-A74671AE04DD}"/>
              </a:ext>
            </a:extLst>
          </p:cNvPr>
          <p:cNvSpPr>
            <a:spLocks noGrp="1"/>
          </p:cNvSpPr>
          <p:nvPr>
            <p:ph type="sldNum" sz="quarter" idx="12"/>
          </p:nvPr>
        </p:nvSpPr>
        <p:spPr/>
        <p:txBody>
          <a:bodyPr/>
          <a:lstStyle/>
          <a:p>
            <a:fld id="{8FEABF82-E5E8-40E8-BE20-73534BF67CD0}" type="slidenum">
              <a:rPr lang="pl-PL" smtClean="0"/>
              <a:t>‹#›</a:t>
            </a:fld>
            <a:endParaRPr lang="pl-PL"/>
          </a:p>
        </p:txBody>
      </p:sp>
    </p:spTree>
    <p:extLst>
      <p:ext uri="{BB962C8B-B14F-4D97-AF65-F5344CB8AC3E}">
        <p14:creationId xmlns:p14="http://schemas.microsoft.com/office/powerpoint/2010/main" val="2126537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1EF7F3-B02F-49A5-A9D3-ED0587911072}"/>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3B24BA4D-59AF-49EF-9640-68996B6DD77A}"/>
              </a:ext>
            </a:extLst>
          </p:cNvPr>
          <p:cNvSpPr>
            <a:spLocks noGrp="1"/>
          </p:cNvSpPr>
          <p:nvPr>
            <p:ph type="dt" sz="half" idx="10"/>
          </p:nvPr>
        </p:nvSpPr>
        <p:spPr/>
        <p:txBody>
          <a:bodyPr/>
          <a:lstStyle/>
          <a:p>
            <a:fld id="{AC5192BB-2286-4819-A441-DC260A9E9291}" type="datetimeFigureOut">
              <a:rPr lang="pl-PL" smtClean="0"/>
              <a:t>08.10.2019</a:t>
            </a:fld>
            <a:endParaRPr lang="pl-PL"/>
          </a:p>
        </p:txBody>
      </p:sp>
      <p:sp>
        <p:nvSpPr>
          <p:cNvPr id="4" name="Symbol zastępczy stopki 3">
            <a:extLst>
              <a:ext uri="{FF2B5EF4-FFF2-40B4-BE49-F238E27FC236}">
                <a16:creationId xmlns:a16="http://schemas.microsoft.com/office/drawing/2014/main" id="{C0F222AB-CA4C-46AB-8DBD-82C0AC895B02}"/>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71C65803-1AA4-41EC-91B7-9B0104DB1F91}"/>
              </a:ext>
            </a:extLst>
          </p:cNvPr>
          <p:cNvSpPr>
            <a:spLocks noGrp="1"/>
          </p:cNvSpPr>
          <p:nvPr>
            <p:ph type="sldNum" sz="quarter" idx="12"/>
          </p:nvPr>
        </p:nvSpPr>
        <p:spPr/>
        <p:txBody>
          <a:bodyPr/>
          <a:lstStyle/>
          <a:p>
            <a:fld id="{8FEABF82-E5E8-40E8-BE20-73534BF67CD0}" type="slidenum">
              <a:rPr lang="pl-PL" smtClean="0"/>
              <a:t>‹#›</a:t>
            </a:fld>
            <a:endParaRPr lang="pl-PL"/>
          </a:p>
        </p:txBody>
      </p:sp>
    </p:spTree>
    <p:extLst>
      <p:ext uri="{BB962C8B-B14F-4D97-AF65-F5344CB8AC3E}">
        <p14:creationId xmlns:p14="http://schemas.microsoft.com/office/powerpoint/2010/main" val="115036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47D48699-0C80-496F-926D-368840125B2F}"/>
              </a:ext>
            </a:extLst>
          </p:cNvPr>
          <p:cNvSpPr>
            <a:spLocks noGrp="1"/>
          </p:cNvSpPr>
          <p:nvPr>
            <p:ph type="dt" sz="half" idx="10"/>
          </p:nvPr>
        </p:nvSpPr>
        <p:spPr/>
        <p:txBody>
          <a:bodyPr/>
          <a:lstStyle/>
          <a:p>
            <a:fld id="{AC5192BB-2286-4819-A441-DC260A9E9291}" type="datetimeFigureOut">
              <a:rPr lang="pl-PL" smtClean="0"/>
              <a:t>08.10.2019</a:t>
            </a:fld>
            <a:endParaRPr lang="pl-PL"/>
          </a:p>
        </p:txBody>
      </p:sp>
      <p:sp>
        <p:nvSpPr>
          <p:cNvPr id="3" name="Symbol zastępczy stopki 2">
            <a:extLst>
              <a:ext uri="{FF2B5EF4-FFF2-40B4-BE49-F238E27FC236}">
                <a16:creationId xmlns:a16="http://schemas.microsoft.com/office/drawing/2014/main" id="{CFE67A18-9E3F-4C69-999C-C05E5C91B64B}"/>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94FC8553-6D43-4A15-B2CD-C4B290492FD6}"/>
              </a:ext>
            </a:extLst>
          </p:cNvPr>
          <p:cNvSpPr>
            <a:spLocks noGrp="1"/>
          </p:cNvSpPr>
          <p:nvPr>
            <p:ph type="sldNum" sz="quarter" idx="12"/>
          </p:nvPr>
        </p:nvSpPr>
        <p:spPr/>
        <p:txBody>
          <a:bodyPr/>
          <a:lstStyle/>
          <a:p>
            <a:fld id="{8FEABF82-E5E8-40E8-BE20-73534BF67CD0}" type="slidenum">
              <a:rPr lang="pl-PL" smtClean="0"/>
              <a:t>‹#›</a:t>
            </a:fld>
            <a:endParaRPr lang="pl-PL"/>
          </a:p>
        </p:txBody>
      </p:sp>
    </p:spTree>
    <p:extLst>
      <p:ext uri="{BB962C8B-B14F-4D97-AF65-F5344CB8AC3E}">
        <p14:creationId xmlns:p14="http://schemas.microsoft.com/office/powerpoint/2010/main" val="623270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3B8B19-3255-4495-93B2-EC632C8EB77B}"/>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F780F918-0C24-4A50-A670-4B6AA32595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483113F4-9E95-42BF-AD83-1E8D1D1E4C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C118B35C-4C54-4A20-80E2-F1DB6786A651}"/>
              </a:ext>
            </a:extLst>
          </p:cNvPr>
          <p:cNvSpPr>
            <a:spLocks noGrp="1"/>
          </p:cNvSpPr>
          <p:nvPr>
            <p:ph type="dt" sz="half" idx="10"/>
          </p:nvPr>
        </p:nvSpPr>
        <p:spPr/>
        <p:txBody>
          <a:bodyPr/>
          <a:lstStyle/>
          <a:p>
            <a:fld id="{AC5192BB-2286-4819-A441-DC260A9E9291}" type="datetimeFigureOut">
              <a:rPr lang="pl-PL" smtClean="0"/>
              <a:t>08.10.2019</a:t>
            </a:fld>
            <a:endParaRPr lang="pl-PL"/>
          </a:p>
        </p:txBody>
      </p:sp>
      <p:sp>
        <p:nvSpPr>
          <p:cNvPr id="6" name="Symbol zastępczy stopki 5">
            <a:extLst>
              <a:ext uri="{FF2B5EF4-FFF2-40B4-BE49-F238E27FC236}">
                <a16:creationId xmlns:a16="http://schemas.microsoft.com/office/drawing/2014/main" id="{21BA4981-1A7A-4DD5-AA7F-408F6EF8D1A7}"/>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A2ACE990-5BEF-431B-95B5-E14F1AF355E7}"/>
              </a:ext>
            </a:extLst>
          </p:cNvPr>
          <p:cNvSpPr>
            <a:spLocks noGrp="1"/>
          </p:cNvSpPr>
          <p:nvPr>
            <p:ph type="sldNum" sz="quarter" idx="12"/>
          </p:nvPr>
        </p:nvSpPr>
        <p:spPr/>
        <p:txBody>
          <a:bodyPr/>
          <a:lstStyle/>
          <a:p>
            <a:fld id="{8FEABF82-E5E8-40E8-BE20-73534BF67CD0}" type="slidenum">
              <a:rPr lang="pl-PL" smtClean="0"/>
              <a:t>‹#›</a:t>
            </a:fld>
            <a:endParaRPr lang="pl-PL"/>
          </a:p>
        </p:txBody>
      </p:sp>
    </p:spTree>
    <p:extLst>
      <p:ext uri="{BB962C8B-B14F-4D97-AF65-F5344CB8AC3E}">
        <p14:creationId xmlns:p14="http://schemas.microsoft.com/office/powerpoint/2010/main" val="32568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A92623-98EA-4736-8B25-4C64C1FA7AF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3A7AF186-D80E-4BA8-AD42-A0E4C72AC3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7BF6D5AE-1DE8-491B-9FB9-383F8E6E50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F8AD6F24-A702-4C51-A2D8-E2EC5C7726E0}"/>
              </a:ext>
            </a:extLst>
          </p:cNvPr>
          <p:cNvSpPr>
            <a:spLocks noGrp="1"/>
          </p:cNvSpPr>
          <p:nvPr>
            <p:ph type="dt" sz="half" idx="10"/>
          </p:nvPr>
        </p:nvSpPr>
        <p:spPr/>
        <p:txBody>
          <a:bodyPr/>
          <a:lstStyle/>
          <a:p>
            <a:fld id="{AC5192BB-2286-4819-A441-DC260A9E9291}" type="datetimeFigureOut">
              <a:rPr lang="pl-PL" smtClean="0"/>
              <a:t>08.10.2019</a:t>
            </a:fld>
            <a:endParaRPr lang="pl-PL"/>
          </a:p>
        </p:txBody>
      </p:sp>
      <p:sp>
        <p:nvSpPr>
          <p:cNvPr id="6" name="Symbol zastępczy stopki 5">
            <a:extLst>
              <a:ext uri="{FF2B5EF4-FFF2-40B4-BE49-F238E27FC236}">
                <a16:creationId xmlns:a16="http://schemas.microsoft.com/office/drawing/2014/main" id="{9A38E09E-8DB6-4DC0-966B-20E47F211F8B}"/>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1A86E137-741F-4823-BC93-456B67434841}"/>
              </a:ext>
            </a:extLst>
          </p:cNvPr>
          <p:cNvSpPr>
            <a:spLocks noGrp="1"/>
          </p:cNvSpPr>
          <p:nvPr>
            <p:ph type="sldNum" sz="quarter" idx="12"/>
          </p:nvPr>
        </p:nvSpPr>
        <p:spPr/>
        <p:txBody>
          <a:bodyPr/>
          <a:lstStyle/>
          <a:p>
            <a:fld id="{8FEABF82-E5E8-40E8-BE20-73534BF67CD0}" type="slidenum">
              <a:rPr lang="pl-PL" smtClean="0"/>
              <a:t>‹#›</a:t>
            </a:fld>
            <a:endParaRPr lang="pl-PL"/>
          </a:p>
        </p:txBody>
      </p:sp>
    </p:spTree>
    <p:extLst>
      <p:ext uri="{BB962C8B-B14F-4D97-AF65-F5344CB8AC3E}">
        <p14:creationId xmlns:p14="http://schemas.microsoft.com/office/powerpoint/2010/main" val="2952087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AE2B5C5D-AA0B-4C19-BD98-B28A26FE5C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9A1BE017-A77A-4DAD-9F71-2B28EE04B6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AA34F692-59AA-4172-9508-566D5FDC2A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5192BB-2286-4819-A441-DC260A9E9291}" type="datetimeFigureOut">
              <a:rPr lang="pl-PL" smtClean="0"/>
              <a:t>08.10.2019</a:t>
            </a:fld>
            <a:endParaRPr lang="pl-PL"/>
          </a:p>
        </p:txBody>
      </p:sp>
      <p:sp>
        <p:nvSpPr>
          <p:cNvPr id="5" name="Symbol zastępczy stopki 4">
            <a:extLst>
              <a:ext uri="{FF2B5EF4-FFF2-40B4-BE49-F238E27FC236}">
                <a16:creationId xmlns:a16="http://schemas.microsoft.com/office/drawing/2014/main" id="{2DFD7E57-63DB-4128-9E60-30F9EECC9B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C557A3DB-86A3-47AA-81C1-CA946B085C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EABF82-E5E8-40E8-BE20-73534BF67CD0}" type="slidenum">
              <a:rPr lang="pl-PL" smtClean="0"/>
              <a:t>‹#›</a:t>
            </a:fld>
            <a:endParaRPr lang="pl-PL"/>
          </a:p>
        </p:txBody>
      </p:sp>
    </p:spTree>
    <p:extLst>
      <p:ext uri="{BB962C8B-B14F-4D97-AF65-F5344CB8AC3E}">
        <p14:creationId xmlns:p14="http://schemas.microsoft.com/office/powerpoint/2010/main" val="889403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rawo.uni.wroc.pl/user/12147" TargetMode="External"/><Relationship Id="rId2" Type="http://schemas.openxmlformats.org/officeDocument/2006/relationships/hyperlink" Target="mailto:maciej.pichlak@uwr.edu.p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time_continue=4&amp;v=rCxJhj7tMk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prawo.uni.wroc.pl/node/26622" TargetMode="External"/><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858985" y="1239591"/>
            <a:ext cx="7403672" cy="3229378"/>
          </a:xfrm>
          <a:ln>
            <a:solidFill>
              <a:schemeClr val="bg2">
                <a:lumMod val="75000"/>
              </a:schemeClr>
            </a:solidFill>
          </a:ln>
        </p:spPr>
        <p:txBody>
          <a:bodyPr anchor="t">
            <a:normAutofit/>
          </a:bodyPr>
          <a:lstStyle/>
          <a:p>
            <a:pPr algn="l"/>
            <a:r>
              <a:rPr lang="pl-PL" dirty="0" err="1"/>
              <a:t>Legal</a:t>
            </a:r>
            <a:r>
              <a:rPr lang="pl-PL" dirty="0"/>
              <a:t> Language</a:t>
            </a:r>
            <a:br>
              <a:rPr lang="pl-PL" dirty="0"/>
            </a:br>
            <a:r>
              <a:rPr lang="pl-PL" sz="5400" dirty="0" err="1">
                <a:solidFill>
                  <a:schemeClr val="bg2">
                    <a:lumMod val="50000"/>
                  </a:schemeClr>
                </a:solidFill>
              </a:rPr>
              <a:t>Introduction</a:t>
            </a:r>
            <a:endParaRPr lang="pl-PL" dirty="0">
              <a:solidFill>
                <a:schemeClr val="bg2">
                  <a:lumMod val="50000"/>
                </a:schemeClr>
              </a:solidFill>
            </a:endParaRPr>
          </a:p>
        </p:txBody>
      </p:sp>
      <p:sp>
        <p:nvSpPr>
          <p:cNvPr id="3" name="Podtytuł 2"/>
          <p:cNvSpPr>
            <a:spLocks noGrp="1"/>
          </p:cNvSpPr>
          <p:nvPr>
            <p:ph type="subTitle" idx="1"/>
          </p:nvPr>
        </p:nvSpPr>
        <p:spPr>
          <a:xfrm>
            <a:off x="3966694" y="3799268"/>
            <a:ext cx="7403672" cy="2611471"/>
          </a:xfrm>
          <a:ln>
            <a:solidFill>
              <a:schemeClr val="bg2">
                <a:lumMod val="75000"/>
              </a:schemeClr>
            </a:solidFill>
          </a:ln>
        </p:spPr>
        <p:txBody>
          <a:bodyPr anchor="b">
            <a:normAutofit/>
          </a:bodyPr>
          <a:lstStyle/>
          <a:p>
            <a:pPr marL="2962275" algn="l">
              <a:spcBef>
                <a:spcPts val="600"/>
              </a:spcBef>
            </a:pPr>
            <a:r>
              <a:rPr lang="pl-PL" sz="1600" dirty="0"/>
              <a:t>Maciej Pichlak</a:t>
            </a:r>
          </a:p>
          <a:p>
            <a:pPr marL="2962275" algn="l">
              <a:spcBef>
                <a:spcPts val="600"/>
              </a:spcBef>
            </a:pPr>
            <a:r>
              <a:rPr lang="pl-PL" sz="1600" dirty="0" err="1"/>
              <a:t>Department</a:t>
            </a:r>
            <a:r>
              <a:rPr lang="pl-PL" sz="1600" dirty="0"/>
              <a:t> of </a:t>
            </a:r>
            <a:r>
              <a:rPr lang="pl-PL" sz="1600" dirty="0" err="1"/>
              <a:t>Legal</a:t>
            </a:r>
            <a:r>
              <a:rPr lang="pl-PL" sz="1600" dirty="0"/>
              <a:t> </a:t>
            </a:r>
            <a:r>
              <a:rPr lang="pl-PL" sz="1600" dirty="0" err="1"/>
              <a:t>Theory</a:t>
            </a:r>
            <a:r>
              <a:rPr lang="pl-PL" sz="1600" dirty="0"/>
              <a:t> and </a:t>
            </a:r>
            <a:r>
              <a:rPr lang="pl-PL" sz="1600" dirty="0" err="1"/>
              <a:t>Philosophy</a:t>
            </a:r>
            <a:r>
              <a:rPr lang="pl-PL" sz="1600" dirty="0"/>
              <a:t> of Law</a:t>
            </a:r>
          </a:p>
          <a:p>
            <a:pPr marL="2962275" algn="l">
              <a:spcBef>
                <a:spcPts val="600"/>
              </a:spcBef>
            </a:pPr>
            <a:r>
              <a:rPr lang="pl-PL" sz="1600" dirty="0"/>
              <a:t>University of </a:t>
            </a:r>
            <a:r>
              <a:rPr lang="pl-PL" sz="1600" dirty="0" err="1"/>
              <a:t>Wroclaw</a:t>
            </a:r>
            <a:endParaRPr lang="pl-PL" sz="1600" dirty="0"/>
          </a:p>
          <a:p>
            <a:pPr marL="2962275" algn="l">
              <a:spcBef>
                <a:spcPts val="600"/>
              </a:spcBef>
            </a:pPr>
            <a:r>
              <a:rPr lang="pl-PL" sz="1600" dirty="0" err="1"/>
              <a:t>Room</a:t>
            </a:r>
            <a:r>
              <a:rPr lang="pl-PL" sz="1600" dirty="0"/>
              <a:t> 302A | </a:t>
            </a:r>
            <a:r>
              <a:rPr lang="pl-PL" sz="1600" dirty="0">
                <a:hlinkClick r:id="rId2"/>
              </a:rPr>
              <a:t>maciej.pichlak@uwr.edu.pl</a:t>
            </a:r>
            <a:endParaRPr lang="pl-PL" sz="1600" dirty="0"/>
          </a:p>
          <a:p>
            <a:pPr marL="2962275" algn="l">
              <a:spcBef>
                <a:spcPts val="600"/>
              </a:spcBef>
            </a:pPr>
            <a:r>
              <a:rPr lang="pl-PL" sz="1600" dirty="0">
                <a:hlinkClick r:id="rId3"/>
              </a:rPr>
              <a:t>https://prawo.uni.wroc.pl/user/12147</a:t>
            </a:r>
            <a:endParaRPr lang="pl-PL" sz="1600" dirty="0"/>
          </a:p>
        </p:txBody>
      </p:sp>
    </p:spTree>
    <p:extLst>
      <p:ext uri="{BB962C8B-B14F-4D97-AF65-F5344CB8AC3E}">
        <p14:creationId xmlns:p14="http://schemas.microsoft.com/office/powerpoint/2010/main" val="6328801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453CA8-1401-4EF0-A100-D1F928DF13F0}"/>
              </a:ext>
            </a:extLst>
          </p:cNvPr>
          <p:cNvSpPr>
            <a:spLocks noGrp="1"/>
          </p:cNvSpPr>
          <p:nvPr>
            <p:ph type="title"/>
          </p:nvPr>
        </p:nvSpPr>
        <p:spPr/>
        <p:txBody>
          <a:bodyPr/>
          <a:lstStyle/>
          <a:p>
            <a:r>
              <a:rPr lang="pl-PL" dirty="0"/>
              <a:t>For a starter…</a:t>
            </a:r>
          </a:p>
        </p:txBody>
      </p:sp>
      <p:sp>
        <p:nvSpPr>
          <p:cNvPr id="3" name="Symbol zastępczy zawartości 2">
            <a:extLst>
              <a:ext uri="{FF2B5EF4-FFF2-40B4-BE49-F238E27FC236}">
                <a16:creationId xmlns:a16="http://schemas.microsoft.com/office/drawing/2014/main" id="{739A37FE-7EAE-47BF-9903-EB186878CB3B}"/>
              </a:ext>
            </a:extLst>
          </p:cNvPr>
          <p:cNvSpPr>
            <a:spLocks noGrp="1"/>
          </p:cNvSpPr>
          <p:nvPr>
            <p:ph idx="1"/>
          </p:nvPr>
        </p:nvSpPr>
        <p:spPr/>
        <p:txBody>
          <a:bodyPr/>
          <a:lstStyle/>
          <a:p>
            <a:pPr marL="0" indent="0">
              <a:buNone/>
            </a:pPr>
            <a:r>
              <a:rPr lang="pl-PL" dirty="0">
                <a:hlinkClick r:id="rId2"/>
              </a:rPr>
              <a:t>https://www.youtube.com/watch?time_continue=4&amp;v=rCxJhj7tMkc</a:t>
            </a:r>
            <a:endParaRPr lang="pl-PL" dirty="0"/>
          </a:p>
          <a:p>
            <a:pPr marL="0" indent="0">
              <a:buNone/>
            </a:pPr>
            <a:endParaRPr lang="pl-PL" dirty="0"/>
          </a:p>
          <a:p>
            <a:pPr marL="0" indent="0">
              <a:buNone/>
            </a:pPr>
            <a:r>
              <a:rPr lang="en-US" sz="2400" i="1" dirty="0"/>
              <a:t>This Court has already concluded that the Prime Minister’s advice to Her Majesty was unlawful, void and of no effect. This means that the Order in Council to which it led was also unlawful, void and of no effect and should be quashed. This means that when the Royal Commissioners walked into the House of Lords it was as if they walked in with a blank sheet of paper. The prorogation was also void and of no effect. Parliament has not been prorogued. This is the unanimous judgment of all 11 Justices. </a:t>
            </a:r>
            <a:endParaRPr lang="pl-PL" sz="2400" i="1" dirty="0"/>
          </a:p>
        </p:txBody>
      </p:sp>
    </p:spTree>
    <p:extLst>
      <p:ext uri="{BB962C8B-B14F-4D97-AF65-F5344CB8AC3E}">
        <p14:creationId xmlns:p14="http://schemas.microsoft.com/office/powerpoint/2010/main" val="10693060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D303B5-28B8-4933-BADD-E0B1AF948B24}"/>
              </a:ext>
            </a:extLst>
          </p:cNvPr>
          <p:cNvSpPr>
            <a:spLocks noGrp="1"/>
          </p:cNvSpPr>
          <p:nvPr>
            <p:ph type="title"/>
          </p:nvPr>
        </p:nvSpPr>
        <p:spPr/>
        <p:txBody>
          <a:bodyPr/>
          <a:lstStyle/>
          <a:p>
            <a:r>
              <a:rPr lang="pl-PL" dirty="0"/>
              <a:t>The </a:t>
            </a:r>
            <a:r>
              <a:rPr lang="pl-PL" dirty="0" err="1"/>
              <a:t>sequence</a:t>
            </a:r>
            <a:r>
              <a:rPr lang="pl-PL" dirty="0"/>
              <a:t> of </a:t>
            </a:r>
            <a:r>
              <a:rPr lang="pl-PL" dirty="0" err="1"/>
              <a:t>legal</a:t>
            </a:r>
            <a:r>
              <a:rPr lang="pl-PL" dirty="0"/>
              <a:t> </a:t>
            </a:r>
            <a:r>
              <a:rPr lang="pl-PL" dirty="0" err="1"/>
              <a:t>reasoning</a:t>
            </a:r>
            <a:endParaRPr lang="pl-PL" dirty="0"/>
          </a:p>
        </p:txBody>
      </p:sp>
      <p:sp>
        <p:nvSpPr>
          <p:cNvPr id="3" name="Symbol zastępczy zawartości 2">
            <a:extLst>
              <a:ext uri="{FF2B5EF4-FFF2-40B4-BE49-F238E27FC236}">
                <a16:creationId xmlns:a16="http://schemas.microsoft.com/office/drawing/2014/main" id="{96A1A5BC-0CEC-4E8A-978F-DCF238E851A7}"/>
              </a:ext>
            </a:extLst>
          </p:cNvPr>
          <p:cNvSpPr>
            <a:spLocks noGrp="1"/>
          </p:cNvSpPr>
          <p:nvPr>
            <p:ph idx="1"/>
          </p:nvPr>
        </p:nvSpPr>
        <p:spPr/>
        <p:txBody>
          <a:bodyPr/>
          <a:lstStyle/>
          <a:p>
            <a:pPr marL="514350" indent="-514350">
              <a:buAutoNum type="arabicPeriod"/>
            </a:pPr>
            <a:r>
              <a:rPr lang="pl-PL" dirty="0" err="1"/>
              <a:t>Is</a:t>
            </a:r>
            <a:r>
              <a:rPr lang="pl-PL" dirty="0"/>
              <a:t> the </a:t>
            </a:r>
            <a:r>
              <a:rPr lang="pl-PL" dirty="0" err="1"/>
              <a:t>case</a:t>
            </a:r>
            <a:r>
              <a:rPr lang="pl-PL" dirty="0"/>
              <a:t> </a:t>
            </a:r>
            <a:r>
              <a:rPr lang="pl-PL" dirty="0" err="1"/>
              <a:t>justiciable</a:t>
            </a:r>
            <a:r>
              <a:rPr lang="pl-PL" dirty="0"/>
              <a:t>?</a:t>
            </a:r>
          </a:p>
          <a:p>
            <a:pPr marL="514350" indent="-514350">
              <a:buAutoNum type="arabicPeriod"/>
            </a:pPr>
            <a:endParaRPr lang="pl-PL" dirty="0"/>
          </a:p>
          <a:p>
            <a:pPr marL="514350" indent="-514350">
              <a:buAutoNum type="arabicPeriod"/>
            </a:pPr>
            <a:r>
              <a:rPr lang="pl-PL" dirty="0"/>
              <a:t>W</a:t>
            </a:r>
            <a:r>
              <a:rPr lang="en-US" dirty="0"/>
              <a:t>hat are the limits to </a:t>
            </a:r>
            <a:r>
              <a:rPr lang="pl-PL" dirty="0"/>
              <a:t>the </a:t>
            </a:r>
            <a:r>
              <a:rPr lang="pl-PL" dirty="0" err="1"/>
              <a:t>Government’s</a:t>
            </a:r>
            <a:r>
              <a:rPr lang="pl-PL" dirty="0"/>
              <a:t> </a:t>
            </a:r>
            <a:r>
              <a:rPr lang="en-US" dirty="0"/>
              <a:t>power</a:t>
            </a:r>
            <a:r>
              <a:rPr lang="pl-PL" dirty="0"/>
              <a:t> in the </a:t>
            </a:r>
            <a:r>
              <a:rPr lang="pl-PL" dirty="0" err="1"/>
              <a:t>case</a:t>
            </a:r>
            <a:r>
              <a:rPr lang="en-US" dirty="0"/>
              <a:t>?</a:t>
            </a:r>
            <a:endParaRPr lang="pl-PL" dirty="0"/>
          </a:p>
          <a:p>
            <a:pPr marL="514350" indent="-514350">
              <a:buAutoNum type="arabicPeriod"/>
            </a:pPr>
            <a:endParaRPr lang="pl-PL" dirty="0"/>
          </a:p>
          <a:p>
            <a:pPr marL="514350" indent="-514350">
              <a:buAutoNum type="arabicPeriod"/>
            </a:pPr>
            <a:r>
              <a:rPr lang="pl-PL" dirty="0" err="1"/>
              <a:t>Did</a:t>
            </a:r>
            <a:r>
              <a:rPr lang="pl-PL" dirty="0"/>
              <a:t> </a:t>
            </a:r>
            <a:r>
              <a:rPr lang="en-US" dirty="0"/>
              <a:t>this prorogation have the effect of frustrating or preventing the ability of Parliament to carry out its constitutional functions without reasonable </a:t>
            </a:r>
            <a:r>
              <a:rPr lang="en-US" dirty="0" err="1"/>
              <a:t>justificatio</a:t>
            </a:r>
            <a:r>
              <a:rPr lang="pl-PL" dirty="0"/>
              <a:t>n?</a:t>
            </a:r>
          </a:p>
          <a:p>
            <a:pPr marL="514350" indent="-514350">
              <a:buAutoNum type="arabicPeriod"/>
            </a:pPr>
            <a:endParaRPr lang="pl-PL" dirty="0"/>
          </a:p>
          <a:p>
            <a:pPr marL="514350" indent="-514350">
              <a:buAutoNum type="arabicPeriod"/>
            </a:pPr>
            <a:r>
              <a:rPr lang="pl-PL" dirty="0"/>
              <a:t>W</a:t>
            </a:r>
            <a:r>
              <a:rPr lang="en-US" dirty="0"/>
              <a:t>hat the legal effect of that finding is</a:t>
            </a:r>
            <a:r>
              <a:rPr lang="pl-PL" dirty="0"/>
              <a:t>?</a:t>
            </a:r>
          </a:p>
        </p:txBody>
      </p:sp>
    </p:spTree>
    <p:extLst>
      <p:ext uri="{BB962C8B-B14F-4D97-AF65-F5344CB8AC3E}">
        <p14:creationId xmlns:p14="http://schemas.microsoft.com/office/powerpoint/2010/main" val="5387976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E74E40-9AB2-4ABC-AE2D-C43A4A685D1C}"/>
              </a:ext>
            </a:extLst>
          </p:cNvPr>
          <p:cNvSpPr>
            <a:spLocks noGrp="1"/>
          </p:cNvSpPr>
          <p:nvPr>
            <p:ph type="title"/>
          </p:nvPr>
        </p:nvSpPr>
        <p:spPr/>
        <p:txBody>
          <a:bodyPr/>
          <a:lstStyle/>
          <a:p>
            <a:r>
              <a:rPr lang="pl-PL" dirty="0"/>
              <a:t>The </a:t>
            </a:r>
            <a:r>
              <a:rPr lang="pl-PL" dirty="0" err="1"/>
              <a:t>Law’s</a:t>
            </a:r>
            <a:r>
              <a:rPr lang="pl-PL" dirty="0"/>
              <a:t> </a:t>
            </a:r>
            <a:r>
              <a:rPr lang="pl-PL" dirty="0" err="1"/>
              <a:t>Empire</a:t>
            </a:r>
            <a:endParaRPr lang="pl-PL" dirty="0"/>
          </a:p>
        </p:txBody>
      </p:sp>
      <p:sp>
        <p:nvSpPr>
          <p:cNvPr id="3" name="Symbol zastępczy zawartości 2">
            <a:extLst>
              <a:ext uri="{FF2B5EF4-FFF2-40B4-BE49-F238E27FC236}">
                <a16:creationId xmlns:a16="http://schemas.microsoft.com/office/drawing/2014/main" id="{714B462B-8348-43A2-9DAC-87C485483F81}"/>
              </a:ext>
            </a:extLst>
          </p:cNvPr>
          <p:cNvSpPr>
            <a:spLocks noGrp="1"/>
          </p:cNvSpPr>
          <p:nvPr>
            <p:ph idx="1"/>
          </p:nvPr>
        </p:nvSpPr>
        <p:spPr/>
        <p:txBody>
          <a:bodyPr/>
          <a:lstStyle/>
          <a:p>
            <a:pPr marL="430213" lvl="1" indent="-212725" algn="just">
              <a:lnSpc>
                <a:spcPct val="95000"/>
              </a:lnSpc>
              <a:buClrTx/>
              <a:buSzPct val="45000"/>
              <a:buFontTx/>
              <a:buNone/>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en-GB" dirty="0"/>
              <a:t>'We live in and by the law. It makes us what we are: citizens and employees and doctors and spouses and people who owe things. It is sword, shield and menace: we insist on our wage, or refuse to pay our rent, or are forced to forfeit penalties, or are closed up in jail, all in the name of what our abstract and ethereal sovereign, the law, has decreed. (...) We are subjects of law's empire, liegemen to its methods and ideals, bound in spirit while we debate what we must therefore do.'</a:t>
            </a:r>
          </a:p>
          <a:p>
            <a:pPr marL="430213" lvl="1" indent="-212725" algn="just">
              <a:lnSpc>
                <a:spcPct val="95000"/>
              </a:lnSpc>
              <a:buClrTx/>
              <a:buSzPct val="45000"/>
              <a:buFontTx/>
              <a:buNone/>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endParaRPr lang="en-GB" dirty="0"/>
          </a:p>
          <a:p>
            <a:pPr marL="430213" lvl="1" indent="-212725" algn="r">
              <a:lnSpc>
                <a:spcPct val="95000"/>
              </a:lnSpc>
              <a:buClrTx/>
              <a:buSzPct val="45000"/>
              <a:buFontTx/>
              <a:buNone/>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en-GB" dirty="0"/>
              <a:t>Ronald Dworkin, </a:t>
            </a:r>
            <a:r>
              <a:rPr lang="en-GB" i="1" dirty="0"/>
              <a:t>Law's Empire</a:t>
            </a:r>
          </a:p>
          <a:p>
            <a:pPr marL="0" indent="0">
              <a:buNone/>
            </a:pPr>
            <a:endParaRPr lang="pl-PL" dirty="0"/>
          </a:p>
        </p:txBody>
      </p:sp>
    </p:spTree>
    <p:extLst>
      <p:ext uri="{BB962C8B-B14F-4D97-AF65-F5344CB8AC3E}">
        <p14:creationId xmlns:p14="http://schemas.microsoft.com/office/powerpoint/2010/main" val="26410718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818BAE-82F9-459D-9DCB-0FDA454AEF50}"/>
              </a:ext>
            </a:extLst>
          </p:cNvPr>
          <p:cNvSpPr>
            <a:spLocks noGrp="1"/>
          </p:cNvSpPr>
          <p:nvPr>
            <p:ph type="title"/>
          </p:nvPr>
        </p:nvSpPr>
        <p:spPr/>
        <p:txBody>
          <a:bodyPr/>
          <a:lstStyle/>
          <a:p>
            <a:r>
              <a:rPr lang="pl-PL" dirty="0"/>
              <a:t>Language and </a:t>
            </a:r>
            <a:r>
              <a:rPr lang="pl-PL" dirty="0" err="1"/>
              <a:t>reality</a:t>
            </a:r>
            <a:endParaRPr lang="pl-PL" dirty="0"/>
          </a:p>
        </p:txBody>
      </p:sp>
      <p:sp>
        <p:nvSpPr>
          <p:cNvPr id="3" name="Symbol zastępczy zawartości 2">
            <a:extLst>
              <a:ext uri="{FF2B5EF4-FFF2-40B4-BE49-F238E27FC236}">
                <a16:creationId xmlns:a16="http://schemas.microsoft.com/office/drawing/2014/main" id="{93F370D3-C526-4ADC-B944-108FB00BB59C}"/>
              </a:ext>
            </a:extLst>
          </p:cNvPr>
          <p:cNvSpPr>
            <a:spLocks noGrp="1"/>
          </p:cNvSpPr>
          <p:nvPr>
            <p:ph idx="1"/>
          </p:nvPr>
        </p:nvSpPr>
        <p:spPr/>
        <p:txBody>
          <a:bodyPr/>
          <a:lstStyle/>
          <a:p>
            <a:pPr marL="0" indent="0">
              <a:buNone/>
            </a:pPr>
            <a:r>
              <a:rPr lang="pl-PL" dirty="0"/>
              <a:t>„</a:t>
            </a:r>
            <a:r>
              <a:rPr lang="en-GB" dirty="0"/>
              <a:t>The </a:t>
            </a:r>
            <a:r>
              <a:rPr lang="en-GB" dirty="0" err="1"/>
              <a:t>defi</a:t>
            </a:r>
            <a:r>
              <a:rPr lang="pl-PL" dirty="0"/>
              <a:t>n</a:t>
            </a:r>
            <a:r>
              <a:rPr lang="en-GB" dirty="0" err="1"/>
              <a:t>itions</a:t>
            </a:r>
            <a:r>
              <a:rPr lang="en-GB" dirty="0"/>
              <a:t> and categories become part of the systematic legal structure that is employed by legal scholars, is taught to law students, and is thereby built into the law.”</a:t>
            </a:r>
            <a:endParaRPr lang="pl-PL" dirty="0"/>
          </a:p>
          <a:p>
            <a:pPr marL="0" indent="0" algn="r">
              <a:buNone/>
            </a:pPr>
            <a:r>
              <a:rPr lang="pl-PL" dirty="0">
                <a:solidFill>
                  <a:schemeClr val="bg2">
                    <a:lumMod val="50000"/>
                  </a:schemeClr>
                </a:solidFill>
              </a:rPr>
              <a:t>John H. </a:t>
            </a:r>
            <a:r>
              <a:rPr lang="pl-PL" dirty="0" err="1">
                <a:solidFill>
                  <a:schemeClr val="bg2">
                    <a:lumMod val="50000"/>
                  </a:schemeClr>
                </a:solidFill>
              </a:rPr>
              <a:t>Merryman</a:t>
            </a:r>
            <a:r>
              <a:rPr lang="pl-PL" dirty="0">
                <a:solidFill>
                  <a:schemeClr val="bg2">
                    <a:lumMod val="50000"/>
                  </a:schemeClr>
                </a:solidFill>
              </a:rPr>
              <a:t>, </a:t>
            </a:r>
            <a:r>
              <a:rPr lang="pl-PL" i="1" dirty="0">
                <a:solidFill>
                  <a:schemeClr val="bg2">
                    <a:lumMod val="50000"/>
                  </a:schemeClr>
                </a:solidFill>
              </a:rPr>
              <a:t>The </a:t>
            </a:r>
            <a:r>
              <a:rPr lang="pl-PL" i="1" dirty="0" err="1">
                <a:solidFill>
                  <a:schemeClr val="bg2">
                    <a:lumMod val="50000"/>
                  </a:schemeClr>
                </a:solidFill>
              </a:rPr>
              <a:t>Civil</a:t>
            </a:r>
            <a:r>
              <a:rPr lang="pl-PL" i="1" dirty="0">
                <a:solidFill>
                  <a:schemeClr val="bg2">
                    <a:lumMod val="50000"/>
                  </a:schemeClr>
                </a:solidFill>
              </a:rPr>
              <a:t> Law </a:t>
            </a:r>
            <a:r>
              <a:rPr lang="pl-PL" i="1" dirty="0" err="1">
                <a:solidFill>
                  <a:schemeClr val="bg2">
                    <a:lumMod val="50000"/>
                  </a:schemeClr>
                </a:solidFill>
              </a:rPr>
              <a:t>Tradition</a:t>
            </a:r>
            <a:endParaRPr lang="pl-PL" i="1" dirty="0">
              <a:solidFill>
                <a:schemeClr val="bg2">
                  <a:lumMod val="50000"/>
                </a:schemeClr>
              </a:solidFill>
            </a:endParaRPr>
          </a:p>
          <a:p>
            <a:pPr marL="0" indent="0" algn="r">
              <a:buNone/>
            </a:pPr>
            <a:endParaRPr lang="pl-PL" dirty="0"/>
          </a:p>
          <a:p>
            <a:pPr marL="0" indent="0" algn="r">
              <a:buNone/>
            </a:pPr>
            <a:endParaRPr lang="pl-PL" dirty="0"/>
          </a:p>
          <a:p>
            <a:pPr algn="just">
              <a:buNone/>
            </a:pPr>
            <a:r>
              <a:rPr lang="pl-PL" dirty="0">
                <a:latin typeface="Calibri" pitchFamily="34" charset="0"/>
                <a:cs typeface="Calibri" pitchFamily="34" charset="0"/>
              </a:rPr>
              <a:t>„T</a:t>
            </a:r>
            <a:r>
              <a:rPr lang="en-US" dirty="0">
                <a:latin typeface="Calibri" pitchFamily="34" charset="0"/>
                <a:cs typeface="Calibri" pitchFamily="34" charset="0"/>
              </a:rPr>
              <a:t>he limits of my language mean the limits of my world.</a:t>
            </a:r>
            <a:r>
              <a:rPr lang="pl-PL" dirty="0">
                <a:latin typeface="Calibri" pitchFamily="34" charset="0"/>
                <a:cs typeface="Calibri" pitchFamily="34" charset="0"/>
              </a:rPr>
              <a:t>”</a:t>
            </a:r>
          </a:p>
          <a:p>
            <a:pPr algn="r">
              <a:buNone/>
            </a:pPr>
            <a:r>
              <a:rPr lang="pl-PL" dirty="0">
                <a:solidFill>
                  <a:schemeClr val="bg2">
                    <a:lumMod val="50000"/>
                  </a:schemeClr>
                </a:solidFill>
                <a:latin typeface="Calibri" pitchFamily="34" charset="0"/>
                <a:cs typeface="Calibri" pitchFamily="34" charset="0"/>
              </a:rPr>
              <a:t>Ludwig Wittgenstein, </a:t>
            </a:r>
            <a:r>
              <a:rPr lang="pl-PL" i="1" dirty="0" err="1">
                <a:solidFill>
                  <a:schemeClr val="bg2">
                    <a:lumMod val="50000"/>
                  </a:schemeClr>
                </a:solidFill>
                <a:latin typeface="Calibri" pitchFamily="34" charset="0"/>
                <a:cs typeface="Calibri" pitchFamily="34" charset="0"/>
              </a:rPr>
              <a:t>Tractatus</a:t>
            </a:r>
            <a:r>
              <a:rPr lang="pl-PL" i="1" dirty="0">
                <a:solidFill>
                  <a:schemeClr val="bg2">
                    <a:lumMod val="50000"/>
                  </a:schemeClr>
                </a:solidFill>
                <a:latin typeface="Calibri" pitchFamily="34" charset="0"/>
                <a:cs typeface="Calibri" pitchFamily="34" charset="0"/>
              </a:rPr>
              <a:t> </a:t>
            </a:r>
            <a:r>
              <a:rPr lang="pl-PL" i="1" dirty="0" err="1">
                <a:solidFill>
                  <a:schemeClr val="bg2">
                    <a:lumMod val="50000"/>
                  </a:schemeClr>
                </a:solidFill>
                <a:latin typeface="Calibri" pitchFamily="34" charset="0"/>
                <a:cs typeface="Calibri" pitchFamily="34" charset="0"/>
              </a:rPr>
              <a:t>Logico-Philosophicus</a:t>
            </a:r>
            <a:endParaRPr lang="pl-PL" i="1" dirty="0">
              <a:solidFill>
                <a:schemeClr val="bg2">
                  <a:lumMod val="50000"/>
                </a:schemeClr>
              </a:solidFill>
              <a:latin typeface="Calibri" pitchFamily="34" charset="0"/>
              <a:cs typeface="Calibri" pitchFamily="34" charset="0"/>
            </a:endParaRPr>
          </a:p>
          <a:p>
            <a:pPr marL="0" indent="0">
              <a:buNone/>
            </a:pPr>
            <a:endParaRPr lang="en-GB" dirty="0"/>
          </a:p>
        </p:txBody>
      </p:sp>
    </p:spTree>
    <p:extLst>
      <p:ext uri="{BB962C8B-B14F-4D97-AF65-F5344CB8AC3E}">
        <p14:creationId xmlns:p14="http://schemas.microsoft.com/office/powerpoint/2010/main" val="216751380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7A9F1E-4FD5-4DA5-8563-2E38E5240E07}"/>
              </a:ext>
            </a:extLst>
          </p:cNvPr>
          <p:cNvSpPr>
            <a:spLocks noGrp="1"/>
          </p:cNvSpPr>
          <p:nvPr>
            <p:ph type="title"/>
          </p:nvPr>
        </p:nvSpPr>
        <p:spPr/>
        <p:txBody>
          <a:bodyPr/>
          <a:lstStyle/>
          <a:p>
            <a:r>
              <a:rPr lang="pl-PL" dirty="0"/>
              <a:t>Language and </a:t>
            </a:r>
            <a:r>
              <a:rPr lang="pl-PL" dirty="0" err="1"/>
              <a:t>reality</a:t>
            </a:r>
            <a:r>
              <a:rPr lang="pl-PL" dirty="0"/>
              <a:t>: </a:t>
            </a:r>
            <a:r>
              <a:rPr lang="pl-PL" dirty="0" err="1"/>
              <a:t>cognitive</a:t>
            </a:r>
            <a:r>
              <a:rPr lang="pl-PL" dirty="0"/>
              <a:t> </a:t>
            </a:r>
            <a:r>
              <a:rPr lang="pl-PL" dirty="0" err="1"/>
              <a:t>framework</a:t>
            </a:r>
            <a:endParaRPr lang="pl-PL" dirty="0"/>
          </a:p>
        </p:txBody>
      </p:sp>
      <p:pic>
        <p:nvPicPr>
          <p:cNvPr id="4" name="Picture 2" descr="http://s3.flog.pl/media/foto/2509401_z-cyklu-magiczne-okulary.jpg">
            <a:extLst>
              <a:ext uri="{FF2B5EF4-FFF2-40B4-BE49-F238E27FC236}">
                <a16:creationId xmlns:a16="http://schemas.microsoft.com/office/drawing/2014/main" id="{BC8184E6-993B-49AD-9036-F3BF7F755F50}"/>
              </a:ext>
            </a:extLst>
          </p:cNvPr>
          <p:cNvPicPr>
            <a:picLocks noChangeAspect="1" noChangeArrowheads="1"/>
          </p:cNvPicPr>
          <p:nvPr/>
        </p:nvPicPr>
        <p:blipFill>
          <a:blip r:embed="rId2" cstate="print"/>
          <a:srcRect/>
          <a:stretch>
            <a:fillRect/>
          </a:stretch>
        </p:blipFill>
        <p:spPr bwMode="auto">
          <a:xfrm>
            <a:off x="8299887" y="1903569"/>
            <a:ext cx="3053913" cy="4589306"/>
          </a:xfrm>
          <a:prstGeom prst="rect">
            <a:avLst/>
          </a:prstGeom>
          <a:noFill/>
        </p:spPr>
      </p:pic>
      <p:pic>
        <p:nvPicPr>
          <p:cNvPr id="5" name="Picture 4" descr="http://2.bp.blogspot.com/-PAdbANl0-40/UDI6bi2KKHI/AAAAAAABmas/2qy0GsDCcMo/s640/Old+Photos+of+Eskimo+%288%29.jpg">
            <a:extLst>
              <a:ext uri="{FF2B5EF4-FFF2-40B4-BE49-F238E27FC236}">
                <a16:creationId xmlns:a16="http://schemas.microsoft.com/office/drawing/2014/main" id="{B068980A-DA57-42D7-9DA4-3436B0AE9EEB}"/>
              </a:ext>
            </a:extLst>
          </p:cNvPr>
          <p:cNvPicPr>
            <a:picLocks noChangeAspect="1" noChangeArrowheads="1"/>
          </p:cNvPicPr>
          <p:nvPr/>
        </p:nvPicPr>
        <p:blipFill>
          <a:blip r:embed="rId3" cstate="print"/>
          <a:srcRect/>
          <a:stretch>
            <a:fillRect/>
          </a:stretch>
        </p:blipFill>
        <p:spPr bwMode="auto">
          <a:xfrm>
            <a:off x="838200" y="1903569"/>
            <a:ext cx="3269881" cy="4589307"/>
          </a:xfrm>
          <a:prstGeom prst="rect">
            <a:avLst/>
          </a:prstGeom>
          <a:noFill/>
        </p:spPr>
      </p:pic>
    </p:spTree>
    <p:extLst>
      <p:ext uri="{BB962C8B-B14F-4D97-AF65-F5344CB8AC3E}">
        <p14:creationId xmlns:p14="http://schemas.microsoft.com/office/powerpoint/2010/main" val="83790081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3B1F78-0CC0-4873-AAE0-D839C00BEEC9}"/>
              </a:ext>
            </a:extLst>
          </p:cNvPr>
          <p:cNvSpPr>
            <a:spLocks noGrp="1"/>
          </p:cNvSpPr>
          <p:nvPr>
            <p:ph type="title"/>
          </p:nvPr>
        </p:nvSpPr>
        <p:spPr/>
        <p:txBody>
          <a:bodyPr/>
          <a:lstStyle/>
          <a:p>
            <a:r>
              <a:rPr lang="pl-PL" dirty="0"/>
              <a:t>The </a:t>
            </a:r>
            <a:r>
              <a:rPr lang="pl-PL" dirty="0" err="1"/>
              <a:t>content</a:t>
            </a:r>
            <a:r>
              <a:rPr lang="pl-PL" dirty="0"/>
              <a:t> of </a:t>
            </a:r>
            <a:r>
              <a:rPr lang="pl-PL" dirty="0" err="1"/>
              <a:t>lectures</a:t>
            </a:r>
            <a:endParaRPr lang="pl-PL" dirty="0"/>
          </a:p>
        </p:txBody>
      </p:sp>
      <p:sp>
        <p:nvSpPr>
          <p:cNvPr id="3" name="Symbol zastępczy zawartości 2">
            <a:extLst>
              <a:ext uri="{FF2B5EF4-FFF2-40B4-BE49-F238E27FC236}">
                <a16:creationId xmlns:a16="http://schemas.microsoft.com/office/drawing/2014/main" id="{954081E9-3B96-4903-8F4E-A5CA67E270B6}"/>
              </a:ext>
            </a:extLst>
          </p:cNvPr>
          <p:cNvSpPr>
            <a:spLocks noGrp="1"/>
          </p:cNvSpPr>
          <p:nvPr>
            <p:ph idx="1"/>
          </p:nvPr>
        </p:nvSpPr>
        <p:spPr>
          <a:xfrm>
            <a:off x="838200" y="1825625"/>
            <a:ext cx="10515600" cy="4523660"/>
          </a:xfrm>
        </p:spPr>
        <p:txBody>
          <a:bodyPr>
            <a:normAutofit fontScale="92500"/>
          </a:bodyPr>
          <a:lstStyle/>
          <a:p>
            <a:pPr marL="514350" lvl="0" indent="-514350">
              <a:lnSpc>
                <a:spcPct val="107000"/>
              </a:lnSpc>
              <a:buFont typeface="+mj-lt"/>
              <a:buAutoNum type="arabicPeriod"/>
            </a:pPr>
            <a:r>
              <a:rPr lang="pl-PL" dirty="0">
                <a:latin typeface="Calibri" panose="020F0502020204030204" pitchFamily="34" charset="0"/>
                <a:ea typeface="Calibri" panose="020F0502020204030204" pitchFamily="34" charset="0"/>
                <a:cs typeface="Times New Roman" panose="02020603050405020304" pitchFamily="18" charset="0"/>
              </a:rPr>
              <a:t>The </a:t>
            </a:r>
            <a:r>
              <a:rPr lang="pl-PL" dirty="0" err="1">
                <a:latin typeface="Calibri" panose="020F0502020204030204" pitchFamily="34" charset="0"/>
                <a:ea typeface="Calibri" panose="020F0502020204030204" pitchFamily="34" charset="0"/>
                <a:cs typeface="Times New Roman" panose="02020603050405020304" pitchFamily="18" charset="0"/>
              </a:rPr>
              <a:t>concept</a:t>
            </a:r>
            <a:r>
              <a:rPr lang="pl-PL" dirty="0">
                <a:latin typeface="Calibri" panose="020F0502020204030204" pitchFamily="34" charset="0"/>
                <a:ea typeface="Calibri" panose="020F0502020204030204" pitchFamily="34" charset="0"/>
                <a:cs typeface="Times New Roman" panose="02020603050405020304" pitchFamily="18" charset="0"/>
              </a:rPr>
              <a:t> of l</a:t>
            </a:r>
            <a:r>
              <a:rPr lang="en-GB" dirty="0">
                <a:latin typeface="Calibri" panose="020F0502020204030204" pitchFamily="34" charset="0"/>
                <a:ea typeface="Calibri" panose="020F0502020204030204" pitchFamily="34" charset="0"/>
                <a:cs typeface="Times New Roman" panose="02020603050405020304" pitchFamily="18" charset="0"/>
              </a:rPr>
              <a:t>aw. </a:t>
            </a:r>
            <a:r>
              <a:rPr lang="pl-PL" dirty="0">
                <a:latin typeface="Calibri" panose="020F0502020204030204" pitchFamily="34" charset="0"/>
                <a:ea typeface="Calibri" panose="020F0502020204030204" pitchFamily="34" charset="0"/>
                <a:cs typeface="Times New Roman" panose="02020603050405020304" pitchFamily="18" charset="0"/>
              </a:rPr>
              <a:t>Law in the </a:t>
            </a:r>
            <a:r>
              <a:rPr lang="pl-PL" dirty="0" err="1">
                <a:latin typeface="Calibri" panose="020F0502020204030204" pitchFamily="34" charset="0"/>
                <a:ea typeface="Calibri" panose="020F0502020204030204" pitchFamily="34" charset="0"/>
                <a:cs typeface="Times New Roman" panose="02020603050405020304" pitchFamily="18" charset="0"/>
              </a:rPr>
              <a:t>society</a:t>
            </a:r>
            <a:r>
              <a:rPr lang="pl-PL" dirty="0">
                <a:latin typeface="Calibri" panose="020F0502020204030204" pitchFamily="34" charset="0"/>
                <a:ea typeface="Calibri" panose="020F0502020204030204" pitchFamily="34" charset="0"/>
                <a:cs typeface="Times New Roman" panose="02020603050405020304" pitchFamily="18" charset="0"/>
              </a:rPr>
              <a:t> and </a:t>
            </a:r>
            <a:r>
              <a:rPr lang="pl-PL" dirty="0" err="1">
                <a:latin typeface="Calibri" panose="020F0502020204030204" pitchFamily="34" charset="0"/>
                <a:ea typeface="Calibri" panose="020F0502020204030204" pitchFamily="34" charset="0"/>
                <a:cs typeface="Times New Roman" panose="02020603050405020304" pitchFamily="18" charset="0"/>
              </a:rPr>
              <a:t>social</a:t>
            </a:r>
            <a:r>
              <a:rPr lang="pl-PL" dirty="0">
                <a:latin typeface="Calibri" panose="020F0502020204030204" pitchFamily="34" charset="0"/>
                <a:ea typeface="Calibri" panose="020F0502020204030204" pitchFamily="34" charset="0"/>
                <a:cs typeface="Times New Roman" panose="02020603050405020304" pitchFamily="18" charset="0"/>
              </a:rPr>
              <a:t> f</a:t>
            </a:r>
            <a:r>
              <a:rPr lang="en-GB" dirty="0" err="1">
                <a:latin typeface="Calibri" panose="020F0502020204030204" pitchFamily="34" charset="0"/>
                <a:ea typeface="Calibri" panose="020F0502020204030204" pitchFamily="34" charset="0"/>
                <a:cs typeface="Times New Roman" panose="02020603050405020304" pitchFamily="18" charset="0"/>
              </a:rPr>
              <a:t>unctions</a:t>
            </a:r>
            <a:r>
              <a:rPr lang="en-GB" dirty="0">
                <a:latin typeface="Calibri" panose="020F0502020204030204" pitchFamily="34" charset="0"/>
                <a:ea typeface="Calibri" panose="020F0502020204030204" pitchFamily="34" charset="0"/>
                <a:cs typeface="Times New Roman" panose="02020603050405020304" pitchFamily="18" charset="0"/>
              </a:rPr>
              <a:t> of law. </a:t>
            </a:r>
            <a:endParaRPr lang="pl-PL" dirty="0">
              <a:latin typeface="Calibri" panose="020F0502020204030204" pitchFamily="34" charset="0"/>
              <a:ea typeface="Calibri" panose="020F0502020204030204" pitchFamily="34" charset="0"/>
              <a:cs typeface="Times New Roman" panose="02020603050405020304" pitchFamily="18" charset="0"/>
            </a:endParaRPr>
          </a:p>
          <a:p>
            <a:pPr marL="514350" indent="-514350">
              <a:lnSpc>
                <a:spcPct val="107000"/>
              </a:lnSpc>
              <a:buFont typeface="+mj-lt"/>
              <a:buAutoNum type="arabicPeriod"/>
            </a:pPr>
            <a:r>
              <a:rPr lang="pl-PL" dirty="0" err="1">
                <a:latin typeface="Calibri" panose="020F0502020204030204" pitchFamily="34" charset="0"/>
                <a:ea typeface="Calibri" panose="020F0502020204030204" pitchFamily="34" charset="0"/>
                <a:cs typeface="Times New Roman" panose="02020603050405020304" pitchFamily="18" charset="0"/>
              </a:rPr>
              <a:t>Legal</a:t>
            </a:r>
            <a:r>
              <a:rPr lang="pl-PL" dirty="0">
                <a:latin typeface="Calibri" panose="020F0502020204030204" pitchFamily="34" charset="0"/>
                <a:ea typeface="Calibri" panose="020F0502020204030204" pitchFamily="34" charset="0"/>
                <a:cs typeface="Times New Roman" panose="02020603050405020304" pitchFamily="18" charset="0"/>
              </a:rPr>
              <a:t> </a:t>
            </a:r>
            <a:r>
              <a:rPr lang="pl-PL" dirty="0" err="1">
                <a:latin typeface="Calibri" panose="020F0502020204030204" pitchFamily="34" charset="0"/>
                <a:ea typeface="Calibri" panose="020F0502020204030204" pitchFamily="34" charset="0"/>
                <a:cs typeface="Times New Roman" panose="02020603050405020304" pitchFamily="18" charset="0"/>
              </a:rPr>
              <a:t>cultures</a:t>
            </a:r>
            <a:r>
              <a:rPr lang="pl-PL" dirty="0">
                <a:latin typeface="Calibri" panose="020F0502020204030204" pitchFamily="34" charset="0"/>
                <a:ea typeface="Calibri" panose="020F0502020204030204" pitchFamily="34" charset="0"/>
                <a:cs typeface="Times New Roman" panose="02020603050405020304" pitchFamily="18" charset="0"/>
              </a:rPr>
              <a:t> and </a:t>
            </a:r>
            <a:r>
              <a:rPr lang="pl-PL" dirty="0" err="1">
                <a:latin typeface="Calibri" panose="020F0502020204030204" pitchFamily="34" charset="0"/>
                <a:ea typeface="Calibri" panose="020F0502020204030204" pitchFamily="34" charset="0"/>
                <a:cs typeface="Times New Roman" panose="02020603050405020304" pitchFamily="18" charset="0"/>
              </a:rPr>
              <a:t>legal</a:t>
            </a:r>
            <a:r>
              <a:rPr lang="pl-PL" dirty="0">
                <a:latin typeface="Calibri" panose="020F0502020204030204" pitchFamily="34" charset="0"/>
                <a:ea typeface="Calibri" panose="020F0502020204030204" pitchFamily="34" charset="0"/>
                <a:cs typeface="Times New Roman" panose="02020603050405020304" pitchFamily="18" charset="0"/>
              </a:rPr>
              <a:t> </a:t>
            </a:r>
            <a:r>
              <a:rPr lang="pl-PL" dirty="0" err="1">
                <a:latin typeface="Calibri" panose="020F0502020204030204" pitchFamily="34" charset="0"/>
                <a:ea typeface="Calibri" panose="020F0502020204030204" pitchFamily="34" charset="0"/>
                <a:cs typeface="Times New Roman" panose="02020603050405020304" pitchFamily="18" charset="0"/>
              </a:rPr>
              <a:t>systems</a:t>
            </a:r>
            <a:r>
              <a:rPr lang="pl-PL" dirty="0">
                <a:latin typeface="Calibri" panose="020F0502020204030204" pitchFamily="34" charset="0"/>
                <a:ea typeface="Calibri" panose="020F0502020204030204" pitchFamily="34" charset="0"/>
                <a:cs typeface="Times New Roman" panose="02020603050405020304" pitchFamily="18" charset="0"/>
              </a:rPr>
              <a:t> of the </a:t>
            </a:r>
            <a:r>
              <a:rPr lang="pl-PL" dirty="0" err="1">
                <a:latin typeface="Calibri" panose="020F0502020204030204" pitchFamily="34" charset="0"/>
                <a:ea typeface="Calibri" panose="020F0502020204030204" pitchFamily="34" charset="0"/>
                <a:cs typeface="Times New Roman" panose="02020603050405020304" pitchFamily="18" charset="0"/>
              </a:rPr>
              <a:t>world</a:t>
            </a:r>
            <a:r>
              <a:rPr lang="pl-PL" dirty="0">
                <a:latin typeface="Calibri" panose="020F0502020204030204" pitchFamily="34" charset="0"/>
                <a:ea typeface="Calibri" panose="020F0502020204030204" pitchFamily="34" charset="0"/>
                <a:cs typeface="Times New Roman" panose="02020603050405020304" pitchFamily="18" charset="0"/>
              </a:rPr>
              <a:t>. </a:t>
            </a:r>
            <a:r>
              <a:rPr lang="pl-PL" dirty="0" err="1">
                <a:latin typeface="Calibri" panose="020F0502020204030204" pitchFamily="34" charset="0"/>
                <a:ea typeface="Calibri" panose="020F0502020204030204" pitchFamily="34" charset="0"/>
                <a:cs typeface="Times New Roman" panose="02020603050405020304" pitchFamily="18" charset="0"/>
              </a:rPr>
              <a:t>Common</a:t>
            </a:r>
            <a:r>
              <a:rPr lang="pl-PL" dirty="0">
                <a:latin typeface="Calibri" panose="020F0502020204030204" pitchFamily="34" charset="0"/>
                <a:ea typeface="Calibri" panose="020F0502020204030204" pitchFamily="34" charset="0"/>
                <a:cs typeface="Times New Roman" panose="02020603050405020304" pitchFamily="18" charset="0"/>
              </a:rPr>
              <a:t> law and </a:t>
            </a:r>
            <a:r>
              <a:rPr lang="pl-PL" dirty="0" err="1">
                <a:latin typeface="Calibri" panose="020F0502020204030204" pitchFamily="34" charset="0"/>
                <a:ea typeface="Calibri" panose="020F0502020204030204" pitchFamily="34" charset="0"/>
                <a:cs typeface="Times New Roman" panose="02020603050405020304" pitchFamily="18" charset="0"/>
              </a:rPr>
              <a:t>civil</a:t>
            </a:r>
            <a:r>
              <a:rPr lang="pl-PL" dirty="0">
                <a:latin typeface="Calibri" panose="020F0502020204030204" pitchFamily="34" charset="0"/>
                <a:ea typeface="Calibri" panose="020F0502020204030204" pitchFamily="34" charset="0"/>
                <a:cs typeface="Times New Roman" panose="02020603050405020304" pitchFamily="18" charset="0"/>
              </a:rPr>
              <a:t> law.</a:t>
            </a:r>
          </a:p>
          <a:p>
            <a:pPr marL="514350" lvl="0" indent="-514350">
              <a:lnSpc>
                <a:spcPct val="107000"/>
              </a:lnSpc>
              <a:buFont typeface="+mj-lt"/>
              <a:buAutoNum type="arabicPeriod"/>
            </a:pPr>
            <a:r>
              <a:rPr lang="en-GB" dirty="0">
                <a:latin typeface="Calibri" panose="020F0502020204030204" pitchFamily="34" charset="0"/>
                <a:ea typeface="Calibri" panose="020F0502020204030204" pitchFamily="34" charset="0"/>
                <a:cs typeface="Times New Roman" panose="02020603050405020304" pitchFamily="18" charset="0"/>
              </a:rPr>
              <a:t>Legal system. </a:t>
            </a:r>
            <a:r>
              <a:rPr lang="pl-PL" dirty="0" err="1">
                <a:latin typeface="Calibri" panose="020F0502020204030204" pitchFamily="34" charset="0"/>
                <a:ea typeface="Calibri" panose="020F0502020204030204" pitchFamily="34" charset="0"/>
                <a:cs typeface="Times New Roman" panose="02020603050405020304" pitchFamily="18" charset="0"/>
              </a:rPr>
              <a:t>Main</a:t>
            </a:r>
            <a:r>
              <a:rPr lang="pl-PL" dirty="0">
                <a:latin typeface="Calibri" panose="020F0502020204030204" pitchFamily="34" charset="0"/>
                <a:ea typeface="Calibri" panose="020F0502020204030204" pitchFamily="34" charset="0"/>
                <a:cs typeface="Times New Roman" panose="02020603050405020304" pitchFamily="18" charset="0"/>
              </a:rPr>
              <a:t> </a:t>
            </a:r>
            <a:r>
              <a:rPr lang="pl-PL" dirty="0" err="1">
                <a:latin typeface="Calibri" panose="020F0502020204030204" pitchFamily="34" charset="0"/>
                <a:ea typeface="Calibri" panose="020F0502020204030204" pitchFamily="34" charset="0"/>
                <a:cs typeface="Times New Roman" panose="02020603050405020304" pitchFamily="18" charset="0"/>
              </a:rPr>
              <a:t>branches</a:t>
            </a:r>
            <a:r>
              <a:rPr lang="pl-PL" dirty="0">
                <a:latin typeface="Calibri" panose="020F0502020204030204" pitchFamily="34" charset="0"/>
                <a:ea typeface="Calibri" panose="020F0502020204030204" pitchFamily="34" charset="0"/>
                <a:cs typeface="Times New Roman" panose="02020603050405020304" pitchFamily="18" charset="0"/>
              </a:rPr>
              <a:t> of law</a:t>
            </a:r>
          </a:p>
          <a:p>
            <a:pPr marL="514350" lvl="0" indent="-514350">
              <a:lnSpc>
                <a:spcPct val="107000"/>
              </a:lnSpc>
              <a:buFont typeface="+mj-lt"/>
              <a:buAutoNum type="arabicPeriod"/>
            </a:pPr>
            <a:r>
              <a:rPr lang="en-GB" dirty="0">
                <a:latin typeface="Calibri" panose="020F0502020204030204" pitchFamily="34" charset="0"/>
                <a:ea typeface="Calibri" panose="020F0502020204030204" pitchFamily="34" charset="0"/>
                <a:cs typeface="Times New Roman" panose="02020603050405020304" pitchFamily="18" charset="0"/>
              </a:rPr>
              <a:t>Sources of law and </a:t>
            </a:r>
            <a:r>
              <a:rPr lang="pl-PL" dirty="0" err="1">
                <a:latin typeface="Calibri" panose="020F0502020204030204" pitchFamily="34" charset="0"/>
                <a:ea typeface="Calibri" panose="020F0502020204030204" pitchFamily="34" charset="0"/>
                <a:cs typeface="Times New Roman" panose="02020603050405020304" pitchFamily="18" charset="0"/>
              </a:rPr>
              <a:t>forms</a:t>
            </a:r>
            <a:r>
              <a:rPr lang="pl-PL" dirty="0">
                <a:latin typeface="Calibri" panose="020F0502020204030204" pitchFamily="34" charset="0"/>
                <a:ea typeface="Calibri" panose="020F0502020204030204" pitchFamily="34" charset="0"/>
                <a:cs typeface="Times New Roman" panose="02020603050405020304" pitchFamily="18" charset="0"/>
              </a:rPr>
              <a:t> of </a:t>
            </a:r>
            <a:r>
              <a:rPr lang="en-GB" dirty="0">
                <a:latin typeface="Calibri" panose="020F0502020204030204" pitchFamily="34" charset="0"/>
                <a:ea typeface="Calibri" panose="020F0502020204030204" pitchFamily="34" charset="0"/>
                <a:cs typeface="Times New Roman" panose="02020603050405020304" pitchFamily="18" charset="0"/>
              </a:rPr>
              <a:t>law creating.</a:t>
            </a:r>
            <a:endParaRPr lang="pl-PL" dirty="0">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07000"/>
              </a:lnSpc>
              <a:buFont typeface="+mj-lt"/>
              <a:buAutoNum type="arabicPeriod"/>
            </a:pPr>
            <a:r>
              <a:rPr lang="en-GB" dirty="0">
                <a:latin typeface="Calibri" panose="020F0502020204030204" pitchFamily="34" charset="0"/>
                <a:ea typeface="Calibri" panose="020F0502020204030204" pitchFamily="34" charset="0"/>
                <a:cs typeface="Times New Roman" panose="02020603050405020304" pitchFamily="18" charset="0"/>
              </a:rPr>
              <a:t>Legal rules and principles</a:t>
            </a:r>
            <a:endParaRPr lang="pl-PL" dirty="0">
              <a:latin typeface="Calibri" panose="020F0502020204030204" pitchFamily="34" charset="0"/>
              <a:ea typeface="Calibri" panose="020F0502020204030204" pitchFamily="34" charset="0"/>
              <a:cs typeface="Times New Roman" panose="02020603050405020304" pitchFamily="18" charset="0"/>
            </a:endParaRPr>
          </a:p>
          <a:p>
            <a:pPr marL="514350" indent="-514350">
              <a:lnSpc>
                <a:spcPct val="107000"/>
              </a:lnSpc>
              <a:buFont typeface="+mj-lt"/>
              <a:buAutoNum type="arabicPeriod"/>
            </a:pPr>
            <a:r>
              <a:rPr lang="pl-PL" dirty="0">
                <a:latin typeface="Calibri" panose="020F0502020204030204" pitchFamily="34" charset="0"/>
                <a:cs typeface="Times New Roman" panose="02020603050405020304" pitchFamily="18" charset="0"/>
              </a:rPr>
              <a:t>Systems of </a:t>
            </a:r>
            <a:r>
              <a:rPr lang="pl-PL" dirty="0" err="1">
                <a:latin typeface="Calibri" panose="020F0502020204030204" pitchFamily="34" charset="0"/>
                <a:cs typeface="Times New Roman" panose="02020603050405020304" pitchFamily="18" charset="0"/>
              </a:rPr>
              <a:t>judiciary</a:t>
            </a:r>
            <a:r>
              <a:rPr lang="pl-PL" dirty="0">
                <a:latin typeface="Calibri" panose="020F0502020204030204" pitchFamily="34" charset="0"/>
                <a:cs typeface="Times New Roman" panose="02020603050405020304" pitchFamily="18" charset="0"/>
              </a:rPr>
              <a:t> and </a:t>
            </a:r>
            <a:r>
              <a:rPr lang="pl-PL" dirty="0" err="1">
                <a:latin typeface="Calibri" panose="020F0502020204030204" pitchFamily="34" charset="0"/>
                <a:cs typeface="Times New Roman" panose="02020603050405020304" pitchFamily="18" charset="0"/>
              </a:rPr>
              <a:t>structure</a:t>
            </a:r>
            <a:r>
              <a:rPr lang="pl-PL" dirty="0">
                <a:latin typeface="Calibri" panose="020F0502020204030204" pitchFamily="34" charset="0"/>
                <a:cs typeface="Times New Roman" panose="02020603050405020304" pitchFamily="18" charset="0"/>
              </a:rPr>
              <a:t> of </a:t>
            </a:r>
            <a:r>
              <a:rPr lang="pl-PL" dirty="0" err="1">
                <a:latin typeface="Calibri" panose="020F0502020204030204" pitchFamily="34" charset="0"/>
                <a:cs typeface="Times New Roman" panose="02020603050405020304" pitchFamily="18" charset="0"/>
              </a:rPr>
              <a:t>legal</a:t>
            </a:r>
            <a:r>
              <a:rPr lang="pl-PL" dirty="0">
                <a:latin typeface="Calibri" panose="020F0502020204030204" pitchFamily="34" charset="0"/>
                <a:cs typeface="Times New Roman" panose="02020603050405020304" pitchFamily="18" charset="0"/>
              </a:rPr>
              <a:t> </a:t>
            </a:r>
            <a:r>
              <a:rPr lang="pl-PL" dirty="0" err="1">
                <a:latin typeface="Calibri" panose="020F0502020204030204" pitchFamily="34" charset="0"/>
                <a:cs typeface="Times New Roman" panose="02020603050405020304" pitchFamily="18" charset="0"/>
              </a:rPr>
              <a:t>proceedings</a:t>
            </a:r>
            <a:endParaRPr lang="pl-PL" dirty="0">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07000"/>
              </a:lnSpc>
              <a:buFont typeface="+mj-lt"/>
              <a:buAutoNum type="arabicPeriod"/>
            </a:pPr>
            <a:r>
              <a:rPr lang="en-GB" dirty="0">
                <a:latin typeface="Calibri" panose="020F0502020204030204" pitchFamily="34" charset="0"/>
                <a:ea typeface="Calibri" panose="020F0502020204030204" pitchFamily="34" charset="0"/>
                <a:cs typeface="Times New Roman" panose="02020603050405020304" pitchFamily="18" charset="0"/>
              </a:rPr>
              <a:t>Interpreting statutes</a:t>
            </a:r>
            <a:endParaRPr lang="pl-PL" dirty="0">
              <a:latin typeface="Calibri" panose="020F0502020204030204" pitchFamily="34" charset="0"/>
              <a:ea typeface="Calibri" panose="020F0502020204030204" pitchFamily="34" charset="0"/>
              <a:cs typeface="Times New Roman" panose="02020603050405020304" pitchFamily="18" charset="0"/>
            </a:endParaRPr>
          </a:p>
          <a:p>
            <a:pPr marL="514350" lvl="0" indent="-514350">
              <a:lnSpc>
                <a:spcPct val="107000"/>
              </a:lnSpc>
              <a:buFont typeface="+mj-lt"/>
              <a:buAutoNum type="arabicPeriod"/>
            </a:pPr>
            <a:r>
              <a:rPr lang="pl-PL" dirty="0" err="1">
                <a:latin typeface="Calibri" panose="020F0502020204030204" pitchFamily="34" charset="0"/>
                <a:ea typeface="Calibri" panose="020F0502020204030204" pitchFamily="34" charset="0"/>
                <a:cs typeface="Times New Roman" panose="02020603050405020304" pitchFamily="18" charset="0"/>
              </a:rPr>
              <a:t>Interpreting</a:t>
            </a:r>
            <a:r>
              <a:rPr lang="pl-PL" dirty="0">
                <a:latin typeface="Calibri" panose="020F0502020204030204" pitchFamily="34" charset="0"/>
                <a:ea typeface="Calibri" panose="020F0502020204030204" pitchFamily="34" charset="0"/>
                <a:cs typeface="Times New Roman" panose="02020603050405020304" pitchFamily="18" charset="0"/>
              </a:rPr>
              <a:t> </a:t>
            </a:r>
            <a:r>
              <a:rPr lang="pl-PL" dirty="0" err="1">
                <a:latin typeface="Calibri" panose="020F0502020204030204" pitchFamily="34" charset="0"/>
                <a:ea typeface="Calibri" panose="020F0502020204030204" pitchFamily="34" charset="0"/>
                <a:cs typeface="Times New Roman" panose="02020603050405020304" pitchFamily="18" charset="0"/>
              </a:rPr>
              <a:t>precedents</a:t>
            </a:r>
            <a:endParaRPr lang="pl-PL"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868601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The </a:t>
            </a:r>
            <a:r>
              <a:rPr lang="pl-PL" dirty="0" err="1"/>
              <a:t>structure</a:t>
            </a:r>
            <a:r>
              <a:rPr lang="pl-PL" dirty="0"/>
              <a:t> of the </a:t>
            </a:r>
            <a:r>
              <a:rPr lang="pl-PL" dirty="0" err="1"/>
              <a:t>course</a:t>
            </a:r>
            <a:endParaRPr lang="pl-PL" dirty="0"/>
          </a:p>
        </p:txBody>
      </p:sp>
      <p:sp>
        <p:nvSpPr>
          <p:cNvPr id="3" name="Symbol zastępczy zawartości 2"/>
          <p:cNvSpPr>
            <a:spLocks noGrp="1"/>
          </p:cNvSpPr>
          <p:nvPr>
            <p:ph idx="1"/>
          </p:nvPr>
        </p:nvSpPr>
        <p:spPr>
          <a:xfrm>
            <a:off x="838200" y="1461422"/>
            <a:ext cx="4983050" cy="2199119"/>
          </a:xfrm>
          <a:solidFill>
            <a:schemeClr val="accent4">
              <a:lumMod val="40000"/>
              <a:lumOff val="60000"/>
            </a:schemeClr>
          </a:solidFill>
          <a:ln>
            <a:solidFill>
              <a:schemeClr val="bg2">
                <a:lumMod val="75000"/>
              </a:schemeClr>
            </a:solidFill>
          </a:ln>
        </p:spPr>
        <p:txBody>
          <a:bodyPr anchor="ctr">
            <a:normAutofit/>
          </a:bodyPr>
          <a:lstStyle/>
          <a:p>
            <a:pPr marL="0" indent="0">
              <a:buNone/>
            </a:pPr>
            <a:r>
              <a:rPr lang="pl-PL" sz="1900" b="1" u="sng" dirty="0" err="1"/>
              <a:t>Lectures</a:t>
            </a:r>
            <a:r>
              <a:rPr lang="pl-PL" sz="1900" b="1" u="sng" dirty="0"/>
              <a:t>: </a:t>
            </a:r>
          </a:p>
          <a:p>
            <a:pPr marL="0" indent="0">
              <a:buNone/>
            </a:pPr>
            <a:r>
              <a:rPr lang="pl-PL" sz="1900" i="1" dirty="0" err="1"/>
              <a:t>Please</a:t>
            </a:r>
            <a:r>
              <a:rPr lang="pl-PL" sz="1900" i="1" dirty="0"/>
              <a:t> </a:t>
            </a:r>
            <a:r>
              <a:rPr lang="pl-PL" sz="1900" i="1" dirty="0" err="1"/>
              <a:t>see</a:t>
            </a:r>
            <a:r>
              <a:rPr lang="pl-PL" sz="1900" i="1" dirty="0"/>
              <a:t> the </a:t>
            </a:r>
            <a:r>
              <a:rPr lang="pl-PL" sz="1900" i="1" dirty="0" err="1"/>
              <a:t>previous</a:t>
            </a:r>
            <a:r>
              <a:rPr lang="pl-PL" sz="1900" i="1" dirty="0"/>
              <a:t> </a:t>
            </a:r>
            <a:r>
              <a:rPr lang="pl-PL" sz="1900" i="1" dirty="0" err="1"/>
              <a:t>slide</a:t>
            </a:r>
            <a:endParaRPr lang="pl-PL" sz="1900" i="1" dirty="0"/>
          </a:p>
        </p:txBody>
      </p:sp>
      <p:sp>
        <p:nvSpPr>
          <p:cNvPr id="4" name="pole tekstowe 3">
            <a:extLst>
              <a:ext uri="{FF2B5EF4-FFF2-40B4-BE49-F238E27FC236}">
                <a16:creationId xmlns:a16="http://schemas.microsoft.com/office/drawing/2014/main" id="{AFA5BE43-7C6C-4163-B62D-261D13331E93}"/>
              </a:ext>
            </a:extLst>
          </p:cNvPr>
          <p:cNvSpPr txBox="1"/>
          <p:nvPr/>
        </p:nvSpPr>
        <p:spPr>
          <a:xfrm>
            <a:off x="838200" y="4026011"/>
            <a:ext cx="4983051" cy="1862048"/>
          </a:xfrm>
          <a:prstGeom prst="rect">
            <a:avLst/>
          </a:prstGeom>
          <a:solidFill>
            <a:schemeClr val="accent6">
              <a:lumMod val="40000"/>
              <a:lumOff val="60000"/>
            </a:schemeClr>
          </a:solidFill>
          <a:ln>
            <a:solidFill>
              <a:schemeClr val="bg2">
                <a:lumMod val="75000"/>
              </a:schemeClr>
            </a:solidFill>
          </a:ln>
        </p:spPr>
        <p:txBody>
          <a:bodyPr wrap="square" rtlCol="0">
            <a:spAutoFit/>
          </a:bodyPr>
          <a:lstStyle/>
          <a:p>
            <a:pPr>
              <a:spcAft>
                <a:spcPts val="600"/>
              </a:spcAft>
            </a:pPr>
            <a:r>
              <a:rPr lang="pl-PL" sz="1900" b="1" u="sng" dirty="0" err="1"/>
              <a:t>Seminar</a:t>
            </a:r>
            <a:r>
              <a:rPr lang="pl-PL" sz="1900" b="1" u="sng" dirty="0"/>
              <a:t> </a:t>
            </a:r>
            <a:r>
              <a:rPr lang="pl-PL" sz="1900" b="1" u="sng" dirty="0" err="1"/>
              <a:t>classes</a:t>
            </a:r>
            <a:r>
              <a:rPr lang="pl-PL" sz="1900" b="1" u="sng" dirty="0"/>
              <a:t>: </a:t>
            </a:r>
          </a:p>
          <a:p>
            <a:pPr>
              <a:spcAft>
                <a:spcPts val="600"/>
              </a:spcAft>
            </a:pPr>
            <a:r>
              <a:rPr lang="pl-PL" sz="1900" i="1" dirty="0" err="1"/>
              <a:t>Further</a:t>
            </a:r>
            <a:r>
              <a:rPr lang="pl-PL" sz="1900" i="1" dirty="0"/>
              <a:t> </a:t>
            </a:r>
            <a:r>
              <a:rPr lang="pl-PL" sz="1900" i="1" dirty="0" err="1"/>
              <a:t>elements</a:t>
            </a:r>
            <a:r>
              <a:rPr lang="pl-PL" sz="1900" i="1" dirty="0"/>
              <a:t> of </a:t>
            </a:r>
            <a:r>
              <a:rPr lang="pl-PL" sz="1900" i="1" dirty="0" err="1"/>
              <a:t>legal</a:t>
            </a:r>
            <a:r>
              <a:rPr lang="pl-PL" sz="1900" i="1" dirty="0"/>
              <a:t> </a:t>
            </a:r>
            <a:r>
              <a:rPr lang="pl-PL" sz="1900" i="1" dirty="0" err="1"/>
              <a:t>reasoning</a:t>
            </a:r>
            <a:r>
              <a:rPr lang="pl-PL" sz="1900" i="1" dirty="0"/>
              <a:t>, </a:t>
            </a:r>
            <a:r>
              <a:rPr lang="pl-PL" sz="1900" i="1" dirty="0" err="1"/>
              <a:t>e.g</a:t>
            </a:r>
            <a:r>
              <a:rPr lang="pl-PL" sz="1900" i="1" dirty="0"/>
              <a:t>.:</a:t>
            </a:r>
          </a:p>
          <a:p>
            <a:pPr marL="342900" indent="-342900">
              <a:spcAft>
                <a:spcPts val="600"/>
              </a:spcAft>
              <a:buFont typeface="Arial" panose="020B0604020202020204" pitchFamily="34" charset="0"/>
              <a:buChar char="•"/>
            </a:pPr>
            <a:r>
              <a:rPr lang="pl-PL" sz="1900" i="1" dirty="0" err="1"/>
              <a:t>Types</a:t>
            </a:r>
            <a:r>
              <a:rPr lang="pl-PL" sz="1900" i="1" dirty="0"/>
              <a:t> of </a:t>
            </a:r>
            <a:r>
              <a:rPr lang="pl-PL" sz="1900" i="1" dirty="0" err="1"/>
              <a:t>legal</a:t>
            </a:r>
            <a:r>
              <a:rPr lang="pl-PL" sz="1900" i="1" dirty="0"/>
              <a:t> </a:t>
            </a:r>
            <a:r>
              <a:rPr lang="pl-PL" sz="1900" i="1" dirty="0" err="1"/>
              <a:t>rules</a:t>
            </a:r>
            <a:endParaRPr lang="pl-PL" sz="1900" i="1" dirty="0"/>
          </a:p>
          <a:p>
            <a:pPr marL="342900" indent="-342900">
              <a:spcAft>
                <a:spcPts val="600"/>
              </a:spcAft>
              <a:buFont typeface="Arial" panose="020B0604020202020204" pitchFamily="34" charset="0"/>
              <a:buChar char="•"/>
            </a:pPr>
            <a:r>
              <a:rPr lang="pl-PL" sz="1900" i="1" dirty="0" err="1"/>
              <a:t>Methods</a:t>
            </a:r>
            <a:r>
              <a:rPr lang="pl-PL" sz="1900" i="1" dirty="0"/>
              <a:t> of </a:t>
            </a:r>
            <a:r>
              <a:rPr lang="pl-PL" sz="1900" i="1" dirty="0" err="1"/>
              <a:t>interpretation</a:t>
            </a:r>
            <a:endParaRPr lang="pl-PL" sz="1900" i="1" dirty="0"/>
          </a:p>
          <a:p>
            <a:pPr marL="342900" indent="-342900">
              <a:spcAft>
                <a:spcPts val="600"/>
              </a:spcAft>
              <a:buFont typeface="Arial" panose="020B0604020202020204" pitchFamily="34" charset="0"/>
              <a:buChar char="•"/>
            </a:pPr>
            <a:r>
              <a:rPr lang="pl-PL" sz="1900" i="1" dirty="0" err="1"/>
              <a:t>Rules</a:t>
            </a:r>
            <a:r>
              <a:rPr lang="pl-PL" sz="1900" i="1" dirty="0"/>
              <a:t> of </a:t>
            </a:r>
            <a:r>
              <a:rPr lang="pl-PL" sz="1900" i="1" dirty="0" err="1"/>
              <a:t>collision</a:t>
            </a:r>
            <a:endParaRPr lang="pl-PL" sz="1900" i="1" dirty="0"/>
          </a:p>
        </p:txBody>
      </p:sp>
      <p:sp>
        <p:nvSpPr>
          <p:cNvPr id="5" name="Nawias klamrowy zamykający 4">
            <a:extLst>
              <a:ext uri="{FF2B5EF4-FFF2-40B4-BE49-F238E27FC236}">
                <a16:creationId xmlns:a16="http://schemas.microsoft.com/office/drawing/2014/main" id="{A519B19B-5BAB-4712-95E0-6692C32798D5}"/>
              </a:ext>
            </a:extLst>
          </p:cNvPr>
          <p:cNvSpPr/>
          <p:nvPr/>
        </p:nvSpPr>
        <p:spPr>
          <a:xfrm>
            <a:off x="6096000" y="4026011"/>
            <a:ext cx="549499" cy="1862048"/>
          </a:xfrm>
          <a:prstGeom prst="rightBrace">
            <a:avLst>
              <a:gd name="adj1" fmla="val 45832"/>
              <a:gd name="adj2" fmla="val 50692"/>
            </a:avLst>
          </a:prstGeom>
          <a:noFill/>
          <a:ln w="5715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0" name="pole tekstowe 9">
            <a:extLst>
              <a:ext uri="{FF2B5EF4-FFF2-40B4-BE49-F238E27FC236}">
                <a16:creationId xmlns:a16="http://schemas.microsoft.com/office/drawing/2014/main" id="{9A7CD82A-24DC-4B40-A1DE-0F96149E74D3}"/>
              </a:ext>
            </a:extLst>
          </p:cNvPr>
          <p:cNvSpPr txBox="1"/>
          <p:nvPr/>
        </p:nvSpPr>
        <p:spPr>
          <a:xfrm>
            <a:off x="7083381" y="4633869"/>
            <a:ext cx="1455312" cy="646331"/>
          </a:xfrm>
          <a:prstGeom prst="rect">
            <a:avLst/>
          </a:prstGeom>
          <a:solidFill>
            <a:schemeClr val="accent6">
              <a:lumMod val="40000"/>
              <a:lumOff val="60000"/>
            </a:schemeClr>
          </a:solidFill>
          <a:ln>
            <a:solidFill>
              <a:schemeClr val="bg2">
                <a:lumMod val="75000"/>
              </a:schemeClr>
            </a:solidFill>
          </a:ln>
        </p:spPr>
        <p:txBody>
          <a:bodyPr wrap="square" rtlCol="0">
            <a:spAutoFit/>
          </a:bodyPr>
          <a:lstStyle/>
          <a:p>
            <a:pPr algn="ctr"/>
            <a:r>
              <a:rPr lang="pl-PL" i="1" dirty="0"/>
              <a:t>THE FINAL TEST</a:t>
            </a:r>
          </a:p>
        </p:txBody>
      </p:sp>
      <p:sp>
        <p:nvSpPr>
          <p:cNvPr id="11" name="Nawias klamrowy zamykający 10">
            <a:extLst>
              <a:ext uri="{FF2B5EF4-FFF2-40B4-BE49-F238E27FC236}">
                <a16:creationId xmlns:a16="http://schemas.microsoft.com/office/drawing/2014/main" id="{B4C05724-993A-408D-8E3E-E14498F799F0}"/>
              </a:ext>
            </a:extLst>
          </p:cNvPr>
          <p:cNvSpPr/>
          <p:nvPr/>
        </p:nvSpPr>
        <p:spPr>
          <a:xfrm>
            <a:off x="8538693" y="1461421"/>
            <a:ext cx="549499" cy="4426637"/>
          </a:xfrm>
          <a:prstGeom prst="rightBrace">
            <a:avLst>
              <a:gd name="adj1" fmla="val 45832"/>
              <a:gd name="adj2" fmla="val 50692"/>
            </a:avLst>
          </a:prstGeom>
          <a:noFill/>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2" name="pole tekstowe 11">
            <a:extLst>
              <a:ext uri="{FF2B5EF4-FFF2-40B4-BE49-F238E27FC236}">
                <a16:creationId xmlns:a16="http://schemas.microsoft.com/office/drawing/2014/main" id="{1EFF30FB-4872-4080-929D-58FE1AE4FEF4}"/>
              </a:ext>
            </a:extLst>
          </p:cNvPr>
          <p:cNvSpPr txBox="1"/>
          <p:nvPr/>
        </p:nvSpPr>
        <p:spPr>
          <a:xfrm>
            <a:off x="9669889" y="3490073"/>
            <a:ext cx="1455312" cy="646331"/>
          </a:xfrm>
          <a:prstGeom prst="rect">
            <a:avLst/>
          </a:prstGeom>
          <a:solidFill>
            <a:schemeClr val="accent4">
              <a:lumMod val="75000"/>
            </a:schemeClr>
          </a:solidFill>
          <a:ln>
            <a:solidFill>
              <a:schemeClr val="bg2">
                <a:lumMod val="75000"/>
              </a:schemeClr>
            </a:solidFill>
          </a:ln>
        </p:spPr>
        <p:txBody>
          <a:bodyPr wrap="square" rtlCol="0">
            <a:spAutoFit/>
          </a:bodyPr>
          <a:lstStyle/>
          <a:p>
            <a:pPr algn="ctr"/>
            <a:r>
              <a:rPr lang="pl-PL" i="1" dirty="0"/>
              <a:t>THE EXAM</a:t>
            </a:r>
          </a:p>
          <a:p>
            <a:pPr algn="ctr"/>
            <a:endParaRPr lang="pl-PL" i="1" dirty="0"/>
          </a:p>
        </p:txBody>
      </p:sp>
    </p:spTree>
    <p:extLst>
      <p:ext uri="{BB962C8B-B14F-4D97-AF65-F5344CB8AC3E}">
        <p14:creationId xmlns:p14="http://schemas.microsoft.com/office/powerpoint/2010/main" val="10145198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1FFD52-29D0-4929-A387-B432192EC196}"/>
              </a:ext>
            </a:extLst>
          </p:cNvPr>
          <p:cNvSpPr>
            <a:spLocks noGrp="1"/>
          </p:cNvSpPr>
          <p:nvPr>
            <p:ph type="title"/>
          </p:nvPr>
        </p:nvSpPr>
        <p:spPr>
          <a:xfrm>
            <a:off x="838200" y="365125"/>
            <a:ext cx="3978499" cy="1325563"/>
          </a:xfrm>
        </p:spPr>
        <p:txBody>
          <a:bodyPr/>
          <a:lstStyle/>
          <a:p>
            <a:r>
              <a:rPr lang="pl-PL" dirty="0"/>
              <a:t>Basic </a:t>
            </a:r>
            <a:r>
              <a:rPr lang="pl-PL" dirty="0" err="1"/>
              <a:t>reading</a:t>
            </a:r>
            <a:endParaRPr lang="pl-PL" dirty="0"/>
          </a:p>
        </p:txBody>
      </p:sp>
      <p:pic>
        <p:nvPicPr>
          <p:cNvPr id="1026" name="Picture 2">
            <a:extLst>
              <a:ext uri="{FF2B5EF4-FFF2-40B4-BE49-F238E27FC236}">
                <a16:creationId xmlns:a16="http://schemas.microsoft.com/office/drawing/2014/main" id="{8C3951F2-A750-4A62-9551-B9422A7E847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0" y="3325969"/>
            <a:ext cx="2469904" cy="3452318"/>
          </a:xfrm>
          <a:prstGeom prst="rect">
            <a:avLst/>
          </a:prstGeom>
          <a:noFill/>
          <a:extLst>
            <a:ext uri="{909E8E84-426E-40DD-AFC4-6F175D3DCCD1}">
              <a14:hiddenFill xmlns:a14="http://schemas.microsoft.com/office/drawing/2010/main">
                <a:solidFill>
                  <a:srgbClr val="FFFFFF"/>
                </a:solidFill>
              </a14:hiddenFill>
            </a:ext>
          </a:extLst>
        </p:spPr>
      </p:pic>
      <p:sp>
        <p:nvSpPr>
          <p:cNvPr id="5" name="Tytuł 1">
            <a:extLst>
              <a:ext uri="{FF2B5EF4-FFF2-40B4-BE49-F238E27FC236}">
                <a16:creationId xmlns:a16="http://schemas.microsoft.com/office/drawing/2014/main" id="{824C750D-555C-45AE-B833-C4985472F3AF}"/>
              </a:ext>
            </a:extLst>
          </p:cNvPr>
          <p:cNvSpPr txBox="1">
            <a:spLocks/>
          </p:cNvSpPr>
          <p:nvPr/>
        </p:nvSpPr>
        <p:spPr>
          <a:xfrm>
            <a:off x="5125791" y="365123"/>
            <a:ext cx="550035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dirty="0" err="1">
                <a:solidFill>
                  <a:schemeClr val="bg2">
                    <a:lumMod val="50000"/>
                  </a:schemeClr>
                </a:solidFill>
              </a:rPr>
              <a:t>Supplementary</a:t>
            </a:r>
            <a:r>
              <a:rPr lang="pl-PL" dirty="0">
                <a:solidFill>
                  <a:schemeClr val="bg2">
                    <a:lumMod val="50000"/>
                  </a:schemeClr>
                </a:solidFill>
              </a:rPr>
              <a:t> </a:t>
            </a:r>
            <a:r>
              <a:rPr lang="pl-PL" dirty="0" err="1">
                <a:solidFill>
                  <a:schemeClr val="bg2">
                    <a:lumMod val="50000"/>
                  </a:schemeClr>
                </a:solidFill>
              </a:rPr>
              <a:t>reading</a:t>
            </a:r>
            <a:endParaRPr lang="pl-PL" dirty="0">
              <a:solidFill>
                <a:schemeClr val="bg2">
                  <a:lumMod val="50000"/>
                </a:schemeClr>
              </a:solidFill>
            </a:endParaRPr>
          </a:p>
        </p:txBody>
      </p:sp>
      <p:sp>
        <p:nvSpPr>
          <p:cNvPr id="4" name="pole tekstowe 3">
            <a:extLst>
              <a:ext uri="{FF2B5EF4-FFF2-40B4-BE49-F238E27FC236}">
                <a16:creationId xmlns:a16="http://schemas.microsoft.com/office/drawing/2014/main" id="{C8572FE3-8100-40A9-9579-06D1DE4643F0}"/>
              </a:ext>
            </a:extLst>
          </p:cNvPr>
          <p:cNvSpPr txBox="1"/>
          <p:nvPr/>
        </p:nvSpPr>
        <p:spPr>
          <a:xfrm>
            <a:off x="5125791" y="1690686"/>
            <a:ext cx="6774287" cy="1477328"/>
          </a:xfrm>
          <a:prstGeom prst="rect">
            <a:avLst/>
          </a:prstGeom>
          <a:noFill/>
        </p:spPr>
        <p:txBody>
          <a:bodyPr wrap="square" rtlCol="0">
            <a:spAutoFit/>
          </a:bodyPr>
          <a:lstStyle/>
          <a:p>
            <a:pPr marL="285750" indent="-285750">
              <a:buFont typeface="Arial" panose="020B0604020202020204" pitchFamily="34" charset="0"/>
              <a:buChar char="•"/>
            </a:pPr>
            <a:r>
              <a:rPr lang="pl-PL" dirty="0"/>
              <a:t>J.H. </a:t>
            </a:r>
            <a:r>
              <a:rPr lang="pl-PL" dirty="0" err="1"/>
              <a:t>Merryman</a:t>
            </a:r>
            <a:r>
              <a:rPr lang="pl-PL" dirty="0"/>
              <a:t>, </a:t>
            </a:r>
            <a:r>
              <a:rPr lang="pl-PL" i="1" dirty="0"/>
              <a:t>The </a:t>
            </a:r>
            <a:r>
              <a:rPr lang="pl-PL" i="1" dirty="0" err="1"/>
              <a:t>Civil</a:t>
            </a:r>
            <a:r>
              <a:rPr lang="pl-PL" i="1" dirty="0"/>
              <a:t> Law </a:t>
            </a:r>
            <a:r>
              <a:rPr lang="pl-PL" i="1" dirty="0" err="1"/>
              <a:t>Tradition</a:t>
            </a:r>
            <a:endParaRPr lang="pl-PL" i="1" dirty="0"/>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r>
              <a:rPr lang="pl-PL" dirty="0" err="1"/>
              <a:t>Slides</a:t>
            </a:r>
            <a:r>
              <a:rPr lang="pl-PL" dirty="0"/>
              <a:t> from </a:t>
            </a:r>
            <a:r>
              <a:rPr lang="pl-PL" dirty="0" err="1"/>
              <a:t>lectures</a:t>
            </a:r>
            <a:r>
              <a:rPr lang="pl-PL" dirty="0"/>
              <a:t>;</a:t>
            </a:r>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r>
              <a:rPr lang="pl-PL" dirty="0"/>
              <a:t>The </a:t>
            </a:r>
            <a:r>
              <a:rPr lang="pl-PL" dirty="0" err="1"/>
              <a:t>textbook</a:t>
            </a:r>
            <a:r>
              <a:rPr lang="pl-PL" dirty="0"/>
              <a:t>: </a:t>
            </a:r>
            <a:r>
              <a:rPr lang="pl-PL" dirty="0">
                <a:hlinkClick r:id="rId3"/>
              </a:rPr>
              <a:t>https://prawo.uni.wroc.pl/node/26622</a:t>
            </a:r>
            <a:r>
              <a:rPr lang="pl-PL" dirty="0"/>
              <a:t>  </a:t>
            </a:r>
          </a:p>
        </p:txBody>
      </p:sp>
      <p:pic>
        <p:nvPicPr>
          <p:cNvPr id="7" name="Obraz 6">
            <a:extLst>
              <a:ext uri="{FF2B5EF4-FFF2-40B4-BE49-F238E27FC236}">
                <a16:creationId xmlns:a16="http://schemas.microsoft.com/office/drawing/2014/main" id="{38818D88-AEEB-445D-87DF-218C02CEA7A1}"/>
              </a:ext>
            </a:extLst>
          </p:cNvPr>
          <p:cNvPicPr>
            <a:picLocks noChangeAspect="1"/>
          </p:cNvPicPr>
          <p:nvPr/>
        </p:nvPicPr>
        <p:blipFill>
          <a:blip r:embed="rId4"/>
          <a:stretch>
            <a:fillRect/>
          </a:stretch>
        </p:blipFill>
        <p:spPr>
          <a:xfrm>
            <a:off x="9204946" y="3367491"/>
            <a:ext cx="2181585" cy="3054401"/>
          </a:xfrm>
          <a:prstGeom prst="rect">
            <a:avLst/>
          </a:prstGeom>
          <a:ln w="12700">
            <a:solidFill>
              <a:schemeClr val="accent1"/>
            </a:solidFill>
          </a:ln>
          <a:effectLst>
            <a:outerShdw blurRad="50800" dist="38100" dir="2700000" sx="102000" sy="102000" algn="tl" rotWithShape="0">
              <a:prstClr val="black">
                <a:alpha val="40000"/>
              </a:prstClr>
            </a:outerShdw>
          </a:effectLst>
        </p:spPr>
      </p:pic>
      <p:pic>
        <p:nvPicPr>
          <p:cNvPr id="1028" name="Picture 4">
            <a:extLst>
              <a:ext uri="{FF2B5EF4-FFF2-40B4-BE49-F238E27FC236}">
                <a16:creationId xmlns:a16="http://schemas.microsoft.com/office/drawing/2014/main" id="{5409934D-B83A-45EE-B1A2-F8530A1A632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1558343"/>
            <a:ext cx="3232558" cy="4470862"/>
          </a:xfrm>
          <a:prstGeom prst="rect">
            <a:avLst/>
          </a:prstGeom>
          <a:noFill/>
          <a:extLst>
            <a:ext uri="{909E8E84-426E-40DD-AFC4-6F175D3DCCD1}">
              <a14:hiddenFill xmlns:a14="http://schemas.microsoft.com/office/drawing/2010/main">
                <a:solidFill>
                  <a:srgbClr val="FFFFFF"/>
                </a:solidFill>
              </a14:hiddenFill>
            </a:ext>
          </a:extLst>
        </p:spPr>
      </p:pic>
      <p:sp>
        <p:nvSpPr>
          <p:cNvPr id="3" name="pole tekstowe 2">
            <a:extLst>
              <a:ext uri="{FF2B5EF4-FFF2-40B4-BE49-F238E27FC236}">
                <a16:creationId xmlns:a16="http://schemas.microsoft.com/office/drawing/2014/main" id="{3A7A51B5-36A3-4326-BAF6-59E214290D2A}"/>
              </a:ext>
            </a:extLst>
          </p:cNvPr>
          <p:cNvSpPr txBox="1"/>
          <p:nvPr/>
        </p:nvSpPr>
        <p:spPr>
          <a:xfrm>
            <a:off x="698891" y="6095212"/>
            <a:ext cx="5294078" cy="646331"/>
          </a:xfrm>
          <a:prstGeom prst="rect">
            <a:avLst/>
          </a:prstGeom>
          <a:noFill/>
        </p:spPr>
        <p:txBody>
          <a:bodyPr wrap="none" rtlCol="0">
            <a:spAutoFit/>
          </a:bodyPr>
          <a:lstStyle/>
          <a:p>
            <a:r>
              <a:rPr lang="pl-PL" dirty="0"/>
              <a:t>R. </a:t>
            </a:r>
            <a:r>
              <a:rPr lang="pl-PL" dirty="0" err="1"/>
              <a:t>Youngs</a:t>
            </a:r>
            <a:r>
              <a:rPr lang="pl-PL" dirty="0"/>
              <a:t>, </a:t>
            </a:r>
            <a:r>
              <a:rPr lang="pl-PL" i="1" dirty="0"/>
              <a:t>English, French &amp; German </a:t>
            </a:r>
            <a:r>
              <a:rPr lang="pl-PL" i="1" dirty="0" err="1"/>
              <a:t>Comparative</a:t>
            </a:r>
            <a:r>
              <a:rPr lang="pl-PL" i="1" dirty="0"/>
              <a:t> Law</a:t>
            </a:r>
          </a:p>
          <a:p>
            <a:r>
              <a:rPr lang="pl-PL" dirty="0"/>
              <a:t>(</a:t>
            </a:r>
            <a:r>
              <a:rPr lang="pl-PL" dirty="0" err="1"/>
              <a:t>Chapters</a:t>
            </a:r>
            <a:r>
              <a:rPr lang="pl-PL" dirty="0"/>
              <a:t> 1 – 3)</a:t>
            </a:r>
          </a:p>
        </p:txBody>
      </p:sp>
    </p:spTree>
    <p:extLst>
      <p:ext uri="{BB962C8B-B14F-4D97-AF65-F5344CB8AC3E}">
        <p14:creationId xmlns:p14="http://schemas.microsoft.com/office/powerpoint/2010/main" val="12768654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569</Words>
  <Application>Microsoft Office PowerPoint</Application>
  <PresentationFormat>Panoramiczny</PresentationFormat>
  <Paragraphs>58</Paragraphs>
  <Slides>9</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9</vt:i4>
      </vt:variant>
    </vt:vector>
  </HeadingPairs>
  <TitlesOfParts>
    <vt:vector size="13" baseType="lpstr">
      <vt:lpstr>Arial</vt:lpstr>
      <vt:lpstr>Calibri</vt:lpstr>
      <vt:lpstr>Calibri Light</vt:lpstr>
      <vt:lpstr>Motyw pakietu Office</vt:lpstr>
      <vt:lpstr>Legal Language Introduction</vt:lpstr>
      <vt:lpstr>For a starter…</vt:lpstr>
      <vt:lpstr>The sequence of legal reasoning</vt:lpstr>
      <vt:lpstr>The Law’s Empire</vt:lpstr>
      <vt:lpstr>Language and reality</vt:lpstr>
      <vt:lpstr>Language and reality: cognitive framework</vt:lpstr>
      <vt:lpstr>The content of lectures</vt:lpstr>
      <vt:lpstr>The structure of the course</vt:lpstr>
      <vt:lpstr>Basic reading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Law</dc:title>
  <dc:creator>Maciej Pichlak</dc:creator>
  <cp:lastModifiedBy>Maciej Pichlak</cp:lastModifiedBy>
  <cp:revision>18</cp:revision>
  <dcterms:created xsi:type="dcterms:W3CDTF">2019-10-04T11:02:22Z</dcterms:created>
  <dcterms:modified xsi:type="dcterms:W3CDTF">2019-10-08T09:25:34Z</dcterms:modified>
</cp:coreProperties>
</file>