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58" r:id="rId3"/>
    <p:sldId id="262" r:id="rId4"/>
    <p:sldId id="290" r:id="rId5"/>
    <p:sldId id="291" r:id="rId6"/>
    <p:sldId id="264" r:id="rId7"/>
    <p:sldId id="259" r:id="rId8"/>
    <p:sldId id="260" r:id="rId9"/>
    <p:sldId id="261" r:id="rId10"/>
    <p:sldId id="263" r:id="rId11"/>
    <p:sldId id="269" r:id="rId12"/>
    <p:sldId id="270" r:id="rId13"/>
    <p:sldId id="271" r:id="rId14"/>
    <p:sldId id="292" r:id="rId15"/>
    <p:sldId id="266" r:id="rId16"/>
    <p:sldId id="267" r:id="rId17"/>
    <p:sldId id="281" r:id="rId18"/>
    <p:sldId id="283" r:id="rId19"/>
    <p:sldId id="286" r:id="rId20"/>
    <p:sldId id="28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A4576-FCB0-4BE6-9098-0C28E2B51E01}" type="doc">
      <dgm:prSet loTypeId="urn:microsoft.com/office/officeart/2005/8/layout/radial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9EB9EF0-B697-4722-856E-3C7F35CF9533}">
      <dgm:prSet phldrT="[Tekst]" custT="1"/>
      <dgm:spPr/>
      <dgm:t>
        <a:bodyPr/>
        <a:lstStyle/>
        <a:p>
          <a:r>
            <a:rPr lang="pl-PL" sz="7200" i="0" dirty="0">
              <a:latin typeface="+mj-lt"/>
            </a:rPr>
            <a:t>LAW</a:t>
          </a:r>
        </a:p>
      </dgm:t>
    </dgm:pt>
    <dgm:pt modelId="{C8836A1E-D36B-4CB1-8166-DE3B3D4D9648}" type="parTrans" cxnId="{32BD4B10-113E-4D84-80CB-E8A001E9165C}">
      <dgm:prSet/>
      <dgm:spPr/>
      <dgm:t>
        <a:bodyPr/>
        <a:lstStyle/>
        <a:p>
          <a:endParaRPr lang="pl-PL"/>
        </a:p>
      </dgm:t>
    </dgm:pt>
    <dgm:pt modelId="{A1FE3C56-996C-44C8-9801-074F89BBA06D}" type="sibTrans" cxnId="{32BD4B10-113E-4D84-80CB-E8A001E9165C}">
      <dgm:prSet/>
      <dgm:spPr/>
      <dgm:t>
        <a:bodyPr/>
        <a:lstStyle/>
        <a:p>
          <a:endParaRPr lang="pl-PL"/>
        </a:p>
      </dgm:t>
    </dgm:pt>
    <dgm:pt modelId="{A1956F02-D701-45A4-BA1F-4107537086AB}">
      <dgm:prSet phldrT="[Tekst]"/>
      <dgm:spPr/>
      <dgm:t>
        <a:bodyPr/>
        <a:lstStyle/>
        <a:p>
          <a:r>
            <a:rPr lang="pl-PL" dirty="0" err="1">
              <a:latin typeface="+mj-lt"/>
            </a:rPr>
            <a:t>Legislation</a:t>
          </a:r>
          <a:endParaRPr lang="pl-PL" dirty="0">
            <a:latin typeface="+mj-lt"/>
          </a:endParaRPr>
        </a:p>
      </dgm:t>
    </dgm:pt>
    <dgm:pt modelId="{EE089FD8-790E-4FE5-9055-0A8E5D6B5FF5}" type="parTrans" cxnId="{689F0F6E-BE67-4D4F-A0DC-51D89BC12F38}">
      <dgm:prSet/>
      <dgm:spPr/>
      <dgm:t>
        <a:bodyPr/>
        <a:lstStyle/>
        <a:p>
          <a:endParaRPr lang="pl-PL"/>
        </a:p>
      </dgm:t>
    </dgm:pt>
    <dgm:pt modelId="{09FECCD4-6E73-4AF4-96FD-B4DF03439165}" type="sibTrans" cxnId="{689F0F6E-BE67-4D4F-A0DC-51D89BC12F38}">
      <dgm:prSet/>
      <dgm:spPr/>
      <dgm:t>
        <a:bodyPr/>
        <a:lstStyle/>
        <a:p>
          <a:endParaRPr lang="pl-PL"/>
        </a:p>
      </dgm:t>
    </dgm:pt>
    <dgm:pt modelId="{0DE0BBB6-EACE-4C46-8A61-570B71EE833D}">
      <dgm:prSet phldrT="[Tekst]"/>
      <dgm:spPr/>
      <dgm:t>
        <a:bodyPr/>
        <a:lstStyle/>
        <a:p>
          <a:r>
            <a:rPr lang="pl-PL" dirty="0">
              <a:latin typeface="+mj-lt"/>
            </a:rPr>
            <a:t>Legal</a:t>
          </a:r>
        </a:p>
        <a:p>
          <a:r>
            <a:rPr lang="pl-PL" dirty="0" err="1">
              <a:latin typeface="+mj-lt"/>
            </a:rPr>
            <a:t>doctrine</a:t>
          </a:r>
          <a:endParaRPr lang="pl-PL" dirty="0">
            <a:latin typeface="+mj-lt"/>
          </a:endParaRPr>
        </a:p>
      </dgm:t>
    </dgm:pt>
    <dgm:pt modelId="{44FD0D0D-82FE-42E5-94BA-8347DE948BE1}" type="parTrans" cxnId="{49FAE947-BED6-424E-BD79-35E3CEBE5D42}">
      <dgm:prSet/>
      <dgm:spPr/>
      <dgm:t>
        <a:bodyPr/>
        <a:lstStyle/>
        <a:p>
          <a:endParaRPr lang="pl-PL"/>
        </a:p>
      </dgm:t>
    </dgm:pt>
    <dgm:pt modelId="{F65E11F2-1D92-43FE-AB57-73A9C7D43324}" type="sibTrans" cxnId="{49FAE947-BED6-424E-BD79-35E3CEBE5D42}">
      <dgm:prSet/>
      <dgm:spPr/>
      <dgm:t>
        <a:bodyPr/>
        <a:lstStyle/>
        <a:p>
          <a:endParaRPr lang="pl-PL"/>
        </a:p>
      </dgm:t>
    </dgm:pt>
    <dgm:pt modelId="{B1C7D9DE-DFA5-410F-A293-44BFE6079513}">
      <dgm:prSet phldrT="[Tekst]"/>
      <dgm:spPr/>
      <dgm:t>
        <a:bodyPr/>
        <a:lstStyle/>
        <a:p>
          <a:r>
            <a:rPr lang="pl-PL" dirty="0">
              <a:latin typeface="+mj-lt"/>
            </a:rPr>
            <a:t>Legal</a:t>
          </a:r>
        </a:p>
        <a:p>
          <a:r>
            <a:rPr lang="pl-PL" dirty="0" err="1">
              <a:latin typeface="+mj-lt"/>
            </a:rPr>
            <a:t>practice</a:t>
          </a:r>
          <a:endParaRPr lang="pl-PL" dirty="0">
            <a:latin typeface="+mj-lt"/>
          </a:endParaRPr>
        </a:p>
      </dgm:t>
    </dgm:pt>
    <dgm:pt modelId="{6871F45F-1424-459E-9F3B-1FE64FA74877}" type="parTrans" cxnId="{41A4E241-E754-4EC3-BC2F-FFE9A2C32A52}">
      <dgm:prSet/>
      <dgm:spPr/>
      <dgm:t>
        <a:bodyPr/>
        <a:lstStyle/>
        <a:p>
          <a:endParaRPr lang="pl-PL"/>
        </a:p>
      </dgm:t>
    </dgm:pt>
    <dgm:pt modelId="{6C03B960-D912-40AC-8BF5-C65BA0AFE3A2}" type="sibTrans" cxnId="{41A4E241-E754-4EC3-BC2F-FFE9A2C32A52}">
      <dgm:prSet/>
      <dgm:spPr/>
      <dgm:t>
        <a:bodyPr/>
        <a:lstStyle/>
        <a:p>
          <a:endParaRPr lang="pl-PL"/>
        </a:p>
      </dgm:t>
    </dgm:pt>
    <dgm:pt modelId="{93CEEB44-F7AA-44BC-BE27-53693962A4BC}" type="pres">
      <dgm:prSet presAssocID="{F20A4576-FCB0-4BE6-9098-0C28E2B51E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EDEEC3-8E32-4D20-A89F-B5AEB0A461EE}" type="pres">
      <dgm:prSet presAssocID="{59EB9EF0-B697-4722-856E-3C7F35CF9533}" presName="centerShape" presStyleLbl="node0" presStyleIdx="0" presStyleCnt="1" custScaleX="229414" custScaleY="149767"/>
      <dgm:spPr/>
    </dgm:pt>
    <dgm:pt modelId="{FE81EA52-A20F-44B6-91A5-D68F4A36E0DD}" type="pres">
      <dgm:prSet presAssocID="{EE089FD8-790E-4FE5-9055-0A8E5D6B5FF5}" presName="parTrans" presStyleLbl="sibTrans2D1" presStyleIdx="0" presStyleCnt="3" custAng="10800000" custFlipHor="1" custScaleX="134706" custLinFactNeighborX="-14546" custLinFactNeighborY="3315"/>
      <dgm:spPr/>
    </dgm:pt>
    <dgm:pt modelId="{1789A74F-A791-4537-A1AB-F95C39B8A36D}" type="pres">
      <dgm:prSet presAssocID="{EE089FD8-790E-4FE5-9055-0A8E5D6B5FF5}" presName="connectorText" presStyleLbl="sibTrans2D1" presStyleIdx="0" presStyleCnt="3"/>
      <dgm:spPr/>
    </dgm:pt>
    <dgm:pt modelId="{C4A15C48-58A5-42FE-BB5E-31E39BAD5BC5}" type="pres">
      <dgm:prSet presAssocID="{A1956F02-D701-45A4-BA1F-4107537086AB}" presName="node" presStyleLbl="node1" presStyleIdx="0" presStyleCnt="3" custScaleX="159592" custScaleY="80245">
        <dgm:presLayoutVars>
          <dgm:bulletEnabled val="1"/>
        </dgm:presLayoutVars>
      </dgm:prSet>
      <dgm:spPr/>
    </dgm:pt>
    <dgm:pt modelId="{B29C7F33-746B-4EE7-A773-12AA18221048}" type="pres">
      <dgm:prSet presAssocID="{44FD0D0D-82FE-42E5-94BA-8347DE948BE1}" presName="parTrans" presStyleLbl="sibTrans2D1" presStyleIdx="1" presStyleCnt="3" custFlipVert="1" custFlipHor="1" custScaleX="106973" custScaleY="81857" custLinFactNeighborX="15507" custLinFactNeighborY="-8509"/>
      <dgm:spPr/>
    </dgm:pt>
    <dgm:pt modelId="{DFA8C1FC-E1C5-4D5D-8B9E-894174386D61}" type="pres">
      <dgm:prSet presAssocID="{44FD0D0D-82FE-42E5-94BA-8347DE948BE1}" presName="connectorText" presStyleLbl="sibTrans2D1" presStyleIdx="1" presStyleCnt="3"/>
      <dgm:spPr/>
    </dgm:pt>
    <dgm:pt modelId="{FB196ECF-C1A5-4031-BD5F-0511253CFB3F}" type="pres">
      <dgm:prSet presAssocID="{0DE0BBB6-EACE-4C46-8A61-570B71EE833D}" presName="node" presStyleLbl="node1" presStyleIdx="1" presStyleCnt="3" custRadScaleRad="141082" custRadScaleInc="-15455">
        <dgm:presLayoutVars>
          <dgm:bulletEnabled val="1"/>
        </dgm:presLayoutVars>
      </dgm:prSet>
      <dgm:spPr/>
    </dgm:pt>
    <dgm:pt modelId="{997E6B33-9AC0-48D8-BF30-49436251824C}" type="pres">
      <dgm:prSet presAssocID="{6871F45F-1424-459E-9F3B-1FE64FA74877}" presName="parTrans" presStyleLbl="sibTrans2D1" presStyleIdx="2" presStyleCnt="3" custFlipVert="1" custFlipHor="1" custScaleX="87535" custScaleY="104668"/>
      <dgm:spPr/>
    </dgm:pt>
    <dgm:pt modelId="{B0B7A116-A8EF-4371-AB39-D2FB7D082555}" type="pres">
      <dgm:prSet presAssocID="{6871F45F-1424-459E-9F3B-1FE64FA74877}" presName="connectorText" presStyleLbl="sibTrans2D1" presStyleIdx="2" presStyleCnt="3"/>
      <dgm:spPr/>
    </dgm:pt>
    <dgm:pt modelId="{E4428DEF-CC9D-4536-8281-E09CB10E5655}" type="pres">
      <dgm:prSet presAssocID="{B1C7D9DE-DFA5-410F-A293-44BFE6079513}" presName="node" presStyleLbl="node1" presStyleIdx="2" presStyleCnt="3" custRadScaleRad="140912" custRadScaleInc="15412">
        <dgm:presLayoutVars>
          <dgm:bulletEnabled val="1"/>
        </dgm:presLayoutVars>
      </dgm:prSet>
      <dgm:spPr/>
    </dgm:pt>
  </dgm:ptLst>
  <dgm:cxnLst>
    <dgm:cxn modelId="{32BD4B10-113E-4D84-80CB-E8A001E9165C}" srcId="{F20A4576-FCB0-4BE6-9098-0C28E2B51E01}" destId="{59EB9EF0-B697-4722-856E-3C7F35CF9533}" srcOrd="0" destOrd="0" parTransId="{C8836A1E-D36B-4CB1-8166-DE3B3D4D9648}" sibTransId="{A1FE3C56-996C-44C8-9801-074F89BBA06D}"/>
    <dgm:cxn modelId="{55F41B11-D6C0-4DD3-9ED5-7CCBA3BFEF81}" type="presOf" srcId="{B1C7D9DE-DFA5-410F-A293-44BFE6079513}" destId="{E4428DEF-CC9D-4536-8281-E09CB10E5655}" srcOrd="0" destOrd="0" presId="urn:microsoft.com/office/officeart/2005/8/layout/radial5"/>
    <dgm:cxn modelId="{C066E825-DF08-42A7-910B-440D914BA71A}" type="presOf" srcId="{EE089FD8-790E-4FE5-9055-0A8E5D6B5FF5}" destId="{1789A74F-A791-4537-A1AB-F95C39B8A36D}" srcOrd="1" destOrd="0" presId="urn:microsoft.com/office/officeart/2005/8/layout/radial5"/>
    <dgm:cxn modelId="{90A04726-8574-4A44-A6DE-D3548B22C558}" type="presOf" srcId="{59EB9EF0-B697-4722-856E-3C7F35CF9533}" destId="{1DEDEEC3-8E32-4D20-A89F-B5AEB0A461EE}" srcOrd="0" destOrd="0" presId="urn:microsoft.com/office/officeart/2005/8/layout/radial5"/>
    <dgm:cxn modelId="{19C2E12D-2000-4149-8598-6A93C90C6980}" type="presOf" srcId="{0DE0BBB6-EACE-4C46-8A61-570B71EE833D}" destId="{FB196ECF-C1A5-4031-BD5F-0511253CFB3F}" srcOrd="0" destOrd="0" presId="urn:microsoft.com/office/officeart/2005/8/layout/radial5"/>
    <dgm:cxn modelId="{41A4E241-E754-4EC3-BC2F-FFE9A2C32A52}" srcId="{59EB9EF0-B697-4722-856E-3C7F35CF9533}" destId="{B1C7D9DE-DFA5-410F-A293-44BFE6079513}" srcOrd="2" destOrd="0" parTransId="{6871F45F-1424-459E-9F3B-1FE64FA74877}" sibTransId="{6C03B960-D912-40AC-8BF5-C65BA0AFE3A2}"/>
    <dgm:cxn modelId="{CABC7865-7608-4AB8-8B4A-38544996C295}" type="presOf" srcId="{EE089FD8-790E-4FE5-9055-0A8E5D6B5FF5}" destId="{FE81EA52-A20F-44B6-91A5-D68F4A36E0DD}" srcOrd="0" destOrd="0" presId="urn:microsoft.com/office/officeart/2005/8/layout/radial5"/>
    <dgm:cxn modelId="{49FAE947-BED6-424E-BD79-35E3CEBE5D42}" srcId="{59EB9EF0-B697-4722-856E-3C7F35CF9533}" destId="{0DE0BBB6-EACE-4C46-8A61-570B71EE833D}" srcOrd="1" destOrd="0" parTransId="{44FD0D0D-82FE-42E5-94BA-8347DE948BE1}" sibTransId="{F65E11F2-1D92-43FE-AB57-73A9C7D43324}"/>
    <dgm:cxn modelId="{00000869-3FD2-4C9B-BE83-36F8A05EF8B2}" type="presOf" srcId="{44FD0D0D-82FE-42E5-94BA-8347DE948BE1}" destId="{B29C7F33-746B-4EE7-A773-12AA18221048}" srcOrd="0" destOrd="0" presId="urn:microsoft.com/office/officeart/2005/8/layout/radial5"/>
    <dgm:cxn modelId="{23F3614D-F739-463D-BFBF-2A76486E6B70}" type="presOf" srcId="{F20A4576-FCB0-4BE6-9098-0C28E2B51E01}" destId="{93CEEB44-F7AA-44BC-BE27-53693962A4BC}" srcOrd="0" destOrd="0" presId="urn:microsoft.com/office/officeart/2005/8/layout/radial5"/>
    <dgm:cxn modelId="{689F0F6E-BE67-4D4F-A0DC-51D89BC12F38}" srcId="{59EB9EF0-B697-4722-856E-3C7F35CF9533}" destId="{A1956F02-D701-45A4-BA1F-4107537086AB}" srcOrd="0" destOrd="0" parTransId="{EE089FD8-790E-4FE5-9055-0A8E5D6B5FF5}" sibTransId="{09FECCD4-6E73-4AF4-96FD-B4DF03439165}"/>
    <dgm:cxn modelId="{59CE8E76-2008-4FBA-9B67-71F1B9F9EB13}" type="presOf" srcId="{6871F45F-1424-459E-9F3B-1FE64FA74877}" destId="{B0B7A116-A8EF-4371-AB39-D2FB7D082555}" srcOrd="1" destOrd="0" presId="urn:microsoft.com/office/officeart/2005/8/layout/radial5"/>
    <dgm:cxn modelId="{4F52FFAC-C2D8-4E4A-B328-404BFF63148B}" type="presOf" srcId="{A1956F02-D701-45A4-BA1F-4107537086AB}" destId="{C4A15C48-58A5-42FE-BB5E-31E39BAD5BC5}" srcOrd="0" destOrd="0" presId="urn:microsoft.com/office/officeart/2005/8/layout/radial5"/>
    <dgm:cxn modelId="{EE9D63BA-B4AF-452D-8F51-3E64512DAAC0}" type="presOf" srcId="{44FD0D0D-82FE-42E5-94BA-8347DE948BE1}" destId="{DFA8C1FC-E1C5-4D5D-8B9E-894174386D61}" srcOrd="1" destOrd="0" presId="urn:microsoft.com/office/officeart/2005/8/layout/radial5"/>
    <dgm:cxn modelId="{373657D0-E988-453A-B6F5-788A71AF6A3B}" type="presOf" srcId="{6871F45F-1424-459E-9F3B-1FE64FA74877}" destId="{997E6B33-9AC0-48D8-BF30-49436251824C}" srcOrd="0" destOrd="0" presId="urn:microsoft.com/office/officeart/2005/8/layout/radial5"/>
    <dgm:cxn modelId="{3DDEF87B-8289-4F05-8613-25C11D5848A1}" type="presParOf" srcId="{93CEEB44-F7AA-44BC-BE27-53693962A4BC}" destId="{1DEDEEC3-8E32-4D20-A89F-B5AEB0A461EE}" srcOrd="0" destOrd="0" presId="urn:microsoft.com/office/officeart/2005/8/layout/radial5"/>
    <dgm:cxn modelId="{DD9A29D8-88FC-4B0B-AA1D-42B5CC32E060}" type="presParOf" srcId="{93CEEB44-F7AA-44BC-BE27-53693962A4BC}" destId="{FE81EA52-A20F-44B6-91A5-D68F4A36E0DD}" srcOrd="1" destOrd="0" presId="urn:microsoft.com/office/officeart/2005/8/layout/radial5"/>
    <dgm:cxn modelId="{44AAB771-EAA8-4633-BC0B-191EAA6B0691}" type="presParOf" srcId="{FE81EA52-A20F-44B6-91A5-D68F4A36E0DD}" destId="{1789A74F-A791-4537-A1AB-F95C39B8A36D}" srcOrd="0" destOrd="0" presId="urn:microsoft.com/office/officeart/2005/8/layout/radial5"/>
    <dgm:cxn modelId="{617E8D69-5325-4F96-B7C9-EA15726D9D3F}" type="presParOf" srcId="{93CEEB44-F7AA-44BC-BE27-53693962A4BC}" destId="{C4A15C48-58A5-42FE-BB5E-31E39BAD5BC5}" srcOrd="2" destOrd="0" presId="urn:microsoft.com/office/officeart/2005/8/layout/radial5"/>
    <dgm:cxn modelId="{2DBE13D8-6BBE-429D-B7E8-7FEC8021CF03}" type="presParOf" srcId="{93CEEB44-F7AA-44BC-BE27-53693962A4BC}" destId="{B29C7F33-746B-4EE7-A773-12AA18221048}" srcOrd="3" destOrd="0" presId="urn:microsoft.com/office/officeart/2005/8/layout/radial5"/>
    <dgm:cxn modelId="{99685F58-F2E6-49D8-9B3E-83C78A6CC976}" type="presParOf" srcId="{B29C7F33-746B-4EE7-A773-12AA18221048}" destId="{DFA8C1FC-E1C5-4D5D-8B9E-894174386D61}" srcOrd="0" destOrd="0" presId="urn:microsoft.com/office/officeart/2005/8/layout/radial5"/>
    <dgm:cxn modelId="{73ECDC46-14AE-47B8-89F1-EE6172EBA0D2}" type="presParOf" srcId="{93CEEB44-F7AA-44BC-BE27-53693962A4BC}" destId="{FB196ECF-C1A5-4031-BD5F-0511253CFB3F}" srcOrd="4" destOrd="0" presId="urn:microsoft.com/office/officeart/2005/8/layout/radial5"/>
    <dgm:cxn modelId="{721154A1-24AD-4525-88EB-8CF1E45147A8}" type="presParOf" srcId="{93CEEB44-F7AA-44BC-BE27-53693962A4BC}" destId="{997E6B33-9AC0-48D8-BF30-49436251824C}" srcOrd="5" destOrd="0" presId="urn:microsoft.com/office/officeart/2005/8/layout/radial5"/>
    <dgm:cxn modelId="{D73D12E2-09F0-4004-8767-51C9EA600B4B}" type="presParOf" srcId="{997E6B33-9AC0-48D8-BF30-49436251824C}" destId="{B0B7A116-A8EF-4371-AB39-D2FB7D082555}" srcOrd="0" destOrd="0" presId="urn:microsoft.com/office/officeart/2005/8/layout/radial5"/>
    <dgm:cxn modelId="{D48DD7BB-BAA5-485A-BEA6-3B63685ED7BE}" type="presParOf" srcId="{93CEEB44-F7AA-44BC-BE27-53693962A4BC}" destId="{E4428DEF-CC9D-4536-8281-E09CB10E565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DEEC3-8E32-4D20-A89F-B5AEB0A461EE}">
      <dsp:nvSpPr>
        <dsp:cNvPr id="0" name=""/>
        <dsp:cNvSpPr/>
      </dsp:nvSpPr>
      <dsp:spPr>
        <a:xfrm>
          <a:off x="1577943" y="1585559"/>
          <a:ext cx="3158650" cy="206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200" i="0" kern="1200" dirty="0">
              <a:latin typeface="+mj-lt"/>
            </a:rPr>
            <a:t>LAW</a:t>
          </a:r>
        </a:p>
      </dsp:txBody>
      <dsp:txXfrm>
        <a:off x="2040517" y="1887538"/>
        <a:ext cx="2233502" cy="1458085"/>
      </dsp:txXfrm>
    </dsp:sp>
    <dsp:sp modelId="{FE81EA52-A20F-44B6-91A5-D68F4A36E0DD}">
      <dsp:nvSpPr>
        <dsp:cNvPr id="0" name=""/>
        <dsp:cNvSpPr/>
      </dsp:nvSpPr>
      <dsp:spPr>
        <a:xfrm rot="16200000" flipH="1">
          <a:off x="2992365" y="1177157"/>
          <a:ext cx="271230" cy="4801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/>
        </a:p>
      </dsp:txBody>
      <dsp:txXfrm>
        <a:off x="3033050" y="1232498"/>
        <a:ext cx="189861" cy="288076"/>
      </dsp:txXfrm>
    </dsp:sp>
    <dsp:sp modelId="{C4A15C48-58A5-42FE-BB5E-31E39BAD5BC5}">
      <dsp:nvSpPr>
        <dsp:cNvPr id="0" name=""/>
        <dsp:cNvSpPr/>
      </dsp:nvSpPr>
      <dsp:spPr>
        <a:xfrm>
          <a:off x="2030439" y="72483"/>
          <a:ext cx="2253659" cy="11331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>
              <a:latin typeface="+mj-lt"/>
            </a:rPr>
            <a:t>Legislation</a:t>
          </a:r>
          <a:endParaRPr lang="pl-PL" sz="2100" kern="1200" dirty="0">
            <a:latin typeface="+mj-lt"/>
          </a:endParaRPr>
        </a:p>
      </dsp:txBody>
      <dsp:txXfrm>
        <a:off x="2360480" y="238432"/>
        <a:ext cx="1593577" cy="801272"/>
      </dsp:txXfrm>
    </dsp:sp>
    <dsp:sp modelId="{B29C7F33-746B-4EE7-A773-12AA18221048}">
      <dsp:nvSpPr>
        <dsp:cNvPr id="0" name=""/>
        <dsp:cNvSpPr/>
      </dsp:nvSpPr>
      <dsp:spPr>
        <a:xfrm rot="1316436" flipH="1" flipV="1">
          <a:off x="4622509" y="3008978"/>
          <a:ext cx="276409" cy="3930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 rot="10800000">
        <a:off x="4702429" y="3103073"/>
        <a:ext cx="193486" cy="235811"/>
      </dsp:txXfrm>
    </dsp:sp>
    <dsp:sp modelId="{FB196ECF-C1A5-4031-BD5F-0511253CFB3F}">
      <dsp:nvSpPr>
        <dsp:cNvPr id="0" name=""/>
        <dsp:cNvSpPr/>
      </dsp:nvSpPr>
      <dsp:spPr>
        <a:xfrm>
          <a:off x="4902400" y="2897906"/>
          <a:ext cx="1412137" cy="14121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+mj-lt"/>
            </a:rPr>
            <a:t>Legal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>
              <a:latin typeface="+mj-lt"/>
            </a:rPr>
            <a:t>doctrine</a:t>
          </a:r>
          <a:endParaRPr lang="pl-PL" sz="2100" kern="1200" dirty="0">
            <a:latin typeface="+mj-lt"/>
          </a:endParaRPr>
        </a:p>
      </dsp:txBody>
      <dsp:txXfrm>
        <a:off x="5109203" y="3104709"/>
        <a:ext cx="998531" cy="998531"/>
      </dsp:txXfrm>
    </dsp:sp>
    <dsp:sp modelId="{997E6B33-9AC0-48D8-BF30-49436251824C}">
      <dsp:nvSpPr>
        <dsp:cNvPr id="0" name=""/>
        <dsp:cNvSpPr/>
      </dsp:nvSpPr>
      <dsp:spPr>
        <a:xfrm rot="9483584" flipH="1" flipV="1">
          <a:off x="1480800" y="2995062"/>
          <a:ext cx="226178" cy="5025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100" kern="1200"/>
        </a:p>
      </dsp:txBody>
      <dsp:txXfrm rot="10800000">
        <a:off x="1483257" y="3108246"/>
        <a:ext cx="158325" cy="301523"/>
      </dsp:txXfrm>
    </dsp:sp>
    <dsp:sp modelId="{E4428DEF-CC9D-4536-8281-E09CB10E5655}">
      <dsp:nvSpPr>
        <dsp:cNvPr id="0" name=""/>
        <dsp:cNvSpPr/>
      </dsp:nvSpPr>
      <dsp:spPr>
        <a:xfrm>
          <a:off x="0" y="2897889"/>
          <a:ext cx="1412137" cy="14121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>
              <a:latin typeface="+mj-lt"/>
            </a:rPr>
            <a:t>Legal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>
              <a:latin typeface="+mj-lt"/>
            </a:rPr>
            <a:t>practice</a:t>
          </a:r>
          <a:endParaRPr lang="pl-PL" sz="2100" kern="1200" dirty="0">
            <a:latin typeface="+mj-lt"/>
          </a:endParaRPr>
        </a:p>
      </dsp:txBody>
      <dsp:txXfrm>
        <a:off x="206803" y="3104692"/>
        <a:ext cx="998531" cy="998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2D9FA-FC30-4C0F-AEF8-484689A9FD4B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34449-3832-47AC-BBF6-9A5E745FF2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74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29187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3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29187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02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29187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1021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81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209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769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71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0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39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31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6641" y="256347"/>
            <a:ext cx="10404479" cy="114204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0646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58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79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4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44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07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2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25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52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AD49-39BF-485D-860B-C3CC03686DFE}" type="datetimeFigureOut">
              <a:rPr lang="pl-PL" smtClean="0"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7C386-108F-4A8F-ADA8-76CA6E7461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5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o.uni.wroc.pl/user/12147" TargetMode="External"/><Relationship Id="rId2" Type="http://schemas.openxmlformats.org/officeDocument/2006/relationships/hyperlink" Target="mailto:maciej.pichlak@uwr.edu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8985" y="1239591"/>
            <a:ext cx="7403672" cy="3229378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l"/>
            <a:r>
              <a:rPr lang="pl-PL" dirty="0" err="1"/>
              <a:t>Legal</a:t>
            </a:r>
            <a:r>
              <a:rPr lang="pl-PL" dirty="0"/>
              <a:t> Language</a:t>
            </a:r>
            <a:br>
              <a:rPr lang="pl-PL" dirty="0"/>
            </a:br>
            <a:r>
              <a:rPr lang="pl-PL" sz="5400" dirty="0" err="1">
                <a:solidFill>
                  <a:schemeClr val="bg2">
                    <a:lumMod val="50000"/>
                  </a:schemeClr>
                </a:solidFill>
              </a:rPr>
              <a:t>Legal</a:t>
            </a:r>
            <a:r>
              <a:rPr lang="pl-PL" sz="5400" dirty="0">
                <a:solidFill>
                  <a:schemeClr val="bg2">
                    <a:lumMod val="50000"/>
                  </a:schemeClr>
                </a:solidFill>
              </a:rPr>
              <a:t> system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66694" y="3799268"/>
            <a:ext cx="7403672" cy="2611471"/>
          </a:xfrm>
          <a:ln>
            <a:solidFill>
              <a:schemeClr val="bg2">
                <a:lumMod val="75000"/>
              </a:schemeClr>
            </a:solidFill>
          </a:ln>
        </p:spPr>
        <p:txBody>
          <a:bodyPr anchor="b">
            <a:normAutofit/>
          </a:bodyPr>
          <a:lstStyle/>
          <a:p>
            <a:pPr marL="2962275" algn="l">
              <a:spcBef>
                <a:spcPts val="600"/>
              </a:spcBef>
            </a:pPr>
            <a:r>
              <a:rPr lang="pl-PL" sz="1600" dirty="0"/>
              <a:t>Maciej Pichlak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Department</a:t>
            </a:r>
            <a:r>
              <a:rPr lang="pl-PL" sz="1600" dirty="0"/>
              <a:t> of </a:t>
            </a:r>
            <a:r>
              <a:rPr lang="pl-PL" sz="1600" dirty="0" err="1"/>
              <a:t>Legal</a:t>
            </a:r>
            <a:r>
              <a:rPr lang="pl-PL" sz="1600" dirty="0"/>
              <a:t> </a:t>
            </a:r>
            <a:r>
              <a:rPr lang="pl-PL" sz="1600" dirty="0" err="1"/>
              <a:t>Theory</a:t>
            </a:r>
            <a:r>
              <a:rPr lang="pl-PL" sz="1600" dirty="0"/>
              <a:t> and </a:t>
            </a:r>
            <a:r>
              <a:rPr lang="pl-PL" sz="1600" dirty="0" err="1"/>
              <a:t>Philosophy</a:t>
            </a:r>
            <a:r>
              <a:rPr lang="pl-PL" sz="1600" dirty="0"/>
              <a:t> of Law</a:t>
            </a:r>
          </a:p>
          <a:p>
            <a:pPr marL="2962275" algn="l">
              <a:spcBef>
                <a:spcPts val="600"/>
              </a:spcBef>
            </a:pPr>
            <a:r>
              <a:rPr lang="pl-PL" sz="1600" dirty="0"/>
              <a:t>University of </a:t>
            </a:r>
            <a:r>
              <a:rPr lang="pl-PL" sz="1600" dirty="0" err="1"/>
              <a:t>Wroclaw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 err="1"/>
              <a:t>Room</a:t>
            </a:r>
            <a:r>
              <a:rPr lang="pl-PL" sz="1600" dirty="0"/>
              <a:t> 302A | </a:t>
            </a:r>
            <a:r>
              <a:rPr lang="pl-PL" sz="1600" dirty="0">
                <a:hlinkClick r:id="rId2"/>
              </a:rPr>
              <a:t>maciej.pichlak@uwr.edu.pl</a:t>
            </a:r>
            <a:endParaRPr lang="pl-PL" sz="1600" dirty="0"/>
          </a:p>
          <a:p>
            <a:pPr marL="2962275" algn="l">
              <a:spcBef>
                <a:spcPts val="600"/>
              </a:spcBef>
            </a:pPr>
            <a:r>
              <a:rPr lang="pl-PL" sz="1600" dirty="0">
                <a:hlinkClick r:id="rId3"/>
              </a:rPr>
              <a:t>https://prawo.uni.wroc.pl/user/12147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328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Laws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legal system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pPr algn="ctr"/>
            <a:r>
              <a:rPr lang="pl-PL" dirty="0"/>
              <a:t>PRIVATE – PUBLIC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r>
              <a:rPr lang="pl-PL" sz="2540" dirty="0"/>
              <a:t>SUBSTANTIVE – PROCEDURAL – CONSTITUTIVE </a:t>
            </a:r>
          </a:p>
        </p:txBody>
      </p:sp>
    </p:spTree>
    <p:extLst>
      <p:ext uri="{BB962C8B-B14F-4D97-AF65-F5344CB8AC3E}">
        <p14:creationId xmlns:p14="http://schemas.microsoft.com/office/powerpoint/2010/main" val="27147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86377"/>
            <a:ext cx="10515600" cy="409058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ublic</a:t>
            </a:r>
            <a:r>
              <a:rPr lang="en-US" dirty="0"/>
              <a:t> law governs the relationship</a:t>
            </a:r>
            <a:r>
              <a:rPr lang="pl-PL" dirty="0"/>
              <a:t>s</a:t>
            </a:r>
            <a:r>
              <a:rPr lang="en-US" dirty="0"/>
              <a:t> between individuals and the state.</a:t>
            </a:r>
            <a:r>
              <a:rPr lang="pl-PL" dirty="0"/>
              <a:t> It </a:t>
            </a:r>
            <a:r>
              <a:rPr lang="en-US" dirty="0"/>
              <a:t>governs the exercise of powers of the government and public authorities.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</a:t>
            </a:r>
            <a:r>
              <a:rPr lang="en-US" dirty="0" err="1"/>
              <a:t>rivate</a:t>
            </a:r>
            <a:r>
              <a:rPr lang="en-US" dirty="0"/>
              <a:t> law governs relationships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entities</a:t>
            </a:r>
            <a:r>
              <a:rPr lang="pl-PL" dirty="0"/>
              <a:t>: </a:t>
            </a:r>
            <a:r>
              <a:rPr lang="pl-PL" dirty="0" err="1"/>
              <a:t>citizens</a:t>
            </a:r>
            <a:r>
              <a:rPr lang="en-US" dirty="0"/>
              <a:t>, families,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corporate</a:t>
            </a:r>
            <a:r>
              <a:rPr lang="pl-PL" dirty="0"/>
              <a:t> </a:t>
            </a:r>
            <a:r>
              <a:rPr lang="pl-PL" dirty="0" err="1"/>
              <a:t>bodies</a:t>
            </a:r>
            <a:r>
              <a:rPr lang="en-US" dirty="0"/>
              <a:t>.</a:t>
            </a:r>
            <a:r>
              <a:rPr lang="pl-PL" dirty="0"/>
              <a:t> It </a:t>
            </a:r>
            <a:r>
              <a:rPr lang="pl-PL" dirty="0" err="1"/>
              <a:t>governs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rights</a:t>
            </a:r>
            <a:r>
              <a:rPr lang="pl-PL" dirty="0"/>
              <a:t> and </a:t>
            </a:r>
            <a:r>
              <a:rPr lang="pl-PL" dirty="0" err="1"/>
              <a:t>duties</a:t>
            </a:r>
            <a:r>
              <a:rPr lang="pl-PL" dirty="0"/>
              <a:t> in mutual relations.</a:t>
            </a:r>
          </a:p>
        </p:txBody>
      </p:sp>
    </p:spTree>
    <p:extLst>
      <p:ext uri="{BB962C8B-B14F-4D97-AF65-F5344CB8AC3E}">
        <p14:creationId xmlns:p14="http://schemas.microsoft.com/office/powerpoint/2010/main" val="263564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59" y="346503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 rot="21388863">
            <a:off x="3962400" y="2429493"/>
            <a:ext cx="21336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RESIDENCE </a:t>
            </a:r>
          </a:p>
          <a:p>
            <a:pPr algn="ctr"/>
            <a:r>
              <a:rPr lang="pl-PL" dirty="0"/>
              <a:t>PERMIT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5" name="Strzałka: w prawo 4"/>
          <p:cNvSpPr/>
          <p:nvPr/>
        </p:nvSpPr>
        <p:spPr>
          <a:xfrm rot="9306406">
            <a:off x="6654705" y="319342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/>
          <p:cNvSpPr/>
          <p:nvPr/>
        </p:nvSpPr>
        <p:spPr>
          <a:xfrm rot="20098546">
            <a:off x="2833831" y="4348732"/>
            <a:ext cx="1073426" cy="62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27" y="1828777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 rot="21388863">
            <a:off x="4946908" y="1980776"/>
            <a:ext cx="1559641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CONTRACT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1030" name="Picture 6" descr="Znalezione obrazy dla zapytania kask budowlany rysu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17" y="1261937"/>
            <a:ext cx="1187706" cy="9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załka: w prawo 5"/>
          <p:cNvSpPr/>
          <p:nvPr/>
        </p:nvSpPr>
        <p:spPr>
          <a:xfrm>
            <a:off x="3690679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/>
          <p:cNvSpPr/>
          <p:nvPr/>
        </p:nvSpPr>
        <p:spPr>
          <a:xfrm rot="10800000">
            <a:off x="6661092" y="2529197"/>
            <a:ext cx="1060420" cy="2926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/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/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7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animBg="1"/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Public vs. </a:t>
            </a:r>
            <a:r>
              <a:rPr lang="pl-PL" dirty="0" err="1"/>
              <a:t>private</a:t>
            </a:r>
            <a:r>
              <a:rPr lang="pl-PL" dirty="0"/>
              <a:t> law:</a:t>
            </a:r>
            <a:br>
              <a:rPr lang="pl-PL" dirty="0"/>
            </a:br>
            <a:r>
              <a:rPr lang="pl-PL" dirty="0" err="1"/>
              <a:t>Mr</a:t>
            </a:r>
            <a:r>
              <a:rPr lang="pl-PL" dirty="0"/>
              <a:t>. </a:t>
            </a:r>
            <a:r>
              <a:rPr lang="pl-PL" dirty="0" err="1"/>
              <a:t>Mustafi</a:t>
            </a:r>
            <a:r>
              <a:rPr lang="pl-PL" dirty="0"/>
              <a:t> and the Town Hall</a:t>
            </a:r>
          </a:p>
        </p:txBody>
      </p:sp>
      <p:pic>
        <p:nvPicPr>
          <p:cNvPr id="1026" name="Picture 2" descr="Znalezione obrazy dla zapytania town 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11" y="1513115"/>
            <a:ext cx="4015967" cy="365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67" y="3074657"/>
            <a:ext cx="3254376" cy="37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Łącznik prosty ze strzałką 10"/>
          <p:cNvCxnSpPr/>
          <p:nvPr/>
        </p:nvCxnSpPr>
        <p:spPr>
          <a:xfrm>
            <a:off x="2377649" y="3180522"/>
            <a:ext cx="1351722" cy="53009"/>
          </a:xfrm>
          <a:prstGeom prst="straightConnector1">
            <a:avLst/>
          </a:prstGeom>
          <a:ln w="920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załka: w prawo 13"/>
          <p:cNvSpPr/>
          <p:nvPr/>
        </p:nvSpPr>
        <p:spPr>
          <a:xfrm rot="9806647">
            <a:off x="4379695" y="2882500"/>
            <a:ext cx="3140765" cy="38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F9C72692-0C32-4004-B457-5174B4D7F159}"/>
              </a:ext>
            </a:extLst>
          </p:cNvPr>
          <p:cNvSpPr/>
          <p:nvPr/>
        </p:nvSpPr>
        <p:spPr>
          <a:xfrm>
            <a:off x="9077739" y="251791"/>
            <a:ext cx="1338470" cy="265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B7D8F5B1-F888-4D85-B6E3-B8316C08ED6E}"/>
              </a:ext>
            </a:extLst>
          </p:cNvPr>
          <p:cNvSpPr/>
          <p:nvPr/>
        </p:nvSpPr>
        <p:spPr>
          <a:xfrm>
            <a:off x="9077739" y="772143"/>
            <a:ext cx="1338470" cy="2650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CFD4FFC-AF83-46FA-A172-0DAA1C2B8882}"/>
              </a:ext>
            </a:extLst>
          </p:cNvPr>
          <p:cNvSpPr txBox="1"/>
          <p:nvPr/>
        </p:nvSpPr>
        <p:spPr>
          <a:xfrm>
            <a:off x="10579226" y="212941"/>
            <a:ext cx="888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Public</a:t>
            </a:r>
          </a:p>
          <a:p>
            <a:endParaRPr lang="pl-PL" dirty="0"/>
          </a:p>
          <a:p>
            <a:r>
              <a:rPr lang="pl-PL" dirty="0" err="1"/>
              <a:t>Private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E28D33-DF93-416C-A4DC-107D3C85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pl-PL" dirty="0" err="1"/>
              <a:t>Branches</a:t>
            </a:r>
            <a:r>
              <a:rPr lang="pl-PL" dirty="0"/>
              <a:t> of law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BB717EB-3EB4-4B67-A264-A11E82D78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594" y="1253331"/>
            <a:ext cx="4570927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chemeClr val="accent2"/>
                </a:solidFill>
              </a:rPr>
              <a:t>Public law</a:t>
            </a:r>
            <a:endParaRPr lang="pl-PL" dirty="0">
              <a:solidFill>
                <a:schemeClr val="accent2"/>
              </a:solidFill>
            </a:endParaRPr>
          </a:p>
          <a:p>
            <a:r>
              <a:rPr lang="pl-PL" dirty="0" err="1"/>
              <a:t>Constitutional</a:t>
            </a:r>
            <a:endParaRPr lang="pl-PL" dirty="0"/>
          </a:p>
          <a:p>
            <a:r>
              <a:rPr lang="pl-PL" dirty="0" err="1"/>
              <a:t>Administrative</a:t>
            </a:r>
            <a:endParaRPr lang="pl-PL" dirty="0"/>
          </a:p>
          <a:p>
            <a:r>
              <a:rPr lang="pl-PL" dirty="0" err="1"/>
              <a:t>Criminal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criminal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civil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administrative</a:t>
            </a:r>
            <a:r>
              <a:rPr lang="pl-PL" dirty="0"/>
              <a:t> </a:t>
            </a:r>
            <a:r>
              <a:rPr lang="pl-PL" dirty="0" err="1"/>
              <a:t>proceeding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7628BA5-EFB0-4D11-A91B-147B302A1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9481" y="1234102"/>
            <a:ext cx="4570927" cy="4351338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pl-PL" sz="3200" dirty="0" err="1">
                <a:solidFill>
                  <a:schemeClr val="accent2"/>
                </a:solidFill>
              </a:rPr>
              <a:t>Private</a:t>
            </a:r>
            <a:r>
              <a:rPr lang="pl-PL" sz="3200" dirty="0">
                <a:solidFill>
                  <a:schemeClr val="accent2"/>
                </a:solidFill>
              </a:rPr>
              <a:t> law</a:t>
            </a:r>
          </a:p>
          <a:p>
            <a:r>
              <a:rPr lang="pl-PL" dirty="0"/>
              <a:t>General </a:t>
            </a:r>
            <a:r>
              <a:rPr lang="pl-PL" dirty="0" err="1"/>
              <a:t>civil</a:t>
            </a:r>
            <a:r>
              <a:rPr lang="pl-PL" dirty="0"/>
              <a:t> law</a:t>
            </a:r>
          </a:p>
          <a:p>
            <a:r>
              <a:rPr lang="pl-PL" dirty="0" err="1"/>
              <a:t>Property</a:t>
            </a:r>
            <a:r>
              <a:rPr lang="pl-PL" dirty="0"/>
              <a:t> law</a:t>
            </a:r>
          </a:p>
          <a:p>
            <a:r>
              <a:rPr lang="pl-PL" dirty="0"/>
              <a:t>Law of </a:t>
            </a:r>
            <a:r>
              <a:rPr lang="pl-PL" dirty="0" err="1"/>
              <a:t>contracts</a:t>
            </a:r>
            <a:endParaRPr lang="pl-PL" dirty="0"/>
          </a:p>
          <a:p>
            <a:r>
              <a:rPr lang="pl-PL" dirty="0"/>
              <a:t>Law of </a:t>
            </a:r>
            <a:r>
              <a:rPr lang="pl-PL" dirty="0" err="1"/>
              <a:t>torts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467233-0107-4AC4-91C8-423996D47498}"/>
              </a:ext>
            </a:extLst>
          </p:cNvPr>
          <p:cNvSpPr txBox="1"/>
          <p:nvPr/>
        </p:nvSpPr>
        <p:spPr>
          <a:xfrm>
            <a:off x="4713667" y="4353059"/>
            <a:ext cx="4068000" cy="208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Family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err="1"/>
              <a:t>Labour</a:t>
            </a:r>
            <a:r>
              <a:rPr lang="pl-PL" sz="2800" dirty="0"/>
              <a:t>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Law of </a:t>
            </a:r>
            <a:r>
              <a:rPr lang="pl-PL" sz="2800" dirty="0" err="1"/>
              <a:t>commerce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i="1" dirty="0" err="1"/>
              <a:t>Others</a:t>
            </a:r>
            <a:endParaRPr lang="pl-PL" sz="2800" i="1" dirty="0"/>
          </a:p>
        </p:txBody>
      </p:sp>
    </p:spTree>
    <p:extLst>
      <p:ext uri="{BB962C8B-B14F-4D97-AF65-F5344CB8AC3E}">
        <p14:creationId xmlns:p14="http://schemas.microsoft.com/office/powerpoint/2010/main" val="28510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87115" y="1296086"/>
            <a:ext cx="10466685" cy="1607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400" dirty="0" err="1">
                <a:latin typeface="Times New Roman" pitchFamily="16" charset="0"/>
                <a:cs typeface="Arial" charset="0"/>
              </a:rPr>
              <a:t>Vertical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and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horizontal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organization</a:t>
            </a:r>
            <a:r>
              <a:rPr lang="pl-PL" sz="2400" dirty="0">
                <a:latin typeface="Times New Roman" pitchFamily="16" charset="0"/>
                <a:cs typeface="Arial" charset="0"/>
              </a:rPr>
              <a:t> as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based</a:t>
            </a:r>
            <a:r>
              <a:rPr lang="pl-PL" sz="2400" dirty="0">
                <a:latin typeface="Times New Roman" pitchFamily="16" charset="0"/>
                <a:cs typeface="Arial" charset="0"/>
              </a:rPr>
              <a:t> on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formal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and </a:t>
            </a:r>
            <a:r>
              <a:rPr lang="pl-PL" sz="2400" dirty="0" err="1">
                <a:latin typeface="Times New Roman" pitchFamily="16" charset="0"/>
                <a:cs typeface="Arial" charset="0"/>
              </a:rPr>
              <a:t>material</a:t>
            </a:r>
            <a:r>
              <a:rPr lang="pl-PL" sz="2400" dirty="0">
                <a:latin typeface="Times New Roman" pitchFamily="16" charset="0"/>
                <a:cs typeface="Arial" charset="0"/>
              </a:rPr>
              <a:t> relations</a:t>
            </a:r>
            <a:endParaRPr lang="en-US" sz="2400" dirty="0">
              <a:latin typeface="Times New Roman" pitchFamily="16" charset="0"/>
              <a:cs typeface="Arial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408819" y="3553526"/>
            <a:ext cx="1441" cy="2939349"/>
          </a:xfrm>
          <a:prstGeom prst="line">
            <a:avLst/>
          </a:prstGeom>
          <a:noFill/>
          <a:ln w="3600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cxnSp>
        <p:nvCxnSpPr>
          <p:cNvPr id="6148" name="AutoShape 4"/>
          <p:cNvCxnSpPr>
            <a:cxnSpLocks noChangeShapeType="1"/>
          </p:cNvCxnSpPr>
          <p:nvPr/>
        </p:nvCxnSpPr>
        <p:spPr bwMode="auto">
          <a:xfrm>
            <a:off x="887115" y="5366678"/>
            <a:ext cx="4923876" cy="2880"/>
          </a:xfrm>
          <a:prstGeom prst="straightConnector1">
            <a:avLst/>
          </a:prstGeom>
          <a:noFill/>
          <a:ln w="36000">
            <a:solidFill>
              <a:srgbClr val="C00000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18901" y="3488720"/>
            <a:ext cx="481010" cy="2888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976" tIns="57152" rIns="97976" bIns="57152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I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E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A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R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C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H</a:t>
            </a:r>
          </a:p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Y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454369" y="4957675"/>
            <a:ext cx="1729622" cy="42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177">
                <a:ea typeface="Lucida Sans Unicode" charset="0"/>
                <a:cs typeface="Lucida Sans Unicode" charset="0"/>
              </a:rPr>
              <a:t>BRANCHES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898717" y="3228052"/>
            <a:ext cx="2776612" cy="489651"/>
          </a:xfrm>
          <a:prstGeom prst="wedgeRoundRectCallout">
            <a:avLst>
              <a:gd name="adj1" fmla="val -47287"/>
              <a:gd name="adj2" fmla="val 131542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 sz="1633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944690" y="3259736"/>
            <a:ext cx="2534666" cy="44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7976" tIns="57152" rIns="97976" bIns="57152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Formal + material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021254" y="4534269"/>
            <a:ext cx="1633131" cy="326914"/>
          </a:xfrm>
          <a:prstGeom prst="wedgeRoundRectCallout">
            <a:avLst>
              <a:gd name="adj1" fmla="val -41866"/>
              <a:gd name="adj2" fmla="val 131019"/>
              <a:gd name="adj3" fmla="val 16667"/>
            </a:avLst>
          </a:prstGeom>
          <a:noFill/>
          <a:ln w="36000">
            <a:solidFill>
              <a:srgbClr val="C0C0C0"/>
            </a:solidFill>
            <a:round/>
            <a:headEnd/>
            <a:tailEnd/>
          </a:ln>
          <a:effectLst/>
        </p:spPr>
        <p:txBody>
          <a:bodyPr lIns="97976" tIns="57152" rIns="97976" bIns="57152" anchor="ctr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 i="1">
                <a:ea typeface="Lucida Sans Unicode" charset="0"/>
                <a:cs typeface="Lucida Sans Unicode" charset="0"/>
              </a:rPr>
              <a:t>material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184FAC6-817F-41E8-8848-29B540FE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organization</a:t>
            </a:r>
            <a:r>
              <a:rPr lang="pl-PL" dirty="0"/>
              <a:t> of </a:t>
            </a:r>
            <a:r>
              <a:rPr lang="pl-PL" dirty="0" err="1"/>
              <a:t>legal</a:t>
            </a:r>
            <a:r>
              <a:rPr lang="pl-PL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4817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Hierarchy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Formal relation of competence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Material relation of content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strong sense</a:t>
            </a:r>
          </a:p>
          <a:p>
            <a:pPr>
              <a:buClr>
                <a:schemeClr val="bg2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dirty="0"/>
              <a:t>			in a weak sense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Consequences: </a:t>
            </a:r>
            <a:r>
              <a:rPr lang="en-US" i="1" dirty="0" err="1"/>
              <a:t>lex</a:t>
            </a:r>
            <a:r>
              <a:rPr lang="en-US" i="1" dirty="0"/>
              <a:t> superior </a:t>
            </a:r>
            <a:r>
              <a:rPr lang="en-US" i="1" dirty="0" err="1"/>
              <a:t>derogat</a:t>
            </a:r>
            <a:r>
              <a:rPr lang="en-US" i="1" dirty="0"/>
              <a:t> </a:t>
            </a:r>
            <a:r>
              <a:rPr lang="en-US" i="1" dirty="0" err="1"/>
              <a:t>legi</a:t>
            </a:r>
            <a:r>
              <a:rPr lang="en-US" i="1" dirty="0"/>
              <a:t> </a:t>
            </a:r>
            <a:r>
              <a:rPr lang="en-US" i="1" dirty="0" err="1"/>
              <a:t>inferiori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4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96071" y="1821793"/>
            <a:ext cx="7655844" cy="1608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Situation when two norms cannot be both applied.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3629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 algn="ctr"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3629" dirty="0">
                <a:latin typeface="Times New Roman" pitchFamily="16" charset="0"/>
                <a:ea typeface="Lucida Sans Unicode" charset="0"/>
                <a:cs typeface="Lucida Sans Unicode" charset="0"/>
              </a:rPr>
              <a:t>CONFLICT</a:t>
            </a:r>
            <a:endParaRPr lang="en-GB" sz="3629" dirty="0"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35948" y="3984900"/>
            <a:ext cx="1466074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>
                <a:ea typeface="Lucida Sans Unicode" charset="0"/>
                <a:cs typeface="Lucida Sans Unicode" charset="0"/>
              </a:rPr>
              <a:t>LOGICAL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93923" y="4403983"/>
            <a:ext cx="2716125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>
                <a:ea typeface="Lucida Sans Unicode" charset="0"/>
                <a:cs typeface="Lucida Sans Unicode" charset="0"/>
              </a:rPr>
              <a:t>PRAXEOLOGICAL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729132" y="3992100"/>
            <a:ext cx="2181829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359">
                <a:ea typeface="Lucida Sans Unicode" charset="0"/>
                <a:cs typeface="Lucida Sans Unicode" charset="0"/>
              </a:rPr>
              <a:t>AXIOLOGICAL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3806161" y="3429001"/>
            <a:ext cx="987944" cy="489651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096001" y="3462124"/>
            <a:ext cx="1440" cy="783442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7075304" y="3429001"/>
            <a:ext cx="816565" cy="489651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367449" y="4572481"/>
            <a:ext cx="335556" cy="653829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744234" y="4572481"/>
            <a:ext cx="326915" cy="653829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l-PL" sz="1633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588328" y="5252232"/>
            <a:ext cx="1841953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sz="2903">
                <a:ea typeface="Lucida Sans Unicode" charset="0"/>
                <a:cs typeface="Lucida Sans Unicode" charset="0"/>
              </a:rPr>
              <a:t>contrariety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940094" y="5257993"/>
            <a:ext cx="2253837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46" tIns="40823" rIns="81646" bIns="40823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2903">
                <a:ea typeface="Lucida Sans Unicode" charset="0"/>
                <a:cs typeface="Lucida Sans Unicode" charset="0"/>
              </a:rPr>
              <a:t>contradiction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4C95D88-CAF2-46AE-9133-3EEC6B0AA37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Conflicts</a:t>
            </a:r>
            <a:r>
              <a:rPr lang="pl-PL" dirty="0"/>
              <a:t> of </a:t>
            </a:r>
            <a:r>
              <a:rPr lang="pl-PL" dirty="0" err="1"/>
              <a:t>rules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449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naki drogowe_sprzeczność n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7187" y="1309167"/>
            <a:ext cx="7381652" cy="41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1547257"/>
            <a:ext cx="10817180" cy="4837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superior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inferiori</a:t>
            </a: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posterior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priori</a:t>
            </a: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specialis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generali</a:t>
            </a: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i="1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The p</a:t>
            </a:r>
            <a:r>
              <a:rPr lang="en-GB" sz="2903" b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roblem</a:t>
            </a:r>
            <a:r>
              <a:rPr lang="en-GB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 of meta-rule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pl-PL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The p</a:t>
            </a:r>
            <a:r>
              <a:rPr lang="en-GB" sz="2903" b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roblem</a:t>
            </a:r>
            <a:r>
              <a:rPr lang="en-GB" sz="2903" b="1" dirty="0">
                <a:latin typeface="Times New Roman" pitchFamily="16" charset="0"/>
                <a:ea typeface="Lucida Sans Unicode" charset="0"/>
                <a:cs typeface="Lucida Sans Unicode" charset="0"/>
              </a:rPr>
              <a:t> of applying the hierarchical rule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: </a:t>
            </a:r>
            <a:endParaRPr lang="pl-PL" sz="2903" dirty="0"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different situations of administrative agency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and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various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types</a:t>
            </a:r>
            <a:r>
              <a:rPr lang="pl-PL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 of </a:t>
            </a:r>
            <a:r>
              <a:rPr lang="pl-PL" sz="2903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courts</a:t>
            </a:r>
            <a:r>
              <a:rPr lang="en-GB" sz="2903" dirty="0">
                <a:latin typeface="Times New Roman" pitchFamily="16" charset="0"/>
                <a:ea typeface="Lucida Sans Unicode" charset="0"/>
                <a:cs typeface="Lucida Sans Unicode" charset="0"/>
              </a:rPr>
              <a:t>.</a:t>
            </a:r>
          </a:p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Lex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inferior non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derogat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legi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GB" sz="2903" i="1" dirty="0" err="1">
                <a:latin typeface="Times New Roman" pitchFamily="16" charset="0"/>
                <a:ea typeface="Lucida Sans Unicode" charset="0"/>
                <a:cs typeface="Lucida Sans Unicode" charset="0"/>
              </a:rPr>
              <a:t>superiori</a:t>
            </a:r>
            <a:r>
              <a:rPr lang="en-GB" sz="2903" i="1" dirty="0">
                <a:latin typeface="Times New Roman" pitchFamily="16" charset="0"/>
                <a:ea typeface="Lucida Sans Unicode" charset="0"/>
                <a:cs typeface="Lucida Sans Unicode" charset="0"/>
              </a:rPr>
              <a:t>?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A3CF253-D254-4DD6-90E2-0AD9C13104D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Rules</a:t>
            </a:r>
            <a:r>
              <a:rPr lang="pl-PL" dirty="0"/>
              <a:t> of </a:t>
            </a:r>
            <a:r>
              <a:rPr lang="pl-PL" dirty="0" err="1"/>
              <a:t>collision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840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196072" y="296672"/>
            <a:ext cx="7809939" cy="106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sz="3629" b="1" i="1" dirty="0">
                <a:solidFill>
                  <a:srgbClr val="FF9966"/>
                </a:solidFill>
                <a:latin typeface="+mj-lt"/>
                <a:ea typeface="Lucida Sans Unicode" charset="0"/>
                <a:cs typeface="Lucida Sans Unicode" charset="0"/>
              </a:rPr>
              <a:t>The concept of legal system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196072" y="1599918"/>
            <a:ext cx="7958276" cy="43996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95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SYSTEM: </a:t>
            </a: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collection of elements</a:t>
            </a:r>
          </a:p>
          <a:p>
            <a:pPr>
              <a:lnSpc>
                <a:spcPct val="143000"/>
              </a:lnSpc>
              <a:buClr>
                <a:srgbClr val="C0C0C0"/>
              </a:buClr>
              <a:buSzPct val="45000"/>
              <a:buFont typeface="Wingdings" charset="2"/>
              <a:buChar char="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GB" sz="2540" dirty="0">
                <a:ea typeface="Lucida Sans Unicode" charset="0"/>
                <a:cs typeface="Lucida Sans Unicode" charset="0"/>
              </a:rPr>
              <a:t>internally organized</a:t>
            </a: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endParaRPr lang="en-GB" sz="2540" dirty="0">
              <a:ea typeface="Lucida Sans Unicode" charset="0"/>
              <a:cs typeface="Lucida Sans Unicode" charset="0"/>
            </a:endParaRPr>
          </a:p>
          <a:p>
            <a:pPr>
              <a:lnSpc>
                <a:spcPct val="143000"/>
              </a:lnSpc>
              <a:buSzPct val="45000"/>
              <a:tabLst>
                <a:tab pos="0" algn="l"/>
                <a:tab pos="309639" algn="l"/>
                <a:tab pos="717210" algn="l"/>
                <a:tab pos="1124781" algn="l"/>
                <a:tab pos="1532352" algn="l"/>
                <a:tab pos="1939923" algn="l"/>
                <a:tab pos="2347493" algn="l"/>
                <a:tab pos="2755065" algn="l"/>
                <a:tab pos="3162635" algn="l"/>
                <a:tab pos="3570207" algn="l"/>
                <a:tab pos="3977777" algn="l"/>
                <a:tab pos="4385349" algn="l"/>
                <a:tab pos="4792919" algn="l"/>
                <a:tab pos="5200490" algn="l"/>
                <a:tab pos="5608061" algn="l"/>
                <a:tab pos="6015632" algn="l"/>
                <a:tab pos="6423203" algn="l"/>
                <a:tab pos="6830774" algn="l"/>
                <a:tab pos="7238345" algn="l"/>
                <a:tab pos="7645916" algn="l"/>
                <a:tab pos="8053487" algn="l"/>
              </a:tabLst>
            </a:pPr>
            <a:r>
              <a:rPr lang="en-US" sz="2540" dirty="0">
                <a:ea typeface="Lucida Sans Unicode" charset="0"/>
                <a:cs typeface="Lucida Sans Unicode" charset="0"/>
              </a:rPr>
              <a:t>Legal system is a system of binding legal norms, which are organized according to formal and material relations between them.</a:t>
            </a:r>
            <a:endParaRPr lang="pl-PL" sz="2540" dirty="0"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69844" y="226233"/>
            <a:ext cx="10774017" cy="6293836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Article 148. § 1. Whoever kills a human being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minimum term</a:t>
            </a:r>
            <a:r>
              <a:rPr lang="pl-PL" sz="2000" dirty="0"/>
              <a:t> </a:t>
            </a:r>
            <a:r>
              <a:rPr lang="en-US" sz="2000" dirty="0"/>
              <a:t>of 8 years, the penalty of deprivation of liberty for 25 years or the penalty of</a:t>
            </a:r>
            <a:r>
              <a:rPr lang="pl-PL" sz="2000" dirty="0"/>
              <a:t> </a:t>
            </a:r>
            <a:r>
              <a:rPr lang="en-US" sz="2000" dirty="0"/>
              <a:t>deprivation of liberty for life 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2. Whoever kills a human being: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000" dirty="0"/>
              <a:t>1) </a:t>
            </a:r>
            <a:r>
              <a:rPr lang="pl-PL" sz="2000" dirty="0" err="1"/>
              <a:t>with</a:t>
            </a:r>
            <a:r>
              <a:rPr lang="pl-PL" sz="2000" dirty="0"/>
              <a:t>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cruelty</a:t>
            </a:r>
            <a:r>
              <a:rPr lang="pl-PL" sz="2000" dirty="0"/>
              <a:t>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2) in connection with hostage taking, rape or robbery,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pl-PL" sz="2000" dirty="0"/>
              <a:t>3) for </a:t>
            </a:r>
            <a:r>
              <a:rPr lang="pl-PL" sz="2000" dirty="0" err="1"/>
              <a:t>motives</a:t>
            </a:r>
            <a:r>
              <a:rPr lang="pl-PL" sz="2000" dirty="0"/>
              <a:t> </a:t>
            </a:r>
            <a:r>
              <a:rPr lang="pl-PL" sz="2000" dirty="0" err="1"/>
              <a:t>deserving</a:t>
            </a:r>
            <a:r>
              <a:rPr lang="pl-PL" sz="2000" dirty="0"/>
              <a:t> </a:t>
            </a:r>
            <a:r>
              <a:rPr lang="pl-PL" sz="2000" dirty="0" err="1"/>
              <a:t>particular</a:t>
            </a:r>
            <a:r>
              <a:rPr lang="pl-PL" sz="2000" dirty="0"/>
              <a:t> </a:t>
            </a:r>
            <a:r>
              <a:rPr lang="pl-PL" sz="2000" dirty="0" err="1"/>
              <a:t>reprobation</a:t>
            </a:r>
            <a:r>
              <a:rPr lang="pl-PL" sz="2000" dirty="0"/>
              <a:t>,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4) with the use of firearms or explosives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minimum term</a:t>
            </a:r>
            <a:r>
              <a:rPr lang="pl-PL" sz="2000" dirty="0"/>
              <a:t> </a:t>
            </a:r>
            <a:r>
              <a:rPr lang="en-US" sz="2000" dirty="0"/>
              <a:t>of 12 years, the penalty of deprivation of liberty for 25 years or the penalty of</a:t>
            </a:r>
            <a:r>
              <a:rPr lang="pl-PL" sz="2000" dirty="0"/>
              <a:t> </a:t>
            </a:r>
            <a:r>
              <a:rPr lang="en-US" sz="2000" dirty="0"/>
              <a:t>deprivation of liberty for life 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3. Whoever kills more than one person in one act or has earlier been</a:t>
            </a:r>
            <a:r>
              <a:rPr lang="pl-PL" sz="2000" dirty="0"/>
              <a:t> </a:t>
            </a:r>
            <a:r>
              <a:rPr lang="en-US" sz="2000" dirty="0"/>
              <a:t>validly and finally convicted for homicide </a:t>
            </a: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also subject to the penalty</a:t>
            </a:r>
            <a:r>
              <a:rPr lang="pl-PL" sz="2000" dirty="0"/>
              <a:t> </a:t>
            </a:r>
            <a:r>
              <a:rPr lang="pl-PL" sz="2000" dirty="0" err="1"/>
              <a:t>specified</a:t>
            </a:r>
            <a:r>
              <a:rPr lang="pl-PL" sz="2000" dirty="0"/>
              <a:t> in § 2.</a:t>
            </a:r>
          </a:p>
          <a:p>
            <a:pPr marL="0" indent="0">
              <a:spcBef>
                <a:spcPts val="500"/>
              </a:spcBef>
              <a:buNone/>
            </a:pP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§ 4. Whoever kills a person due to the influence of an intense emotion</a:t>
            </a:r>
            <a:r>
              <a:rPr lang="pl-PL" sz="2000" dirty="0"/>
              <a:t> </a:t>
            </a:r>
            <a:r>
              <a:rPr lang="pl-PL" sz="2000" dirty="0" err="1"/>
              <a:t>justified</a:t>
            </a:r>
            <a:r>
              <a:rPr lang="pl-PL" sz="2000" dirty="0"/>
              <a:t> by the </a:t>
            </a:r>
            <a:r>
              <a:rPr lang="pl-PL" sz="2000" dirty="0" err="1"/>
              <a:t>circumstances</a:t>
            </a:r>
            <a:endParaRPr lang="pl-PL" sz="2000" dirty="0"/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shall be subject to the penalty of the deprivation of liberty for a term of</a:t>
            </a:r>
            <a:r>
              <a:rPr lang="pl-PL" sz="2000" dirty="0"/>
              <a:t> </a:t>
            </a:r>
            <a:r>
              <a:rPr lang="en-US" sz="2000" dirty="0"/>
              <a:t>between 1 and 10 years.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7888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296672"/>
            <a:ext cx="9087291" cy="1067152"/>
          </a:xfrm>
          <a:ln/>
        </p:spPr>
        <p:txBody>
          <a:bodyPr/>
          <a:lstStyle/>
          <a:p>
            <a:pPr>
              <a:lnSpc>
                <a:spcPct val="76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dirty="0"/>
              <a:t>Law as a </a:t>
            </a:r>
            <a:r>
              <a:rPr lang="pl-PL" dirty="0" err="1"/>
              <a:t>multi-layered</a:t>
            </a:r>
            <a:r>
              <a:rPr lang="pl-PL" dirty="0"/>
              <a:t> system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14400" y="1212608"/>
            <a:ext cx="9912626" cy="5098135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 lnSpcReduction="10000"/>
          </a:bodyPr>
          <a:lstStyle/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992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sz="3992" dirty="0"/>
              <a:t>„</a:t>
            </a:r>
            <a:r>
              <a:rPr lang="en-GB" sz="3992" dirty="0"/>
              <a:t>Shrek</a:t>
            </a:r>
            <a:r>
              <a:rPr lang="pl-PL" sz="3992" dirty="0"/>
              <a:t> </a:t>
            </a:r>
            <a:r>
              <a:rPr lang="en-GB" sz="3992" dirty="0"/>
              <a:t>Principle</a:t>
            </a:r>
            <a:r>
              <a:rPr lang="pl-PL" sz="3992" dirty="0"/>
              <a:t>”</a:t>
            </a:r>
            <a:endParaRPr lang="en-GB" sz="3992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266" dirty="0"/>
          </a:p>
          <a:p>
            <a:pPr marL="188664" indent="-184343" algn="ctr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266" dirty="0"/>
          </a:p>
          <a:p>
            <a:pPr marL="188664" indent="-184343" algn="ctr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3266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en-GB" sz="2359" dirty="0"/>
              <a:t>'Typical' rules, that is legal provisions which are formulated in legal texts </a:t>
            </a:r>
            <a:endParaRPr lang="pl-PL" sz="2359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en-GB" sz="2359" dirty="0"/>
              <a:t>(or other traditional sources of law), creates only a 'surface-level' of law.</a:t>
            </a:r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sz="2359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sz="2359" dirty="0" err="1"/>
              <a:t>Next</a:t>
            </a:r>
            <a:r>
              <a:rPr lang="pl-PL" sz="2359" dirty="0"/>
              <a:t> to </a:t>
            </a:r>
            <a:r>
              <a:rPr lang="en-GB" sz="2359" dirty="0"/>
              <a:t>this level, law includes also other components. </a:t>
            </a:r>
            <a:endParaRPr lang="pl-PL" sz="2359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pl-PL" sz="2359" dirty="0"/>
          </a:p>
          <a:p>
            <a:pPr marL="188664" indent="-184343">
              <a:lnSpc>
                <a:spcPct val="82000"/>
              </a:lnSpc>
              <a:buSzPct val="45000"/>
              <a:buNone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sz="2359" dirty="0" err="1"/>
              <a:t>Concepts</a:t>
            </a:r>
            <a:r>
              <a:rPr lang="pl-PL" sz="2359" dirty="0"/>
              <a:t> of </a:t>
            </a:r>
            <a:r>
              <a:rPr lang="pl-PL" sz="2359" dirty="0" err="1"/>
              <a:t>legal</a:t>
            </a:r>
            <a:r>
              <a:rPr lang="pl-PL" sz="2359" dirty="0"/>
              <a:t> system and </a:t>
            </a:r>
            <a:r>
              <a:rPr lang="pl-PL" sz="2359" dirty="0" err="1"/>
              <a:t>legal</a:t>
            </a:r>
            <a:r>
              <a:rPr lang="pl-PL" sz="2359" dirty="0"/>
              <a:t> order</a:t>
            </a:r>
            <a:endParaRPr lang="en-GB" sz="2359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2769" y="296672"/>
            <a:ext cx="3617843" cy="2711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5817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</a:t>
            </a:r>
            <a:r>
              <a:rPr lang="pl-PL" dirty="0" err="1"/>
              <a:t>Sources</a:t>
            </a:r>
            <a:r>
              <a:rPr lang="pl-PL" dirty="0"/>
              <a:t>” of legal order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816531" y="1926873"/>
          <a:ext cx="6314538" cy="438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28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847859" y="425461"/>
            <a:ext cx="8782491" cy="1067152"/>
          </a:xfrm>
          <a:ln/>
        </p:spPr>
        <p:txBody>
          <a:bodyPr/>
          <a:lstStyle/>
          <a:p>
            <a:pPr>
              <a:lnSpc>
                <a:spcPct val="76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culture</a:t>
            </a:r>
            <a:endParaRPr lang="en-GB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847859" y="1719782"/>
            <a:ext cx="10496282" cy="4396782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marL="461521" indent="-457200">
              <a:lnSpc>
                <a:spcPct val="78000"/>
              </a:lnSpc>
              <a:buSzPct val="45000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dirty="0"/>
              <a:t>A set of </a:t>
            </a:r>
            <a:r>
              <a:rPr lang="pl-PL" dirty="0" err="1"/>
              <a:t>beliefs</a:t>
            </a:r>
            <a:r>
              <a:rPr lang="pl-PL" dirty="0"/>
              <a:t>, </a:t>
            </a:r>
            <a:r>
              <a:rPr lang="pl-PL" dirty="0" err="1"/>
              <a:t>attitudes</a:t>
            </a:r>
            <a:r>
              <a:rPr lang="pl-PL" dirty="0"/>
              <a:t> and </a:t>
            </a:r>
            <a:r>
              <a:rPr lang="pl-PL" dirty="0" err="1"/>
              <a:t>customs</a:t>
            </a:r>
            <a:r>
              <a:rPr lang="pl-PL" dirty="0"/>
              <a:t> </a:t>
            </a:r>
            <a:r>
              <a:rPr lang="pl-PL" dirty="0" err="1"/>
              <a:t>related</a:t>
            </a:r>
            <a:r>
              <a:rPr lang="pl-PL" dirty="0"/>
              <a:t> to the </a:t>
            </a:r>
            <a:r>
              <a:rPr lang="pl-PL" dirty="0" err="1"/>
              <a:t>valid</a:t>
            </a:r>
            <a:r>
              <a:rPr lang="pl-PL" dirty="0"/>
              <a:t> law.</a:t>
            </a:r>
          </a:p>
          <a:p>
            <a:pPr marL="461521" indent="-457200">
              <a:lnSpc>
                <a:spcPct val="78000"/>
              </a:lnSpc>
              <a:buSzPct val="45000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pl-PL" dirty="0"/>
          </a:p>
          <a:p>
            <a:pPr marL="461521" indent="-457200">
              <a:lnSpc>
                <a:spcPct val="78000"/>
              </a:lnSpc>
              <a:buSzPct val="45000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en-GB" dirty="0"/>
              <a:t>Legal culture </a:t>
            </a:r>
            <a:r>
              <a:rPr lang="en-GB" i="1" dirty="0" err="1"/>
              <a:t>sensu</a:t>
            </a:r>
            <a:r>
              <a:rPr lang="en-GB" i="1" dirty="0"/>
              <a:t> largo</a:t>
            </a:r>
            <a:r>
              <a:rPr lang="pl-PL" i="1" dirty="0"/>
              <a:t> and sensu stricto </a:t>
            </a:r>
            <a:r>
              <a:rPr lang="pl-PL" dirty="0"/>
              <a:t>(c</a:t>
            </a:r>
            <a:r>
              <a:rPr lang="en-GB" dirty="0" err="1"/>
              <a:t>ulture</a:t>
            </a:r>
            <a:r>
              <a:rPr lang="en-GB" dirty="0"/>
              <a:t> of legal </a:t>
            </a:r>
            <a:r>
              <a:rPr lang="en-GB" dirty="0" err="1"/>
              <a:t>profe</a:t>
            </a:r>
            <a:r>
              <a:rPr lang="pl-PL" dirty="0"/>
              <a:t>s</a:t>
            </a:r>
            <a:r>
              <a:rPr lang="en-GB" dirty="0" err="1"/>
              <a:t>sionals</a:t>
            </a:r>
            <a:r>
              <a:rPr lang="pl-PL" dirty="0"/>
              <a:t>)</a:t>
            </a:r>
            <a:r>
              <a:rPr lang="en-GB" dirty="0"/>
              <a:t>.</a:t>
            </a:r>
          </a:p>
          <a:p>
            <a:pPr marL="461521" indent="-457200">
              <a:lnSpc>
                <a:spcPct val="78000"/>
              </a:lnSpc>
              <a:buSzPct val="45000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en-GB" dirty="0"/>
          </a:p>
          <a:p>
            <a:pPr marL="461521" indent="-457200">
              <a:lnSpc>
                <a:spcPct val="78000"/>
              </a:lnSpc>
              <a:buSzPct val="45000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culture</a:t>
            </a:r>
            <a:r>
              <a:rPr lang="pl-PL" dirty="0"/>
              <a:t> </a:t>
            </a:r>
            <a:r>
              <a:rPr lang="pl-PL" i="1" dirty="0"/>
              <a:t>sensu stricto </a:t>
            </a:r>
            <a:r>
              <a:rPr lang="pl-PL" dirty="0" err="1"/>
              <a:t>is</a:t>
            </a:r>
            <a:r>
              <a:rPr lang="pl-PL" dirty="0"/>
              <a:t> c</a:t>
            </a:r>
            <a:r>
              <a:rPr lang="en-GB" dirty="0" err="1"/>
              <a:t>reated</a:t>
            </a:r>
            <a:r>
              <a:rPr lang="en-GB" dirty="0"/>
              <a:t> by legal practices, legal science,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and </a:t>
            </a:r>
            <a:r>
              <a:rPr lang="en-GB" dirty="0" err="1"/>
              <a:t>legislat</a:t>
            </a:r>
            <a:r>
              <a:rPr lang="pl-PL" dirty="0" err="1"/>
              <a:t>ion</a:t>
            </a:r>
            <a:r>
              <a:rPr lang="pl-PL" dirty="0"/>
              <a:t>.</a:t>
            </a:r>
          </a:p>
          <a:p>
            <a:pPr marL="461521" indent="-457200">
              <a:lnSpc>
                <a:spcPct val="78000"/>
              </a:lnSpc>
              <a:buSzPct val="45000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endParaRPr lang="pl-PL" dirty="0"/>
          </a:p>
          <a:p>
            <a:pPr marL="461521" indent="-457200">
              <a:lnSpc>
                <a:spcPct val="78000"/>
              </a:lnSpc>
              <a:buSzPct val="45000"/>
              <a:tabLst>
                <a:tab pos="188664" algn="l"/>
                <a:tab pos="283716" algn="l"/>
                <a:tab pos="691286" algn="l"/>
                <a:tab pos="1098858" algn="l"/>
                <a:tab pos="1506428" algn="l"/>
                <a:tab pos="1914000" algn="l"/>
                <a:tab pos="2321570" algn="l"/>
                <a:tab pos="2729142" algn="l"/>
                <a:tab pos="3136712" algn="l"/>
                <a:tab pos="3544283" algn="l"/>
                <a:tab pos="3951854" algn="l"/>
                <a:tab pos="4359425" algn="l"/>
                <a:tab pos="4766996" algn="l"/>
                <a:tab pos="5174567" algn="l"/>
                <a:tab pos="5582138" algn="l"/>
                <a:tab pos="5989709" algn="l"/>
                <a:tab pos="6397280" algn="l"/>
                <a:tab pos="6804851" algn="l"/>
                <a:tab pos="7212421" algn="l"/>
                <a:tab pos="7619993" algn="l"/>
                <a:tab pos="8027563" algn="l"/>
              </a:tabLst>
            </a:pP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culture</a:t>
            </a:r>
            <a:r>
              <a:rPr lang="pl-PL" dirty="0"/>
              <a:t> sensu stricto as </a:t>
            </a:r>
            <a:r>
              <a:rPr lang="pl-PL" i="1" dirty="0" err="1"/>
              <a:t>ius</a:t>
            </a:r>
            <a:r>
              <a:rPr lang="pl-PL" i="1" dirty="0"/>
              <a:t> </a:t>
            </a:r>
            <a:r>
              <a:rPr lang="pl-PL" dirty="0"/>
              <a:t>(</a:t>
            </a:r>
            <a:r>
              <a:rPr lang="pl-PL" i="1" dirty="0" err="1"/>
              <a:t>ius</a:t>
            </a:r>
            <a:r>
              <a:rPr lang="pl-PL" i="1" dirty="0"/>
              <a:t> </a:t>
            </a:r>
            <a:r>
              <a:rPr lang="pl-PL" dirty="0"/>
              <a:t>– </a:t>
            </a:r>
            <a:r>
              <a:rPr lang="pl-PL" i="1" dirty="0"/>
              <a:t>lex </a:t>
            </a:r>
            <a:r>
              <a:rPr lang="pl-PL" dirty="0" err="1"/>
              <a:t>dichotomy</a:t>
            </a:r>
            <a:r>
              <a:rPr lang="pl-PL" dirty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816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967410" y="296672"/>
            <a:ext cx="9034282" cy="1067152"/>
          </a:xfrm>
          <a:ln/>
        </p:spPr>
        <p:txBody>
          <a:bodyPr>
            <a:normAutofit/>
          </a:bodyPr>
          <a:lstStyle/>
          <a:p>
            <a:pPr>
              <a:lnSpc>
                <a:spcPct val="76000"/>
              </a:lnSpc>
              <a:buSzPct val="45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en-GB" u="sng" dirty="0">
                <a:ea typeface="msmincho" charset="0"/>
                <a:cs typeface="msmincho" charset="0"/>
              </a:rPr>
              <a:t>Components of legal culture</a:t>
            </a:r>
            <a:endParaRPr lang="en-GB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850435" y="2098301"/>
            <a:ext cx="8491131" cy="4030983"/>
          </a:xfrm>
          <a:prstGeom prst="rect">
            <a:avLst/>
          </a:prstGeom>
          <a:noFill/>
          <a:ln/>
        </p:spPr>
        <p:txBody>
          <a:bodyPr vert="horz" lIns="0" tIns="0" rIns="0" bIns="0" rtlCol="0" anchor="ctr">
            <a:normAutofit/>
          </a:bodyPr>
          <a:lstStyle/>
          <a:p>
            <a:pPr marL="184343" indent="-184343">
              <a:lnSpc>
                <a:spcPct val="95000"/>
              </a:lnSpc>
              <a:buSzPct val="45000"/>
              <a:buFont typeface="Wingdings" charset="2"/>
              <a:buChar char=""/>
              <a:tabLst>
                <a:tab pos="184343" algn="l"/>
                <a:tab pos="279395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</a:tabLst>
            </a:pPr>
            <a:r>
              <a:rPr lang="en-GB" b="1" dirty="0"/>
              <a:t>methodical element </a:t>
            </a:r>
            <a:r>
              <a:rPr lang="en-GB" dirty="0"/>
              <a:t>(</a:t>
            </a:r>
            <a:r>
              <a:rPr lang="pl-PL" dirty="0" err="1"/>
              <a:t>methods</a:t>
            </a:r>
            <a:r>
              <a:rPr lang="pl-PL" dirty="0"/>
              <a:t> </a:t>
            </a:r>
            <a:r>
              <a:rPr lang="en-GB" dirty="0"/>
              <a:t>of legal reasoning)‏</a:t>
            </a:r>
          </a:p>
          <a:p>
            <a:pPr marL="184343" indent="-184343">
              <a:lnSpc>
                <a:spcPct val="143000"/>
              </a:lnSpc>
              <a:buSzPct val="45000"/>
              <a:buFont typeface="Wingdings" charset="2"/>
              <a:buChar char=""/>
              <a:tabLst>
                <a:tab pos="184343" algn="l"/>
                <a:tab pos="279395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</a:tabLst>
            </a:pPr>
            <a:r>
              <a:rPr lang="en-GB" b="1" dirty="0"/>
              <a:t>conceptual element </a:t>
            </a:r>
            <a:r>
              <a:rPr lang="en-GB" dirty="0"/>
              <a:t>(basic concepts of law)‏</a:t>
            </a:r>
          </a:p>
          <a:p>
            <a:pPr marL="184343" indent="-184343">
              <a:lnSpc>
                <a:spcPct val="143000"/>
              </a:lnSpc>
              <a:buSzPct val="45000"/>
              <a:buFont typeface="Wingdings" charset="2"/>
              <a:buChar char=""/>
              <a:tabLst>
                <a:tab pos="184343" algn="l"/>
                <a:tab pos="279395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</a:tabLst>
            </a:pPr>
            <a:r>
              <a:rPr lang="en-GB" b="1" dirty="0"/>
              <a:t>normative element </a:t>
            </a:r>
            <a:r>
              <a:rPr lang="en-GB" dirty="0"/>
              <a:t>(general legal principles)‏</a:t>
            </a:r>
          </a:p>
          <a:p>
            <a:pPr marL="184343" indent="-184343">
              <a:lnSpc>
                <a:spcPct val="143000"/>
              </a:lnSpc>
              <a:buSzPct val="45000"/>
              <a:buFont typeface="Wingdings" charset="2"/>
              <a:buChar char=""/>
              <a:tabLst>
                <a:tab pos="184343" algn="l"/>
                <a:tab pos="279395" algn="l"/>
                <a:tab pos="686966" algn="l"/>
                <a:tab pos="1094537" algn="l"/>
                <a:tab pos="1502108" algn="l"/>
                <a:tab pos="1909679" algn="l"/>
                <a:tab pos="2317250" algn="l"/>
                <a:tab pos="2724821" algn="l"/>
                <a:tab pos="3132392" algn="l"/>
                <a:tab pos="3539962" algn="l"/>
                <a:tab pos="3947534" algn="l"/>
                <a:tab pos="4355104" algn="l"/>
                <a:tab pos="4762676" algn="l"/>
                <a:tab pos="5170246" algn="l"/>
                <a:tab pos="5577818" algn="l"/>
                <a:tab pos="5985388" algn="l"/>
                <a:tab pos="6392959" algn="l"/>
                <a:tab pos="6800530" algn="l"/>
                <a:tab pos="7208101" algn="l"/>
                <a:tab pos="7615672" algn="l"/>
                <a:tab pos="8023243" algn="l"/>
              </a:tabLst>
            </a:pPr>
            <a:r>
              <a:rPr lang="en-GB" b="1" dirty="0"/>
              <a:t>general doctrines</a:t>
            </a:r>
            <a:r>
              <a:rPr lang="en-GB" dirty="0"/>
              <a:t>‏</a:t>
            </a:r>
          </a:p>
        </p:txBody>
      </p:sp>
    </p:spTree>
    <p:extLst>
      <p:ext uri="{BB962C8B-B14F-4D97-AF65-F5344CB8AC3E}">
        <p14:creationId xmlns:p14="http://schemas.microsoft.com/office/powerpoint/2010/main" val="2115854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037748" y="1049884"/>
            <a:ext cx="4703353" cy="7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355" dirty="0"/>
              <a:t>MUNICIPAL LAW</a:t>
            </a:r>
          </a:p>
        </p:txBody>
      </p:sp>
      <p:sp>
        <p:nvSpPr>
          <p:cNvPr id="9" name="Strzałka w prawo 8"/>
          <p:cNvSpPr/>
          <p:nvPr/>
        </p:nvSpPr>
        <p:spPr bwMode="auto">
          <a:xfrm rot="2853747">
            <a:off x="7199994" y="1886659"/>
            <a:ext cx="1012739" cy="936555"/>
          </a:xfrm>
          <a:prstGeom prst="righ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33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Strzałka w prawo 9"/>
          <p:cNvSpPr/>
          <p:nvPr/>
        </p:nvSpPr>
        <p:spPr bwMode="auto">
          <a:xfrm rot="8117925">
            <a:off x="3724482" y="1885996"/>
            <a:ext cx="1012739" cy="936555"/>
          </a:xfrm>
          <a:prstGeom prst="rightArrow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</a:bodyPr>
          <a:lstStyle/>
          <a:p>
            <a:pPr defTabSz="407571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l-PL" sz="1633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980566" y="2841081"/>
            <a:ext cx="3592839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77" dirty="0"/>
              <a:t>DOMESTIC </a:t>
            </a:r>
            <a:r>
              <a:rPr lang="pl-PL" sz="2177" dirty="0" err="1"/>
              <a:t>or</a:t>
            </a:r>
            <a:r>
              <a:rPr lang="pl-PL" sz="2177" dirty="0"/>
              <a:t> NATIONAL</a:t>
            </a:r>
          </a:p>
          <a:p>
            <a:pPr algn="ctr"/>
            <a:r>
              <a:rPr lang="pl-PL" sz="2177" dirty="0"/>
              <a:t>LAW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291973" y="2841081"/>
            <a:ext cx="3592839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177" dirty="0"/>
              <a:t>LOCAL LAW</a:t>
            </a:r>
          </a:p>
        </p:txBody>
      </p:sp>
      <p:pic>
        <p:nvPicPr>
          <p:cNvPr id="1026" name="Picture 2" descr="http://static1.squarespace.com/static/551f154de4b07056fd89ff05/t/559a5175e4b01787e5276fea/1436176758511/Honshu+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8" y="3624973"/>
            <a:ext cx="3994057" cy="2324542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4/40/New_Tokyo_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865" y="3429000"/>
            <a:ext cx="2675599" cy="267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06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International law</a:t>
            </a:r>
          </a:p>
        </p:txBody>
      </p:sp>
      <p:pic>
        <p:nvPicPr>
          <p:cNvPr id="45058" name="Picture 2" descr="http://www.cartedumonde.net/carte-du-monde/monde/grand/carte-du-monde-polit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566" y="1469270"/>
            <a:ext cx="8267305" cy="4507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38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International law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- Public international law</a:t>
            </a:r>
          </a:p>
          <a:p>
            <a:pPr marL="0" indent="0">
              <a:buNone/>
            </a:pPr>
            <a:r>
              <a:rPr lang="pl-PL" dirty="0"/>
              <a:t>	relations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sovereign</a:t>
            </a:r>
            <a:r>
              <a:rPr lang="pl-PL" dirty="0"/>
              <a:t> </a:t>
            </a:r>
            <a:r>
              <a:rPr lang="pl-PL" dirty="0" err="1"/>
              <a:t>states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Supranational</a:t>
            </a:r>
            <a:r>
              <a:rPr lang="pl-PL" dirty="0"/>
              <a:t> law</a:t>
            </a:r>
          </a:p>
          <a:p>
            <a:pPr marL="815142" indent="0">
              <a:buNone/>
            </a:pPr>
            <a:r>
              <a:rPr lang="pl-PL" dirty="0" err="1"/>
              <a:t>states</a:t>
            </a:r>
            <a:r>
              <a:rPr lang="pl-PL" dirty="0"/>
              <a:t> and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individuals</a:t>
            </a:r>
            <a:r>
              <a:rPr lang="pl-PL" dirty="0"/>
              <a:t>; </a:t>
            </a:r>
            <a:br>
              <a:rPr lang="pl-PL" dirty="0"/>
            </a:br>
            <a:r>
              <a:rPr lang="pl-PL" dirty="0" err="1"/>
              <a:t>limitation</a:t>
            </a:r>
            <a:r>
              <a:rPr lang="pl-PL" dirty="0"/>
              <a:t> of </a:t>
            </a:r>
            <a:r>
              <a:rPr lang="pl-PL" dirty="0" err="1"/>
              <a:t>state’s</a:t>
            </a:r>
            <a:r>
              <a:rPr lang="pl-PL" dirty="0"/>
              <a:t> </a:t>
            </a:r>
            <a:r>
              <a:rPr lang="pl-PL" dirty="0" err="1"/>
              <a:t>sovereignity</a:t>
            </a:r>
            <a:r>
              <a:rPr lang="pl-PL" dirty="0"/>
              <a:t> by </a:t>
            </a:r>
            <a:r>
              <a:rPr lang="pl-PL" dirty="0" err="1"/>
              <a:t>supranational</a:t>
            </a:r>
            <a:r>
              <a:rPr lang="pl-PL" dirty="0"/>
              <a:t> </a:t>
            </a:r>
            <a:r>
              <a:rPr lang="pl-PL" dirty="0" err="1"/>
              <a:t>jurisdiction</a:t>
            </a:r>
            <a:r>
              <a:rPr lang="pl-PL" dirty="0"/>
              <a:t> (EU; ICC)</a:t>
            </a:r>
          </a:p>
          <a:p>
            <a:pPr marL="815142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Quasi-</a:t>
            </a:r>
            <a:r>
              <a:rPr lang="pl-PL" dirty="0" err="1"/>
              <a:t>legal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of </a:t>
            </a:r>
            <a:r>
              <a:rPr lang="pl-PL" dirty="0" err="1"/>
              <a:t>private</a:t>
            </a:r>
            <a:r>
              <a:rPr lang="pl-PL" dirty="0"/>
              <a:t> </a:t>
            </a:r>
            <a:r>
              <a:rPr lang="pl-PL" dirty="0" err="1"/>
              <a:t>organizations</a:t>
            </a:r>
            <a:r>
              <a:rPr lang="pl-PL" dirty="0"/>
              <a:t> (FIFA)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err="1"/>
              <a:t>Private</a:t>
            </a:r>
            <a:r>
              <a:rPr lang="pl-PL" dirty="0"/>
              <a:t> international law (</a:t>
            </a:r>
            <a:r>
              <a:rPr lang="pl-PL" dirty="0" err="1"/>
              <a:t>conflict</a:t>
            </a:r>
            <a:r>
              <a:rPr lang="pl-PL" dirty="0"/>
              <a:t> of </a:t>
            </a:r>
            <a:r>
              <a:rPr lang="pl-PL" dirty="0" err="1"/>
              <a:t>laws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0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681</Words>
  <Application>Microsoft Office PowerPoint</Application>
  <PresentationFormat>Panoramiczny</PresentationFormat>
  <Paragraphs>166</Paragraphs>
  <Slides>20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Motyw pakietu Office</vt:lpstr>
      <vt:lpstr>Legal Language Legal system</vt:lpstr>
      <vt:lpstr>Prezentacja programu PowerPoint</vt:lpstr>
      <vt:lpstr>Law as a multi-layered system</vt:lpstr>
      <vt:lpstr>„Sources” of legal order</vt:lpstr>
      <vt:lpstr>Legal culture</vt:lpstr>
      <vt:lpstr>Components of legal culture</vt:lpstr>
      <vt:lpstr>Prezentacja programu PowerPoint</vt:lpstr>
      <vt:lpstr>International law</vt:lpstr>
      <vt:lpstr>International law</vt:lpstr>
      <vt:lpstr>Laws in legal system</vt:lpstr>
      <vt:lpstr>Public vs. private law</vt:lpstr>
      <vt:lpstr>Public vs. private law: Mr. Mustafi and the Town Hall</vt:lpstr>
      <vt:lpstr>Public vs. private law: Mr. Mustafi and the Town Hall</vt:lpstr>
      <vt:lpstr>Branches of law</vt:lpstr>
      <vt:lpstr>The organization of legal system</vt:lpstr>
      <vt:lpstr>Hierarchy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 System</dc:title>
  <dc:creator>Maciej Pichlak</dc:creator>
  <cp:lastModifiedBy>Maciej Pichlak</cp:lastModifiedBy>
  <cp:revision>24</cp:revision>
  <dcterms:created xsi:type="dcterms:W3CDTF">2016-12-14T10:45:07Z</dcterms:created>
  <dcterms:modified xsi:type="dcterms:W3CDTF">2019-10-22T08:25:31Z</dcterms:modified>
</cp:coreProperties>
</file>