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1" r:id="rId2"/>
    <p:sldId id="258" r:id="rId3"/>
    <p:sldId id="262" r:id="rId4"/>
    <p:sldId id="263" r:id="rId5"/>
    <p:sldId id="264" r:id="rId6"/>
    <p:sldId id="266" r:id="rId7"/>
    <p:sldId id="267" r:id="rId8"/>
    <p:sldId id="268" r:id="rId9"/>
    <p:sldId id="265" r:id="rId10"/>
    <p:sldId id="269" r:id="rId11"/>
    <p:sldId id="270" r:id="rId12"/>
    <p:sldId id="271" r:id="rId13"/>
    <p:sldId id="272" r:id="rId14"/>
    <p:sldId id="275" r:id="rId15"/>
    <p:sldId id="274" r:id="rId16"/>
    <p:sldId id="276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F63DF-CA52-4908-B593-AA00C854B346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2BB9845-F7CD-45BB-89F1-23B1CA15A1B2}">
      <dgm:prSet phldrT="[Tekst]"/>
      <dgm:spPr/>
      <dgm:t>
        <a:bodyPr/>
        <a:lstStyle/>
        <a:p>
          <a:endParaRPr lang="pl-PL" dirty="0">
            <a:solidFill>
              <a:schemeClr val="tx1"/>
            </a:solidFill>
          </a:endParaRPr>
        </a:p>
      </dgm:t>
    </dgm:pt>
    <dgm:pt modelId="{582969CC-E1EE-4937-A940-5B9118A500FD}" type="parTrans" cxnId="{4C881E94-D618-4439-A3FE-1B8BDE0F1F89}">
      <dgm:prSet/>
      <dgm:spPr/>
      <dgm:t>
        <a:bodyPr/>
        <a:lstStyle/>
        <a:p>
          <a:endParaRPr lang="pl-PL"/>
        </a:p>
      </dgm:t>
    </dgm:pt>
    <dgm:pt modelId="{0188F1A3-A3CD-41CB-BCDF-CAF8223D8CE1}" type="sibTrans" cxnId="{4C881E94-D618-4439-A3FE-1B8BDE0F1F89}">
      <dgm:prSet/>
      <dgm:spPr/>
      <dgm:t>
        <a:bodyPr/>
        <a:lstStyle/>
        <a:p>
          <a:endParaRPr lang="pl-PL"/>
        </a:p>
      </dgm:t>
    </dgm:pt>
    <dgm:pt modelId="{FA94FB9F-4856-4114-8D8E-903624FACF4E}">
      <dgm:prSet phldrT="[Tekst]"/>
      <dgm:spPr/>
      <dgm:t>
        <a:bodyPr/>
        <a:lstStyle/>
        <a:p>
          <a:endParaRPr lang="pl-PL" dirty="0"/>
        </a:p>
      </dgm:t>
    </dgm:pt>
    <dgm:pt modelId="{47396C9D-1380-4B29-ACE5-E75BE38774C5}" type="parTrans" cxnId="{3013ED03-2DD5-4902-84E5-8BEE39505ED0}">
      <dgm:prSet/>
      <dgm:spPr/>
      <dgm:t>
        <a:bodyPr/>
        <a:lstStyle/>
        <a:p>
          <a:endParaRPr lang="pl-PL"/>
        </a:p>
      </dgm:t>
    </dgm:pt>
    <dgm:pt modelId="{BEAE0072-C412-4EC6-9965-7457B021881D}" type="sibTrans" cxnId="{3013ED03-2DD5-4902-84E5-8BEE39505ED0}">
      <dgm:prSet/>
      <dgm:spPr/>
      <dgm:t>
        <a:bodyPr/>
        <a:lstStyle/>
        <a:p>
          <a:endParaRPr lang="pl-PL"/>
        </a:p>
      </dgm:t>
    </dgm:pt>
    <dgm:pt modelId="{D481AA67-53AF-4AF3-99F1-1B7C42691E4F}">
      <dgm:prSet phldrT="[Tekst]"/>
      <dgm:spPr/>
      <dgm:t>
        <a:bodyPr/>
        <a:lstStyle/>
        <a:p>
          <a:endParaRPr lang="pl-PL" dirty="0"/>
        </a:p>
      </dgm:t>
    </dgm:pt>
    <dgm:pt modelId="{ED18F3E2-43AF-45BB-B090-F0C8BB6053FB}" type="parTrans" cxnId="{6FAABDF5-AF55-4DE8-A42A-C669417D5D1C}">
      <dgm:prSet/>
      <dgm:spPr/>
      <dgm:t>
        <a:bodyPr/>
        <a:lstStyle/>
        <a:p>
          <a:endParaRPr lang="pl-PL"/>
        </a:p>
      </dgm:t>
    </dgm:pt>
    <dgm:pt modelId="{6CA2625C-FF9A-4311-A6EF-B530174D32B2}" type="sibTrans" cxnId="{6FAABDF5-AF55-4DE8-A42A-C669417D5D1C}">
      <dgm:prSet/>
      <dgm:spPr/>
      <dgm:t>
        <a:bodyPr/>
        <a:lstStyle/>
        <a:p>
          <a:endParaRPr lang="pl-PL"/>
        </a:p>
      </dgm:t>
    </dgm:pt>
    <dgm:pt modelId="{2D57AD47-FDF6-4A75-88B0-6515C6AC8F52}">
      <dgm:prSet phldrT="[Tekst]"/>
      <dgm:spPr/>
      <dgm:t>
        <a:bodyPr/>
        <a:lstStyle/>
        <a:p>
          <a:endParaRPr lang="pl-PL" dirty="0"/>
        </a:p>
      </dgm:t>
    </dgm:pt>
    <dgm:pt modelId="{C2D08DCC-037E-4F0C-8704-E3025A4CCD51}" type="parTrans" cxnId="{C9026527-8F79-48EB-8FED-B569839498E5}">
      <dgm:prSet/>
      <dgm:spPr/>
      <dgm:t>
        <a:bodyPr/>
        <a:lstStyle/>
        <a:p>
          <a:endParaRPr lang="pl-PL"/>
        </a:p>
      </dgm:t>
    </dgm:pt>
    <dgm:pt modelId="{460A6459-C5B5-4CCB-932D-26453FF36B62}" type="sibTrans" cxnId="{C9026527-8F79-48EB-8FED-B569839498E5}">
      <dgm:prSet/>
      <dgm:spPr/>
      <dgm:t>
        <a:bodyPr/>
        <a:lstStyle/>
        <a:p>
          <a:endParaRPr lang="pl-PL"/>
        </a:p>
      </dgm:t>
    </dgm:pt>
    <dgm:pt modelId="{25B7E4DF-C3D9-429B-8EC3-65B81E763456}" type="pres">
      <dgm:prSet presAssocID="{5B4F63DF-CA52-4908-B593-AA00C854B346}" presName="Name0" presStyleCnt="0">
        <dgm:presLayoutVars>
          <dgm:dir/>
          <dgm:animLvl val="lvl"/>
          <dgm:resizeHandles val="exact"/>
        </dgm:presLayoutVars>
      </dgm:prSet>
      <dgm:spPr/>
    </dgm:pt>
    <dgm:pt modelId="{EF73F2D2-492C-49FC-A752-BAC2AEBC4065}" type="pres">
      <dgm:prSet presAssocID="{A2BB9845-F7CD-45BB-89F1-23B1CA15A1B2}" presName="Name8" presStyleCnt="0"/>
      <dgm:spPr/>
    </dgm:pt>
    <dgm:pt modelId="{0C76BCA2-807F-48A0-84CE-4C1A20D160E6}" type="pres">
      <dgm:prSet presAssocID="{A2BB9845-F7CD-45BB-89F1-23B1CA15A1B2}" presName="level" presStyleLbl="node1" presStyleIdx="0" presStyleCnt="4">
        <dgm:presLayoutVars>
          <dgm:chMax val="1"/>
          <dgm:bulletEnabled val="1"/>
        </dgm:presLayoutVars>
      </dgm:prSet>
      <dgm:spPr/>
    </dgm:pt>
    <dgm:pt modelId="{DAA3BB70-AE3C-4E37-AC02-16D429ABB6E6}" type="pres">
      <dgm:prSet presAssocID="{A2BB9845-F7CD-45BB-89F1-23B1CA15A1B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0F4A72-3437-4E05-A1A6-6E94A2325D4C}" type="pres">
      <dgm:prSet presAssocID="{FA94FB9F-4856-4114-8D8E-903624FACF4E}" presName="Name8" presStyleCnt="0"/>
      <dgm:spPr/>
    </dgm:pt>
    <dgm:pt modelId="{52A5DC15-B27F-4D24-8040-C5B43B80DB1B}" type="pres">
      <dgm:prSet presAssocID="{FA94FB9F-4856-4114-8D8E-903624FACF4E}" presName="level" presStyleLbl="node1" presStyleIdx="1" presStyleCnt="4">
        <dgm:presLayoutVars>
          <dgm:chMax val="1"/>
          <dgm:bulletEnabled val="1"/>
        </dgm:presLayoutVars>
      </dgm:prSet>
      <dgm:spPr/>
    </dgm:pt>
    <dgm:pt modelId="{0D803C27-3161-411A-A655-566C0C0F39C9}" type="pres">
      <dgm:prSet presAssocID="{FA94FB9F-4856-4114-8D8E-903624FACF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EAFFF0D-95F6-40C8-9EBC-38075CC3E60E}" type="pres">
      <dgm:prSet presAssocID="{D481AA67-53AF-4AF3-99F1-1B7C42691E4F}" presName="Name8" presStyleCnt="0"/>
      <dgm:spPr/>
    </dgm:pt>
    <dgm:pt modelId="{A4E55494-31FE-4FC3-82C3-DCB6613324A3}" type="pres">
      <dgm:prSet presAssocID="{D481AA67-53AF-4AF3-99F1-1B7C42691E4F}" presName="level" presStyleLbl="node1" presStyleIdx="2" presStyleCnt="4">
        <dgm:presLayoutVars>
          <dgm:chMax val="1"/>
          <dgm:bulletEnabled val="1"/>
        </dgm:presLayoutVars>
      </dgm:prSet>
      <dgm:spPr/>
    </dgm:pt>
    <dgm:pt modelId="{71C74E93-6F15-4BB8-B71A-A30614E3B0B3}" type="pres">
      <dgm:prSet presAssocID="{D481AA67-53AF-4AF3-99F1-1B7C42691E4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E12BEC-1C5D-4ABB-BC33-BE80CB7B9FE3}" type="pres">
      <dgm:prSet presAssocID="{2D57AD47-FDF6-4A75-88B0-6515C6AC8F52}" presName="Name8" presStyleCnt="0"/>
      <dgm:spPr/>
    </dgm:pt>
    <dgm:pt modelId="{E6B605D4-FEAE-41E8-A7B2-9AD9B7002B55}" type="pres">
      <dgm:prSet presAssocID="{2D57AD47-FDF6-4A75-88B0-6515C6AC8F52}" presName="level" presStyleLbl="node1" presStyleIdx="3" presStyleCnt="4">
        <dgm:presLayoutVars>
          <dgm:chMax val="1"/>
          <dgm:bulletEnabled val="1"/>
        </dgm:presLayoutVars>
      </dgm:prSet>
      <dgm:spPr/>
    </dgm:pt>
    <dgm:pt modelId="{B433E726-D508-408A-BDE5-CF25E36785D3}" type="pres">
      <dgm:prSet presAssocID="{2D57AD47-FDF6-4A75-88B0-6515C6AC8F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013ED03-2DD5-4902-84E5-8BEE39505ED0}" srcId="{5B4F63DF-CA52-4908-B593-AA00C854B346}" destId="{FA94FB9F-4856-4114-8D8E-903624FACF4E}" srcOrd="1" destOrd="0" parTransId="{47396C9D-1380-4B29-ACE5-E75BE38774C5}" sibTransId="{BEAE0072-C412-4EC6-9965-7457B021881D}"/>
    <dgm:cxn modelId="{C9026527-8F79-48EB-8FED-B569839498E5}" srcId="{5B4F63DF-CA52-4908-B593-AA00C854B346}" destId="{2D57AD47-FDF6-4A75-88B0-6515C6AC8F52}" srcOrd="3" destOrd="0" parTransId="{C2D08DCC-037E-4F0C-8704-E3025A4CCD51}" sibTransId="{460A6459-C5B5-4CCB-932D-26453FF36B62}"/>
    <dgm:cxn modelId="{65336E3A-A867-4718-8250-91EC6B772DB5}" type="presOf" srcId="{FA94FB9F-4856-4114-8D8E-903624FACF4E}" destId="{0D803C27-3161-411A-A655-566C0C0F39C9}" srcOrd="1" destOrd="0" presId="urn:microsoft.com/office/officeart/2005/8/layout/pyramid1"/>
    <dgm:cxn modelId="{4D192F82-11F8-415B-8520-80D4871C35ED}" type="presOf" srcId="{2D57AD47-FDF6-4A75-88B0-6515C6AC8F52}" destId="{B433E726-D508-408A-BDE5-CF25E36785D3}" srcOrd="1" destOrd="0" presId="urn:microsoft.com/office/officeart/2005/8/layout/pyramid1"/>
    <dgm:cxn modelId="{4C881E94-D618-4439-A3FE-1B8BDE0F1F89}" srcId="{5B4F63DF-CA52-4908-B593-AA00C854B346}" destId="{A2BB9845-F7CD-45BB-89F1-23B1CA15A1B2}" srcOrd="0" destOrd="0" parTransId="{582969CC-E1EE-4937-A940-5B9118A500FD}" sibTransId="{0188F1A3-A3CD-41CB-BCDF-CAF8223D8CE1}"/>
    <dgm:cxn modelId="{08E3E397-EE1C-452D-821A-4EC1634137F0}" type="presOf" srcId="{D481AA67-53AF-4AF3-99F1-1B7C42691E4F}" destId="{71C74E93-6F15-4BB8-B71A-A30614E3B0B3}" srcOrd="1" destOrd="0" presId="urn:microsoft.com/office/officeart/2005/8/layout/pyramid1"/>
    <dgm:cxn modelId="{900B2C98-F10E-44C4-B80F-36F3C2FCE10B}" type="presOf" srcId="{D481AA67-53AF-4AF3-99F1-1B7C42691E4F}" destId="{A4E55494-31FE-4FC3-82C3-DCB6613324A3}" srcOrd="0" destOrd="0" presId="urn:microsoft.com/office/officeart/2005/8/layout/pyramid1"/>
    <dgm:cxn modelId="{6806D5A4-C176-4757-860E-A2960F8CAC24}" type="presOf" srcId="{5B4F63DF-CA52-4908-B593-AA00C854B346}" destId="{25B7E4DF-C3D9-429B-8EC3-65B81E763456}" srcOrd="0" destOrd="0" presId="urn:microsoft.com/office/officeart/2005/8/layout/pyramid1"/>
    <dgm:cxn modelId="{2AF5A2AF-8A13-4C06-A98C-AA2609B5971E}" type="presOf" srcId="{A2BB9845-F7CD-45BB-89F1-23B1CA15A1B2}" destId="{DAA3BB70-AE3C-4E37-AC02-16D429ABB6E6}" srcOrd="1" destOrd="0" presId="urn:microsoft.com/office/officeart/2005/8/layout/pyramid1"/>
    <dgm:cxn modelId="{22D5DBC7-585D-4922-84DF-4802D73F2DCF}" type="presOf" srcId="{2D57AD47-FDF6-4A75-88B0-6515C6AC8F52}" destId="{E6B605D4-FEAE-41E8-A7B2-9AD9B7002B55}" srcOrd="0" destOrd="0" presId="urn:microsoft.com/office/officeart/2005/8/layout/pyramid1"/>
    <dgm:cxn modelId="{22A8C9D2-A407-473B-BCBB-E04D728AADCA}" type="presOf" srcId="{FA94FB9F-4856-4114-8D8E-903624FACF4E}" destId="{52A5DC15-B27F-4D24-8040-C5B43B80DB1B}" srcOrd="0" destOrd="0" presId="urn:microsoft.com/office/officeart/2005/8/layout/pyramid1"/>
    <dgm:cxn modelId="{47B8B8E7-E0E3-4718-8760-5F2B37A7602D}" type="presOf" srcId="{A2BB9845-F7CD-45BB-89F1-23B1CA15A1B2}" destId="{0C76BCA2-807F-48A0-84CE-4C1A20D160E6}" srcOrd="0" destOrd="0" presId="urn:microsoft.com/office/officeart/2005/8/layout/pyramid1"/>
    <dgm:cxn modelId="{6FAABDF5-AF55-4DE8-A42A-C669417D5D1C}" srcId="{5B4F63DF-CA52-4908-B593-AA00C854B346}" destId="{D481AA67-53AF-4AF3-99F1-1B7C42691E4F}" srcOrd="2" destOrd="0" parTransId="{ED18F3E2-43AF-45BB-B090-F0C8BB6053FB}" sibTransId="{6CA2625C-FF9A-4311-A6EF-B530174D32B2}"/>
    <dgm:cxn modelId="{357A3BC7-4AAA-4A3A-AD2B-89BA989F53D9}" type="presParOf" srcId="{25B7E4DF-C3D9-429B-8EC3-65B81E763456}" destId="{EF73F2D2-492C-49FC-A752-BAC2AEBC4065}" srcOrd="0" destOrd="0" presId="urn:microsoft.com/office/officeart/2005/8/layout/pyramid1"/>
    <dgm:cxn modelId="{B183F9BE-D157-471A-BE65-7E3F21FD7B3C}" type="presParOf" srcId="{EF73F2D2-492C-49FC-A752-BAC2AEBC4065}" destId="{0C76BCA2-807F-48A0-84CE-4C1A20D160E6}" srcOrd="0" destOrd="0" presId="urn:microsoft.com/office/officeart/2005/8/layout/pyramid1"/>
    <dgm:cxn modelId="{D05FC714-F4EE-4B58-BE38-773115B88580}" type="presParOf" srcId="{EF73F2D2-492C-49FC-A752-BAC2AEBC4065}" destId="{DAA3BB70-AE3C-4E37-AC02-16D429ABB6E6}" srcOrd="1" destOrd="0" presId="urn:microsoft.com/office/officeart/2005/8/layout/pyramid1"/>
    <dgm:cxn modelId="{B7A56093-E86F-433B-979F-511FC09A91F7}" type="presParOf" srcId="{25B7E4DF-C3D9-429B-8EC3-65B81E763456}" destId="{E40F4A72-3437-4E05-A1A6-6E94A2325D4C}" srcOrd="1" destOrd="0" presId="urn:microsoft.com/office/officeart/2005/8/layout/pyramid1"/>
    <dgm:cxn modelId="{65DCE2FD-70B0-4FE9-8633-E7460B1809FF}" type="presParOf" srcId="{E40F4A72-3437-4E05-A1A6-6E94A2325D4C}" destId="{52A5DC15-B27F-4D24-8040-C5B43B80DB1B}" srcOrd="0" destOrd="0" presId="urn:microsoft.com/office/officeart/2005/8/layout/pyramid1"/>
    <dgm:cxn modelId="{EC6A1AD6-8F6D-4CB4-8D37-C28679D4ADBF}" type="presParOf" srcId="{E40F4A72-3437-4E05-A1A6-6E94A2325D4C}" destId="{0D803C27-3161-411A-A655-566C0C0F39C9}" srcOrd="1" destOrd="0" presId="urn:microsoft.com/office/officeart/2005/8/layout/pyramid1"/>
    <dgm:cxn modelId="{E711641E-1276-49C3-AC4C-317C72B3EE62}" type="presParOf" srcId="{25B7E4DF-C3D9-429B-8EC3-65B81E763456}" destId="{2EAFFF0D-95F6-40C8-9EBC-38075CC3E60E}" srcOrd="2" destOrd="0" presId="urn:microsoft.com/office/officeart/2005/8/layout/pyramid1"/>
    <dgm:cxn modelId="{A043CEF7-76E2-476A-9025-299B25F2B5EC}" type="presParOf" srcId="{2EAFFF0D-95F6-40C8-9EBC-38075CC3E60E}" destId="{A4E55494-31FE-4FC3-82C3-DCB6613324A3}" srcOrd="0" destOrd="0" presId="urn:microsoft.com/office/officeart/2005/8/layout/pyramid1"/>
    <dgm:cxn modelId="{623F312D-976D-4EE3-9E17-F5A8C9304BAD}" type="presParOf" srcId="{2EAFFF0D-95F6-40C8-9EBC-38075CC3E60E}" destId="{71C74E93-6F15-4BB8-B71A-A30614E3B0B3}" srcOrd="1" destOrd="0" presId="urn:microsoft.com/office/officeart/2005/8/layout/pyramid1"/>
    <dgm:cxn modelId="{FE2F6353-1D6F-410F-BDD8-FACCE4E9908D}" type="presParOf" srcId="{25B7E4DF-C3D9-429B-8EC3-65B81E763456}" destId="{22E12BEC-1C5D-4ABB-BC33-BE80CB7B9FE3}" srcOrd="3" destOrd="0" presId="urn:microsoft.com/office/officeart/2005/8/layout/pyramid1"/>
    <dgm:cxn modelId="{57C6DC17-6D1C-4F06-9E9C-1565066FD4E6}" type="presParOf" srcId="{22E12BEC-1C5D-4ABB-BC33-BE80CB7B9FE3}" destId="{E6B605D4-FEAE-41E8-A7B2-9AD9B7002B55}" srcOrd="0" destOrd="0" presId="urn:microsoft.com/office/officeart/2005/8/layout/pyramid1"/>
    <dgm:cxn modelId="{0061D807-FF87-472F-8457-C343DAC4C4A8}" type="presParOf" srcId="{22E12BEC-1C5D-4ABB-BC33-BE80CB7B9FE3}" destId="{B433E726-D508-408A-BDE5-CF25E36785D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4F63DF-CA52-4908-B593-AA00C854B346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2BB9845-F7CD-45BB-89F1-23B1CA15A1B2}">
      <dgm:prSet phldrT="[Tekst]"/>
      <dgm:spPr/>
      <dgm:t>
        <a:bodyPr/>
        <a:lstStyle/>
        <a:p>
          <a:r>
            <a:rPr lang="pl-PL" dirty="0" err="1">
              <a:solidFill>
                <a:schemeClr val="tx1"/>
              </a:solidFill>
            </a:rPr>
            <a:t>Constitution</a:t>
          </a:r>
          <a:endParaRPr lang="pl-PL" dirty="0">
            <a:solidFill>
              <a:schemeClr val="tx1"/>
            </a:solidFill>
          </a:endParaRPr>
        </a:p>
      </dgm:t>
    </dgm:pt>
    <dgm:pt modelId="{582969CC-E1EE-4937-A940-5B9118A500FD}" type="parTrans" cxnId="{4C881E94-D618-4439-A3FE-1B8BDE0F1F89}">
      <dgm:prSet/>
      <dgm:spPr/>
      <dgm:t>
        <a:bodyPr/>
        <a:lstStyle/>
        <a:p>
          <a:endParaRPr lang="pl-PL"/>
        </a:p>
      </dgm:t>
    </dgm:pt>
    <dgm:pt modelId="{0188F1A3-A3CD-41CB-BCDF-CAF8223D8CE1}" type="sibTrans" cxnId="{4C881E94-D618-4439-A3FE-1B8BDE0F1F89}">
      <dgm:prSet/>
      <dgm:spPr/>
      <dgm:t>
        <a:bodyPr/>
        <a:lstStyle/>
        <a:p>
          <a:endParaRPr lang="pl-PL"/>
        </a:p>
      </dgm:t>
    </dgm:pt>
    <dgm:pt modelId="{FA94FB9F-4856-4114-8D8E-903624FACF4E}">
      <dgm:prSet phldrT="[Tekst]"/>
      <dgm:spPr/>
      <dgm:t>
        <a:bodyPr/>
        <a:lstStyle/>
        <a:p>
          <a:r>
            <a:rPr lang="pl-PL" dirty="0" err="1"/>
            <a:t>Legislation</a:t>
          </a:r>
          <a:endParaRPr lang="pl-PL" dirty="0"/>
        </a:p>
      </dgm:t>
    </dgm:pt>
    <dgm:pt modelId="{47396C9D-1380-4B29-ACE5-E75BE38774C5}" type="parTrans" cxnId="{3013ED03-2DD5-4902-84E5-8BEE39505ED0}">
      <dgm:prSet/>
      <dgm:spPr/>
      <dgm:t>
        <a:bodyPr/>
        <a:lstStyle/>
        <a:p>
          <a:endParaRPr lang="pl-PL"/>
        </a:p>
      </dgm:t>
    </dgm:pt>
    <dgm:pt modelId="{BEAE0072-C412-4EC6-9965-7457B021881D}" type="sibTrans" cxnId="{3013ED03-2DD5-4902-84E5-8BEE39505ED0}">
      <dgm:prSet/>
      <dgm:spPr/>
      <dgm:t>
        <a:bodyPr/>
        <a:lstStyle/>
        <a:p>
          <a:endParaRPr lang="pl-PL"/>
        </a:p>
      </dgm:t>
    </dgm:pt>
    <dgm:pt modelId="{D481AA67-53AF-4AF3-99F1-1B7C42691E4F}">
      <dgm:prSet phldrT="[Tekst]"/>
      <dgm:spPr/>
      <dgm:t>
        <a:bodyPr/>
        <a:lstStyle/>
        <a:p>
          <a:r>
            <a:rPr lang="pl-PL" dirty="0" err="1"/>
            <a:t>Subordinate</a:t>
          </a:r>
          <a:r>
            <a:rPr lang="pl-PL" dirty="0"/>
            <a:t> </a:t>
          </a:r>
          <a:r>
            <a:rPr lang="pl-PL" dirty="0" err="1"/>
            <a:t>legislation</a:t>
          </a:r>
          <a:endParaRPr lang="pl-PL" dirty="0"/>
        </a:p>
      </dgm:t>
    </dgm:pt>
    <dgm:pt modelId="{ED18F3E2-43AF-45BB-B090-F0C8BB6053FB}" type="parTrans" cxnId="{6FAABDF5-AF55-4DE8-A42A-C669417D5D1C}">
      <dgm:prSet/>
      <dgm:spPr/>
      <dgm:t>
        <a:bodyPr/>
        <a:lstStyle/>
        <a:p>
          <a:endParaRPr lang="pl-PL"/>
        </a:p>
      </dgm:t>
    </dgm:pt>
    <dgm:pt modelId="{6CA2625C-FF9A-4311-A6EF-B530174D32B2}" type="sibTrans" cxnId="{6FAABDF5-AF55-4DE8-A42A-C669417D5D1C}">
      <dgm:prSet/>
      <dgm:spPr/>
      <dgm:t>
        <a:bodyPr/>
        <a:lstStyle/>
        <a:p>
          <a:endParaRPr lang="pl-PL"/>
        </a:p>
      </dgm:t>
    </dgm:pt>
    <dgm:pt modelId="{2D57AD47-FDF6-4A75-88B0-6515C6AC8F52}">
      <dgm:prSet phldrT="[Tekst]"/>
      <dgm:spPr/>
      <dgm:t>
        <a:bodyPr/>
        <a:lstStyle/>
        <a:p>
          <a:r>
            <a:rPr lang="pl-PL" dirty="0" err="1"/>
            <a:t>Local</a:t>
          </a:r>
          <a:r>
            <a:rPr lang="pl-PL" dirty="0"/>
            <a:t> </a:t>
          </a:r>
          <a:r>
            <a:rPr lang="pl-PL" dirty="0" err="1"/>
            <a:t>laws</a:t>
          </a:r>
          <a:r>
            <a:rPr lang="pl-PL" dirty="0"/>
            <a:t> etc.</a:t>
          </a:r>
        </a:p>
      </dgm:t>
    </dgm:pt>
    <dgm:pt modelId="{C2D08DCC-037E-4F0C-8704-E3025A4CCD51}" type="parTrans" cxnId="{C9026527-8F79-48EB-8FED-B569839498E5}">
      <dgm:prSet/>
      <dgm:spPr/>
      <dgm:t>
        <a:bodyPr/>
        <a:lstStyle/>
        <a:p>
          <a:endParaRPr lang="pl-PL"/>
        </a:p>
      </dgm:t>
    </dgm:pt>
    <dgm:pt modelId="{460A6459-C5B5-4CCB-932D-26453FF36B62}" type="sibTrans" cxnId="{C9026527-8F79-48EB-8FED-B569839498E5}">
      <dgm:prSet/>
      <dgm:spPr/>
      <dgm:t>
        <a:bodyPr/>
        <a:lstStyle/>
        <a:p>
          <a:endParaRPr lang="pl-PL"/>
        </a:p>
      </dgm:t>
    </dgm:pt>
    <dgm:pt modelId="{25B7E4DF-C3D9-429B-8EC3-65B81E763456}" type="pres">
      <dgm:prSet presAssocID="{5B4F63DF-CA52-4908-B593-AA00C854B346}" presName="Name0" presStyleCnt="0">
        <dgm:presLayoutVars>
          <dgm:dir/>
          <dgm:animLvl val="lvl"/>
          <dgm:resizeHandles val="exact"/>
        </dgm:presLayoutVars>
      </dgm:prSet>
      <dgm:spPr/>
    </dgm:pt>
    <dgm:pt modelId="{EF73F2D2-492C-49FC-A752-BAC2AEBC4065}" type="pres">
      <dgm:prSet presAssocID="{A2BB9845-F7CD-45BB-89F1-23B1CA15A1B2}" presName="Name8" presStyleCnt="0"/>
      <dgm:spPr/>
    </dgm:pt>
    <dgm:pt modelId="{0C76BCA2-807F-48A0-84CE-4C1A20D160E6}" type="pres">
      <dgm:prSet presAssocID="{A2BB9845-F7CD-45BB-89F1-23B1CA15A1B2}" presName="level" presStyleLbl="node1" presStyleIdx="0" presStyleCnt="4">
        <dgm:presLayoutVars>
          <dgm:chMax val="1"/>
          <dgm:bulletEnabled val="1"/>
        </dgm:presLayoutVars>
      </dgm:prSet>
      <dgm:spPr/>
    </dgm:pt>
    <dgm:pt modelId="{DAA3BB70-AE3C-4E37-AC02-16D429ABB6E6}" type="pres">
      <dgm:prSet presAssocID="{A2BB9845-F7CD-45BB-89F1-23B1CA15A1B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0F4A72-3437-4E05-A1A6-6E94A2325D4C}" type="pres">
      <dgm:prSet presAssocID="{FA94FB9F-4856-4114-8D8E-903624FACF4E}" presName="Name8" presStyleCnt="0"/>
      <dgm:spPr/>
    </dgm:pt>
    <dgm:pt modelId="{52A5DC15-B27F-4D24-8040-C5B43B80DB1B}" type="pres">
      <dgm:prSet presAssocID="{FA94FB9F-4856-4114-8D8E-903624FACF4E}" presName="level" presStyleLbl="node1" presStyleIdx="1" presStyleCnt="4">
        <dgm:presLayoutVars>
          <dgm:chMax val="1"/>
          <dgm:bulletEnabled val="1"/>
        </dgm:presLayoutVars>
      </dgm:prSet>
      <dgm:spPr/>
    </dgm:pt>
    <dgm:pt modelId="{0D803C27-3161-411A-A655-566C0C0F39C9}" type="pres">
      <dgm:prSet presAssocID="{FA94FB9F-4856-4114-8D8E-903624FACF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EAFFF0D-95F6-40C8-9EBC-38075CC3E60E}" type="pres">
      <dgm:prSet presAssocID="{D481AA67-53AF-4AF3-99F1-1B7C42691E4F}" presName="Name8" presStyleCnt="0"/>
      <dgm:spPr/>
    </dgm:pt>
    <dgm:pt modelId="{A4E55494-31FE-4FC3-82C3-DCB6613324A3}" type="pres">
      <dgm:prSet presAssocID="{D481AA67-53AF-4AF3-99F1-1B7C42691E4F}" presName="level" presStyleLbl="node1" presStyleIdx="2" presStyleCnt="4">
        <dgm:presLayoutVars>
          <dgm:chMax val="1"/>
          <dgm:bulletEnabled val="1"/>
        </dgm:presLayoutVars>
      </dgm:prSet>
      <dgm:spPr/>
    </dgm:pt>
    <dgm:pt modelId="{71C74E93-6F15-4BB8-B71A-A30614E3B0B3}" type="pres">
      <dgm:prSet presAssocID="{D481AA67-53AF-4AF3-99F1-1B7C42691E4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E12BEC-1C5D-4ABB-BC33-BE80CB7B9FE3}" type="pres">
      <dgm:prSet presAssocID="{2D57AD47-FDF6-4A75-88B0-6515C6AC8F52}" presName="Name8" presStyleCnt="0"/>
      <dgm:spPr/>
    </dgm:pt>
    <dgm:pt modelId="{E6B605D4-FEAE-41E8-A7B2-9AD9B7002B55}" type="pres">
      <dgm:prSet presAssocID="{2D57AD47-FDF6-4A75-88B0-6515C6AC8F52}" presName="level" presStyleLbl="node1" presStyleIdx="3" presStyleCnt="4">
        <dgm:presLayoutVars>
          <dgm:chMax val="1"/>
          <dgm:bulletEnabled val="1"/>
        </dgm:presLayoutVars>
      </dgm:prSet>
      <dgm:spPr/>
    </dgm:pt>
    <dgm:pt modelId="{B433E726-D508-408A-BDE5-CF25E36785D3}" type="pres">
      <dgm:prSet presAssocID="{2D57AD47-FDF6-4A75-88B0-6515C6AC8F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013ED03-2DD5-4902-84E5-8BEE39505ED0}" srcId="{5B4F63DF-CA52-4908-B593-AA00C854B346}" destId="{FA94FB9F-4856-4114-8D8E-903624FACF4E}" srcOrd="1" destOrd="0" parTransId="{47396C9D-1380-4B29-ACE5-E75BE38774C5}" sibTransId="{BEAE0072-C412-4EC6-9965-7457B021881D}"/>
    <dgm:cxn modelId="{C9026527-8F79-48EB-8FED-B569839498E5}" srcId="{5B4F63DF-CA52-4908-B593-AA00C854B346}" destId="{2D57AD47-FDF6-4A75-88B0-6515C6AC8F52}" srcOrd="3" destOrd="0" parTransId="{C2D08DCC-037E-4F0C-8704-E3025A4CCD51}" sibTransId="{460A6459-C5B5-4CCB-932D-26453FF36B62}"/>
    <dgm:cxn modelId="{65336E3A-A867-4718-8250-91EC6B772DB5}" type="presOf" srcId="{FA94FB9F-4856-4114-8D8E-903624FACF4E}" destId="{0D803C27-3161-411A-A655-566C0C0F39C9}" srcOrd="1" destOrd="0" presId="urn:microsoft.com/office/officeart/2005/8/layout/pyramid1"/>
    <dgm:cxn modelId="{4D192F82-11F8-415B-8520-80D4871C35ED}" type="presOf" srcId="{2D57AD47-FDF6-4A75-88B0-6515C6AC8F52}" destId="{B433E726-D508-408A-BDE5-CF25E36785D3}" srcOrd="1" destOrd="0" presId="urn:microsoft.com/office/officeart/2005/8/layout/pyramid1"/>
    <dgm:cxn modelId="{4C881E94-D618-4439-A3FE-1B8BDE0F1F89}" srcId="{5B4F63DF-CA52-4908-B593-AA00C854B346}" destId="{A2BB9845-F7CD-45BB-89F1-23B1CA15A1B2}" srcOrd="0" destOrd="0" parTransId="{582969CC-E1EE-4937-A940-5B9118A500FD}" sibTransId="{0188F1A3-A3CD-41CB-BCDF-CAF8223D8CE1}"/>
    <dgm:cxn modelId="{08E3E397-EE1C-452D-821A-4EC1634137F0}" type="presOf" srcId="{D481AA67-53AF-4AF3-99F1-1B7C42691E4F}" destId="{71C74E93-6F15-4BB8-B71A-A30614E3B0B3}" srcOrd="1" destOrd="0" presId="urn:microsoft.com/office/officeart/2005/8/layout/pyramid1"/>
    <dgm:cxn modelId="{900B2C98-F10E-44C4-B80F-36F3C2FCE10B}" type="presOf" srcId="{D481AA67-53AF-4AF3-99F1-1B7C42691E4F}" destId="{A4E55494-31FE-4FC3-82C3-DCB6613324A3}" srcOrd="0" destOrd="0" presId="urn:microsoft.com/office/officeart/2005/8/layout/pyramid1"/>
    <dgm:cxn modelId="{6806D5A4-C176-4757-860E-A2960F8CAC24}" type="presOf" srcId="{5B4F63DF-CA52-4908-B593-AA00C854B346}" destId="{25B7E4DF-C3D9-429B-8EC3-65B81E763456}" srcOrd="0" destOrd="0" presId="urn:microsoft.com/office/officeart/2005/8/layout/pyramid1"/>
    <dgm:cxn modelId="{2AF5A2AF-8A13-4C06-A98C-AA2609B5971E}" type="presOf" srcId="{A2BB9845-F7CD-45BB-89F1-23B1CA15A1B2}" destId="{DAA3BB70-AE3C-4E37-AC02-16D429ABB6E6}" srcOrd="1" destOrd="0" presId="urn:microsoft.com/office/officeart/2005/8/layout/pyramid1"/>
    <dgm:cxn modelId="{22D5DBC7-585D-4922-84DF-4802D73F2DCF}" type="presOf" srcId="{2D57AD47-FDF6-4A75-88B0-6515C6AC8F52}" destId="{E6B605D4-FEAE-41E8-A7B2-9AD9B7002B55}" srcOrd="0" destOrd="0" presId="urn:microsoft.com/office/officeart/2005/8/layout/pyramid1"/>
    <dgm:cxn modelId="{22A8C9D2-A407-473B-BCBB-E04D728AADCA}" type="presOf" srcId="{FA94FB9F-4856-4114-8D8E-903624FACF4E}" destId="{52A5DC15-B27F-4D24-8040-C5B43B80DB1B}" srcOrd="0" destOrd="0" presId="urn:microsoft.com/office/officeart/2005/8/layout/pyramid1"/>
    <dgm:cxn modelId="{47B8B8E7-E0E3-4718-8760-5F2B37A7602D}" type="presOf" srcId="{A2BB9845-F7CD-45BB-89F1-23B1CA15A1B2}" destId="{0C76BCA2-807F-48A0-84CE-4C1A20D160E6}" srcOrd="0" destOrd="0" presId="urn:microsoft.com/office/officeart/2005/8/layout/pyramid1"/>
    <dgm:cxn modelId="{6FAABDF5-AF55-4DE8-A42A-C669417D5D1C}" srcId="{5B4F63DF-CA52-4908-B593-AA00C854B346}" destId="{D481AA67-53AF-4AF3-99F1-1B7C42691E4F}" srcOrd="2" destOrd="0" parTransId="{ED18F3E2-43AF-45BB-B090-F0C8BB6053FB}" sibTransId="{6CA2625C-FF9A-4311-A6EF-B530174D32B2}"/>
    <dgm:cxn modelId="{357A3BC7-4AAA-4A3A-AD2B-89BA989F53D9}" type="presParOf" srcId="{25B7E4DF-C3D9-429B-8EC3-65B81E763456}" destId="{EF73F2D2-492C-49FC-A752-BAC2AEBC4065}" srcOrd="0" destOrd="0" presId="urn:microsoft.com/office/officeart/2005/8/layout/pyramid1"/>
    <dgm:cxn modelId="{B183F9BE-D157-471A-BE65-7E3F21FD7B3C}" type="presParOf" srcId="{EF73F2D2-492C-49FC-A752-BAC2AEBC4065}" destId="{0C76BCA2-807F-48A0-84CE-4C1A20D160E6}" srcOrd="0" destOrd="0" presId="urn:microsoft.com/office/officeart/2005/8/layout/pyramid1"/>
    <dgm:cxn modelId="{D05FC714-F4EE-4B58-BE38-773115B88580}" type="presParOf" srcId="{EF73F2D2-492C-49FC-A752-BAC2AEBC4065}" destId="{DAA3BB70-AE3C-4E37-AC02-16D429ABB6E6}" srcOrd="1" destOrd="0" presId="urn:microsoft.com/office/officeart/2005/8/layout/pyramid1"/>
    <dgm:cxn modelId="{B7A56093-E86F-433B-979F-511FC09A91F7}" type="presParOf" srcId="{25B7E4DF-C3D9-429B-8EC3-65B81E763456}" destId="{E40F4A72-3437-4E05-A1A6-6E94A2325D4C}" srcOrd="1" destOrd="0" presId="urn:microsoft.com/office/officeart/2005/8/layout/pyramid1"/>
    <dgm:cxn modelId="{65DCE2FD-70B0-4FE9-8633-E7460B1809FF}" type="presParOf" srcId="{E40F4A72-3437-4E05-A1A6-6E94A2325D4C}" destId="{52A5DC15-B27F-4D24-8040-C5B43B80DB1B}" srcOrd="0" destOrd="0" presId="urn:microsoft.com/office/officeart/2005/8/layout/pyramid1"/>
    <dgm:cxn modelId="{EC6A1AD6-8F6D-4CB4-8D37-C28679D4ADBF}" type="presParOf" srcId="{E40F4A72-3437-4E05-A1A6-6E94A2325D4C}" destId="{0D803C27-3161-411A-A655-566C0C0F39C9}" srcOrd="1" destOrd="0" presId="urn:microsoft.com/office/officeart/2005/8/layout/pyramid1"/>
    <dgm:cxn modelId="{E711641E-1276-49C3-AC4C-317C72B3EE62}" type="presParOf" srcId="{25B7E4DF-C3D9-429B-8EC3-65B81E763456}" destId="{2EAFFF0D-95F6-40C8-9EBC-38075CC3E60E}" srcOrd="2" destOrd="0" presId="urn:microsoft.com/office/officeart/2005/8/layout/pyramid1"/>
    <dgm:cxn modelId="{A043CEF7-76E2-476A-9025-299B25F2B5EC}" type="presParOf" srcId="{2EAFFF0D-95F6-40C8-9EBC-38075CC3E60E}" destId="{A4E55494-31FE-4FC3-82C3-DCB6613324A3}" srcOrd="0" destOrd="0" presId="urn:microsoft.com/office/officeart/2005/8/layout/pyramid1"/>
    <dgm:cxn modelId="{623F312D-976D-4EE3-9E17-F5A8C9304BAD}" type="presParOf" srcId="{2EAFFF0D-95F6-40C8-9EBC-38075CC3E60E}" destId="{71C74E93-6F15-4BB8-B71A-A30614E3B0B3}" srcOrd="1" destOrd="0" presId="urn:microsoft.com/office/officeart/2005/8/layout/pyramid1"/>
    <dgm:cxn modelId="{FE2F6353-1D6F-410F-BDD8-FACCE4E9908D}" type="presParOf" srcId="{25B7E4DF-C3D9-429B-8EC3-65B81E763456}" destId="{22E12BEC-1C5D-4ABB-BC33-BE80CB7B9FE3}" srcOrd="3" destOrd="0" presId="urn:microsoft.com/office/officeart/2005/8/layout/pyramid1"/>
    <dgm:cxn modelId="{57C6DC17-6D1C-4F06-9E9C-1565066FD4E6}" type="presParOf" srcId="{22E12BEC-1C5D-4ABB-BC33-BE80CB7B9FE3}" destId="{E6B605D4-FEAE-41E8-A7B2-9AD9B7002B55}" srcOrd="0" destOrd="0" presId="urn:microsoft.com/office/officeart/2005/8/layout/pyramid1"/>
    <dgm:cxn modelId="{0061D807-FF87-472F-8457-C343DAC4C4A8}" type="presParOf" srcId="{22E12BEC-1C5D-4ABB-BC33-BE80CB7B9FE3}" destId="{B433E726-D508-408A-BDE5-CF25E36785D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6BCA2-807F-48A0-84CE-4C1A20D160E6}">
      <dsp:nvSpPr>
        <dsp:cNvPr id="0" name=""/>
        <dsp:cNvSpPr/>
      </dsp:nvSpPr>
      <dsp:spPr>
        <a:xfrm>
          <a:off x="2913308" y="0"/>
          <a:ext cx="1942205" cy="1260907"/>
        </a:xfrm>
        <a:prstGeom prst="trapezoid">
          <a:avLst>
            <a:gd name="adj" fmla="val 7701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>
            <a:solidFill>
              <a:schemeClr val="tx1"/>
            </a:solidFill>
          </a:endParaRPr>
        </a:p>
      </dsp:txBody>
      <dsp:txXfrm>
        <a:off x="2913308" y="0"/>
        <a:ext cx="1942205" cy="1260907"/>
      </dsp:txXfrm>
    </dsp:sp>
    <dsp:sp modelId="{52A5DC15-B27F-4D24-8040-C5B43B80DB1B}">
      <dsp:nvSpPr>
        <dsp:cNvPr id="0" name=""/>
        <dsp:cNvSpPr/>
      </dsp:nvSpPr>
      <dsp:spPr>
        <a:xfrm>
          <a:off x="1942205" y="1260907"/>
          <a:ext cx="3884411" cy="1260907"/>
        </a:xfrm>
        <a:prstGeom prst="trapezoid">
          <a:avLst>
            <a:gd name="adj" fmla="val 77016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/>
        </a:p>
      </dsp:txBody>
      <dsp:txXfrm>
        <a:off x="2621977" y="1260907"/>
        <a:ext cx="2524867" cy="1260907"/>
      </dsp:txXfrm>
    </dsp:sp>
    <dsp:sp modelId="{A4E55494-31FE-4FC3-82C3-DCB6613324A3}">
      <dsp:nvSpPr>
        <dsp:cNvPr id="0" name=""/>
        <dsp:cNvSpPr/>
      </dsp:nvSpPr>
      <dsp:spPr>
        <a:xfrm>
          <a:off x="971102" y="2521814"/>
          <a:ext cx="5826617" cy="1260907"/>
        </a:xfrm>
        <a:prstGeom prst="trapezoid">
          <a:avLst>
            <a:gd name="adj" fmla="val 77016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/>
        </a:p>
      </dsp:txBody>
      <dsp:txXfrm>
        <a:off x="1990760" y="2521814"/>
        <a:ext cx="3787301" cy="1260907"/>
      </dsp:txXfrm>
    </dsp:sp>
    <dsp:sp modelId="{E6B605D4-FEAE-41E8-A7B2-9AD9B7002B55}">
      <dsp:nvSpPr>
        <dsp:cNvPr id="0" name=""/>
        <dsp:cNvSpPr/>
      </dsp:nvSpPr>
      <dsp:spPr>
        <a:xfrm>
          <a:off x="0" y="3782721"/>
          <a:ext cx="7768823" cy="1260907"/>
        </a:xfrm>
        <a:prstGeom prst="trapezoid">
          <a:avLst>
            <a:gd name="adj" fmla="val 77016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/>
        </a:p>
      </dsp:txBody>
      <dsp:txXfrm>
        <a:off x="1359544" y="3782721"/>
        <a:ext cx="5049734" cy="12609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6BCA2-807F-48A0-84CE-4C1A20D160E6}">
      <dsp:nvSpPr>
        <dsp:cNvPr id="0" name=""/>
        <dsp:cNvSpPr/>
      </dsp:nvSpPr>
      <dsp:spPr>
        <a:xfrm>
          <a:off x="2913308" y="0"/>
          <a:ext cx="1942205" cy="1260907"/>
        </a:xfrm>
        <a:prstGeom prst="trapezoid">
          <a:avLst>
            <a:gd name="adj" fmla="val 7701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>
              <a:solidFill>
                <a:schemeClr val="tx1"/>
              </a:solidFill>
            </a:rPr>
            <a:t>Constitution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2913308" y="0"/>
        <a:ext cx="1942205" cy="1260907"/>
      </dsp:txXfrm>
    </dsp:sp>
    <dsp:sp modelId="{52A5DC15-B27F-4D24-8040-C5B43B80DB1B}">
      <dsp:nvSpPr>
        <dsp:cNvPr id="0" name=""/>
        <dsp:cNvSpPr/>
      </dsp:nvSpPr>
      <dsp:spPr>
        <a:xfrm>
          <a:off x="1942205" y="1260907"/>
          <a:ext cx="3884411" cy="1260907"/>
        </a:xfrm>
        <a:prstGeom prst="trapezoid">
          <a:avLst>
            <a:gd name="adj" fmla="val 77016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/>
            <a:t>Legislation</a:t>
          </a:r>
          <a:endParaRPr lang="pl-PL" sz="2900" kern="1200" dirty="0"/>
        </a:p>
      </dsp:txBody>
      <dsp:txXfrm>
        <a:off x="2621977" y="1260907"/>
        <a:ext cx="2524867" cy="1260907"/>
      </dsp:txXfrm>
    </dsp:sp>
    <dsp:sp modelId="{A4E55494-31FE-4FC3-82C3-DCB6613324A3}">
      <dsp:nvSpPr>
        <dsp:cNvPr id="0" name=""/>
        <dsp:cNvSpPr/>
      </dsp:nvSpPr>
      <dsp:spPr>
        <a:xfrm>
          <a:off x="971102" y="2521814"/>
          <a:ext cx="5826617" cy="1260907"/>
        </a:xfrm>
        <a:prstGeom prst="trapezoid">
          <a:avLst>
            <a:gd name="adj" fmla="val 77016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/>
            <a:t>Subordinate</a:t>
          </a:r>
          <a:r>
            <a:rPr lang="pl-PL" sz="2900" kern="1200" dirty="0"/>
            <a:t> </a:t>
          </a:r>
          <a:r>
            <a:rPr lang="pl-PL" sz="2900" kern="1200" dirty="0" err="1"/>
            <a:t>legislation</a:t>
          </a:r>
          <a:endParaRPr lang="pl-PL" sz="2900" kern="1200" dirty="0"/>
        </a:p>
      </dsp:txBody>
      <dsp:txXfrm>
        <a:off x="1990760" y="2521814"/>
        <a:ext cx="3787301" cy="1260907"/>
      </dsp:txXfrm>
    </dsp:sp>
    <dsp:sp modelId="{E6B605D4-FEAE-41E8-A7B2-9AD9B7002B55}">
      <dsp:nvSpPr>
        <dsp:cNvPr id="0" name=""/>
        <dsp:cNvSpPr/>
      </dsp:nvSpPr>
      <dsp:spPr>
        <a:xfrm>
          <a:off x="0" y="3782721"/>
          <a:ext cx="7768823" cy="1260907"/>
        </a:xfrm>
        <a:prstGeom prst="trapezoid">
          <a:avLst>
            <a:gd name="adj" fmla="val 77016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/>
            <a:t>Local</a:t>
          </a:r>
          <a:r>
            <a:rPr lang="pl-PL" sz="2900" kern="1200" dirty="0"/>
            <a:t> </a:t>
          </a:r>
          <a:r>
            <a:rPr lang="pl-PL" sz="2900" kern="1200" dirty="0" err="1"/>
            <a:t>laws</a:t>
          </a:r>
          <a:r>
            <a:rPr lang="pl-PL" sz="2900" kern="1200" dirty="0"/>
            <a:t> etc.</a:t>
          </a:r>
        </a:p>
      </dsp:txBody>
      <dsp:txXfrm>
        <a:off x="1359544" y="3782721"/>
        <a:ext cx="5049734" cy="1260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D8C91-DEA1-4A43-B5B8-19795056A582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FB18E-117F-4799-B975-5020B4E785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6534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7550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775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849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392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4720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4F3951-EA04-43A4-9FB7-E0AFF3B0B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6EEC1EF-B64B-4B60-B4E9-EA90145E0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8BAFC0-0EB0-4EF9-A18C-5CBFFE267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661C3A-EF37-4830-BFBA-AA671D2F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E68D0A-0A71-49BD-8119-C38EACADB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091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77F2D3-DA4C-4BDD-870A-6E15E5CEF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DA1499A-6AA0-44BD-BD0C-C202E1B0B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A0115E-142E-4F4E-96E1-852A8EB6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109976-612B-4E5C-9D50-F785A695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FFF5BC-D8BA-406F-A451-A8BF1C41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96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92C8AE4-55D8-4A67-AECD-97665C287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969B58A-9037-4888-ACCA-8D801102C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025817-14DC-4BA2-ACD3-0B96B589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C0C997-56E5-4087-945A-8F9C456E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6F879D-D7BA-4561-8059-D5F0A1413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374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6641" y="256347"/>
            <a:ext cx="10406400" cy="11406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9009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B464B2-AF7C-453C-A4D5-5C12C864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50A144-F406-47F3-812C-7C79A758E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67883A-D603-4FB4-8E85-65EB621E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001E5D-0E8C-4412-958F-E18CBF98A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02AAF3-2776-4B12-A5BB-AA5BA691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235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8404E5-F923-4836-9177-1FF1A574F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0CDAC1-0F08-44AC-AB26-AB1222481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8334C5-0F48-4443-AB99-D26941406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EB5CE2-0456-437E-AB28-84EE997A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B8FAE1-54BD-4EAE-9A01-B44C3239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168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361973-AEBC-4DE2-BB04-546F056CD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93B842-1A77-4A39-A830-576EE219F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215B13-A968-423C-9223-16C954872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E387362-D1DF-40C1-BAF4-A9AF07015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DE39F5E-9047-402F-8076-FCD7DC57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6C226A-2024-4599-A12E-78C962456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51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77385F-BB12-46F7-AD64-4356C93F8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1C8A37-602B-43A4-B67F-185F2DD90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53E8940-3AF8-4DD7-879C-A62733BB4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635CB97-A855-4351-9F24-57FD3371F5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B311C09-F70C-4B91-830A-9056D3449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0959783-5647-4B81-9EBE-41E2DE75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EBE7990-EB89-41BC-ADAD-3DFBB2B38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F95F10C-1C43-49B6-B384-ACCB00E57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79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1F9C70-51FB-4464-9752-4DAD4098C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80704FA-5629-429E-A528-A3AE575DE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73BF693-4E70-41F8-A266-100DE4F7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D532D98-83FE-4909-943A-2BBF1B57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87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4F7377A-E64A-4E18-80E8-F4E04A9C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70310D2-62C7-4B58-8F0B-AB63FEB9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C10AE5D-1B61-4FFA-9A44-3016DEDD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01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DA7D81-DA06-4E68-B70B-32843AAA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E4448F-A867-41BE-A1E3-6A3EA5B49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7A8C5C-271A-4331-8F2F-AB6D97B30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E3F188C-A236-4C6A-99C7-C3B5EAF8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B556904-9B13-4DA4-B20C-12EF0726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E4F5C3-1F4C-4FE2-8460-171DED246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942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7853F9-15B5-4954-AB12-806B79B5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41262FC-4BC0-402A-B93F-CF0D6F7A97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17BDA6-36E3-4B12-B4F2-89C852A5C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F851E5-14DD-4602-A4E7-423E903A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A619B28-92A4-4213-B9A7-DD3396642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6A35C85-7D8A-4731-B358-933DA20F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02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68E7990-39EA-413E-9428-0D1C411A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D11BD6-3684-4ACA-BF5F-0D55C414A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BCC4C9-B7A9-4AD4-9D1C-CD09FD4A6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1208-293C-41EB-A40E-169FFCAF2464}" type="datetimeFigureOut">
              <a:rPr lang="pl-PL" smtClean="0"/>
              <a:t>07.11.2019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2DAD0E-0C49-4904-B596-1BC8D5BEC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8072C4-5196-4D6A-8D4E-805E650B6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690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 err="1"/>
              <a:t>Legal</a:t>
            </a:r>
            <a:r>
              <a:rPr lang="pl-PL" dirty="0"/>
              <a:t> Language</a:t>
            </a:r>
            <a:br>
              <a:rPr lang="pl-PL" dirty="0"/>
            </a:br>
            <a:r>
              <a:rPr lang="en-US" sz="4400" dirty="0">
                <a:solidFill>
                  <a:schemeClr val="bg2">
                    <a:lumMod val="50000"/>
                  </a:schemeClr>
                </a:solidFill>
              </a:rPr>
              <a:t>Sources of Law &amp; Law Creating</a:t>
            </a:r>
            <a:endParaRPr lang="pl-PL" sz="4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Room</a:t>
            </a:r>
            <a:r>
              <a:rPr lang="pl-PL" sz="1600" dirty="0"/>
              <a:t> 302A | </a:t>
            </a: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CEAFDC-BAA1-4F20-BD2F-383F3533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/>
              <a:t>Delegated</a:t>
            </a:r>
            <a:r>
              <a:rPr lang="pl-PL" sz="4000" dirty="0"/>
              <a:t> </a:t>
            </a:r>
            <a:r>
              <a:rPr lang="pl-PL" sz="4000" dirty="0" err="1"/>
              <a:t>legislation</a:t>
            </a:r>
            <a:r>
              <a:rPr lang="pl-PL" sz="4000" dirty="0"/>
              <a:t>: </a:t>
            </a:r>
            <a:r>
              <a:rPr lang="pl-PL" sz="4000" dirty="0" err="1"/>
              <a:t>regulation</a:t>
            </a:r>
            <a:r>
              <a:rPr lang="pl-PL" sz="4000" dirty="0"/>
              <a:t> in </a:t>
            </a:r>
            <a:r>
              <a:rPr lang="pl-PL" sz="4000" dirty="0" err="1"/>
              <a:t>Polish</a:t>
            </a:r>
            <a:r>
              <a:rPr lang="pl-PL" sz="4000" dirty="0"/>
              <a:t> law</a:t>
            </a:r>
            <a:br>
              <a:rPr lang="pl-PL" sz="4000" dirty="0"/>
            </a:br>
            <a:r>
              <a:rPr lang="pl-PL" sz="4000" dirty="0">
                <a:solidFill>
                  <a:schemeClr val="bg2">
                    <a:lumMod val="25000"/>
                  </a:schemeClr>
                </a:solidFill>
              </a:rPr>
              <a:t>(rozporządzenie)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E90F8C-7C1F-4CE2-9800-2882EA45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err="1"/>
              <a:t>Article</a:t>
            </a:r>
            <a:r>
              <a:rPr lang="pl-PL" dirty="0"/>
              <a:t> 92 of the </a:t>
            </a:r>
            <a:r>
              <a:rPr lang="pl-PL" dirty="0" err="1"/>
              <a:t>Polish</a:t>
            </a:r>
            <a:r>
              <a:rPr lang="pl-PL" dirty="0"/>
              <a:t> </a:t>
            </a:r>
            <a:r>
              <a:rPr lang="pl-PL" dirty="0" err="1"/>
              <a:t>Constitution</a:t>
            </a:r>
            <a:r>
              <a:rPr lang="pl-PL" dirty="0"/>
              <a:t>: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Regulations shall be issued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on the basis of specific authorization contained in</a:t>
            </a:r>
            <a:r>
              <a:rPr lang="pl-PL" dirty="0"/>
              <a:t> </a:t>
            </a:r>
            <a:r>
              <a:rPr lang="pl-PL" dirty="0" err="1"/>
              <a:t>statutes</a:t>
            </a:r>
            <a:r>
              <a:rPr lang="en-US" dirty="0"/>
              <a:t> 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for the purpose of implementation of statutes 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by the organs specified in the Constitution. 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authorization shall specify 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organ appropriate to issue a regulation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scope of matters to be regulated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guidelines concerning the provisions of such act.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123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310850-0CD5-4776-A59F-5FE4ECB1E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International </a:t>
            </a:r>
            <a:r>
              <a:rPr lang="pl-PL" dirty="0" err="1"/>
              <a:t>treaties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D234A6-29AA-48D4-8865-A7DB6E473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err="1"/>
              <a:t>Ratification</a:t>
            </a:r>
            <a:r>
              <a:rPr lang="pl-PL" dirty="0"/>
              <a:t>: the </a:t>
            </a:r>
            <a:r>
              <a:rPr lang="pl-PL" dirty="0" err="1"/>
              <a:t>act</a:t>
            </a:r>
            <a:r>
              <a:rPr lang="pl-PL" dirty="0"/>
              <a:t> of </a:t>
            </a:r>
            <a:r>
              <a:rPr lang="pl-PL" dirty="0" err="1"/>
              <a:t>formal</a:t>
            </a:r>
            <a:r>
              <a:rPr lang="pl-PL" dirty="0"/>
              <a:t> </a:t>
            </a:r>
            <a:r>
              <a:rPr lang="pl-PL" dirty="0" err="1"/>
              <a:t>signing</a:t>
            </a:r>
            <a:r>
              <a:rPr lang="pl-PL" dirty="0"/>
              <a:t> and </a:t>
            </a:r>
            <a:r>
              <a:rPr lang="pl-PL" dirty="0" err="1"/>
              <a:t>confirmation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r>
              <a:rPr lang="pl-PL" dirty="0"/>
              <a:t>In </a:t>
            </a:r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cases</a:t>
            </a:r>
            <a:r>
              <a:rPr lang="pl-PL" dirty="0"/>
              <a:t> (and </a:t>
            </a:r>
            <a:r>
              <a:rPr lang="pl-PL" dirty="0" err="1"/>
              <a:t>countries</a:t>
            </a:r>
            <a:r>
              <a:rPr lang="pl-PL" dirty="0"/>
              <a:t>), </a:t>
            </a:r>
            <a:r>
              <a:rPr lang="pl-PL" dirty="0" err="1"/>
              <a:t>ratification</a:t>
            </a:r>
            <a:r>
              <a:rPr lang="pl-PL" dirty="0"/>
              <a:t> </a:t>
            </a:r>
            <a:r>
              <a:rPr lang="pl-PL" dirty="0" err="1"/>
              <a:t>requires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 a </a:t>
            </a:r>
            <a:r>
              <a:rPr lang="pl-PL" dirty="0" err="1"/>
              <a:t>consent</a:t>
            </a:r>
            <a:r>
              <a:rPr lang="pl-PL" dirty="0"/>
              <a:t> by </a:t>
            </a:r>
            <a:r>
              <a:rPr lang="pl-PL" dirty="0" err="1"/>
              <a:t>legislation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case</a:t>
            </a:r>
            <a:r>
              <a:rPr lang="pl-PL" dirty="0"/>
              <a:t>,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usually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priority</a:t>
            </a:r>
            <a:r>
              <a:rPr lang="pl-PL" dirty="0"/>
              <a:t> </a:t>
            </a:r>
            <a:r>
              <a:rPr lang="pl-PL" dirty="0" err="1"/>
              <a:t>over</a:t>
            </a:r>
            <a:r>
              <a:rPr lang="pl-PL" dirty="0"/>
              <a:t> </a:t>
            </a:r>
            <a:r>
              <a:rPr lang="pl-PL" dirty="0" err="1"/>
              <a:t>statutory</a:t>
            </a:r>
            <a:r>
              <a:rPr lang="pl-PL" dirty="0"/>
              <a:t> law.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Incorporated</a:t>
            </a:r>
            <a:r>
              <a:rPr lang="pl-PL" dirty="0"/>
              <a:t> </a:t>
            </a:r>
            <a:r>
              <a:rPr lang="pl-PL" dirty="0" err="1"/>
              <a:t>into</a:t>
            </a:r>
            <a:r>
              <a:rPr lang="pl-PL" dirty="0"/>
              <a:t> the </a:t>
            </a:r>
            <a:r>
              <a:rPr lang="pl-PL" dirty="0" err="1"/>
              <a:t>legal</a:t>
            </a:r>
            <a:r>
              <a:rPr lang="pl-PL" dirty="0"/>
              <a:t> system of the </a:t>
            </a:r>
            <a:r>
              <a:rPr lang="pl-PL" dirty="0" err="1"/>
              <a:t>state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220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45566" y="269599"/>
            <a:ext cx="7809939" cy="11449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/>
              <a:t>The </a:t>
            </a:r>
            <a:r>
              <a:rPr lang="pl-PL" sz="4000" dirty="0" err="1"/>
              <a:t>European</a:t>
            </a:r>
            <a:r>
              <a:rPr lang="pl-PL" sz="4000" dirty="0"/>
              <a:t> Union law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3338" y="1534594"/>
            <a:ext cx="11012557" cy="5134139"/>
          </a:xfrm>
          <a:ln/>
        </p:spPr>
        <p:txBody>
          <a:bodyPr vert="horz" lIns="91440" tIns="17309" rIns="91440" bIns="45720" rtlCol="0">
            <a:normAutofit fontScale="92500" lnSpcReduction="10000"/>
          </a:bodyPr>
          <a:lstStyle/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600" dirty="0"/>
              <a:t>Primary law </a:t>
            </a:r>
            <a:br>
              <a:rPr lang="pl-PL" sz="2600" dirty="0"/>
            </a:br>
            <a:r>
              <a:rPr lang="pl-PL" sz="2400" dirty="0"/>
              <a:t>T</a:t>
            </a:r>
            <a:r>
              <a:rPr lang="en-US" sz="2400" dirty="0" err="1"/>
              <a:t>reaties</a:t>
            </a:r>
            <a:r>
              <a:rPr lang="pl-PL" sz="2400" dirty="0"/>
              <a:t>: </a:t>
            </a:r>
            <a:r>
              <a:rPr lang="en-US" sz="2400" dirty="0"/>
              <a:t>Treaty on the Functioning of the European Union</a:t>
            </a:r>
            <a:r>
              <a:rPr lang="pl-PL" sz="2400" dirty="0"/>
              <a:t> (</a:t>
            </a:r>
            <a:r>
              <a:rPr lang="en-US" sz="2400" dirty="0"/>
              <a:t>Lisbon Treaty</a:t>
            </a:r>
            <a:r>
              <a:rPr lang="pl-PL" sz="2400" dirty="0"/>
              <a:t>, </a:t>
            </a:r>
            <a:r>
              <a:rPr lang="en-US" sz="2400" dirty="0"/>
              <a:t>2007)</a:t>
            </a:r>
          </a:p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Secondary law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Regulations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Directives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Decisions, opinions and recommendations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359" dirty="0"/>
          </a:p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Supplementary law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Case law of CJEU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General principles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An autonomous system, at the same time forming a part of the state law</a:t>
            </a:r>
            <a:r>
              <a:rPr lang="pl-PL" sz="2722" dirty="0"/>
              <a:t> of </a:t>
            </a:r>
            <a:r>
              <a:rPr lang="pl-PL" sz="2722" dirty="0" err="1"/>
              <a:t>the</a:t>
            </a:r>
            <a:r>
              <a:rPr lang="pl-PL" sz="2722" dirty="0"/>
              <a:t> </a:t>
            </a:r>
            <a:r>
              <a:rPr lang="pl-PL" sz="2722" dirty="0" err="1"/>
              <a:t>member</a:t>
            </a:r>
            <a:r>
              <a:rPr lang="pl-PL" sz="2722" dirty="0"/>
              <a:t> </a:t>
            </a:r>
            <a:r>
              <a:rPr lang="pl-PL" sz="2722" dirty="0" err="1"/>
              <a:t>states</a:t>
            </a:r>
            <a:r>
              <a:rPr lang="en-US" sz="2722" dirty="0"/>
              <a:t>.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</p:txBody>
      </p:sp>
    </p:spTree>
    <p:extLst>
      <p:ext uri="{BB962C8B-B14F-4D97-AF65-F5344CB8AC3E}">
        <p14:creationId xmlns:p14="http://schemas.microsoft.com/office/powerpoint/2010/main" val="339111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The </a:t>
            </a:r>
            <a:r>
              <a:rPr lang="pl-PL" sz="4000" dirty="0" err="1"/>
              <a:t>European</a:t>
            </a:r>
            <a:r>
              <a:rPr lang="pl-PL" sz="4000" dirty="0"/>
              <a:t> Union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dirty="0"/>
              <a:t>Its position in the </a:t>
            </a:r>
            <a:r>
              <a:rPr lang="pl-PL" dirty="0" err="1"/>
              <a:t>legal</a:t>
            </a:r>
            <a:r>
              <a:rPr lang="pl-PL" dirty="0"/>
              <a:t> system </a:t>
            </a:r>
            <a:r>
              <a:rPr lang="en-US" dirty="0"/>
              <a:t>of member states</a:t>
            </a:r>
            <a:r>
              <a:rPr lang="pl-PL" dirty="0"/>
              <a:t>:</a:t>
            </a:r>
            <a:endParaRPr lang="en-US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dirty="0"/>
          </a:p>
          <a:p>
            <a:pPr marL="391729" indent="-290916">
              <a:buSzPct val="45000"/>
              <a:buFont typeface="Wingdings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dirty="0"/>
              <a:t>Direct effect (van </a:t>
            </a:r>
            <a:r>
              <a:rPr lang="en-US" dirty="0" err="1"/>
              <a:t>Gend</a:t>
            </a:r>
            <a:r>
              <a:rPr lang="en-US" dirty="0"/>
              <a:t> en </a:t>
            </a:r>
            <a:r>
              <a:rPr lang="en-US" dirty="0" err="1"/>
              <a:t>Loos</a:t>
            </a:r>
            <a:r>
              <a:rPr lang="en-US" dirty="0"/>
              <a:t> 1963)</a:t>
            </a:r>
          </a:p>
          <a:p>
            <a:pPr marL="391729" indent="-290916">
              <a:buSzPct val="45000"/>
              <a:buFont typeface="Wingdings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dirty="0"/>
              <a:t>Supremacy</a:t>
            </a:r>
            <a:r>
              <a:rPr lang="pl-PL" dirty="0"/>
              <a:t>/ P</a:t>
            </a:r>
            <a:r>
              <a:rPr lang="en-US" dirty="0" err="1"/>
              <a:t>riority</a:t>
            </a:r>
            <a:r>
              <a:rPr lang="en-US" dirty="0"/>
              <a:t> </a:t>
            </a:r>
            <a:r>
              <a:rPr lang="pl-PL" dirty="0"/>
              <a:t>(</a:t>
            </a:r>
            <a:r>
              <a:rPr lang="en-US" dirty="0"/>
              <a:t>Costa v. ENEL 1964)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dirty="0" err="1"/>
              <a:t>Where</a:t>
            </a:r>
            <a:r>
              <a:rPr lang="pl-PL" dirty="0"/>
              <a:t> in </a:t>
            </a:r>
            <a:r>
              <a:rPr lang="en-US" dirty="0"/>
              <a:t>the hierarchy?</a:t>
            </a:r>
          </a:p>
          <a:p>
            <a:r>
              <a:rPr lang="en-US" dirty="0"/>
              <a:t>German Constitutional Court: </a:t>
            </a:r>
            <a:r>
              <a:rPr lang="en-US" i="1" dirty="0" err="1"/>
              <a:t>Solange</a:t>
            </a:r>
            <a:r>
              <a:rPr lang="en-US" i="1" dirty="0"/>
              <a:t> I </a:t>
            </a:r>
            <a:r>
              <a:rPr lang="en-US" dirty="0"/>
              <a:t>(1974) and </a:t>
            </a:r>
            <a:r>
              <a:rPr lang="en-US" i="1" dirty="0" err="1"/>
              <a:t>Solange</a:t>
            </a:r>
            <a:r>
              <a:rPr lang="en-US" i="1" dirty="0"/>
              <a:t> II </a:t>
            </a:r>
            <a:r>
              <a:rPr lang="en-US" dirty="0"/>
              <a:t>(1986).</a:t>
            </a:r>
          </a:p>
        </p:txBody>
      </p:sp>
    </p:spTree>
    <p:extLst>
      <p:ext uri="{BB962C8B-B14F-4D97-AF65-F5344CB8AC3E}">
        <p14:creationId xmlns:p14="http://schemas.microsoft.com/office/powerpoint/2010/main" val="358953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8333" y="243385"/>
            <a:ext cx="7809939" cy="11449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/>
              <a:t>Case law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8333" y="1842448"/>
            <a:ext cx="10557662" cy="4393272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 err="1"/>
              <a:t>Precedent</a:t>
            </a:r>
            <a:r>
              <a:rPr lang="pl-PL" sz="2600" dirty="0"/>
              <a:t> in the </a:t>
            </a:r>
            <a:r>
              <a:rPr lang="pl-PL" sz="2600" dirty="0" err="1"/>
              <a:t>common</a:t>
            </a:r>
            <a:r>
              <a:rPr lang="pl-PL" sz="2600" dirty="0"/>
              <a:t> law and the </a:t>
            </a:r>
            <a:r>
              <a:rPr lang="pl-PL" sz="2600" dirty="0" err="1"/>
              <a:t>civil</a:t>
            </a:r>
            <a:r>
              <a:rPr lang="pl-PL" sz="2600" dirty="0"/>
              <a:t> law </a:t>
            </a:r>
            <a:r>
              <a:rPr lang="pl-PL" sz="2600" dirty="0" err="1"/>
              <a:t>systems</a:t>
            </a:r>
            <a:r>
              <a:rPr lang="pl-PL" sz="2600" dirty="0"/>
              <a:t>: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 err="1"/>
              <a:t>Precedent</a:t>
            </a:r>
            <a:r>
              <a:rPr lang="pl-PL" sz="2600" dirty="0"/>
              <a:t> </a:t>
            </a:r>
            <a:r>
              <a:rPr lang="pl-PL" sz="2600" i="1" dirty="0"/>
              <a:t>de </a:t>
            </a:r>
            <a:r>
              <a:rPr lang="pl-PL" sz="2600" i="1" dirty="0" err="1"/>
              <a:t>iure</a:t>
            </a:r>
            <a:r>
              <a:rPr lang="pl-PL" sz="2600" i="1" dirty="0"/>
              <a:t> </a:t>
            </a:r>
            <a:r>
              <a:rPr lang="pl-PL" sz="2600" dirty="0"/>
              <a:t>(</a:t>
            </a:r>
            <a:r>
              <a:rPr lang="pl-PL" sz="2600" dirty="0" err="1"/>
              <a:t>binding</a:t>
            </a:r>
            <a:r>
              <a:rPr lang="pl-PL" sz="2600" dirty="0"/>
              <a:t>) </a:t>
            </a:r>
            <a:r>
              <a:rPr lang="pl-PL" sz="2600" dirty="0" err="1"/>
              <a:t>or</a:t>
            </a:r>
            <a:r>
              <a:rPr lang="pl-PL" sz="2600" dirty="0"/>
              <a:t> </a:t>
            </a:r>
            <a:r>
              <a:rPr lang="pl-PL" sz="2600" i="1" dirty="0"/>
              <a:t>de facto</a:t>
            </a:r>
            <a:r>
              <a:rPr lang="pl-PL" sz="2600" dirty="0"/>
              <a:t> (</a:t>
            </a:r>
            <a:r>
              <a:rPr lang="pl-PL" sz="2600" dirty="0" err="1"/>
              <a:t>persuasive</a:t>
            </a:r>
            <a:r>
              <a:rPr lang="pl-PL" sz="2600" dirty="0"/>
              <a:t>)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pl-PL" sz="260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 err="1"/>
              <a:t>Binding</a:t>
            </a:r>
            <a:r>
              <a:rPr lang="pl-PL" sz="2600" dirty="0"/>
              <a:t> </a:t>
            </a:r>
            <a:r>
              <a:rPr lang="pl-PL" sz="2600" dirty="0" err="1"/>
              <a:t>precedent</a:t>
            </a:r>
            <a:r>
              <a:rPr lang="pl-PL" sz="2600" dirty="0"/>
              <a:t>: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/>
              <a:t>- </a:t>
            </a:r>
            <a:r>
              <a:rPr lang="pl-PL" sz="2600" dirty="0" err="1"/>
              <a:t>binding</a:t>
            </a:r>
            <a:r>
              <a:rPr lang="pl-PL" sz="2600" dirty="0"/>
              <a:t> for </a:t>
            </a:r>
            <a:r>
              <a:rPr lang="pl-PL" sz="2600" dirty="0" err="1"/>
              <a:t>future</a:t>
            </a:r>
            <a:r>
              <a:rPr lang="pl-PL" sz="2600" dirty="0"/>
              <a:t> </a:t>
            </a:r>
            <a:r>
              <a:rPr lang="pl-PL" sz="2600" dirty="0" err="1"/>
              <a:t>cases</a:t>
            </a:r>
            <a:r>
              <a:rPr lang="pl-PL" sz="2600" dirty="0"/>
              <a:t> (</a:t>
            </a:r>
            <a:r>
              <a:rPr lang="pl-PL" sz="2600" i="1" dirty="0"/>
              <a:t>stare </a:t>
            </a:r>
            <a:r>
              <a:rPr lang="pl-PL" sz="2600" i="1" dirty="0" err="1"/>
              <a:t>decisis</a:t>
            </a:r>
            <a:r>
              <a:rPr lang="pl-PL" sz="2600" dirty="0"/>
              <a:t> </a:t>
            </a:r>
            <a:r>
              <a:rPr lang="pl-PL" sz="2600" dirty="0" err="1"/>
              <a:t>principle</a:t>
            </a:r>
            <a:r>
              <a:rPr lang="pl-PL" sz="2600" dirty="0"/>
              <a:t>);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/>
              <a:t>- independent and </a:t>
            </a:r>
            <a:r>
              <a:rPr lang="pl-PL" sz="2600" dirty="0" err="1"/>
              <a:t>sufficient</a:t>
            </a:r>
            <a:r>
              <a:rPr lang="pl-PL" sz="2600" dirty="0"/>
              <a:t> </a:t>
            </a:r>
            <a:r>
              <a:rPr lang="pl-PL" sz="2600" dirty="0" err="1"/>
              <a:t>ground</a:t>
            </a:r>
            <a:r>
              <a:rPr lang="pl-PL" sz="2600" dirty="0"/>
              <a:t> for </a:t>
            </a:r>
            <a:r>
              <a:rPr lang="pl-PL" sz="2600" dirty="0" err="1"/>
              <a:t>decision</a:t>
            </a:r>
            <a:r>
              <a:rPr lang="pl-PL" sz="2600" dirty="0"/>
              <a:t>.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pl-PL" sz="260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/>
              <a:t>The </a:t>
            </a:r>
            <a:r>
              <a:rPr lang="pl-PL" sz="2600" dirty="0" err="1"/>
              <a:t>doctrine</a:t>
            </a:r>
            <a:r>
              <a:rPr lang="pl-PL" sz="2600" dirty="0"/>
              <a:t> of </a:t>
            </a:r>
            <a:r>
              <a:rPr lang="pl-PL" sz="2600" dirty="0" err="1"/>
              <a:t>precedent</a:t>
            </a:r>
            <a:r>
              <a:rPr lang="pl-PL" sz="2600" dirty="0"/>
              <a:t> and the </a:t>
            </a:r>
            <a:r>
              <a:rPr lang="pl-PL" sz="2600" dirty="0" err="1"/>
              <a:t>possibility</a:t>
            </a:r>
            <a:r>
              <a:rPr lang="pl-PL" sz="2600" dirty="0"/>
              <a:t> of </a:t>
            </a:r>
            <a:r>
              <a:rPr lang="pl-PL" sz="2600" dirty="0" err="1"/>
              <a:t>overruling</a:t>
            </a:r>
            <a:r>
              <a:rPr lang="pl-PL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715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0904" y="256348"/>
            <a:ext cx="9065107" cy="11449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 err="1"/>
              <a:t>Customary</a:t>
            </a:r>
            <a:r>
              <a:rPr lang="pl-PL" sz="4000" dirty="0"/>
              <a:t> law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8999" y="1684520"/>
            <a:ext cx="10217426" cy="4792823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Perpetuated</a:t>
            </a:r>
            <a:r>
              <a:rPr lang="pl-PL" sz="2540" dirty="0"/>
              <a:t> and </a:t>
            </a:r>
            <a:r>
              <a:rPr lang="pl-PL" sz="2540" dirty="0" err="1"/>
              <a:t>steady</a:t>
            </a:r>
            <a:r>
              <a:rPr lang="pl-PL" sz="2540" dirty="0"/>
              <a:t> </a:t>
            </a:r>
            <a:r>
              <a:rPr lang="pl-PL" sz="2540" dirty="0" err="1"/>
              <a:t>practice</a:t>
            </a:r>
            <a:endParaRPr lang="pl-PL" sz="2540" dirty="0"/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/>
              <a:t>General </a:t>
            </a:r>
            <a:r>
              <a:rPr lang="pl-PL" sz="2540" dirty="0" err="1"/>
              <a:t>conviction</a:t>
            </a:r>
            <a:r>
              <a:rPr lang="pl-PL" sz="2540" dirty="0"/>
              <a:t> on a </a:t>
            </a:r>
            <a:r>
              <a:rPr lang="pl-PL" sz="2540" dirty="0" err="1"/>
              <a:t>binding</a:t>
            </a:r>
            <a:r>
              <a:rPr lang="pl-PL" sz="2540" dirty="0"/>
              <a:t> </a:t>
            </a:r>
            <a:r>
              <a:rPr lang="pl-PL" sz="2540" dirty="0" err="1"/>
              <a:t>character</a:t>
            </a:r>
            <a:r>
              <a:rPr lang="pl-PL" sz="2540" dirty="0"/>
              <a:t> (opinio </a:t>
            </a:r>
            <a:r>
              <a:rPr lang="pl-PL" sz="2540" dirty="0" err="1"/>
              <a:t>iuris</a:t>
            </a:r>
            <a:r>
              <a:rPr lang="pl-PL" sz="2540" dirty="0"/>
              <a:t>)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Authentication</a:t>
            </a:r>
            <a:r>
              <a:rPr lang="pl-PL" sz="2540" dirty="0"/>
              <a:t> by </a:t>
            </a:r>
            <a:r>
              <a:rPr lang="pl-PL" sz="2540" dirty="0" err="1"/>
              <a:t>state</a:t>
            </a:r>
            <a:r>
              <a:rPr lang="pl-PL" sz="2540" dirty="0"/>
              <a:t> </a:t>
            </a:r>
            <a:r>
              <a:rPr lang="pl-PL" sz="2540" dirty="0" err="1"/>
              <a:t>authorities</a:t>
            </a:r>
            <a:endParaRPr lang="pl-PL" sz="254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pl-PL" sz="254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Where</a:t>
            </a:r>
            <a:r>
              <a:rPr lang="pl-PL" sz="2540" dirty="0"/>
              <a:t> </a:t>
            </a:r>
            <a:r>
              <a:rPr lang="pl-PL" sz="2540" dirty="0" err="1"/>
              <a:t>is</a:t>
            </a:r>
            <a:r>
              <a:rPr lang="pl-PL" sz="2540" dirty="0"/>
              <a:t> </a:t>
            </a:r>
            <a:r>
              <a:rPr lang="pl-PL" sz="2540" dirty="0" err="1"/>
              <a:t>it</a:t>
            </a:r>
            <a:r>
              <a:rPr lang="pl-PL" sz="2540" dirty="0"/>
              <a:t> </a:t>
            </a:r>
            <a:r>
              <a:rPr lang="pl-PL" sz="2540" dirty="0" err="1"/>
              <a:t>used</a:t>
            </a:r>
            <a:r>
              <a:rPr lang="pl-PL" sz="2540" dirty="0"/>
              <a:t>?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/>
              <a:t>Public </a:t>
            </a:r>
            <a:r>
              <a:rPr lang="pl-PL" sz="2540" dirty="0" err="1"/>
              <a:t>international</a:t>
            </a:r>
            <a:r>
              <a:rPr lang="pl-PL" sz="2540" dirty="0"/>
              <a:t> law; 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laws</a:t>
            </a:r>
            <a:r>
              <a:rPr lang="pl-PL" sz="2540" dirty="0"/>
              <a:t> of </a:t>
            </a:r>
            <a:r>
              <a:rPr lang="pl-PL" sz="2540" dirty="0" err="1"/>
              <a:t>indigenous</a:t>
            </a:r>
            <a:r>
              <a:rPr lang="pl-PL" sz="2540" dirty="0"/>
              <a:t> </a:t>
            </a:r>
            <a:r>
              <a:rPr lang="pl-PL" sz="2540" dirty="0" err="1"/>
              <a:t>people</a:t>
            </a:r>
            <a:r>
              <a:rPr lang="pl-PL" sz="2540" dirty="0"/>
              <a:t> (</a:t>
            </a:r>
            <a:r>
              <a:rPr lang="pl-PL" sz="2540" dirty="0" err="1"/>
              <a:t>Africa</a:t>
            </a:r>
            <a:r>
              <a:rPr lang="pl-PL" sz="2540" dirty="0"/>
              <a:t>, </a:t>
            </a:r>
            <a:r>
              <a:rPr lang="pl-PL" sz="2540" dirty="0" err="1"/>
              <a:t>South</a:t>
            </a:r>
            <a:r>
              <a:rPr lang="pl-PL" sz="2540" dirty="0"/>
              <a:t> and </a:t>
            </a:r>
            <a:r>
              <a:rPr lang="pl-PL" sz="2540" dirty="0" err="1"/>
              <a:t>North</a:t>
            </a:r>
            <a:r>
              <a:rPr lang="pl-PL" sz="2540" dirty="0"/>
              <a:t> </a:t>
            </a:r>
            <a:r>
              <a:rPr lang="pl-PL" sz="2540" dirty="0" err="1"/>
              <a:t>America</a:t>
            </a:r>
            <a:r>
              <a:rPr lang="pl-PL" sz="2540" dirty="0"/>
              <a:t>, Australia);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commercial</a:t>
            </a:r>
            <a:r>
              <a:rPr lang="pl-PL" sz="2540" dirty="0"/>
              <a:t> law;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common</a:t>
            </a:r>
            <a:r>
              <a:rPr lang="pl-PL" sz="2540" dirty="0"/>
              <a:t> law.</a:t>
            </a:r>
          </a:p>
        </p:txBody>
      </p:sp>
    </p:spTree>
    <p:extLst>
      <p:ext uri="{BB962C8B-B14F-4D97-AF65-F5344CB8AC3E}">
        <p14:creationId xmlns:p14="http://schemas.microsoft.com/office/powerpoint/2010/main" val="292493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75862" y="256348"/>
            <a:ext cx="9330150" cy="15251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 err="1"/>
              <a:t>Internal</a:t>
            </a:r>
            <a:r>
              <a:rPr lang="pl-PL" sz="4000" dirty="0"/>
              <a:t> </a:t>
            </a:r>
            <a:r>
              <a:rPr lang="pl-PL" sz="4000" dirty="0" err="1"/>
              <a:t>laws</a:t>
            </a:r>
            <a:r>
              <a:rPr lang="pl-PL" sz="4000" dirty="0"/>
              <a:t>: Poland</a:t>
            </a:r>
            <a:br>
              <a:rPr lang="pl-PL" sz="4000" dirty="0"/>
            </a:br>
            <a:r>
              <a:rPr lang="pl-PL" sz="4000" dirty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</a:rPr>
              <a:t>Resolutions and orders</a:t>
            </a:r>
            <a:r>
              <a:rPr lang="pl-PL" sz="4000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63" y="2019869"/>
            <a:ext cx="10447062" cy="4240470"/>
          </a:xfrm>
          <a:ln/>
        </p:spPr>
        <p:txBody>
          <a:bodyPr vert="horz" lIns="91440" tIns="17309" rIns="91440" bIns="45720" rtlCol="0">
            <a:normAutofit/>
          </a:bodyPr>
          <a:lstStyle/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Article 93 of </a:t>
            </a:r>
            <a:r>
              <a:rPr lang="pl-PL" sz="2722" dirty="0"/>
              <a:t>the </a:t>
            </a:r>
            <a:r>
              <a:rPr lang="en-US" sz="2722" dirty="0"/>
              <a:t>Polish constitution:</a:t>
            </a:r>
          </a:p>
          <a:p>
            <a:pPr marL="391729" indent="-290916">
              <a:lnSpc>
                <a:spcPct val="143000"/>
              </a:lnSpc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400" dirty="0"/>
              <a:t>S</a:t>
            </a:r>
            <a:r>
              <a:rPr lang="en-US" sz="2400" dirty="0"/>
              <a:t>hall bind only </a:t>
            </a:r>
            <a:r>
              <a:rPr lang="pl-PL" sz="2400" dirty="0"/>
              <a:t>the </a:t>
            </a:r>
            <a:r>
              <a:rPr lang="en-US" sz="2400" dirty="0"/>
              <a:t>units organizationally subordinate to the organ which issues such act;</a:t>
            </a:r>
            <a:endParaRPr lang="pl-PL" sz="2400" dirty="0"/>
          </a:p>
          <a:p>
            <a:pPr marL="391729" indent="-290916">
              <a:lnSpc>
                <a:spcPct val="143000"/>
              </a:lnSpc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400" dirty="0"/>
              <a:t>shall not serve as the ground for decisions taken in respect of citizens, legal persons and other subjects;</a:t>
            </a:r>
            <a:endParaRPr lang="pl-PL" sz="2400" dirty="0"/>
          </a:p>
          <a:p>
            <a:pPr marL="391729" indent="-290916">
              <a:lnSpc>
                <a:spcPct val="143000"/>
              </a:lnSpc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400" dirty="0"/>
              <a:t>shall be subject to scrutiny regarding their compliance with universally </a:t>
            </a:r>
            <a:br>
              <a:rPr lang="pl-PL" sz="2400" dirty="0"/>
            </a:br>
            <a:r>
              <a:rPr lang="en-US" sz="2400" dirty="0"/>
              <a:t>binding law.</a:t>
            </a:r>
          </a:p>
        </p:txBody>
      </p:sp>
    </p:spTree>
    <p:extLst>
      <p:ext uri="{BB962C8B-B14F-4D97-AF65-F5344CB8AC3E}">
        <p14:creationId xmlns:p14="http://schemas.microsoft.com/office/powerpoint/2010/main" val="47410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6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58822" y="322608"/>
            <a:ext cx="7809939" cy="1144921"/>
          </a:xfrm>
          <a:ln/>
        </p:spPr>
        <p:txBody>
          <a:bodyPr vert="horz" lIns="91440" tIns="19269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the </a:t>
            </a:r>
            <a:r>
              <a:rPr lang="pl-PL" dirty="0" err="1"/>
              <a:t>source</a:t>
            </a:r>
            <a:r>
              <a:rPr lang="pl-PL" dirty="0"/>
              <a:t> of law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964060" y="1672286"/>
            <a:ext cx="7958276" cy="1322059"/>
          </a:xfrm>
          <a:prstGeom prst="rect">
            <a:avLst/>
          </a:prstGeom>
          <a:noFill/>
          <a:ln/>
        </p:spPr>
        <p:txBody>
          <a:bodyPr vert="horz" lIns="0" tIns="18289" rIns="0" bIns="0" rtlCol="0" anchor="ctr">
            <a:normAutofit/>
          </a:bodyPr>
          <a:lstStyle/>
          <a:p>
            <a:pPr indent="-308199" algn="ctr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90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SOURCES OF LAW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346235" y="3482556"/>
            <a:ext cx="3276344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6297" rIns="81646" bIns="40823"/>
          <a:lstStyle/>
          <a:p>
            <a:pPr algn="ctr"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Fontes</a:t>
            </a:r>
            <a:r>
              <a:rPr lang="pl-PL" sz="290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iuris </a:t>
            </a: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oriundi</a:t>
            </a:r>
            <a:endParaRPr lang="pl-PL" sz="290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739601" y="3482556"/>
            <a:ext cx="4241246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6297" rIns="81646" bIns="40823"/>
          <a:lstStyle/>
          <a:p>
            <a:pPr algn="ctr"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Fontes</a:t>
            </a:r>
            <a:r>
              <a:rPr lang="pl-PL" sz="290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iuris </a:t>
            </a: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cognoscendi</a:t>
            </a:r>
            <a:endParaRPr lang="pl-PL" sz="290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346235" y="5084004"/>
            <a:ext cx="1313418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material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736885" y="5077393"/>
            <a:ext cx="1061392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formal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H="1">
            <a:off x="3736885" y="2667431"/>
            <a:ext cx="987944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43292" y="2667431"/>
            <a:ext cx="979303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2125357" y="4136385"/>
            <a:ext cx="335556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3866500" y="4129774"/>
            <a:ext cx="228984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804700" y="5087365"/>
            <a:ext cx="1313418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official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9532347" y="5077393"/>
            <a:ext cx="1313418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unofficial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9719273" y="4136384"/>
            <a:ext cx="474104" cy="809955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7393723" y="4139746"/>
            <a:ext cx="335555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27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DB60CB-C93A-48B5-BD35-F59C84454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Formal</a:t>
            </a:r>
            <a:r>
              <a:rPr lang="pl-PL" dirty="0"/>
              <a:t> </a:t>
            </a:r>
            <a:r>
              <a:rPr lang="pl-PL" dirty="0" err="1"/>
              <a:t>sources</a:t>
            </a:r>
            <a:r>
              <a:rPr lang="pl-PL" dirty="0"/>
              <a:t> of law – the (</a:t>
            </a:r>
            <a:r>
              <a:rPr lang="pl-PL" dirty="0" err="1"/>
              <a:t>ideal</a:t>
            </a:r>
            <a:r>
              <a:rPr lang="pl-PL" dirty="0"/>
              <a:t>?) model…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9D8812C-531B-4606-AAF1-DE9BC9A091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7281074"/>
              </p:ext>
            </p:extLst>
          </p:nvPr>
        </p:nvGraphicFramePr>
        <p:xfrm>
          <a:off x="896641" y="1564053"/>
          <a:ext cx="7768823" cy="5043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320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DB60CB-C93A-48B5-BD35-F59C84454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Formal</a:t>
            </a:r>
            <a:r>
              <a:rPr lang="pl-PL" dirty="0"/>
              <a:t> </a:t>
            </a:r>
            <a:r>
              <a:rPr lang="pl-PL" dirty="0" err="1"/>
              <a:t>sources</a:t>
            </a:r>
            <a:r>
              <a:rPr lang="pl-PL" dirty="0"/>
              <a:t> of law – the (</a:t>
            </a:r>
            <a:r>
              <a:rPr lang="pl-PL" dirty="0" err="1"/>
              <a:t>ideal</a:t>
            </a:r>
            <a:r>
              <a:rPr lang="pl-PL" dirty="0"/>
              <a:t>?) model…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9D8812C-531B-4606-AAF1-DE9BC9A091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010866"/>
              </p:ext>
            </p:extLst>
          </p:nvPr>
        </p:nvGraphicFramePr>
        <p:xfrm>
          <a:off x="896641" y="1564053"/>
          <a:ext cx="7768823" cy="5043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79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2A1335-361D-4FD6-B171-369313454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… and the (</a:t>
            </a:r>
            <a:r>
              <a:rPr lang="pl-PL" sz="4000" dirty="0" err="1"/>
              <a:t>harsh</a:t>
            </a:r>
            <a:r>
              <a:rPr lang="pl-PL" sz="4000" dirty="0"/>
              <a:t>?) </a:t>
            </a:r>
            <a:r>
              <a:rPr lang="pl-PL" sz="4000" dirty="0" err="1"/>
              <a:t>reality</a:t>
            </a:r>
            <a:endParaRPr lang="pl-PL" sz="4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0B747F0-8EFA-4B1A-9F16-A109D89DA7FC}"/>
              </a:ext>
            </a:extLst>
          </p:cNvPr>
          <p:cNvSpPr txBox="1"/>
          <p:nvPr/>
        </p:nvSpPr>
        <p:spPr>
          <a:xfrm>
            <a:off x="4918757" y="1374435"/>
            <a:ext cx="2354485" cy="1017076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b="1" dirty="0" err="1">
                <a:solidFill>
                  <a:srgbClr val="C00000"/>
                </a:solidFill>
              </a:rPr>
              <a:t>constitution</a:t>
            </a:r>
            <a:endParaRPr lang="pl-PL" sz="24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BD0769-E4E3-4C0A-BD7B-F376899BBF59}"/>
              </a:ext>
            </a:extLst>
          </p:cNvPr>
          <p:cNvSpPr txBox="1"/>
          <p:nvPr/>
        </p:nvSpPr>
        <p:spPr>
          <a:xfrm>
            <a:off x="1013340" y="2177028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legislation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C1DACBA-4FE0-4353-8168-E9094D9AEAA4}"/>
              </a:ext>
            </a:extLst>
          </p:cNvPr>
          <p:cNvSpPr txBox="1"/>
          <p:nvPr/>
        </p:nvSpPr>
        <p:spPr>
          <a:xfrm>
            <a:off x="1262131" y="3946550"/>
            <a:ext cx="2154910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000" dirty="0" err="1">
                <a:solidFill>
                  <a:schemeClr val="accent2">
                    <a:lumMod val="75000"/>
                  </a:schemeClr>
                </a:solidFill>
              </a:rPr>
              <a:t>Subordinate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 legis. / </a:t>
            </a:r>
            <a:r>
              <a:rPr lang="pl-PL" sz="2000" dirty="0" err="1">
                <a:solidFill>
                  <a:schemeClr val="accent2">
                    <a:lumMod val="75000"/>
                  </a:schemeClr>
                </a:solidFill>
              </a:rPr>
              <a:t>regulation</a:t>
            </a:r>
            <a:endParaRPr lang="pl-PL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1980A75-935F-4105-A8E2-085ADB3E34F2}"/>
              </a:ext>
            </a:extLst>
          </p:cNvPr>
          <p:cNvSpPr txBox="1"/>
          <p:nvPr/>
        </p:nvSpPr>
        <p:spPr>
          <a:xfrm>
            <a:off x="2039255" y="5453994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local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laws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byelaws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10A19BC-FB08-49CD-808A-52C843C83E79}"/>
              </a:ext>
            </a:extLst>
          </p:cNvPr>
          <p:cNvSpPr txBox="1"/>
          <p:nvPr/>
        </p:nvSpPr>
        <p:spPr>
          <a:xfrm>
            <a:off x="3835126" y="3061790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international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treaties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4C536B0-C791-4243-874C-47641FDC0442}"/>
              </a:ext>
            </a:extLst>
          </p:cNvPr>
          <p:cNvSpPr txBox="1"/>
          <p:nvPr/>
        </p:nvSpPr>
        <p:spPr>
          <a:xfrm>
            <a:off x="6656912" y="3061789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EU law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EB6FDD1-3C05-48FB-BA35-22F50C05598C}"/>
              </a:ext>
            </a:extLst>
          </p:cNvPr>
          <p:cNvSpPr txBox="1"/>
          <p:nvPr/>
        </p:nvSpPr>
        <p:spPr>
          <a:xfrm>
            <a:off x="5070083" y="4388930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law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9DE2DBA-F6FB-4250-BF5E-97A3F9F181D0}"/>
              </a:ext>
            </a:extLst>
          </p:cNvPr>
          <p:cNvSpPr txBox="1"/>
          <p:nvPr/>
        </p:nvSpPr>
        <p:spPr>
          <a:xfrm>
            <a:off x="8100911" y="5453994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customary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law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BD742BE-14E3-40AF-A38A-9E86FF0DB0E8}"/>
              </a:ext>
            </a:extLst>
          </p:cNvPr>
          <p:cNvSpPr txBox="1"/>
          <p:nvPr/>
        </p:nvSpPr>
        <p:spPr>
          <a:xfrm>
            <a:off x="9435512" y="2177027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general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principles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CBF5EB6-6B72-45E8-94AB-577ACAE5C0A9}"/>
              </a:ext>
            </a:extLst>
          </p:cNvPr>
          <p:cNvSpPr txBox="1"/>
          <p:nvPr/>
        </p:nvSpPr>
        <p:spPr>
          <a:xfrm>
            <a:off x="9126829" y="3946550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standards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of equity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C490263-F9C6-4F8B-8F12-149400D5ED88}"/>
              </a:ext>
            </a:extLst>
          </p:cNvPr>
          <p:cNvSpPr txBox="1"/>
          <p:nvPr/>
        </p:nvSpPr>
        <p:spPr>
          <a:xfrm>
            <a:off x="5070083" y="5896374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internal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laws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43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AA85D1-35F4-4EF0-B079-419E60A2C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Constitution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AEA8C8-DAAB-4A46-80F9-95309E552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Determines</a:t>
            </a:r>
            <a:r>
              <a:rPr lang="pl-PL" dirty="0"/>
              <a:t> </a:t>
            </a:r>
            <a:r>
              <a:rPr lang="pl-PL" dirty="0" err="1"/>
              <a:t>basic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, </a:t>
            </a:r>
            <a:r>
              <a:rPr lang="pl-PL" dirty="0" err="1"/>
              <a:t>political</a:t>
            </a:r>
            <a:r>
              <a:rPr lang="pl-PL" dirty="0"/>
              <a:t>, and </a:t>
            </a:r>
            <a:r>
              <a:rPr lang="pl-PL" dirty="0" err="1"/>
              <a:t>economic</a:t>
            </a:r>
            <a:r>
              <a:rPr lang="pl-PL" dirty="0"/>
              <a:t> order of the </a:t>
            </a:r>
            <a:r>
              <a:rPr lang="pl-PL" dirty="0" err="1"/>
              <a:t>state</a:t>
            </a:r>
            <a:r>
              <a:rPr lang="pl-PL" dirty="0"/>
              <a:t>. </a:t>
            </a:r>
            <a:r>
              <a:rPr lang="pl-PL" dirty="0" err="1"/>
              <a:t>Typically</a:t>
            </a:r>
            <a:r>
              <a:rPr lang="pl-PL" dirty="0"/>
              <a:t>,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regulates</a:t>
            </a:r>
            <a:r>
              <a:rPr lang="pl-PL" dirty="0"/>
              <a:t>:</a:t>
            </a:r>
          </a:p>
          <a:p>
            <a:r>
              <a:rPr lang="pl-PL" dirty="0"/>
              <a:t>the </a:t>
            </a:r>
            <a:r>
              <a:rPr lang="pl-PL" dirty="0" err="1"/>
              <a:t>government</a:t>
            </a:r>
            <a:r>
              <a:rPr lang="pl-PL" dirty="0"/>
              <a:t> </a:t>
            </a:r>
            <a:r>
              <a:rPr lang="en-US" dirty="0"/>
              <a:t>and</a:t>
            </a:r>
            <a:r>
              <a:rPr lang="pl-PL" dirty="0"/>
              <a:t> </a:t>
            </a:r>
            <a:r>
              <a:rPr lang="en-US" dirty="0"/>
              <a:t>relationship</a:t>
            </a:r>
            <a:r>
              <a:rPr lang="pl-PL" dirty="0"/>
              <a:t>s</a:t>
            </a:r>
            <a:r>
              <a:rPr lang="en-US" dirty="0"/>
              <a:t> of its constituent</a:t>
            </a:r>
            <a:r>
              <a:rPr lang="pl-PL" dirty="0"/>
              <a:t> </a:t>
            </a:r>
            <a:r>
              <a:rPr lang="en-US" dirty="0"/>
              <a:t>parts</a:t>
            </a:r>
            <a:r>
              <a:rPr lang="pl-PL" dirty="0"/>
              <a:t>, and</a:t>
            </a:r>
          </a:p>
          <a:p>
            <a:r>
              <a:rPr lang="en-US" dirty="0"/>
              <a:t>basic rights </a:t>
            </a:r>
            <a:r>
              <a:rPr lang="pl-PL" dirty="0"/>
              <a:t>and </a:t>
            </a:r>
            <a:r>
              <a:rPr lang="pl-PL" dirty="0" err="1"/>
              <a:t>freedoms</a:t>
            </a:r>
            <a:r>
              <a:rPr lang="pl-PL" dirty="0"/>
              <a:t> of </a:t>
            </a:r>
            <a:r>
              <a:rPr lang="en-US" dirty="0"/>
              <a:t>citizens.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GB" dirty="0"/>
              <a:t>Possesses supremacy over legislation and other laws.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More difficult to replace or amend.</a:t>
            </a:r>
          </a:p>
        </p:txBody>
      </p:sp>
    </p:spTree>
    <p:extLst>
      <p:ext uri="{BB962C8B-B14F-4D97-AF65-F5344CB8AC3E}">
        <p14:creationId xmlns:p14="http://schemas.microsoft.com/office/powerpoint/2010/main" val="274678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A15D3F-97C4-44EF-8AAE-A0A47D5B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UK: </a:t>
            </a:r>
            <a:r>
              <a:rPr lang="pl-PL" dirty="0" err="1"/>
              <a:t>unwritten</a:t>
            </a:r>
            <a:r>
              <a:rPr lang="pl-PL" dirty="0"/>
              <a:t> (</a:t>
            </a:r>
            <a:r>
              <a:rPr lang="pl-PL" dirty="0" err="1"/>
              <a:t>uncodified</a:t>
            </a:r>
            <a:r>
              <a:rPr lang="pl-PL" dirty="0"/>
              <a:t>) </a:t>
            </a:r>
            <a:r>
              <a:rPr lang="pl-PL" dirty="0" err="1"/>
              <a:t>constitution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A90160-B8AF-4F69-8288-1C0B83BF8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There are three main sources of constitutional rules: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1</a:t>
            </a:r>
            <a:r>
              <a:rPr lang="en-GB" dirty="0"/>
              <a:t>) </a:t>
            </a:r>
            <a:r>
              <a:rPr lang="en-GB" i="1" dirty="0"/>
              <a:t>statutes</a:t>
            </a:r>
            <a:r>
              <a:rPr lang="pl-PL" i="1" dirty="0"/>
              <a:t>: </a:t>
            </a:r>
            <a:r>
              <a:rPr lang="en-GB" dirty="0"/>
              <a:t>include those relating to the structure of the state such as the Act of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Union 1705 and the European Communities Act 1972, those regulating the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organs of state such as the Parliament Acts 1911 and 1949, and those relating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to fundamental rights such as Magna Carta and the Human Rights Act 1998;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2</a:t>
            </a:r>
            <a:r>
              <a:rPr lang="en-GB" dirty="0"/>
              <a:t>) </a:t>
            </a:r>
            <a:r>
              <a:rPr lang="en-GB" i="1" dirty="0"/>
              <a:t>case law</a:t>
            </a:r>
            <a:r>
              <a:rPr lang="pl-PL" i="1" dirty="0"/>
              <a:t>:</a:t>
            </a:r>
            <a:r>
              <a:rPr lang="en-GB" i="1" dirty="0"/>
              <a:t> </a:t>
            </a:r>
            <a:r>
              <a:rPr lang="en-GB" dirty="0"/>
              <a:t>created in the ordinary courts; 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3</a:t>
            </a:r>
            <a:r>
              <a:rPr lang="en-GB" dirty="0"/>
              <a:t>) </a:t>
            </a:r>
            <a:r>
              <a:rPr lang="en-GB" i="1" dirty="0"/>
              <a:t>conventions</a:t>
            </a:r>
            <a:r>
              <a:rPr lang="pl-PL" i="1" dirty="0"/>
              <a:t>:</a:t>
            </a:r>
            <a:r>
              <a:rPr lang="en-GB" dirty="0"/>
              <a:t> the rules of the constitution that cannot be enforced by a court.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They are at least as important as statutes, but must not be inconsistent with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statute law or case law.</a:t>
            </a:r>
            <a:endParaRPr lang="pl-PL" dirty="0"/>
          </a:p>
          <a:p>
            <a:pPr marL="0" indent="0" algn="r">
              <a:buNone/>
            </a:pPr>
            <a:r>
              <a:rPr lang="pl-PL" dirty="0" err="1"/>
              <a:t>Youngs</a:t>
            </a:r>
            <a:r>
              <a:rPr lang="pl-PL" dirty="0"/>
              <a:t>, p. 7</a:t>
            </a:r>
          </a:p>
        </p:txBody>
      </p:sp>
    </p:spTree>
    <p:extLst>
      <p:ext uri="{BB962C8B-B14F-4D97-AF65-F5344CB8AC3E}">
        <p14:creationId xmlns:p14="http://schemas.microsoft.com/office/powerpoint/2010/main" val="20486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7CDFF6-D575-4D83-8C28-EACB9DA7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Legislation</a:t>
            </a:r>
            <a:r>
              <a:rPr lang="pl-PL" dirty="0"/>
              <a:t> (</a:t>
            </a:r>
            <a:r>
              <a:rPr lang="pl-PL" dirty="0" err="1"/>
              <a:t>statutory</a:t>
            </a:r>
            <a:r>
              <a:rPr lang="pl-PL" dirty="0"/>
              <a:t> law)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47C278-B486-4BDE-92E6-1417AAFAD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err="1"/>
              <a:t>Described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 as </a:t>
            </a:r>
            <a:r>
              <a:rPr lang="pl-PL" i="1" dirty="0" err="1"/>
              <a:t>primary</a:t>
            </a:r>
            <a:r>
              <a:rPr lang="pl-PL" i="1" dirty="0"/>
              <a:t> </a:t>
            </a: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parliamentary</a:t>
            </a:r>
            <a:r>
              <a:rPr lang="pl-PL" dirty="0"/>
              <a:t> </a:t>
            </a:r>
            <a:r>
              <a:rPr lang="pl-PL" dirty="0" err="1"/>
              <a:t>acts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Enacted</a:t>
            </a:r>
            <a:r>
              <a:rPr lang="pl-PL" dirty="0"/>
              <a:t> by the </a:t>
            </a:r>
            <a:r>
              <a:rPr lang="pl-PL" dirty="0" err="1"/>
              <a:t>legislatory</a:t>
            </a:r>
            <a:r>
              <a:rPr lang="pl-PL" dirty="0"/>
              <a:t> body (</a:t>
            </a:r>
            <a:r>
              <a:rPr lang="pl-PL" dirty="0" err="1"/>
              <a:t>parliament</a:t>
            </a:r>
            <a:r>
              <a:rPr lang="pl-PL" dirty="0"/>
              <a:t>).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Issued</a:t>
            </a:r>
            <a:r>
              <a:rPr lang="pl-PL" dirty="0"/>
              <a:t> in the form of </a:t>
            </a:r>
            <a:r>
              <a:rPr lang="pl-PL" dirty="0" err="1"/>
              <a:t>either</a:t>
            </a:r>
            <a:r>
              <a:rPr lang="pl-PL" dirty="0"/>
              <a:t> </a:t>
            </a:r>
            <a:r>
              <a:rPr lang="pl-PL" i="1" dirty="0" err="1"/>
              <a:t>code</a:t>
            </a:r>
            <a:r>
              <a:rPr lang="pl-PL" i="1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i="1" dirty="0" err="1"/>
              <a:t>statute</a:t>
            </a:r>
            <a:r>
              <a:rPr lang="pl-PL" i="1" dirty="0"/>
              <a:t> </a:t>
            </a:r>
            <a:r>
              <a:rPr lang="pl-PL" dirty="0"/>
              <a:t>(</a:t>
            </a:r>
            <a:r>
              <a:rPr lang="pl-PL" dirty="0" err="1"/>
              <a:t>piecemeal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).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Sometimes</a:t>
            </a:r>
            <a:r>
              <a:rPr lang="pl-PL" dirty="0"/>
              <a:t> (France) </a:t>
            </a:r>
            <a:r>
              <a:rPr lang="pl-PL" dirty="0" err="1"/>
              <a:t>divided</a:t>
            </a:r>
            <a:r>
              <a:rPr lang="pl-PL" dirty="0"/>
              <a:t> </a:t>
            </a:r>
            <a:r>
              <a:rPr lang="pl-PL" dirty="0" err="1"/>
              <a:t>further</a:t>
            </a:r>
            <a:r>
              <a:rPr lang="pl-PL" dirty="0"/>
              <a:t> </a:t>
            </a:r>
            <a:r>
              <a:rPr lang="pl-PL" dirty="0" err="1"/>
              <a:t>into</a:t>
            </a:r>
            <a:r>
              <a:rPr lang="pl-PL" dirty="0"/>
              <a:t> </a:t>
            </a:r>
            <a:r>
              <a:rPr lang="pl-PL" dirty="0" err="1"/>
              <a:t>organic</a:t>
            </a:r>
            <a:r>
              <a:rPr lang="pl-PL" dirty="0"/>
              <a:t> </a:t>
            </a:r>
            <a:r>
              <a:rPr lang="pl-PL" dirty="0" err="1"/>
              <a:t>laws</a:t>
            </a:r>
            <a:r>
              <a:rPr lang="pl-PL" dirty="0"/>
              <a:t> (</a:t>
            </a:r>
            <a:r>
              <a:rPr lang="pl-PL" i="1" dirty="0" err="1"/>
              <a:t>lois</a:t>
            </a:r>
            <a:r>
              <a:rPr lang="pl-PL" i="1" dirty="0"/>
              <a:t> </a:t>
            </a:r>
            <a:r>
              <a:rPr lang="pl-PL" i="1" dirty="0" err="1"/>
              <a:t>organiques</a:t>
            </a:r>
            <a:r>
              <a:rPr lang="pl-PL" i="1" dirty="0"/>
              <a:t>) </a:t>
            </a:r>
            <a:r>
              <a:rPr lang="pl-PL" dirty="0"/>
              <a:t>and </a:t>
            </a:r>
            <a:r>
              <a:rPr lang="pl-PL" dirty="0" err="1"/>
              <a:t>ordinary</a:t>
            </a:r>
            <a:r>
              <a:rPr lang="pl-PL" dirty="0"/>
              <a:t> </a:t>
            </a:r>
            <a:r>
              <a:rPr lang="pl-PL" dirty="0" err="1"/>
              <a:t>laws</a:t>
            </a:r>
            <a:r>
              <a:rPr lang="pl-PL" dirty="0"/>
              <a:t> (</a:t>
            </a:r>
            <a:r>
              <a:rPr lang="pl-PL" i="1" dirty="0" err="1"/>
              <a:t>lois</a:t>
            </a:r>
            <a:r>
              <a:rPr lang="pl-PL" i="1" dirty="0"/>
              <a:t> </a:t>
            </a:r>
            <a:r>
              <a:rPr lang="pl-PL" i="1" dirty="0" err="1"/>
              <a:t>ordinaries</a:t>
            </a:r>
            <a:r>
              <a:rPr lang="pl-PL" dirty="0"/>
              <a:t>).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Published</a:t>
            </a:r>
            <a:r>
              <a:rPr lang="pl-PL" dirty="0"/>
              <a:t> in </a:t>
            </a:r>
            <a:r>
              <a:rPr lang="pl-PL" dirty="0" err="1"/>
              <a:t>official</a:t>
            </a:r>
            <a:r>
              <a:rPr lang="pl-PL" dirty="0"/>
              <a:t> </a:t>
            </a:r>
            <a:r>
              <a:rPr lang="pl-PL" dirty="0" err="1"/>
              <a:t>journal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695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85DF15-B769-4FDB-B1FE-F767731AC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Subordinate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 / </a:t>
            </a:r>
            <a:r>
              <a:rPr lang="pl-PL" dirty="0" err="1"/>
              <a:t>regulation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AFFB53-4977-4518-BA6F-C8F8EA6FC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forms</a:t>
            </a:r>
            <a:r>
              <a:rPr lang="pl-PL" dirty="0"/>
              <a:t> of </a:t>
            </a: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inferior</a:t>
            </a:r>
            <a:r>
              <a:rPr lang="pl-PL" dirty="0"/>
              <a:t> to and </a:t>
            </a:r>
            <a:r>
              <a:rPr lang="pl-PL" dirty="0" err="1"/>
              <a:t>subordinated</a:t>
            </a:r>
            <a:r>
              <a:rPr lang="pl-PL" dirty="0"/>
              <a:t> to the </a:t>
            </a:r>
            <a:r>
              <a:rPr lang="pl-PL" dirty="0" err="1"/>
              <a:t>priamry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Two</a:t>
            </a:r>
            <a:r>
              <a:rPr lang="pl-PL" dirty="0"/>
              <a:t> </a:t>
            </a:r>
            <a:r>
              <a:rPr lang="pl-PL" dirty="0" err="1"/>
              <a:t>models</a:t>
            </a:r>
            <a:r>
              <a:rPr lang="pl-PL" dirty="0"/>
              <a:t>: as </a:t>
            </a:r>
            <a:r>
              <a:rPr lang="pl-PL" dirty="0" err="1"/>
              <a:t>delegated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as independent </a:t>
            </a:r>
            <a:r>
              <a:rPr lang="pl-PL" dirty="0" err="1"/>
              <a:t>regulation</a:t>
            </a:r>
            <a:r>
              <a:rPr lang="pl-PL" dirty="0"/>
              <a:t>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err="1"/>
              <a:t>Delegated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: Poland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Independent </a:t>
            </a:r>
            <a:r>
              <a:rPr lang="pl-PL" dirty="0" err="1"/>
              <a:t>regulation</a:t>
            </a:r>
            <a:r>
              <a:rPr lang="pl-PL" dirty="0"/>
              <a:t>: USA</a:t>
            </a:r>
          </a:p>
          <a:p>
            <a:r>
              <a:rPr lang="pl-PL" dirty="0"/>
              <a:t>As a </a:t>
            </a:r>
            <a:r>
              <a:rPr lang="pl-PL" dirty="0" err="1"/>
              <a:t>prerogative</a:t>
            </a:r>
            <a:r>
              <a:rPr lang="pl-PL" dirty="0"/>
              <a:t> </a:t>
            </a:r>
            <a:r>
              <a:rPr lang="pl-PL" dirty="0" err="1"/>
              <a:t>power</a:t>
            </a:r>
            <a:r>
              <a:rPr lang="pl-PL" dirty="0"/>
              <a:t> of the </a:t>
            </a:r>
            <a:r>
              <a:rPr lang="pl-PL" dirty="0" err="1"/>
              <a:t>executive</a:t>
            </a:r>
            <a:r>
              <a:rPr lang="pl-PL" dirty="0"/>
              <a:t> </a:t>
            </a:r>
            <a:r>
              <a:rPr lang="pl-PL" dirty="0" err="1"/>
              <a:t>branch</a:t>
            </a:r>
            <a:r>
              <a:rPr lang="pl-PL" dirty="0"/>
              <a:t> of </a:t>
            </a:r>
            <a:r>
              <a:rPr lang="pl-PL" dirty="0" err="1"/>
              <a:t>government</a:t>
            </a:r>
            <a:endParaRPr lang="pl-PL" dirty="0"/>
          </a:p>
          <a:p>
            <a:r>
              <a:rPr lang="pl-PL" dirty="0"/>
              <a:t>The </a:t>
            </a:r>
            <a:r>
              <a:rPr lang="pl-PL" dirty="0" err="1"/>
              <a:t>elelement</a:t>
            </a:r>
            <a:r>
              <a:rPr lang="pl-PL" dirty="0"/>
              <a:t> of the system of </a:t>
            </a:r>
            <a:r>
              <a:rPr lang="pl-PL" i="1" dirty="0" err="1"/>
              <a:t>check</a:t>
            </a:r>
            <a:r>
              <a:rPr lang="pl-PL" i="1" dirty="0"/>
              <a:t> and </a:t>
            </a:r>
            <a:r>
              <a:rPr lang="pl-PL" i="1" dirty="0" err="1"/>
              <a:t>balance</a:t>
            </a:r>
            <a:endParaRPr lang="pl-PL" i="1" dirty="0"/>
          </a:p>
          <a:p>
            <a:endParaRPr lang="pl-PL" i="1" dirty="0"/>
          </a:p>
          <a:p>
            <a:pPr marL="0" indent="0">
              <a:buNone/>
            </a:pPr>
            <a:r>
              <a:rPr lang="pl-PL" dirty="0"/>
              <a:t>Special </a:t>
            </a:r>
            <a:r>
              <a:rPr lang="pl-PL" dirty="0" err="1"/>
              <a:t>case</a:t>
            </a:r>
            <a:r>
              <a:rPr lang="pl-PL" dirty="0"/>
              <a:t>: independent regulatory </a:t>
            </a:r>
            <a:r>
              <a:rPr lang="pl-PL" dirty="0" err="1"/>
              <a:t>agencies</a:t>
            </a:r>
            <a:r>
              <a:rPr lang="pl-PL" dirty="0"/>
              <a:t> (</a:t>
            </a:r>
            <a:r>
              <a:rPr lang="pl-PL" dirty="0" err="1"/>
              <a:t>IRA’s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722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849</Words>
  <Application>Microsoft Office PowerPoint</Application>
  <PresentationFormat>Panoramiczny</PresentationFormat>
  <Paragraphs>131</Paragraphs>
  <Slides>16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Motyw pakietu Office</vt:lpstr>
      <vt:lpstr>Legal Language Sources of Law &amp; Law Creating</vt:lpstr>
      <vt:lpstr>The concept of the source of law</vt:lpstr>
      <vt:lpstr>Formal sources of law – the (ideal?) model…</vt:lpstr>
      <vt:lpstr>Formal sources of law – the (ideal?) model…</vt:lpstr>
      <vt:lpstr>… and the (harsh?) reality</vt:lpstr>
      <vt:lpstr>Constitution</vt:lpstr>
      <vt:lpstr>UK: unwritten (uncodified) constitution</vt:lpstr>
      <vt:lpstr>Legislation (statutory law)</vt:lpstr>
      <vt:lpstr>Subordinate legislation / regulation</vt:lpstr>
      <vt:lpstr>Delegated legislation: regulation in Polish law (rozporządzenie)</vt:lpstr>
      <vt:lpstr>International treaties</vt:lpstr>
      <vt:lpstr>The European Union law</vt:lpstr>
      <vt:lpstr>The European Union law</vt:lpstr>
      <vt:lpstr>Case law</vt:lpstr>
      <vt:lpstr>Customary law</vt:lpstr>
      <vt:lpstr>Internal laws: Poland (Resolutions and orders)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Language Sources of Law &amp; Law Creating</dc:title>
  <dc:creator>Maciej Pichlak</dc:creator>
  <cp:lastModifiedBy>Maciej Pichlak</cp:lastModifiedBy>
  <cp:revision>32</cp:revision>
  <dcterms:created xsi:type="dcterms:W3CDTF">2019-10-28T17:21:12Z</dcterms:created>
  <dcterms:modified xsi:type="dcterms:W3CDTF">2019-11-07T15:20:41Z</dcterms:modified>
</cp:coreProperties>
</file>