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1" r:id="rId2"/>
    <p:sldId id="272" r:id="rId3"/>
    <p:sldId id="270" r:id="rId4"/>
    <p:sldId id="271" r:id="rId5"/>
    <p:sldId id="276" r:id="rId6"/>
    <p:sldId id="275" r:id="rId7"/>
    <p:sldId id="266" r:id="rId8"/>
    <p:sldId id="267" r:id="rId9"/>
    <p:sldId id="258" r:id="rId10"/>
    <p:sldId id="257" r:id="rId11"/>
    <p:sldId id="259" r:id="rId12"/>
    <p:sldId id="262" r:id="rId13"/>
    <p:sldId id="260" r:id="rId14"/>
    <p:sldId id="277" r:id="rId15"/>
    <p:sldId id="268" r:id="rId16"/>
    <p:sldId id="263" r:id="rId17"/>
    <p:sldId id="264" r:id="rId18"/>
    <p:sldId id="273" r:id="rId19"/>
    <p:sldId id="274" r:id="rId20"/>
    <p:sldId id="265" r:id="rId21"/>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C0AE-E0E1-4ECE-95D6-9DC3DB538ADF}" type="datetimeFigureOut">
              <a:rPr lang="pl-PL" smtClean="0"/>
              <a:t>12.11.2019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3CD653-784B-466A-A50F-38B55F13E6C6}" type="slidenum">
              <a:rPr lang="pl-PL" smtClean="0"/>
              <a:t>‹#›</a:t>
            </a:fld>
            <a:endParaRPr lang="pl-PL"/>
          </a:p>
        </p:txBody>
      </p:sp>
    </p:spTree>
    <p:extLst>
      <p:ext uri="{BB962C8B-B14F-4D97-AF65-F5344CB8AC3E}">
        <p14:creationId xmlns:p14="http://schemas.microsoft.com/office/powerpoint/2010/main" val="1448721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560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714322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457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818753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9394"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057682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3" name="Text Box 1"/>
          <p:cNvSpPr txBox="1">
            <a:spLocks noChangeArrowheads="1"/>
          </p:cNvSpPr>
          <p:nvPr/>
        </p:nvSpPr>
        <p:spPr bwMode="auto">
          <a:xfrm>
            <a:off x="1312863" y="1027113"/>
            <a:ext cx="4929187"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59394" name="Rectangle 2"/>
          <p:cNvSpPr txBox="1">
            <a:spLocks noGrp="1" noChangeArrowheads="1"/>
          </p:cNvSpPr>
          <p:nvPr>
            <p:ph type="body"/>
          </p:nvPr>
        </p:nvSpPr>
        <p:spPr bwMode="auto">
          <a:xfrm>
            <a:off x="1169988" y="5086350"/>
            <a:ext cx="5218112" cy="410210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484176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8914"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483617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584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546809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9938"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r>
              <a:rPr lang="pl-PL" sz="1200" i="1" dirty="0" err="1">
                <a:solidFill>
                  <a:srgbClr val="CCCCCC"/>
                </a:solidFill>
              </a:rPr>
              <a:t>underlies</a:t>
            </a:r>
            <a:r>
              <a:rPr lang="pl-PL" sz="1200" i="1" dirty="0">
                <a:solidFill>
                  <a:srgbClr val="CCCCCC"/>
                </a:solidFill>
              </a:rPr>
              <a:t> </a:t>
            </a:r>
            <a:r>
              <a:rPr lang="pl-PL" sz="1200" i="1" dirty="0" err="1">
                <a:solidFill>
                  <a:srgbClr val="CCCCCC"/>
                </a:solidFill>
              </a:rPr>
              <a:t>constitutional</a:t>
            </a:r>
            <a:r>
              <a:rPr lang="pl-PL" sz="1200" i="1" dirty="0">
                <a:solidFill>
                  <a:srgbClr val="CCCCCC"/>
                </a:solidFill>
              </a:rPr>
              <a:t> </a:t>
            </a:r>
            <a:r>
              <a:rPr lang="pl-PL" sz="1200" i="1" dirty="0" err="1">
                <a:solidFill>
                  <a:srgbClr val="CCCCCC"/>
                </a:solidFill>
              </a:rPr>
              <a:t>tradition</a:t>
            </a:r>
            <a:r>
              <a:rPr lang="pl-PL" sz="1200" i="1" dirty="0">
                <a:solidFill>
                  <a:srgbClr val="CCCCCC"/>
                </a:solidFill>
              </a:rPr>
              <a:t> </a:t>
            </a:r>
            <a:r>
              <a:rPr lang="pl-PL" sz="1200" i="1" dirty="0" err="1">
                <a:solidFill>
                  <a:srgbClr val="CCCCCC"/>
                </a:solidFill>
              </a:rPr>
              <a:t>common</a:t>
            </a:r>
            <a:r>
              <a:rPr lang="pl-PL" sz="1200" i="1" dirty="0">
                <a:solidFill>
                  <a:srgbClr val="CCCCCC"/>
                </a:solidFill>
              </a:rPr>
              <a:t> to </a:t>
            </a:r>
            <a:r>
              <a:rPr lang="pl-PL" sz="1200" i="1" dirty="0" err="1">
                <a:solidFill>
                  <a:srgbClr val="CCCCCC"/>
                </a:solidFill>
              </a:rPr>
              <a:t>the</a:t>
            </a:r>
            <a:r>
              <a:rPr lang="pl-PL" sz="1200" i="1" dirty="0">
                <a:solidFill>
                  <a:srgbClr val="CCCCCC"/>
                </a:solidFill>
              </a:rPr>
              <a:t> </a:t>
            </a:r>
            <a:r>
              <a:rPr lang="pl-PL" sz="1200" i="1" dirty="0" err="1">
                <a:solidFill>
                  <a:srgbClr val="CCCCCC"/>
                </a:solidFill>
              </a:rPr>
              <a:t>member</a:t>
            </a:r>
            <a:r>
              <a:rPr lang="pl-PL" sz="1200" i="1" dirty="0">
                <a:solidFill>
                  <a:srgbClr val="CCCCCC"/>
                </a:solidFill>
              </a:rPr>
              <a:t> </a:t>
            </a:r>
            <a:r>
              <a:rPr lang="pl-PL" sz="1200" i="1" dirty="0" err="1">
                <a:solidFill>
                  <a:srgbClr val="CCCCCC"/>
                </a:solidFill>
              </a:rPr>
              <a:t>states</a:t>
            </a:r>
            <a:endParaRPr lang="pl-PL" dirty="0"/>
          </a:p>
        </p:txBody>
      </p:sp>
    </p:spTree>
    <p:extLst>
      <p:ext uri="{BB962C8B-B14F-4D97-AF65-F5344CB8AC3E}">
        <p14:creationId xmlns:p14="http://schemas.microsoft.com/office/powerpoint/2010/main" val="748791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6866"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462654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7890"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75193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266232-97CF-4C14-A845-0C9ACF150BF5}"/>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C6B763E-3A05-4E26-A7CE-A5667932F9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CEB7948-5F0D-4FC6-ACE5-CE8733AFEC04}"/>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5" name="Symbol zastępczy stopki 4">
            <a:extLst>
              <a:ext uri="{FF2B5EF4-FFF2-40B4-BE49-F238E27FC236}">
                <a16:creationId xmlns:a16="http://schemas.microsoft.com/office/drawing/2014/main" id="{198ECA10-3B43-4506-8FBF-47FE7AA3294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B691FCC-DD14-42A3-89A4-BCDA8A4027CB}"/>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1967164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5A1458-4894-41E8-9566-7D96072DD597}"/>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80A8773-9FB6-4BB8-9486-35444541E57C}"/>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215DFC3-462A-4216-B81F-29D9FED1DFEF}"/>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5" name="Symbol zastępczy stopki 4">
            <a:extLst>
              <a:ext uri="{FF2B5EF4-FFF2-40B4-BE49-F238E27FC236}">
                <a16:creationId xmlns:a16="http://schemas.microsoft.com/office/drawing/2014/main" id="{E6ED147B-BD3A-42E8-9DEE-A70568A2CCF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D124AB7-0BB7-4083-903D-3EEB9556FC79}"/>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7678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FA95C8D-31A8-41ED-AC1E-95113BE3071C}"/>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3CD764B3-275F-41C9-AD72-F8D47AA6A104}"/>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1FE46B5-375F-44F7-A7EA-EA3B56C0359B}"/>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5" name="Symbol zastępczy stopki 4">
            <a:extLst>
              <a:ext uri="{FF2B5EF4-FFF2-40B4-BE49-F238E27FC236}">
                <a16:creationId xmlns:a16="http://schemas.microsoft.com/office/drawing/2014/main" id="{3B2F34D5-5741-401E-A438-7F2FCF271A9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7E1BE3C-E9A5-4E14-BF23-6895D4562345}"/>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2723739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896641" y="256347"/>
            <a:ext cx="10402560" cy="1142040"/>
          </a:xfrm>
        </p:spPr>
        <p:txBody>
          <a:bodyPr/>
          <a:lstStyle/>
          <a:p>
            <a:r>
              <a:rPr lang="pl-PL"/>
              <a:t>Kliknij, aby edytować styl</a:t>
            </a:r>
          </a:p>
        </p:txBody>
      </p:sp>
    </p:spTree>
    <p:extLst>
      <p:ext uri="{BB962C8B-B14F-4D97-AF65-F5344CB8AC3E}">
        <p14:creationId xmlns:p14="http://schemas.microsoft.com/office/powerpoint/2010/main" val="2327527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898420-10C6-4924-AF6D-B04418E8BDB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550BD46-8294-4521-8A2E-0298AC943AB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BC41B4-0958-49E4-9347-09EC62480C9D}"/>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5" name="Symbol zastępczy stopki 4">
            <a:extLst>
              <a:ext uri="{FF2B5EF4-FFF2-40B4-BE49-F238E27FC236}">
                <a16:creationId xmlns:a16="http://schemas.microsoft.com/office/drawing/2014/main" id="{10EF15CB-816A-42CC-8F91-CA4169BCA0F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9328458-D1C9-48BD-BBA6-0E7C664E4157}"/>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52391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48B32B-8617-4DF2-AA18-2787DD6ADAA3}"/>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9E43319C-BC59-4376-9FF9-B94E11DC12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F726785E-9ECB-4FAC-8937-5A2693D19572}"/>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5" name="Symbol zastępczy stopki 4">
            <a:extLst>
              <a:ext uri="{FF2B5EF4-FFF2-40B4-BE49-F238E27FC236}">
                <a16:creationId xmlns:a16="http://schemas.microsoft.com/office/drawing/2014/main" id="{EF06F3F7-1E6D-4855-964B-8F15E338E79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1520BDE-2327-4030-BC59-9B2FE7EB2621}"/>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2676846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E848F4-5CEB-4FEC-9249-AF892211E063}"/>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78B5A75-E3CE-488A-9DC4-33F0323575E7}"/>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454F523-D805-4919-8624-26C2F397FFBC}"/>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C87BD5F-F216-48DE-ABD0-B17E86F1E480}"/>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6" name="Symbol zastępczy stopki 5">
            <a:extLst>
              <a:ext uri="{FF2B5EF4-FFF2-40B4-BE49-F238E27FC236}">
                <a16:creationId xmlns:a16="http://schemas.microsoft.com/office/drawing/2014/main" id="{288AE9D0-33CE-4503-BBC0-F3E62CA429A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D109004-98E4-4DF9-86CE-EF6F722118DD}"/>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2348724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297173-3BCE-4669-849B-587A7E6D364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14268C9-9BFB-48EB-A3C7-C551533D3A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99F1EA88-D77B-4E8F-A021-AD5525F68E18}"/>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FD67C3D-5AC7-4E33-93AE-ADE45A93C1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770A5625-C943-4686-AD1C-1F721F3A4C88}"/>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6B7A253-BE5D-4419-B84D-627DB506E047}"/>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8" name="Symbol zastępczy stopki 7">
            <a:extLst>
              <a:ext uri="{FF2B5EF4-FFF2-40B4-BE49-F238E27FC236}">
                <a16:creationId xmlns:a16="http://schemas.microsoft.com/office/drawing/2014/main" id="{D2DC037D-30E4-43CE-B0ED-5CAF4AF57DFD}"/>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8A2B715-31A5-48CF-969B-1734506AE1E4}"/>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421880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748545-7FB3-43F6-829A-1924D365B054}"/>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FF1A8C3-E9C3-49DD-BA18-228E86715822}"/>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4" name="Symbol zastępczy stopki 3">
            <a:extLst>
              <a:ext uri="{FF2B5EF4-FFF2-40B4-BE49-F238E27FC236}">
                <a16:creationId xmlns:a16="http://schemas.microsoft.com/office/drawing/2014/main" id="{CACCF100-35E4-48D9-9F24-E3567AEB2312}"/>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E4FA2DF4-87A4-4B52-9054-0AB2C4302FDE}"/>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83790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9DCE635-537F-42B1-97B6-D868BFEF8CF7}"/>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3" name="Symbol zastępczy stopki 2">
            <a:extLst>
              <a:ext uri="{FF2B5EF4-FFF2-40B4-BE49-F238E27FC236}">
                <a16:creationId xmlns:a16="http://schemas.microsoft.com/office/drawing/2014/main" id="{40D15E0D-E125-4EB8-AC42-C8052E180CE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F842F24-AB32-436C-9E13-660A1342D0E5}"/>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1528464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9C4C36-B628-4D87-952E-EE6F1A891D6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2BC8C18-9398-4E5B-9AFF-F302C0BEA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5959281D-AF87-431F-92F9-1D9E45EAED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012F473-8EEE-4F70-883D-4396C3945BA5}"/>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6" name="Symbol zastępczy stopki 5">
            <a:extLst>
              <a:ext uri="{FF2B5EF4-FFF2-40B4-BE49-F238E27FC236}">
                <a16:creationId xmlns:a16="http://schemas.microsoft.com/office/drawing/2014/main" id="{2842D369-EE6E-417B-8A39-6AEF150747D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F8DC655-7C8A-41D9-83F1-C2B498AFD594}"/>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133909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0B9A43-30DB-48A8-95B6-01085398426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D27C0FB9-75F6-4371-BF7A-9FF7EA6558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431162E-1485-4865-8BDC-B4ABAE0F7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EAAF3A19-8B3F-4432-94BF-112BC479BF1F}"/>
              </a:ext>
            </a:extLst>
          </p:cNvPr>
          <p:cNvSpPr>
            <a:spLocks noGrp="1"/>
          </p:cNvSpPr>
          <p:nvPr>
            <p:ph type="dt" sz="half" idx="10"/>
          </p:nvPr>
        </p:nvSpPr>
        <p:spPr/>
        <p:txBody>
          <a:bodyPr/>
          <a:lstStyle/>
          <a:p>
            <a:fld id="{457E94FB-EBCF-4666-836F-CEEE926505D3}" type="datetimeFigureOut">
              <a:rPr lang="pl-PL" smtClean="0"/>
              <a:t>12.11.2019</a:t>
            </a:fld>
            <a:endParaRPr lang="pl-PL"/>
          </a:p>
        </p:txBody>
      </p:sp>
      <p:sp>
        <p:nvSpPr>
          <p:cNvPr id="6" name="Symbol zastępczy stopki 5">
            <a:extLst>
              <a:ext uri="{FF2B5EF4-FFF2-40B4-BE49-F238E27FC236}">
                <a16:creationId xmlns:a16="http://schemas.microsoft.com/office/drawing/2014/main" id="{9CAA68B5-8A8A-48AF-96EC-6E8F538F2F6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B934218-6F67-4445-A077-B5DB99BC9A16}"/>
              </a:ext>
            </a:extLst>
          </p:cNvPr>
          <p:cNvSpPr>
            <a:spLocks noGrp="1"/>
          </p:cNvSpPr>
          <p:nvPr>
            <p:ph type="sldNum" sz="quarter" idx="12"/>
          </p:nvPr>
        </p:nvSpPr>
        <p:spPr/>
        <p:txBody>
          <a:bodyPr/>
          <a:lstStyle/>
          <a:p>
            <a:fld id="{D8417B49-5D6C-420F-870B-5ED73E220097}" type="slidenum">
              <a:rPr lang="pl-PL" smtClean="0"/>
              <a:t>‹#›</a:t>
            </a:fld>
            <a:endParaRPr lang="pl-PL"/>
          </a:p>
        </p:txBody>
      </p:sp>
    </p:spTree>
    <p:extLst>
      <p:ext uri="{BB962C8B-B14F-4D97-AF65-F5344CB8AC3E}">
        <p14:creationId xmlns:p14="http://schemas.microsoft.com/office/powerpoint/2010/main" val="4041460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531EBE9-A36A-4040-AE62-F5D06D49AF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CCC93BC2-7962-41D0-AC61-3247B28135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71C1883-029C-4D1D-8BA5-46EF0299CC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E94FB-EBCF-4666-836F-CEEE926505D3}" type="datetimeFigureOut">
              <a:rPr lang="pl-PL" smtClean="0"/>
              <a:t>12.11.2019</a:t>
            </a:fld>
            <a:endParaRPr lang="pl-PL"/>
          </a:p>
        </p:txBody>
      </p:sp>
      <p:sp>
        <p:nvSpPr>
          <p:cNvPr id="5" name="Symbol zastępczy stopki 4">
            <a:extLst>
              <a:ext uri="{FF2B5EF4-FFF2-40B4-BE49-F238E27FC236}">
                <a16:creationId xmlns:a16="http://schemas.microsoft.com/office/drawing/2014/main" id="{FD40B068-72A9-4234-B3C6-EE7166E8B5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E5C9CA6F-2673-40FC-9D02-06989A011C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17B49-5D6C-420F-870B-5ED73E220097}" type="slidenum">
              <a:rPr lang="pl-PL" smtClean="0"/>
              <a:t>‹#›</a:t>
            </a:fld>
            <a:endParaRPr lang="pl-PL"/>
          </a:p>
        </p:txBody>
      </p:sp>
    </p:spTree>
    <p:extLst>
      <p:ext uri="{BB962C8B-B14F-4D97-AF65-F5344CB8AC3E}">
        <p14:creationId xmlns:p14="http://schemas.microsoft.com/office/powerpoint/2010/main" val="1217029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awo.uni.wroc.pl/user/12147" TargetMode="External"/><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heguardian.com/technology/2014/dec/05/software-bot-darknet-shopping-spree-random-shopp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hrisfinlayson.co.nz/" TargetMode="External"/><Relationship Id="rId7" Type="http://schemas.openxmlformats.org/officeDocument/2006/relationships/hyperlink" Target="https://www.nytimes.com/2016/07/14/world/what-in-the-world/in-new-zealand-lands-and-rivers-can-be-people-legally-speaking.html" TargetMode="External"/><Relationship Id="rId2" Type="http://schemas.openxmlformats.org/officeDocument/2006/relationships/hyperlink" Target="http://topics.nytimes.com/top/news/international/countriesandterritories/newzealand/index.html?inline=nyt-geo" TargetMode="Externa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www.legislation.govt.nz/act/public/2014/0051/latest/DLM6183601.html" TargetMode="External"/><Relationship Id="rId4" Type="http://schemas.openxmlformats.org/officeDocument/2006/relationships/hyperlink" Target="http://www.newzealand.com/int/feature/te-urewera/?rd"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58985" y="1239591"/>
            <a:ext cx="7403672" cy="3229378"/>
          </a:xfrm>
          <a:ln>
            <a:solidFill>
              <a:schemeClr val="bg2">
                <a:lumMod val="75000"/>
              </a:schemeClr>
            </a:solidFill>
          </a:ln>
        </p:spPr>
        <p:txBody>
          <a:bodyPr anchor="t">
            <a:normAutofit/>
          </a:bodyPr>
          <a:lstStyle/>
          <a:p>
            <a:pPr algn="l"/>
            <a:r>
              <a:rPr lang="pl-PL" dirty="0" err="1"/>
              <a:t>Legal</a:t>
            </a:r>
            <a:r>
              <a:rPr lang="pl-PL" dirty="0"/>
              <a:t> Language</a:t>
            </a:r>
            <a:br>
              <a:rPr lang="pl-PL" dirty="0"/>
            </a:br>
            <a:r>
              <a:rPr lang="pl-PL" sz="4400" dirty="0" err="1">
                <a:solidFill>
                  <a:schemeClr val="bg2">
                    <a:lumMod val="50000"/>
                  </a:schemeClr>
                </a:solidFill>
              </a:rPr>
              <a:t>Legal</a:t>
            </a:r>
            <a:r>
              <a:rPr lang="pl-PL" sz="4400" dirty="0">
                <a:solidFill>
                  <a:schemeClr val="bg2">
                    <a:lumMod val="50000"/>
                  </a:schemeClr>
                </a:solidFill>
              </a:rPr>
              <a:t> </a:t>
            </a:r>
            <a:r>
              <a:rPr lang="pl-PL" sz="4400" dirty="0" err="1">
                <a:solidFill>
                  <a:schemeClr val="bg2">
                    <a:lumMod val="50000"/>
                  </a:schemeClr>
                </a:solidFill>
              </a:rPr>
              <a:t>Rules</a:t>
            </a:r>
            <a:r>
              <a:rPr lang="pl-PL" sz="4400" dirty="0">
                <a:solidFill>
                  <a:schemeClr val="bg2">
                    <a:lumMod val="50000"/>
                  </a:schemeClr>
                </a:solidFill>
              </a:rPr>
              <a:t> &amp; </a:t>
            </a:r>
            <a:r>
              <a:rPr lang="pl-PL" sz="4400" dirty="0" err="1">
                <a:solidFill>
                  <a:schemeClr val="bg2">
                    <a:lumMod val="50000"/>
                  </a:schemeClr>
                </a:solidFill>
              </a:rPr>
              <a:t>Principles</a:t>
            </a:r>
            <a:endParaRPr lang="pl-PL" sz="4800" dirty="0">
              <a:solidFill>
                <a:schemeClr val="bg2">
                  <a:lumMod val="50000"/>
                </a:schemeClr>
              </a:solidFill>
            </a:endParaRPr>
          </a:p>
        </p:txBody>
      </p:sp>
      <p:sp>
        <p:nvSpPr>
          <p:cNvPr id="3" name="Podtytuł 2"/>
          <p:cNvSpPr>
            <a:spLocks noGrp="1"/>
          </p:cNvSpPr>
          <p:nvPr>
            <p:ph type="subTitle" idx="1"/>
          </p:nvPr>
        </p:nvSpPr>
        <p:spPr>
          <a:xfrm>
            <a:off x="3966694" y="3799268"/>
            <a:ext cx="7403672" cy="2611471"/>
          </a:xfrm>
          <a:ln>
            <a:solidFill>
              <a:schemeClr val="bg2">
                <a:lumMod val="75000"/>
              </a:schemeClr>
            </a:solidFill>
          </a:ln>
        </p:spPr>
        <p:txBody>
          <a:bodyPr anchor="b">
            <a:normAutofit/>
          </a:bodyPr>
          <a:lstStyle/>
          <a:p>
            <a:pPr marL="2962275" algn="l">
              <a:spcBef>
                <a:spcPts val="600"/>
              </a:spcBef>
            </a:pPr>
            <a:r>
              <a:rPr lang="pl-PL" sz="1600" dirty="0"/>
              <a:t>Maciej Pichlak</a:t>
            </a:r>
          </a:p>
          <a:p>
            <a:pPr marL="2962275" algn="l">
              <a:spcBef>
                <a:spcPts val="600"/>
              </a:spcBef>
            </a:pPr>
            <a:r>
              <a:rPr lang="pl-PL" sz="1600" dirty="0" err="1"/>
              <a:t>Department</a:t>
            </a:r>
            <a:r>
              <a:rPr lang="pl-PL" sz="1600" dirty="0"/>
              <a:t> of </a:t>
            </a:r>
            <a:r>
              <a:rPr lang="pl-PL" sz="1600" dirty="0" err="1"/>
              <a:t>Legal</a:t>
            </a:r>
            <a:r>
              <a:rPr lang="pl-PL" sz="1600" dirty="0"/>
              <a:t> </a:t>
            </a:r>
            <a:r>
              <a:rPr lang="pl-PL" sz="1600" dirty="0" err="1"/>
              <a:t>Theory</a:t>
            </a:r>
            <a:r>
              <a:rPr lang="pl-PL" sz="1600" dirty="0"/>
              <a:t> and </a:t>
            </a:r>
            <a:r>
              <a:rPr lang="pl-PL" sz="1600" dirty="0" err="1"/>
              <a:t>Philosophy</a:t>
            </a:r>
            <a:r>
              <a:rPr lang="pl-PL" sz="1600" dirty="0"/>
              <a:t> of Law</a:t>
            </a:r>
          </a:p>
          <a:p>
            <a:pPr marL="2962275" algn="l">
              <a:spcBef>
                <a:spcPts val="600"/>
              </a:spcBef>
            </a:pPr>
            <a:r>
              <a:rPr lang="pl-PL" sz="1600" dirty="0"/>
              <a:t>University of </a:t>
            </a:r>
            <a:r>
              <a:rPr lang="pl-PL" sz="1600" dirty="0" err="1"/>
              <a:t>Wroclaw</a:t>
            </a:r>
            <a:endParaRPr lang="pl-PL" sz="1600" dirty="0"/>
          </a:p>
          <a:p>
            <a:pPr marL="2962275" algn="l">
              <a:spcBef>
                <a:spcPts val="600"/>
              </a:spcBef>
            </a:pPr>
            <a:r>
              <a:rPr lang="pl-PL" sz="1600" dirty="0" err="1"/>
              <a:t>Room</a:t>
            </a:r>
            <a:r>
              <a:rPr lang="pl-PL" sz="1600" dirty="0"/>
              <a:t> 302A | </a:t>
            </a:r>
            <a:r>
              <a:rPr lang="pl-PL" sz="1600" dirty="0">
                <a:hlinkClick r:id="rId2"/>
              </a:rPr>
              <a:t>maciej.pichlak@uwr.edu.pl</a:t>
            </a:r>
            <a:endParaRPr lang="pl-PL" sz="1600" dirty="0"/>
          </a:p>
          <a:p>
            <a:pPr marL="2962275" algn="l">
              <a:spcBef>
                <a:spcPts val="600"/>
              </a:spcBef>
            </a:pPr>
            <a:r>
              <a:rPr lang="pl-PL" sz="1600" dirty="0">
                <a:hlinkClick r:id="rId3"/>
              </a:rPr>
              <a:t>https://prawo.uni.wroc.pl/user/12147</a:t>
            </a:r>
            <a:endParaRPr lang="pl-PL" sz="1600" dirty="0"/>
          </a:p>
        </p:txBody>
      </p:sp>
    </p:spTree>
    <p:extLst>
      <p:ext uri="{BB962C8B-B14F-4D97-AF65-F5344CB8AC3E}">
        <p14:creationId xmlns:p14="http://schemas.microsoft.com/office/powerpoint/2010/main" val="63288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2196072" y="283420"/>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Three </a:t>
            </a:r>
            <a:r>
              <a:rPr lang="pl-PL" dirty="0" err="1"/>
              <a:t>basic</a:t>
            </a:r>
            <a:r>
              <a:rPr lang="pl-PL" dirty="0"/>
              <a:t> </a:t>
            </a:r>
            <a:r>
              <a:rPr lang="pl-PL" dirty="0" err="1"/>
              <a:t>types</a:t>
            </a:r>
            <a:r>
              <a:rPr lang="pl-PL" dirty="0"/>
              <a:t> of </a:t>
            </a:r>
            <a:r>
              <a:rPr lang="pl-PL" dirty="0" err="1"/>
              <a:t>principles</a:t>
            </a:r>
            <a:endParaRPr lang="en-GB" dirty="0"/>
          </a:p>
        </p:txBody>
      </p:sp>
      <p:sp>
        <p:nvSpPr>
          <p:cNvPr id="16386" name="Rectangle 2"/>
          <p:cNvSpPr>
            <a:spLocks noGrp="1" noChangeArrowheads="1"/>
          </p:cNvSpPr>
          <p:nvPr>
            <p:ph type="subTitle" idx="4294967295"/>
          </p:nvPr>
        </p:nvSpPr>
        <p:spPr>
          <a:xfrm>
            <a:off x="2196072" y="1808541"/>
            <a:ext cx="7956835" cy="4396781"/>
          </a:xfrm>
          <a:ln/>
        </p:spPr>
        <p:txBody>
          <a:bodyPr anchor="ctr"/>
          <a:lstStyle/>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1. </a:t>
            </a:r>
            <a:r>
              <a:rPr lang="pl-PL" dirty="0" err="1"/>
              <a:t>Explicitly</a:t>
            </a:r>
            <a:r>
              <a:rPr lang="pl-PL" dirty="0"/>
              <a:t> </a:t>
            </a:r>
            <a:r>
              <a:rPr lang="pl-PL" dirty="0" err="1"/>
              <a:t>formulated</a:t>
            </a:r>
            <a:r>
              <a:rPr lang="pl-PL" dirty="0"/>
              <a:t> in </a:t>
            </a:r>
            <a:r>
              <a:rPr lang="pl-PL" dirty="0" err="1"/>
              <a:t>legal</a:t>
            </a:r>
            <a:r>
              <a:rPr lang="pl-PL" dirty="0"/>
              <a:t> </a:t>
            </a:r>
            <a:r>
              <a:rPr lang="pl-PL" dirty="0" err="1"/>
              <a:t>text</a:t>
            </a:r>
            <a:endParaRPr lang="en-US"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2. </a:t>
            </a:r>
            <a:r>
              <a:rPr lang="pl-PL" dirty="0" err="1"/>
              <a:t>Reconstructed</a:t>
            </a:r>
            <a:r>
              <a:rPr lang="pl-PL" dirty="0"/>
              <a:t> from </a:t>
            </a:r>
            <a:r>
              <a:rPr lang="pl-PL" dirty="0" err="1"/>
              <a:t>other</a:t>
            </a:r>
            <a:r>
              <a:rPr lang="pl-PL" dirty="0"/>
              <a:t> </a:t>
            </a:r>
            <a:r>
              <a:rPr lang="pl-PL" dirty="0" err="1"/>
              <a:t>rules</a:t>
            </a:r>
            <a:r>
              <a:rPr lang="pl-PL" dirty="0"/>
              <a:t> (</a:t>
            </a:r>
            <a:r>
              <a:rPr lang="pl-PL" dirty="0" err="1"/>
              <a:t>background</a:t>
            </a:r>
            <a:r>
              <a:rPr lang="pl-PL" dirty="0"/>
              <a:t> idea)</a:t>
            </a:r>
            <a:endParaRPr lang="en-US" dirty="0"/>
          </a:p>
          <a:p>
            <a:pPr marL="2880" indent="0">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3. </a:t>
            </a:r>
            <a:r>
              <a:rPr lang="pl-PL" dirty="0"/>
              <a:t>Independent from </a:t>
            </a:r>
            <a:r>
              <a:rPr lang="pl-PL" dirty="0" err="1"/>
              <a:t>legal</a:t>
            </a:r>
            <a:r>
              <a:rPr lang="pl-PL" dirty="0"/>
              <a:t> </a:t>
            </a:r>
            <a:r>
              <a:rPr lang="pl-PL" dirty="0" err="1"/>
              <a:t>text</a:t>
            </a:r>
            <a:endParaRPr lang="en-US" dirty="0"/>
          </a:p>
        </p:txBody>
      </p:sp>
    </p:spTree>
    <p:extLst>
      <p:ext uri="{BB962C8B-B14F-4D97-AF65-F5344CB8AC3E}">
        <p14:creationId xmlns:p14="http://schemas.microsoft.com/office/powerpoint/2010/main" val="4149965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err="1"/>
              <a:t>Explicit</a:t>
            </a:r>
            <a:endParaRPr lang="pl-PL" dirty="0"/>
          </a:p>
        </p:txBody>
      </p:sp>
      <p:sp>
        <p:nvSpPr>
          <p:cNvPr id="4" name="Symbol zastępczy zawartości 3"/>
          <p:cNvSpPr>
            <a:spLocks noGrp="1"/>
          </p:cNvSpPr>
          <p:nvPr>
            <p:ph idx="1"/>
          </p:nvPr>
        </p:nvSpPr>
        <p:spPr/>
        <p:txBody>
          <a:bodyPr/>
          <a:lstStyle/>
          <a:p>
            <a:pPr marL="0" indent="0">
              <a:buNone/>
            </a:pPr>
            <a:r>
              <a:rPr lang="en-US" dirty="0"/>
              <a:t>The Republic of Poland shall be a democratic state ruled by law and implementing the principles of social justice.</a:t>
            </a:r>
            <a:endParaRPr lang="pl-PL" dirty="0"/>
          </a:p>
          <a:p>
            <a:pPr marL="0" indent="0">
              <a:buNone/>
            </a:pPr>
            <a:r>
              <a:rPr lang="pl-PL" dirty="0"/>
              <a:t>(</a:t>
            </a:r>
            <a:r>
              <a:rPr lang="pl-PL" dirty="0" err="1"/>
              <a:t>Constitution</a:t>
            </a:r>
            <a:r>
              <a:rPr lang="pl-PL" dirty="0"/>
              <a:t> of RP, Art. 2)</a:t>
            </a:r>
          </a:p>
          <a:p>
            <a:endParaRPr lang="pl-PL" dirty="0"/>
          </a:p>
          <a:p>
            <a:endParaRPr lang="pl-PL" dirty="0"/>
          </a:p>
          <a:p>
            <a:pPr marL="0" indent="0" algn="just">
              <a:buNone/>
            </a:pPr>
            <a:r>
              <a:rPr lang="en-US" dirty="0"/>
              <a:t>Everyone charged with a criminal offence shall have the right to be presumed innocent until proved guilty according to the law.</a:t>
            </a:r>
            <a:endParaRPr lang="pl-PL" dirty="0"/>
          </a:p>
          <a:p>
            <a:pPr marL="0" indent="0">
              <a:buNone/>
            </a:pPr>
            <a:r>
              <a:rPr lang="pl-PL" dirty="0"/>
              <a:t>(International </a:t>
            </a:r>
            <a:r>
              <a:rPr lang="pl-PL" dirty="0" err="1"/>
              <a:t>Covenant</a:t>
            </a:r>
            <a:r>
              <a:rPr lang="pl-PL" dirty="0"/>
              <a:t> of </a:t>
            </a:r>
            <a:r>
              <a:rPr lang="pl-PL" dirty="0" err="1"/>
              <a:t>Civil</a:t>
            </a:r>
            <a:r>
              <a:rPr lang="pl-PL" dirty="0"/>
              <a:t> and </a:t>
            </a:r>
            <a:r>
              <a:rPr lang="pl-PL" dirty="0" err="1"/>
              <a:t>Political</a:t>
            </a:r>
            <a:r>
              <a:rPr lang="pl-PL" dirty="0"/>
              <a:t> </a:t>
            </a:r>
            <a:r>
              <a:rPr lang="pl-PL" dirty="0" err="1"/>
              <a:t>Rights</a:t>
            </a:r>
            <a:r>
              <a:rPr lang="pl-PL" dirty="0"/>
              <a:t>, Art. 14)</a:t>
            </a:r>
          </a:p>
          <a:p>
            <a:endParaRPr lang="pl-PL" dirty="0"/>
          </a:p>
        </p:txBody>
      </p:sp>
    </p:spTree>
    <p:extLst>
      <p:ext uri="{BB962C8B-B14F-4D97-AF65-F5344CB8AC3E}">
        <p14:creationId xmlns:p14="http://schemas.microsoft.com/office/powerpoint/2010/main" val="108071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EU - </a:t>
            </a:r>
            <a:r>
              <a:rPr lang="pl-PL" dirty="0" err="1"/>
              <a:t>explicit</a:t>
            </a:r>
            <a:endParaRPr lang="pl-PL" dirty="0"/>
          </a:p>
        </p:txBody>
      </p:sp>
      <p:sp>
        <p:nvSpPr>
          <p:cNvPr id="3" name="Symbol zastępczy zawartości 2"/>
          <p:cNvSpPr>
            <a:spLocks noGrp="1"/>
          </p:cNvSpPr>
          <p:nvPr>
            <p:ph idx="1"/>
          </p:nvPr>
        </p:nvSpPr>
        <p:spPr/>
        <p:txBody>
          <a:bodyPr>
            <a:normAutofit/>
          </a:bodyPr>
          <a:lstStyle/>
          <a:p>
            <a:pPr marL="0" indent="0">
              <a:buNone/>
            </a:pPr>
            <a:r>
              <a:rPr lang="pl-PL" u="sng" dirty="0"/>
              <a:t>T</a:t>
            </a:r>
            <a:r>
              <a:rPr lang="en-US" u="sng" dirty="0"/>
              <a:t>he Treaty on European Union</a:t>
            </a:r>
            <a:r>
              <a:rPr lang="pl-PL" u="sng" dirty="0"/>
              <a:t>:</a:t>
            </a:r>
          </a:p>
          <a:p>
            <a:pPr marL="0" indent="0">
              <a:buNone/>
            </a:pPr>
            <a:endParaRPr lang="pl-PL" dirty="0"/>
          </a:p>
          <a:p>
            <a:pPr marL="0" indent="0">
              <a:buNone/>
            </a:pPr>
            <a:r>
              <a:rPr lang="pl-PL" dirty="0"/>
              <a:t>Art. 5.4. </a:t>
            </a:r>
            <a:r>
              <a:rPr lang="en-US" dirty="0"/>
              <a:t>Under the principle of proportionality, the content and form of Union action shall not exceed what is necessary to achieve the objectives of the Treaties.</a:t>
            </a:r>
            <a:endParaRPr lang="pl-PL" dirty="0"/>
          </a:p>
          <a:p>
            <a:pPr marL="0" indent="0">
              <a:buNone/>
            </a:pPr>
            <a:endParaRPr lang="pl-PL" dirty="0"/>
          </a:p>
          <a:p>
            <a:pPr marL="0" indent="0">
              <a:buNone/>
            </a:pPr>
            <a:r>
              <a:rPr lang="pl-PL" dirty="0"/>
              <a:t>Art. 9. </a:t>
            </a:r>
            <a:r>
              <a:rPr lang="en-US" dirty="0"/>
              <a:t>In all its activities, the Union shall observe the principle of the equality of its citizens, who shall receive equal attention from its institutions, bodies, offices and agencies.</a:t>
            </a:r>
            <a:r>
              <a:rPr lang="pl-PL" dirty="0"/>
              <a:t> […]</a:t>
            </a:r>
          </a:p>
        </p:txBody>
      </p:sp>
    </p:spTree>
    <p:extLst>
      <p:ext uri="{BB962C8B-B14F-4D97-AF65-F5344CB8AC3E}">
        <p14:creationId xmlns:p14="http://schemas.microsoft.com/office/powerpoint/2010/main" val="539268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a:xfrm>
            <a:off x="2196072" y="309924"/>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Reconstructed</a:t>
            </a:r>
            <a:endParaRPr lang="en-GB" dirty="0"/>
          </a:p>
        </p:txBody>
      </p:sp>
      <p:sp>
        <p:nvSpPr>
          <p:cNvPr id="20482" name="Rectangle 2"/>
          <p:cNvSpPr>
            <a:spLocks noGrp="1" noChangeArrowheads="1"/>
          </p:cNvSpPr>
          <p:nvPr>
            <p:ph type="subTitle" idx="4294967295"/>
          </p:nvPr>
        </p:nvSpPr>
        <p:spPr>
          <a:xfrm>
            <a:off x="2196072" y="1835045"/>
            <a:ext cx="7956835" cy="4396781"/>
          </a:xfrm>
          <a:ln/>
        </p:spPr>
        <p:txBody>
          <a:bodyPr anchor="ctr">
            <a:normAutofit lnSpcReduction="10000"/>
          </a:bodyPr>
          <a:lstStyle/>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b="1" dirty="0" err="1"/>
              <a:t>Reconstructed</a:t>
            </a:r>
            <a:r>
              <a:rPr lang="pl-PL" sz="2540" b="1" dirty="0"/>
              <a:t> </a:t>
            </a:r>
            <a:r>
              <a:rPr lang="pl-PL" sz="2540" b="1" dirty="0" err="1"/>
              <a:t>from</a:t>
            </a:r>
            <a:r>
              <a:rPr lang="pl-PL" sz="2540" b="1" dirty="0"/>
              <a:t> a set of </a:t>
            </a:r>
            <a:r>
              <a:rPr lang="pl-PL" sz="2540" b="1" dirty="0" err="1"/>
              <a:t>particular</a:t>
            </a:r>
            <a:r>
              <a:rPr lang="pl-PL" sz="2540" b="1" dirty="0"/>
              <a:t> </a:t>
            </a:r>
            <a:r>
              <a:rPr lang="pl-PL" sz="2540" b="1" dirty="0" err="1"/>
              <a:t>rules</a:t>
            </a:r>
            <a:endParaRPr lang="pl-PL" sz="2540" b="1"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a:t>
            </a:r>
            <a:r>
              <a:rPr lang="pl-PL" sz="2540" dirty="0" err="1"/>
              <a:t>procedure</a:t>
            </a:r>
            <a:r>
              <a:rPr lang="pl-PL" sz="2540" dirty="0"/>
              <a:t> of </a:t>
            </a:r>
            <a:r>
              <a:rPr lang="pl-PL" sz="2540" dirty="0" err="1"/>
              <a:t>induction</a:t>
            </a:r>
            <a:r>
              <a:rPr lang="pl-PL" sz="2540" dirty="0"/>
              <a:t>?).</a:t>
            </a:r>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b="1" dirty="0" err="1"/>
              <a:t>Models</a:t>
            </a:r>
            <a:r>
              <a:rPr lang="pl-PL" sz="2540" b="1" dirty="0"/>
              <a:t> </a:t>
            </a:r>
            <a:r>
              <a:rPr lang="pl-PL" sz="2540" dirty="0"/>
              <a:t>for </a:t>
            </a:r>
            <a:r>
              <a:rPr lang="pl-PL" sz="2540" dirty="0" err="1"/>
              <a:t>shaping</a:t>
            </a:r>
            <a:r>
              <a:rPr lang="pl-PL" sz="2540" dirty="0"/>
              <a:t> legal </a:t>
            </a:r>
            <a:r>
              <a:rPr lang="pl-PL" sz="2540" dirty="0" err="1"/>
              <a:t>institutions</a:t>
            </a:r>
            <a:r>
              <a:rPr lang="pl-PL" sz="2540" dirty="0"/>
              <a:t>.</a:t>
            </a:r>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540" dirty="0"/>
          </a:p>
          <a:p>
            <a:pPr marL="2880" indent="0">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Eg.: </a:t>
            </a:r>
          </a:p>
          <a:p>
            <a:pPr marL="460080" indent="-457200">
              <a:buSzPct val="45000"/>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err="1"/>
              <a:t>Equality</a:t>
            </a:r>
            <a:r>
              <a:rPr lang="pl-PL" sz="2540" dirty="0"/>
              <a:t> of </a:t>
            </a:r>
            <a:r>
              <a:rPr lang="pl-PL" sz="2540" dirty="0" err="1"/>
              <a:t>parties</a:t>
            </a:r>
            <a:r>
              <a:rPr lang="pl-PL" sz="2540" dirty="0"/>
              <a:t> in </a:t>
            </a:r>
            <a:r>
              <a:rPr lang="pl-PL" sz="2540" dirty="0" err="1"/>
              <a:t>civil</a:t>
            </a:r>
            <a:r>
              <a:rPr lang="pl-PL" sz="2540" dirty="0"/>
              <a:t> law</a:t>
            </a:r>
          </a:p>
          <a:p>
            <a:pPr marL="460080" indent="-457200">
              <a:buSzPct val="45000"/>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540" dirty="0"/>
              <a:t>General </a:t>
            </a:r>
            <a:r>
              <a:rPr lang="pl-PL" sz="2540" dirty="0" err="1"/>
              <a:t>principles</a:t>
            </a:r>
            <a:r>
              <a:rPr lang="pl-PL" sz="2540" dirty="0"/>
              <a:t> of EU law (</a:t>
            </a:r>
            <a:r>
              <a:rPr lang="pl-PL" sz="2540" dirty="0" err="1"/>
              <a:t>proportionality</a:t>
            </a:r>
            <a:r>
              <a:rPr lang="pl-PL" sz="2540" dirty="0"/>
              <a:t>, </a:t>
            </a:r>
            <a:r>
              <a:rPr lang="pl-PL" sz="2540" dirty="0" err="1"/>
              <a:t>subsidiarity</a:t>
            </a:r>
            <a:r>
              <a:rPr lang="pl-PL" sz="2540" dirty="0"/>
              <a:t>, </a:t>
            </a:r>
            <a:r>
              <a:rPr lang="pl-PL" sz="2540" dirty="0" err="1"/>
              <a:t>fundamental</a:t>
            </a:r>
            <a:r>
              <a:rPr lang="pl-PL" sz="2540" dirty="0"/>
              <a:t> </a:t>
            </a:r>
            <a:r>
              <a:rPr lang="pl-PL" sz="2540" dirty="0" err="1"/>
              <a:t>rights</a:t>
            </a:r>
            <a:r>
              <a:rPr lang="pl-PL" sz="2540" dirty="0"/>
              <a:t> etc.)</a:t>
            </a:r>
          </a:p>
        </p:txBody>
      </p:sp>
    </p:spTree>
    <p:extLst>
      <p:ext uri="{BB962C8B-B14F-4D97-AF65-F5344CB8AC3E}">
        <p14:creationId xmlns:p14="http://schemas.microsoft.com/office/powerpoint/2010/main" val="3793157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2">
                                            <p:txEl>
                                              <p:pRg st="6" end="6"/>
                                            </p:txEl>
                                          </p:spTgt>
                                        </p:tgtEl>
                                        <p:attrNameLst>
                                          <p:attrName>style.visibility</p:attrName>
                                        </p:attrNameLst>
                                      </p:cBhvr>
                                      <p:to>
                                        <p:strVal val="visible"/>
                                      </p:to>
                                    </p:set>
                                    <p:animEffect transition="in" filter="fade">
                                      <p:cBhvr>
                                        <p:cTn id="7" dur="2000"/>
                                        <p:tgtEl>
                                          <p:spTgt spid="2048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0482">
                                            <p:txEl>
                                              <p:pRg st="7" end="7"/>
                                            </p:txEl>
                                          </p:spTgt>
                                        </p:tgtEl>
                                        <p:attrNameLst>
                                          <p:attrName>style.visibility</p:attrName>
                                        </p:attrNameLst>
                                      </p:cBhvr>
                                      <p:to>
                                        <p:strVal val="visible"/>
                                      </p:to>
                                    </p:set>
                                    <p:animEffect transition="in" filter="fade">
                                      <p:cBhvr>
                                        <p:cTn id="10" dur="2000"/>
                                        <p:tgtEl>
                                          <p:spTgt spid="20482">
                                            <p:txEl>
                                              <p:pRg st="7" end="7"/>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482">
                                            <p:txEl>
                                              <p:pRg st="8" end="8"/>
                                            </p:txEl>
                                          </p:spTgt>
                                        </p:tgtEl>
                                        <p:attrNameLst>
                                          <p:attrName>style.visibility</p:attrName>
                                        </p:attrNameLst>
                                      </p:cBhvr>
                                      <p:to>
                                        <p:strVal val="visible"/>
                                      </p:to>
                                    </p:set>
                                    <p:animEffect transition="in" filter="fade">
                                      <p:cBhvr>
                                        <p:cTn id="13" dur="2000"/>
                                        <p:tgtEl>
                                          <p:spTgt spid="2048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a:t>EU: </a:t>
            </a:r>
            <a:r>
              <a:rPr lang="pl-PL" dirty="0" err="1"/>
              <a:t>reconstructed</a:t>
            </a:r>
            <a:endParaRPr lang="pl-PL" dirty="0"/>
          </a:p>
        </p:txBody>
      </p:sp>
      <p:sp>
        <p:nvSpPr>
          <p:cNvPr id="4" name="Symbol zastępczy zawartości 3"/>
          <p:cNvSpPr>
            <a:spLocks noGrp="1"/>
          </p:cNvSpPr>
          <p:nvPr>
            <p:ph idx="1"/>
          </p:nvPr>
        </p:nvSpPr>
        <p:spPr/>
        <p:txBody>
          <a:bodyPr/>
          <a:lstStyle/>
          <a:p>
            <a:pPr marL="0" indent="0" algn="just">
              <a:buNone/>
            </a:pPr>
            <a:r>
              <a:rPr lang="pl-PL" dirty="0"/>
              <a:t>„</a:t>
            </a:r>
            <a:r>
              <a:rPr lang="en-US" dirty="0"/>
              <a:t>Respect for fundamental rights form an integral part of the general principles of law protected by the Court of Justice</a:t>
            </a:r>
            <a:r>
              <a:rPr lang="pl-PL" dirty="0"/>
              <a:t> [of </a:t>
            </a:r>
            <a:r>
              <a:rPr lang="pl-PL" dirty="0" err="1"/>
              <a:t>European</a:t>
            </a:r>
            <a:r>
              <a:rPr lang="pl-PL" dirty="0"/>
              <a:t> Union]</a:t>
            </a:r>
            <a:r>
              <a:rPr lang="en-US" dirty="0"/>
              <a:t>. The protection of such rights, whilst inspired by the constitutional traditions common to the member states, must be ensured within the framework of the structure and objectives of the Community</a:t>
            </a:r>
            <a:r>
              <a:rPr lang="pl-PL" dirty="0"/>
              <a:t>”</a:t>
            </a:r>
            <a:r>
              <a:rPr lang="en-US" dirty="0"/>
              <a:t>.</a:t>
            </a:r>
            <a:endParaRPr lang="pl-PL" dirty="0"/>
          </a:p>
          <a:p>
            <a:pPr marL="0" indent="0" algn="r">
              <a:buNone/>
            </a:pPr>
            <a:endParaRPr lang="pl-PL" dirty="0"/>
          </a:p>
          <a:p>
            <a:pPr marL="0" indent="0" algn="r">
              <a:buNone/>
            </a:pPr>
            <a:r>
              <a:rPr lang="de-DE" sz="2540" i="1" dirty="0"/>
              <a:t>International Handelsgesellschaft v Einfuhr- und Vorratsstelle Getreide</a:t>
            </a:r>
            <a:r>
              <a:rPr lang="de-DE" sz="2540" dirty="0"/>
              <a:t> [1970] ECR 1125 Case 11/70</a:t>
            </a:r>
            <a:endParaRPr lang="pl-PL" sz="2540" dirty="0"/>
          </a:p>
        </p:txBody>
      </p:sp>
    </p:spTree>
    <p:extLst>
      <p:ext uri="{BB962C8B-B14F-4D97-AF65-F5344CB8AC3E}">
        <p14:creationId xmlns:p14="http://schemas.microsoft.com/office/powerpoint/2010/main" val="2749905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Independent</a:t>
            </a:r>
          </a:p>
        </p:txBody>
      </p:sp>
      <p:sp>
        <p:nvSpPr>
          <p:cNvPr id="3" name="Symbol zastępczy zawartości 2"/>
          <p:cNvSpPr>
            <a:spLocks noGrp="1"/>
          </p:cNvSpPr>
          <p:nvPr>
            <p:ph idx="1"/>
          </p:nvPr>
        </p:nvSpPr>
        <p:spPr/>
        <p:txBody>
          <a:bodyPr/>
          <a:lstStyle/>
          <a:p>
            <a:pPr marL="0" indent="0">
              <a:buNone/>
            </a:pPr>
            <a:r>
              <a:rPr lang="pl-PL" dirty="0" err="1"/>
              <a:t>Justice</a:t>
            </a:r>
            <a:r>
              <a:rPr lang="pl-PL" dirty="0"/>
              <a:t> Earl:</a:t>
            </a:r>
          </a:p>
          <a:p>
            <a:pPr marL="0" indent="0">
              <a:buNone/>
            </a:pPr>
            <a:r>
              <a:rPr lang="pl-PL" dirty="0"/>
              <a:t>„</a:t>
            </a:r>
            <a:r>
              <a:rPr lang="pl-PL" dirty="0" err="1"/>
              <a:t>Fundamental</a:t>
            </a:r>
            <a:r>
              <a:rPr lang="pl-PL" dirty="0"/>
              <a:t> </a:t>
            </a:r>
            <a:r>
              <a:rPr lang="en-US" dirty="0"/>
              <a:t>maxims </a:t>
            </a:r>
            <a:r>
              <a:rPr lang="pl-PL" dirty="0"/>
              <a:t>[…] </a:t>
            </a:r>
            <a:r>
              <a:rPr lang="en-US" dirty="0"/>
              <a:t>dictated by public policy, </a:t>
            </a:r>
            <a:r>
              <a:rPr lang="pl-PL" dirty="0"/>
              <a:t>[</a:t>
            </a:r>
            <a:r>
              <a:rPr lang="pl-PL" dirty="0" err="1"/>
              <a:t>which</a:t>
            </a:r>
            <a:r>
              <a:rPr lang="pl-PL" dirty="0"/>
              <a:t>] </a:t>
            </a:r>
            <a:r>
              <a:rPr lang="en-US" dirty="0"/>
              <a:t>have their foundation in universal law administered in all civilized countries, and have nowhere been superseded by statutes</a:t>
            </a:r>
            <a:r>
              <a:rPr lang="pl-PL" dirty="0"/>
              <a:t>”</a:t>
            </a:r>
            <a:r>
              <a:rPr lang="en-US" dirty="0"/>
              <a:t>.</a:t>
            </a:r>
            <a:endParaRPr lang="pl-PL" dirty="0"/>
          </a:p>
          <a:p>
            <a:pPr marL="0" indent="0">
              <a:buNone/>
            </a:pPr>
            <a:endParaRPr lang="pl-PL" dirty="0"/>
          </a:p>
          <a:p>
            <a:pPr marL="0" indent="0">
              <a:buNone/>
            </a:pPr>
            <a:endParaRPr lang="pl-PL" dirty="0"/>
          </a:p>
          <a:p>
            <a:r>
              <a:rPr lang="pl-PL" sz="2400" dirty="0" err="1"/>
              <a:t>They</a:t>
            </a:r>
            <a:r>
              <a:rPr lang="pl-PL" sz="2400" dirty="0"/>
              <a:t> form </a:t>
            </a:r>
            <a:r>
              <a:rPr lang="pl-PL" sz="2400" dirty="0" err="1"/>
              <a:t>an</a:t>
            </a:r>
            <a:r>
              <a:rPr lang="pl-PL" sz="2400" dirty="0"/>
              <a:t> „</a:t>
            </a:r>
            <a:r>
              <a:rPr lang="pl-PL" sz="2400" dirty="0" err="1"/>
              <a:t>institutional</a:t>
            </a:r>
            <a:r>
              <a:rPr lang="pl-PL" sz="2400" dirty="0"/>
              <a:t> </a:t>
            </a:r>
            <a:r>
              <a:rPr lang="pl-PL" sz="2400" dirty="0" err="1"/>
              <a:t>morality</a:t>
            </a:r>
            <a:r>
              <a:rPr lang="pl-PL" sz="2400" dirty="0"/>
              <a:t>”. </a:t>
            </a:r>
          </a:p>
          <a:p>
            <a:r>
              <a:rPr lang="pl-PL" sz="2400" dirty="0" err="1"/>
              <a:t>They</a:t>
            </a:r>
            <a:r>
              <a:rPr lang="pl-PL" sz="2400" dirty="0"/>
              <a:t> </a:t>
            </a:r>
            <a:r>
              <a:rPr lang="pl-PL" sz="2400" dirty="0" err="1"/>
              <a:t>are</a:t>
            </a:r>
            <a:r>
              <a:rPr lang="pl-PL" sz="2400" dirty="0"/>
              <a:t> </a:t>
            </a:r>
            <a:r>
              <a:rPr lang="pl-PL" sz="2400" dirty="0" err="1"/>
              <a:t>binding</a:t>
            </a:r>
            <a:r>
              <a:rPr lang="pl-PL" sz="2400" dirty="0"/>
              <a:t> </a:t>
            </a:r>
            <a:r>
              <a:rPr lang="pl-PL" sz="2400" dirty="0" err="1"/>
              <a:t>due</a:t>
            </a:r>
            <a:r>
              <a:rPr lang="pl-PL" sz="2400" dirty="0"/>
              <a:t> to „</a:t>
            </a:r>
            <a:r>
              <a:rPr lang="pl-PL" sz="2400" dirty="0" err="1"/>
              <a:t>material</a:t>
            </a:r>
            <a:r>
              <a:rPr lang="pl-PL" sz="2400" dirty="0"/>
              <a:t> </a:t>
            </a:r>
            <a:r>
              <a:rPr lang="pl-PL" sz="2400" dirty="0" err="1"/>
              <a:t>significance</a:t>
            </a:r>
            <a:r>
              <a:rPr lang="pl-PL" sz="2400" dirty="0"/>
              <a:t>” and „</a:t>
            </a:r>
            <a:r>
              <a:rPr lang="pl-PL" sz="2400" dirty="0" err="1"/>
              <a:t>institutional</a:t>
            </a:r>
            <a:r>
              <a:rPr lang="pl-PL" sz="2400" dirty="0"/>
              <a:t> </a:t>
            </a:r>
            <a:r>
              <a:rPr lang="pl-PL" sz="2400" dirty="0" err="1"/>
              <a:t>acceptance</a:t>
            </a:r>
            <a:r>
              <a:rPr lang="pl-PL" sz="2400" dirty="0"/>
              <a:t>”.</a:t>
            </a:r>
          </a:p>
          <a:p>
            <a:pPr marL="0" indent="0">
              <a:buNone/>
            </a:pPr>
            <a:r>
              <a:rPr lang="pl-PL" sz="2400" dirty="0"/>
              <a:t>(Ronald </a:t>
            </a:r>
            <a:r>
              <a:rPr lang="pl-PL" sz="2400" dirty="0" err="1"/>
              <a:t>Dworkin</a:t>
            </a:r>
            <a:r>
              <a:rPr lang="pl-PL" sz="2400" dirty="0"/>
              <a:t>)</a:t>
            </a:r>
          </a:p>
        </p:txBody>
      </p:sp>
    </p:spTree>
    <p:extLst>
      <p:ext uri="{BB962C8B-B14F-4D97-AF65-F5344CB8AC3E}">
        <p14:creationId xmlns:p14="http://schemas.microsoft.com/office/powerpoint/2010/main" val="61561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EU: independent</a:t>
            </a:r>
          </a:p>
        </p:txBody>
      </p:sp>
      <p:sp>
        <p:nvSpPr>
          <p:cNvPr id="3" name="Symbol zastępczy zawartości 2"/>
          <p:cNvSpPr>
            <a:spLocks noGrp="1"/>
          </p:cNvSpPr>
          <p:nvPr>
            <p:ph idx="1"/>
          </p:nvPr>
        </p:nvSpPr>
        <p:spPr>
          <a:xfrm>
            <a:off x="732183" y="1799120"/>
            <a:ext cx="10515600" cy="4351338"/>
          </a:xfrm>
        </p:spPr>
        <p:txBody>
          <a:bodyPr/>
          <a:lstStyle/>
          <a:p>
            <a:r>
              <a:rPr lang="pl-PL" sz="2540" dirty="0"/>
              <a:t>„</a:t>
            </a:r>
            <a:r>
              <a:rPr lang="en-US" sz="2540" dirty="0"/>
              <a:t>The Community constitutes a new legal order of international law for the benefit of which the states have limited their sovereign rights, albeit within limited fields and the subjects of which comprise not only member states but also their nationals. Independently of the legislation of member states, community law therefore not only imposes obligations on individuals but is also intended to confer upon them rights which become part of their legal heritage</a:t>
            </a:r>
            <a:r>
              <a:rPr lang="pl-PL" sz="2540" dirty="0"/>
              <a:t>”</a:t>
            </a:r>
            <a:r>
              <a:rPr lang="en-US" sz="2540" dirty="0"/>
              <a:t>.</a:t>
            </a:r>
            <a:endParaRPr lang="pl-PL" sz="2540" dirty="0"/>
          </a:p>
          <a:p>
            <a:endParaRPr lang="pl-PL" sz="2540" dirty="0"/>
          </a:p>
          <a:p>
            <a:pPr algn="r"/>
            <a:r>
              <a:rPr lang="nl-NL" sz="2540" i="1" dirty="0"/>
              <a:t>Van Gend en Loos </a:t>
            </a:r>
            <a:r>
              <a:rPr lang="nl-NL" sz="2540" dirty="0"/>
              <a:t>(1963) Case 26/62</a:t>
            </a:r>
            <a:r>
              <a:rPr lang="pl-PL" sz="2540" dirty="0"/>
              <a:t>:</a:t>
            </a:r>
          </a:p>
          <a:p>
            <a:pPr marL="0" indent="0" algn="r">
              <a:buNone/>
            </a:pPr>
            <a:r>
              <a:rPr lang="pl-PL" sz="2540" dirty="0"/>
              <a:t>The </a:t>
            </a:r>
            <a:r>
              <a:rPr lang="pl-PL" sz="2540" dirty="0" err="1"/>
              <a:t>principle</a:t>
            </a:r>
            <a:r>
              <a:rPr lang="pl-PL" sz="2540" dirty="0"/>
              <a:t> of </a:t>
            </a:r>
            <a:r>
              <a:rPr lang="pl-PL" sz="2540" dirty="0" err="1"/>
              <a:t>direct</a:t>
            </a:r>
            <a:r>
              <a:rPr lang="pl-PL" sz="2540" dirty="0"/>
              <a:t> </a:t>
            </a:r>
            <a:r>
              <a:rPr lang="pl-PL" sz="2540" dirty="0" err="1"/>
              <a:t>effect</a:t>
            </a:r>
            <a:endParaRPr lang="pl-PL" sz="2540" dirty="0"/>
          </a:p>
        </p:txBody>
      </p:sp>
    </p:spTree>
    <p:extLst>
      <p:ext uri="{BB962C8B-B14F-4D97-AF65-F5344CB8AC3E}">
        <p14:creationId xmlns:p14="http://schemas.microsoft.com/office/powerpoint/2010/main" val="163571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2196072" y="256348"/>
            <a:ext cx="7808500" cy="1146360"/>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Principles</a:t>
            </a:r>
            <a:r>
              <a:rPr lang="pl-PL" dirty="0"/>
              <a:t> vs. </a:t>
            </a:r>
            <a:r>
              <a:rPr lang="pl-PL" dirty="0" err="1"/>
              <a:t>rules</a:t>
            </a:r>
            <a:endParaRPr lang="en-GB" dirty="0"/>
          </a:p>
        </p:txBody>
      </p:sp>
      <p:sp>
        <p:nvSpPr>
          <p:cNvPr id="17410" name="Rectangle 2"/>
          <p:cNvSpPr>
            <a:spLocks noGrp="1" noChangeArrowheads="1"/>
          </p:cNvSpPr>
          <p:nvPr>
            <p:ph type="body" idx="4294967295"/>
          </p:nvPr>
        </p:nvSpPr>
        <p:spPr>
          <a:xfrm>
            <a:off x="2196072" y="1781468"/>
            <a:ext cx="3573015" cy="4501913"/>
          </a:xfrm>
          <a:ln/>
        </p:spPr>
        <p:txBody>
          <a:bodyPr/>
          <a:lstStyle/>
          <a:p>
            <a:pPr marL="388849" indent="-290916" algn="ctr">
              <a:spcBef>
                <a:spcPts val="1032"/>
              </a:spcBef>
              <a:buSzPct val="45000"/>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'NORMAL' RULES</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Precise scope of application</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„All or nothing” fashion of appl.</a:t>
            </a:r>
          </a:p>
          <a:p>
            <a:pPr marL="388849" indent="-290916">
              <a:spcBef>
                <a:spcPts val="1032"/>
              </a:spcBef>
              <a:buSzPct val="45000"/>
              <a:buFont typeface="Wingdings" charset="2"/>
              <a:buChar char=""/>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Abstract and </a:t>
            </a:r>
            <a:r>
              <a:rPr lang="pl-PL" dirty="0"/>
              <a:t>ab</a:t>
            </a:r>
            <a:r>
              <a:rPr lang="en-US" dirty="0" err="1"/>
              <a:t>rogative</a:t>
            </a:r>
            <a:r>
              <a:rPr lang="en-US" dirty="0"/>
              <a:t> mode of solving collisions</a:t>
            </a:r>
          </a:p>
        </p:txBody>
      </p:sp>
      <p:sp>
        <p:nvSpPr>
          <p:cNvPr id="17411" name="Rectangle 3"/>
          <p:cNvSpPr>
            <a:spLocks noGrp="1" noChangeArrowheads="1"/>
          </p:cNvSpPr>
          <p:nvPr>
            <p:ph type="body" idx="4294967295"/>
          </p:nvPr>
        </p:nvSpPr>
        <p:spPr>
          <a:xfrm>
            <a:off x="6273139" y="1781468"/>
            <a:ext cx="4068428" cy="4501913"/>
          </a:xfrm>
          <a:ln/>
        </p:spPr>
        <p:txBody>
          <a:bodyPr/>
          <a:lstStyle/>
          <a:p>
            <a:pPr marL="97933" indent="0" algn="ctr">
              <a:spcBef>
                <a:spcPts val="1032"/>
              </a:spcBef>
              <a:buNone/>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PRINCIPLES</a:t>
            </a:r>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Imprecise scope of </a:t>
            </a:r>
            <a:r>
              <a:rPr lang="en-US" dirty="0" err="1"/>
              <a:t>appl</a:t>
            </a:r>
            <a:r>
              <a:rPr lang="pl-PL" dirty="0" err="1"/>
              <a:t>ication</a:t>
            </a:r>
            <a:endParaRPr lang="en-US" dirty="0"/>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„Less or more” fashion of application</a:t>
            </a:r>
          </a:p>
          <a:p>
            <a:pPr marL="388849" indent="-290916">
              <a:spcBef>
                <a:spcPts val="1032"/>
              </a:spcBef>
              <a:tabLst>
                <a:tab pos="388849" algn="l"/>
                <a:tab pos="483900" algn="l"/>
                <a:tab pos="891472" algn="l"/>
                <a:tab pos="1299042" algn="l"/>
                <a:tab pos="1706614" algn="l"/>
                <a:tab pos="2114184" algn="l"/>
                <a:tab pos="2521756" algn="l"/>
                <a:tab pos="2929326" algn="l"/>
                <a:tab pos="3336898" algn="l"/>
                <a:tab pos="3744468" algn="l"/>
                <a:tab pos="4152039" algn="l"/>
                <a:tab pos="4559610" algn="l"/>
                <a:tab pos="4967181" algn="l"/>
                <a:tab pos="5374752" algn="l"/>
                <a:tab pos="5782323" algn="l"/>
                <a:tab pos="6189894" algn="l"/>
                <a:tab pos="6597465" algn="l"/>
                <a:tab pos="7005036" algn="l"/>
                <a:tab pos="7412607" algn="l"/>
                <a:tab pos="7820177" algn="l"/>
                <a:tab pos="8227749" algn="l"/>
              </a:tabLst>
            </a:pPr>
            <a:r>
              <a:rPr lang="en-US" dirty="0"/>
              <a:t>Solving collisions in each particular case; both principles </a:t>
            </a:r>
            <a:r>
              <a:rPr lang="pl-PL" dirty="0" err="1"/>
              <a:t>binding</a:t>
            </a:r>
            <a:endParaRPr lang="en-US" dirty="0"/>
          </a:p>
        </p:txBody>
      </p:sp>
    </p:spTree>
    <p:extLst>
      <p:ext uri="{BB962C8B-B14F-4D97-AF65-F5344CB8AC3E}">
        <p14:creationId xmlns:p14="http://schemas.microsoft.com/office/powerpoint/2010/main" val="281993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Collision</a:t>
            </a:r>
            <a:r>
              <a:rPr lang="pl-PL" dirty="0"/>
              <a:t> </a:t>
            </a:r>
            <a:r>
              <a:rPr lang="pl-PL" dirty="0" err="1"/>
              <a:t>between</a:t>
            </a:r>
            <a:r>
              <a:rPr lang="pl-PL" dirty="0"/>
              <a:t> </a:t>
            </a:r>
            <a:r>
              <a:rPr lang="pl-PL" dirty="0" err="1"/>
              <a:t>principles</a:t>
            </a:r>
            <a:endParaRPr lang="pl-PL" dirty="0"/>
          </a:p>
        </p:txBody>
      </p:sp>
      <p:sp>
        <p:nvSpPr>
          <p:cNvPr id="3" name="Symbol zastępczy zawartości 2"/>
          <p:cNvSpPr>
            <a:spLocks noGrp="1"/>
          </p:cNvSpPr>
          <p:nvPr>
            <p:ph idx="1"/>
          </p:nvPr>
        </p:nvSpPr>
        <p:spPr/>
        <p:txBody>
          <a:bodyPr/>
          <a:lstStyle/>
          <a:p>
            <a:pPr marL="0" indent="0">
              <a:buNone/>
            </a:pPr>
            <a:r>
              <a:rPr lang="pl-PL" dirty="0" err="1"/>
              <a:t>Criminal</a:t>
            </a:r>
            <a:r>
              <a:rPr lang="pl-PL" dirty="0"/>
              <a:t> </a:t>
            </a:r>
            <a:r>
              <a:rPr lang="pl-PL" dirty="0" err="1"/>
              <a:t>Procedure</a:t>
            </a:r>
            <a:r>
              <a:rPr lang="pl-PL" dirty="0"/>
              <a:t> :</a:t>
            </a:r>
          </a:p>
          <a:p>
            <a:pPr marL="0" indent="0">
              <a:buNone/>
            </a:pPr>
            <a:endParaRPr lang="pl-PL" dirty="0"/>
          </a:p>
          <a:p>
            <a:r>
              <a:rPr lang="pl-PL" dirty="0"/>
              <a:t>The </a:t>
            </a:r>
            <a:r>
              <a:rPr lang="pl-PL" dirty="0" err="1"/>
              <a:t>principle</a:t>
            </a:r>
            <a:r>
              <a:rPr lang="pl-PL" dirty="0"/>
              <a:t> of </a:t>
            </a:r>
            <a:r>
              <a:rPr lang="pl-PL" dirty="0" err="1"/>
              <a:t>objective</a:t>
            </a:r>
            <a:r>
              <a:rPr lang="pl-PL" dirty="0"/>
              <a:t> </a:t>
            </a:r>
            <a:r>
              <a:rPr lang="pl-PL" dirty="0" err="1"/>
              <a:t>truth</a:t>
            </a:r>
            <a:r>
              <a:rPr lang="pl-PL" dirty="0"/>
              <a:t> </a:t>
            </a:r>
          </a:p>
          <a:p>
            <a:endParaRPr lang="pl-PL" dirty="0"/>
          </a:p>
          <a:p>
            <a:r>
              <a:rPr lang="pl-PL" dirty="0"/>
              <a:t>The </a:t>
            </a:r>
            <a:r>
              <a:rPr lang="pl-PL" dirty="0" err="1"/>
              <a:t>principle</a:t>
            </a:r>
            <a:r>
              <a:rPr lang="pl-PL" dirty="0"/>
              <a:t> of </a:t>
            </a:r>
            <a:r>
              <a:rPr lang="pl-PL" dirty="0" err="1"/>
              <a:t>swiftness</a:t>
            </a:r>
            <a:r>
              <a:rPr lang="pl-PL" dirty="0"/>
              <a:t> of </a:t>
            </a:r>
            <a:r>
              <a:rPr lang="pl-PL" dirty="0" err="1"/>
              <a:t>procedure</a:t>
            </a:r>
            <a:r>
              <a:rPr lang="pl-PL" dirty="0"/>
              <a:t> (</a:t>
            </a:r>
            <a:r>
              <a:rPr lang="pl-PL" dirty="0" err="1"/>
              <a:t>reasonable</a:t>
            </a:r>
            <a:r>
              <a:rPr lang="pl-PL" dirty="0"/>
              <a:t> term)</a:t>
            </a:r>
          </a:p>
          <a:p>
            <a:endParaRPr lang="pl-PL" dirty="0"/>
          </a:p>
          <a:p>
            <a:pPr marL="0" indent="0">
              <a:buNone/>
            </a:pPr>
            <a:r>
              <a:rPr lang="pl-PL" dirty="0" err="1">
                <a:solidFill>
                  <a:schemeClr val="tx1">
                    <a:lumMod val="50000"/>
                    <a:lumOff val="50000"/>
                  </a:schemeClr>
                </a:solidFill>
              </a:rPr>
              <a:t>Neccessity</a:t>
            </a:r>
            <a:r>
              <a:rPr lang="pl-PL" dirty="0">
                <a:solidFill>
                  <a:schemeClr val="tx1">
                    <a:lumMod val="50000"/>
                    <a:lumOff val="50000"/>
                  </a:schemeClr>
                </a:solidFill>
              </a:rPr>
              <a:t> of ‚</a:t>
            </a:r>
            <a:r>
              <a:rPr lang="pl-PL" dirty="0" err="1">
                <a:solidFill>
                  <a:schemeClr val="tx1">
                    <a:lumMod val="50000"/>
                    <a:lumOff val="50000"/>
                  </a:schemeClr>
                </a:solidFill>
              </a:rPr>
              <a:t>weighing</a:t>
            </a:r>
            <a:r>
              <a:rPr lang="pl-PL" dirty="0">
                <a:solidFill>
                  <a:schemeClr val="tx1">
                    <a:lumMod val="50000"/>
                    <a:lumOff val="50000"/>
                  </a:schemeClr>
                </a:solidFill>
              </a:rPr>
              <a:t>’</a:t>
            </a:r>
          </a:p>
        </p:txBody>
      </p:sp>
    </p:spTree>
    <p:extLst>
      <p:ext uri="{BB962C8B-B14F-4D97-AF65-F5344CB8AC3E}">
        <p14:creationId xmlns:p14="http://schemas.microsoft.com/office/powerpoint/2010/main" val="2991093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Application of </a:t>
            </a:r>
            <a:r>
              <a:rPr lang="pl-PL" dirty="0" err="1"/>
              <a:t>principles</a:t>
            </a:r>
            <a:endParaRPr lang="pl-PL" dirty="0"/>
          </a:p>
        </p:txBody>
      </p:sp>
      <p:sp>
        <p:nvSpPr>
          <p:cNvPr id="3" name="Symbol zastępczy zawartości 2"/>
          <p:cNvSpPr>
            <a:spLocks noGrp="1"/>
          </p:cNvSpPr>
          <p:nvPr>
            <p:ph idx="1"/>
          </p:nvPr>
        </p:nvSpPr>
        <p:spPr/>
        <p:txBody>
          <a:bodyPr/>
          <a:lstStyle/>
          <a:p>
            <a:pPr marL="0" indent="0">
              <a:buNone/>
            </a:pPr>
            <a:r>
              <a:rPr lang="pl-PL" u="sng" dirty="0"/>
              <a:t>Three </a:t>
            </a:r>
            <a:r>
              <a:rPr lang="pl-PL" u="sng" dirty="0" err="1"/>
              <a:t>basic</a:t>
            </a:r>
            <a:r>
              <a:rPr lang="pl-PL" u="sng" dirty="0"/>
              <a:t> </a:t>
            </a:r>
            <a:r>
              <a:rPr lang="pl-PL" u="sng" dirty="0" err="1"/>
              <a:t>situations</a:t>
            </a:r>
            <a:r>
              <a:rPr lang="pl-PL" u="sng" dirty="0"/>
              <a:t>:</a:t>
            </a:r>
            <a:br>
              <a:rPr lang="pl-PL" dirty="0"/>
            </a:br>
            <a:endParaRPr lang="pl-PL" dirty="0"/>
          </a:p>
          <a:p>
            <a:r>
              <a:rPr lang="pl-PL" dirty="0" err="1"/>
              <a:t>Principle</a:t>
            </a:r>
            <a:r>
              <a:rPr lang="pl-PL" dirty="0"/>
              <a:t> </a:t>
            </a:r>
            <a:r>
              <a:rPr lang="pl-PL" dirty="0" err="1"/>
              <a:t>supports</a:t>
            </a:r>
            <a:r>
              <a:rPr lang="pl-PL" dirty="0"/>
              <a:t> </a:t>
            </a:r>
            <a:r>
              <a:rPr lang="pl-PL" dirty="0" err="1"/>
              <a:t>interpretation</a:t>
            </a:r>
            <a:r>
              <a:rPr lang="pl-PL" dirty="0"/>
              <a:t> of </a:t>
            </a:r>
            <a:r>
              <a:rPr lang="pl-PL" dirty="0" err="1"/>
              <a:t>rules</a:t>
            </a:r>
            <a:endParaRPr lang="pl-PL" dirty="0"/>
          </a:p>
          <a:p>
            <a:endParaRPr lang="pl-PL" dirty="0"/>
          </a:p>
          <a:p>
            <a:r>
              <a:rPr lang="pl-PL" dirty="0" err="1"/>
              <a:t>Principle</a:t>
            </a:r>
            <a:r>
              <a:rPr lang="pl-PL" dirty="0"/>
              <a:t> </a:t>
            </a:r>
            <a:r>
              <a:rPr lang="pl-PL" dirty="0" err="1"/>
              <a:t>used</a:t>
            </a:r>
            <a:r>
              <a:rPr lang="pl-PL" dirty="0"/>
              <a:t> </a:t>
            </a:r>
            <a:r>
              <a:rPr lang="pl-PL" dirty="0" err="1"/>
              <a:t>when</a:t>
            </a:r>
            <a:r>
              <a:rPr lang="pl-PL" dirty="0"/>
              <a:t> </a:t>
            </a:r>
            <a:r>
              <a:rPr lang="pl-PL" dirty="0" err="1"/>
              <a:t>there</a:t>
            </a:r>
            <a:r>
              <a:rPr lang="pl-PL" dirty="0"/>
              <a:t> </a:t>
            </a:r>
            <a:r>
              <a:rPr lang="pl-PL" dirty="0" err="1"/>
              <a:t>is</a:t>
            </a:r>
            <a:r>
              <a:rPr lang="pl-PL" dirty="0"/>
              <a:t> no </a:t>
            </a:r>
            <a:r>
              <a:rPr lang="pl-PL" dirty="0" err="1"/>
              <a:t>rule</a:t>
            </a:r>
            <a:r>
              <a:rPr lang="pl-PL" dirty="0"/>
              <a:t> (lacuna)</a:t>
            </a:r>
          </a:p>
          <a:p>
            <a:endParaRPr lang="pl-PL" dirty="0"/>
          </a:p>
          <a:p>
            <a:r>
              <a:rPr lang="pl-PL" dirty="0" err="1"/>
              <a:t>Collision</a:t>
            </a:r>
            <a:r>
              <a:rPr lang="pl-PL" dirty="0"/>
              <a:t> </a:t>
            </a:r>
            <a:r>
              <a:rPr lang="pl-PL" dirty="0" err="1"/>
              <a:t>between</a:t>
            </a:r>
            <a:r>
              <a:rPr lang="pl-PL" dirty="0"/>
              <a:t> a </a:t>
            </a:r>
            <a:r>
              <a:rPr lang="pl-PL" dirty="0" err="1"/>
              <a:t>principle</a:t>
            </a:r>
            <a:r>
              <a:rPr lang="pl-PL" dirty="0"/>
              <a:t> and a </a:t>
            </a:r>
            <a:r>
              <a:rPr lang="pl-PL" dirty="0" err="1"/>
              <a:t>rule</a:t>
            </a:r>
            <a:endParaRPr lang="pl-PL" dirty="0"/>
          </a:p>
        </p:txBody>
      </p:sp>
    </p:spTree>
    <p:extLst>
      <p:ext uri="{BB962C8B-B14F-4D97-AF65-F5344CB8AC3E}">
        <p14:creationId xmlns:p14="http://schemas.microsoft.com/office/powerpoint/2010/main" val="250853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idx="4294967295"/>
          </p:nvPr>
        </p:nvSpPr>
        <p:spPr>
          <a:xfrm>
            <a:off x="2196072" y="296672"/>
            <a:ext cx="780850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a:t>Structure of a norm</a:t>
            </a:r>
          </a:p>
        </p:txBody>
      </p:sp>
      <p:sp>
        <p:nvSpPr>
          <p:cNvPr id="6146" name="Rectangle 2"/>
          <p:cNvSpPr>
            <a:spLocks noGrp="1" noChangeArrowheads="1"/>
          </p:cNvSpPr>
          <p:nvPr>
            <p:ph type="subTitle" idx="4294967295"/>
          </p:nvPr>
        </p:nvSpPr>
        <p:spPr>
          <a:xfrm>
            <a:off x="2196072" y="1666256"/>
            <a:ext cx="7956835" cy="4710734"/>
          </a:xfrm>
          <a:ln/>
        </p:spPr>
        <p:txBody>
          <a:bodyPr anchor="ctr"/>
          <a:lstStyle/>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Hypothesis</a:t>
            </a:r>
            <a:r>
              <a:rPr lang="en-GB" b="1" dirty="0"/>
              <a:t> </a:t>
            </a:r>
            <a:r>
              <a:rPr lang="en-GB" dirty="0"/>
              <a:t>– scope of circumstances (situations) in which the norm </a:t>
            </a:r>
            <a:r>
              <a:rPr lang="pl-PL" dirty="0" err="1"/>
              <a:t>shall</a:t>
            </a:r>
            <a:r>
              <a:rPr lang="pl-PL" dirty="0"/>
              <a:t> be</a:t>
            </a:r>
            <a:r>
              <a:rPr lang="en-GB" dirty="0"/>
              <a:t> applied</a:t>
            </a:r>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nSpc>
                <a:spcPct val="143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err="1"/>
              <a:t>Disposition</a:t>
            </a:r>
            <a:r>
              <a:rPr lang="en-GB" b="1" dirty="0"/>
              <a:t> </a:t>
            </a:r>
            <a:r>
              <a:rPr lang="en-GB" dirty="0"/>
              <a:t>– scope of conducts which are ordered, prohibited or allowed by the norm</a:t>
            </a:r>
          </a:p>
        </p:txBody>
      </p:sp>
    </p:spTree>
    <p:extLst>
      <p:ext uri="{BB962C8B-B14F-4D97-AF65-F5344CB8AC3E}">
        <p14:creationId xmlns:p14="http://schemas.microsoft.com/office/powerpoint/2010/main" val="3637656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additive="repl">
                                        <p:cTn id="6" dur="1" fill="hold">
                                          <p:stCondLst>
                                            <p:cond delay="0"/>
                                          </p:stCondLst>
                                        </p:cTn>
                                        <p:tgtEl>
                                          <p:spTgt spid="6146">
                                            <p:txEl>
                                              <p:pRg st="0" end="0"/>
                                            </p:txEl>
                                          </p:spTgt>
                                        </p:tgtEl>
                                        <p:attrNameLst>
                                          <p:attrName>style.visibility</p:attrName>
                                        </p:attrNameLst>
                                      </p:cBhvr>
                                      <p:to>
                                        <p:strVal val="visible"/>
                                      </p:to>
                                    </p:set>
                                    <p:animEffect transition="in" filter="barn(inHorizontal)">
                                      <p:cBhvr additive="repl">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additive="repl">
                                        <p:cTn id="11" dur="1" fill="hold">
                                          <p:stCondLst>
                                            <p:cond delay="0"/>
                                          </p:stCondLst>
                                        </p:cTn>
                                        <p:tgtEl>
                                          <p:spTgt spid="6146">
                                            <p:txEl>
                                              <p:pRg st="2" end="2"/>
                                            </p:txEl>
                                          </p:spTgt>
                                        </p:tgtEl>
                                        <p:attrNameLst>
                                          <p:attrName>style.visibility</p:attrName>
                                        </p:attrNameLst>
                                      </p:cBhvr>
                                      <p:to>
                                        <p:strVal val="visible"/>
                                      </p:to>
                                    </p:set>
                                    <p:animEffect transition="in" filter="barn(inHorizontal)">
                                      <p:cBhvr additive="repl">
                                        <p:cTn id="12" dur="500"/>
                                        <p:tgtEl>
                                          <p:spTgt spid="61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2196072" y="256348"/>
            <a:ext cx="7808500" cy="1146360"/>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Application of p</a:t>
            </a:r>
            <a:r>
              <a:rPr lang="en-GB" dirty="0" err="1"/>
              <a:t>rinciples</a:t>
            </a:r>
            <a:endParaRPr lang="en-GB" dirty="0"/>
          </a:p>
        </p:txBody>
      </p:sp>
      <p:sp>
        <p:nvSpPr>
          <p:cNvPr id="18434" name="Rectangle 2"/>
          <p:cNvSpPr>
            <a:spLocks noGrp="1" noChangeArrowheads="1"/>
          </p:cNvSpPr>
          <p:nvPr>
            <p:ph type="subTitle" idx="4294967295"/>
          </p:nvPr>
        </p:nvSpPr>
        <p:spPr>
          <a:xfrm>
            <a:off x="2196072" y="1781469"/>
            <a:ext cx="7956835" cy="4478870"/>
          </a:xfrm>
          <a:ln/>
        </p:spPr>
        <p:txBody>
          <a:bodyPr anchor="ctr"/>
          <a:lstStyle/>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u="sng" dirty="0"/>
              <a:t>Dworkin's thesis</a:t>
            </a:r>
            <a:r>
              <a:rPr lang="pl-PL" sz="2903" u="sng" dirty="0"/>
              <a:t> (</a:t>
            </a:r>
            <a:r>
              <a:rPr lang="pl-PL" sz="2903" u="sng" dirty="0" err="1"/>
              <a:t>common</a:t>
            </a:r>
            <a:r>
              <a:rPr lang="pl-PL" sz="2903" u="sng" dirty="0"/>
              <a:t> law)</a:t>
            </a:r>
            <a:r>
              <a:rPr lang="en-GB" sz="2903" u="sng" dirty="0"/>
              <a:t>:</a:t>
            </a:r>
            <a:r>
              <a:rPr lang="en-GB" sz="2903" dirty="0"/>
              <a:t> </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dirty="0"/>
              <a:t>Principles are inconclusive, still they can be efficient legal ground for decision.</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endParaRPr lang="en-GB" sz="2903" dirty="0"/>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u="sng" dirty="0" err="1"/>
              <a:t>Alexy's</a:t>
            </a:r>
            <a:r>
              <a:rPr lang="en-GB" sz="2903" u="sng" dirty="0"/>
              <a:t> thesis</a:t>
            </a:r>
            <a:r>
              <a:rPr lang="pl-PL" sz="2903" u="sng" dirty="0"/>
              <a:t> (</a:t>
            </a:r>
            <a:r>
              <a:rPr lang="pl-PL" sz="2903" u="sng" dirty="0" err="1"/>
              <a:t>statutory</a:t>
            </a:r>
            <a:r>
              <a:rPr lang="pl-PL" sz="2903" u="sng" dirty="0"/>
              <a:t> law)</a:t>
            </a:r>
            <a:r>
              <a:rPr lang="en-GB" sz="2903" u="sng" dirty="0"/>
              <a:t>: </a:t>
            </a:r>
          </a:p>
          <a:p>
            <a:pPr marL="780578" lvl="1" indent="-256352">
              <a:spcBef>
                <a:spcPts val="1032"/>
              </a:spcBef>
              <a:buSzPct val="75000"/>
              <a:buNone/>
              <a:tabLst>
                <a:tab pos="780578" algn="l"/>
                <a:tab pos="875629" algn="l"/>
                <a:tab pos="1283201" algn="l"/>
                <a:tab pos="1690771" algn="l"/>
                <a:tab pos="2098343" algn="l"/>
                <a:tab pos="2505913" algn="l"/>
                <a:tab pos="2913485" algn="l"/>
                <a:tab pos="3321055" algn="l"/>
                <a:tab pos="3728626" algn="l"/>
                <a:tab pos="4136197" algn="l"/>
                <a:tab pos="4543768" algn="l"/>
                <a:tab pos="4951339" algn="l"/>
                <a:tab pos="5358910" algn="l"/>
                <a:tab pos="5766481" algn="l"/>
                <a:tab pos="6174052" algn="l"/>
                <a:tab pos="6581623" algn="l"/>
                <a:tab pos="6989194" algn="l"/>
                <a:tab pos="7396764" algn="l"/>
                <a:tab pos="7804336" algn="l"/>
                <a:tab pos="8211906" algn="l"/>
                <a:tab pos="8619478" algn="l"/>
              </a:tabLst>
            </a:pPr>
            <a:r>
              <a:rPr lang="en-GB" sz="2903" dirty="0"/>
              <a:t>Principles have </a:t>
            </a:r>
            <a:r>
              <a:rPr lang="en-GB" sz="2903" dirty="0" err="1"/>
              <a:t>optim</a:t>
            </a:r>
            <a:r>
              <a:rPr lang="pl-PL" sz="2903" dirty="0" err="1"/>
              <a:t>ilising</a:t>
            </a:r>
            <a:r>
              <a:rPr lang="en-GB" sz="2903" dirty="0"/>
              <a:t> character and give directives for interpretation of typical rules.</a:t>
            </a:r>
          </a:p>
        </p:txBody>
      </p:sp>
    </p:spTree>
    <p:extLst>
      <p:ext uri="{BB962C8B-B14F-4D97-AF65-F5344CB8AC3E}">
        <p14:creationId xmlns:p14="http://schemas.microsoft.com/office/powerpoint/2010/main" val="1090906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2196072" y="256916"/>
            <a:ext cx="7808500" cy="1065712"/>
          </a:xfrm>
          <a:ln>
            <a:noFill/>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dirty="0"/>
              <a:t>Structure of a norm</a:t>
            </a:r>
          </a:p>
        </p:txBody>
      </p:sp>
      <p:sp>
        <p:nvSpPr>
          <p:cNvPr id="5122" name="Rectangle 2"/>
          <p:cNvSpPr>
            <a:spLocks noGrp="1" noChangeArrowheads="1"/>
          </p:cNvSpPr>
          <p:nvPr>
            <p:ph type="subTitle" idx="4294967295"/>
          </p:nvPr>
        </p:nvSpPr>
        <p:spPr>
          <a:xfrm>
            <a:off x="1653944" y="1362384"/>
            <a:ext cx="8884112" cy="5071536"/>
          </a:xfrm>
          <a:ln>
            <a:noFill/>
          </a:ln>
        </p:spPr>
        <p:txBody>
          <a:bodyPr anchor="ctr">
            <a:normAutofit fontScale="92500" lnSpcReduction="20000"/>
          </a:bodyPr>
          <a:lstStyle/>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dirty="0"/>
              <a:t>Three necessary components:</a:t>
            </a:r>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dirty="0"/>
              <a:t>A defendant who is represented by a lawyer </a:t>
            </a:r>
            <a:endParaRPr lang="pl-PL"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359"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US" sz="2359" dirty="0"/>
              <a:t>may plead not guilty or enter a special plea by filing a notice in court.</a:t>
            </a:r>
            <a:endParaRPr lang="pl-PL" sz="2359"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ct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177" dirty="0"/>
          </a:p>
          <a:p>
            <a:pPr marL="192984" indent="-19010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177" i="1" dirty="0"/>
              <a:t>(</a:t>
            </a:r>
            <a:r>
              <a:rPr lang="pl-PL" sz="2177" i="1" dirty="0" err="1"/>
              <a:t>Criminal</a:t>
            </a:r>
            <a:r>
              <a:rPr lang="pl-PL" sz="2177" i="1" dirty="0"/>
              <a:t> </a:t>
            </a:r>
            <a:r>
              <a:rPr lang="pl-PL" sz="2177" i="1" dirty="0" err="1"/>
              <a:t>Procedure</a:t>
            </a:r>
            <a:r>
              <a:rPr lang="pl-PL" sz="2177" i="1" dirty="0"/>
              <a:t> </a:t>
            </a:r>
            <a:r>
              <a:rPr lang="pl-PL" sz="2177" i="1" dirty="0" err="1"/>
              <a:t>Act</a:t>
            </a:r>
            <a:r>
              <a:rPr lang="pl-PL" sz="2177" i="1" dirty="0"/>
              <a:t> of New </a:t>
            </a:r>
            <a:r>
              <a:rPr lang="pl-PL" sz="2177" i="1" dirty="0" err="1"/>
              <a:t>Zealand</a:t>
            </a:r>
            <a:r>
              <a:rPr lang="pl-PL" sz="2177" i="1" dirty="0"/>
              <a:t>)</a:t>
            </a:r>
            <a:endParaRPr lang="en-GB" sz="2177" i="1" dirty="0"/>
          </a:p>
        </p:txBody>
      </p:sp>
      <p:sp>
        <p:nvSpPr>
          <p:cNvPr id="3" name="Nawias klamrowy otwierający 2"/>
          <p:cNvSpPr/>
          <p:nvPr/>
        </p:nvSpPr>
        <p:spPr bwMode="auto">
          <a:xfrm rot="5400000">
            <a:off x="3772699" y="2735065"/>
            <a:ext cx="391946" cy="1698433"/>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4" name="pole tekstowe 3"/>
          <p:cNvSpPr txBox="1"/>
          <p:nvPr/>
        </p:nvSpPr>
        <p:spPr>
          <a:xfrm>
            <a:off x="3054131" y="2922610"/>
            <a:ext cx="1829082" cy="483209"/>
          </a:xfrm>
          <a:prstGeom prst="rect">
            <a:avLst/>
          </a:prstGeom>
          <a:noFill/>
          <a:ln>
            <a:noFill/>
          </a:ln>
        </p:spPr>
        <p:txBody>
          <a:bodyPr wrap="square" rtlCol="0">
            <a:spAutoFit/>
          </a:bodyPr>
          <a:lstStyle/>
          <a:p>
            <a:r>
              <a:rPr lang="pl-PL" sz="2540" dirty="0" err="1">
                <a:solidFill>
                  <a:srgbClr val="C00000"/>
                </a:solidFill>
              </a:rPr>
              <a:t>Addressee</a:t>
            </a:r>
            <a:endParaRPr lang="pl-PL" sz="2540" dirty="0">
              <a:solidFill>
                <a:srgbClr val="C00000"/>
              </a:solidFill>
            </a:endParaRPr>
          </a:p>
        </p:txBody>
      </p:sp>
      <p:sp>
        <p:nvSpPr>
          <p:cNvPr id="7" name="Nawias klamrowy otwierający 6"/>
          <p:cNvSpPr/>
          <p:nvPr/>
        </p:nvSpPr>
        <p:spPr bwMode="auto">
          <a:xfrm rot="5400000">
            <a:off x="5900027" y="-553769"/>
            <a:ext cx="391946" cy="6401786"/>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8" name="pole tekstowe 7"/>
          <p:cNvSpPr txBox="1"/>
          <p:nvPr/>
        </p:nvSpPr>
        <p:spPr>
          <a:xfrm>
            <a:off x="5181459" y="2002035"/>
            <a:ext cx="1829082" cy="483209"/>
          </a:xfrm>
          <a:prstGeom prst="rect">
            <a:avLst/>
          </a:prstGeom>
          <a:noFill/>
          <a:ln>
            <a:noFill/>
          </a:ln>
        </p:spPr>
        <p:txBody>
          <a:bodyPr wrap="square" rtlCol="0">
            <a:spAutoFit/>
          </a:bodyPr>
          <a:lstStyle/>
          <a:p>
            <a:r>
              <a:rPr lang="pl-PL" sz="2540" dirty="0" err="1">
                <a:solidFill>
                  <a:srgbClr val="C00000"/>
                </a:solidFill>
              </a:rPr>
              <a:t>Hypothesis</a:t>
            </a:r>
            <a:endParaRPr lang="pl-PL" sz="2540" dirty="0">
              <a:solidFill>
                <a:srgbClr val="C00000"/>
              </a:solidFill>
            </a:endParaRPr>
          </a:p>
        </p:txBody>
      </p:sp>
      <p:sp>
        <p:nvSpPr>
          <p:cNvPr id="9" name="Nawias klamrowy otwierający 8"/>
          <p:cNvSpPr/>
          <p:nvPr/>
        </p:nvSpPr>
        <p:spPr bwMode="auto">
          <a:xfrm rot="16200000">
            <a:off x="5900027" y="1068392"/>
            <a:ext cx="391946" cy="8230868"/>
          </a:xfrm>
          <a:prstGeom prst="leftBrace">
            <a:avLst/>
          </a:prstGeom>
          <a:noFill/>
          <a:ln w="38100" cap="flat" cmpd="sng" algn="ctr">
            <a:solidFill>
              <a:srgbClr val="C00000"/>
            </a:solidFill>
            <a:prstDash val="solid"/>
            <a:round/>
            <a:headEnd type="none" w="med" len="med"/>
            <a:tailEnd type="none" w="med" len="med"/>
          </a:ln>
          <a:effectLst/>
        </p:spPr>
        <p:txBody>
          <a:bodyPr vert="horz" wrap="square" lIns="82953" tIns="41476" rIns="82953" bIns="41476" numCol="1" rtlCol="0" anchor="t" anchorCtr="0" compatLnSpc="1">
            <a:prstTxWarp prst="textNoShape">
              <a:avLst/>
            </a:prstTxWarp>
          </a:bodyPr>
          <a:lstStyle/>
          <a:p>
            <a:pPr defTabSz="407571" fontAlgn="base" hangingPunct="0">
              <a:lnSpc>
                <a:spcPct val="81000"/>
              </a:lnSpc>
              <a:spcBef>
                <a:spcPct val="0"/>
              </a:spcBef>
              <a:spcAft>
                <a:spcPct val="0"/>
              </a:spcAft>
              <a:buClr>
                <a:srgbClr val="000000"/>
              </a:buClr>
              <a:buSzPct val="100000"/>
            </a:pPr>
            <a:endParaRPr lang="pl-PL" sz="1633">
              <a:latin typeface="Arial" charset="0"/>
            </a:endParaRPr>
          </a:p>
        </p:txBody>
      </p:sp>
      <p:sp>
        <p:nvSpPr>
          <p:cNvPr id="10" name="pole tekstowe 9"/>
          <p:cNvSpPr txBox="1"/>
          <p:nvPr/>
        </p:nvSpPr>
        <p:spPr>
          <a:xfrm>
            <a:off x="5312108" y="5506484"/>
            <a:ext cx="1829082" cy="483209"/>
          </a:xfrm>
          <a:prstGeom prst="rect">
            <a:avLst/>
          </a:prstGeom>
          <a:noFill/>
          <a:ln>
            <a:noFill/>
          </a:ln>
        </p:spPr>
        <p:txBody>
          <a:bodyPr wrap="square" rtlCol="0">
            <a:spAutoFit/>
          </a:bodyPr>
          <a:lstStyle/>
          <a:p>
            <a:r>
              <a:rPr lang="pl-PL" sz="2540" dirty="0" err="1">
                <a:solidFill>
                  <a:srgbClr val="C00000"/>
                </a:solidFill>
              </a:rPr>
              <a:t>Disposition</a:t>
            </a:r>
            <a:endParaRPr lang="pl-PL" sz="2540" dirty="0">
              <a:solidFill>
                <a:srgbClr val="C00000"/>
              </a:solidFill>
            </a:endParaRPr>
          </a:p>
        </p:txBody>
      </p:sp>
    </p:spTree>
    <p:extLst>
      <p:ext uri="{BB962C8B-B14F-4D97-AF65-F5344CB8AC3E}">
        <p14:creationId xmlns:p14="http://schemas.microsoft.com/office/powerpoint/2010/main" val="941331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7" grpId="0" animBg="1"/>
      <p:bldP spid="8" grpId="0"/>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err="1"/>
              <a:t>Structure</a:t>
            </a:r>
            <a:r>
              <a:rPr lang="pl-PL" dirty="0"/>
              <a:t> of a norm</a:t>
            </a:r>
          </a:p>
        </p:txBody>
      </p:sp>
      <p:sp>
        <p:nvSpPr>
          <p:cNvPr id="4" name="Symbol zastępczy zawartości 3"/>
          <p:cNvSpPr>
            <a:spLocks noGrp="1"/>
          </p:cNvSpPr>
          <p:nvPr>
            <p:ph idx="1"/>
          </p:nvPr>
        </p:nvSpPr>
        <p:spPr/>
        <p:txBody>
          <a:bodyPr>
            <a:normAutofit/>
          </a:bodyPr>
          <a:lstStyle/>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a:t>A</a:t>
            </a:r>
            <a:r>
              <a:rPr lang="en-GB" b="1" dirty="0"/>
              <a:t>d</a:t>
            </a:r>
            <a:r>
              <a:rPr lang="pl-PL" b="1" dirty="0"/>
              <a:t>d</a:t>
            </a:r>
            <a:r>
              <a:rPr lang="en-GB" b="1" dirty="0" err="1"/>
              <a:t>ressee</a:t>
            </a:r>
            <a:r>
              <a:rPr lang="en-GB" dirty="0"/>
              <a:t>: the subject to whom the norm is addressed </a:t>
            </a:r>
            <a:endParaRPr lang="pl-PL"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err="1"/>
              <a:t>Legal</a:t>
            </a:r>
            <a:r>
              <a:rPr lang="pl-PL" dirty="0"/>
              <a:t> </a:t>
            </a:r>
            <a:r>
              <a:rPr lang="pl-PL" dirty="0" err="1"/>
              <a:t>personhood</a:t>
            </a:r>
            <a:r>
              <a:rPr lang="pl-PL" dirty="0"/>
              <a:t>: </a:t>
            </a:r>
            <a:r>
              <a:rPr lang="pl-PL" dirty="0" err="1"/>
              <a:t>capability</a:t>
            </a:r>
            <a:r>
              <a:rPr lang="pl-PL" dirty="0"/>
              <a:t> to </a:t>
            </a:r>
            <a:r>
              <a:rPr lang="pl-PL" dirty="0" err="1"/>
              <a:t>posses</a:t>
            </a:r>
            <a:r>
              <a:rPr lang="pl-PL" dirty="0"/>
              <a:t> </a:t>
            </a:r>
            <a:r>
              <a:rPr lang="pl-PL" dirty="0" err="1"/>
              <a:t>legal</a:t>
            </a:r>
            <a:r>
              <a:rPr lang="pl-PL" dirty="0"/>
              <a:t> </a:t>
            </a:r>
            <a:r>
              <a:rPr lang="pl-PL" dirty="0" err="1"/>
              <a:t>rights</a:t>
            </a:r>
            <a:r>
              <a:rPr lang="pl-PL" dirty="0"/>
              <a:t> and </a:t>
            </a:r>
            <a:r>
              <a:rPr lang="pl-PL" dirty="0" err="1"/>
              <a:t>obligations</a:t>
            </a:r>
            <a:endParaRPr lang="pl-PL"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dirty="0"/>
          </a:p>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err="1"/>
              <a:t>Legal</a:t>
            </a:r>
            <a:r>
              <a:rPr lang="pl-PL" dirty="0"/>
              <a:t> </a:t>
            </a:r>
            <a:r>
              <a:rPr lang="pl-PL" dirty="0" err="1"/>
              <a:t>capacity</a:t>
            </a:r>
            <a:r>
              <a:rPr lang="pl-PL" dirty="0"/>
              <a:t>: </a:t>
            </a:r>
            <a:r>
              <a:rPr lang="pl-PL" dirty="0" err="1"/>
              <a:t>capability</a:t>
            </a:r>
            <a:r>
              <a:rPr lang="pl-PL" dirty="0"/>
              <a:t> to </a:t>
            </a:r>
            <a:r>
              <a:rPr lang="pl-PL" dirty="0" err="1"/>
              <a:t>amends</a:t>
            </a:r>
            <a:r>
              <a:rPr lang="pl-PL" dirty="0"/>
              <a:t> </a:t>
            </a:r>
            <a:r>
              <a:rPr lang="pl-PL" dirty="0" err="1"/>
              <a:t>one’s</a:t>
            </a:r>
            <a:r>
              <a:rPr lang="pl-PL" dirty="0"/>
              <a:t> </a:t>
            </a:r>
            <a:r>
              <a:rPr lang="pl-PL" dirty="0" err="1"/>
              <a:t>own</a:t>
            </a:r>
            <a:r>
              <a:rPr lang="pl-PL" dirty="0"/>
              <a:t> </a:t>
            </a:r>
            <a:r>
              <a:rPr lang="pl-PL" dirty="0" err="1"/>
              <a:t>rights</a:t>
            </a:r>
            <a:r>
              <a:rPr lang="pl-PL" dirty="0"/>
              <a:t> and </a:t>
            </a:r>
            <a:r>
              <a:rPr lang="pl-PL" dirty="0" err="1"/>
              <a:t>obligations</a:t>
            </a:r>
            <a:endParaRPr lang="en-GB" dirty="0"/>
          </a:p>
        </p:txBody>
      </p:sp>
    </p:spTree>
    <p:extLst>
      <p:ext uri="{BB962C8B-B14F-4D97-AF65-F5344CB8AC3E}">
        <p14:creationId xmlns:p14="http://schemas.microsoft.com/office/powerpoint/2010/main" val="42039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err="1"/>
              <a:t>Structure</a:t>
            </a:r>
            <a:r>
              <a:rPr lang="pl-PL" dirty="0"/>
              <a:t> of a norm</a:t>
            </a:r>
          </a:p>
        </p:txBody>
      </p:sp>
      <p:sp>
        <p:nvSpPr>
          <p:cNvPr id="4" name="Symbol zastępczy zawartości 3"/>
          <p:cNvSpPr>
            <a:spLocks noGrp="1"/>
          </p:cNvSpPr>
          <p:nvPr>
            <p:ph idx="1"/>
          </p:nvPr>
        </p:nvSpPr>
        <p:spPr/>
        <p:txBody>
          <a:bodyPr>
            <a:normAutofit fontScale="92500" lnSpcReduction="10000"/>
          </a:bodyPr>
          <a:lstStyle/>
          <a:p>
            <a:pPr marL="192984" indent="-19010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dirty="0"/>
              <a:t>A</a:t>
            </a:r>
            <a:r>
              <a:rPr lang="en-GB" b="1" dirty="0"/>
              <a:t>d</a:t>
            </a:r>
            <a:r>
              <a:rPr lang="pl-PL" b="1" dirty="0"/>
              <a:t>d</a:t>
            </a:r>
            <a:r>
              <a:rPr lang="en-GB" b="1" dirty="0" err="1"/>
              <a:t>ressee</a:t>
            </a:r>
            <a:r>
              <a:rPr lang="en-GB" dirty="0"/>
              <a:t>: </a:t>
            </a:r>
            <a:r>
              <a:rPr lang="pl-PL" dirty="0" err="1"/>
              <a:t>Categories</a:t>
            </a:r>
            <a:r>
              <a:rPr lang="pl-PL" dirty="0"/>
              <a:t> of </a:t>
            </a:r>
            <a:r>
              <a:rPr lang="pl-PL" dirty="0" err="1"/>
              <a:t>legal</a:t>
            </a:r>
            <a:r>
              <a:rPr lang="pl-PL" dirty="0"/>
              <a:t> </a:t>
            </a:r>
            <a:r>
              <a:rPr lang="pl-PL" dirty="0" err="1"/>
              <a:t>subjects</a:t>
            </a:r>
            <a:r>
              <a:rPr lang="pl-PL" dirty="0"/>
              <a:t>:</a:t>
            </a:r>
            <a:r>
              <a:rPr lang="en-GB" dirty="0"/>
              <a:t> </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dirty="0"/>
              <a:t>physical</a:t>
            </a:r>
            <a:r>
              <a:rPr lang="pl-PL" dirty="0"/>
              <a:t>/ </a:t>
            </a:r>
            <a:r>
              <a:rPr lang="pl-PL" dirty="0" err="1"/>
              <a:t>natural</a:t>
            </a:r>
            <a:r>
              <a:rPr lang="en-GB" dirty="0"/>
              <a:t> person</a:t>
            </a:r>
            <a:r>
              <a:rPr lang="pl-PL" dirty="0"/>
              <a:t> (</a:t>
            </a:r>
            <a:r>
              <a:rPr lang="pl-PL" dirty="0" err="1"/>
              <a:t>private</a:t>
            </a:r>
            <a:r>
              <a:rPr lang="pl-PL" dirty="0"/>
              <a:t> </a:t>
            </a:r>
            <a:r>
              <a:rPr lang="pl-PL" dirty="0" err="1"/>
              <a:t>individual</a:t>
            </a:r>
            <a:r>
              <a:rPr lang="pl-PL" dirty="0"/>
              <a:t>)</a:t>
            </a:r>
            <a:endParaRPr lang="en-GB" dirty="0"/>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dirty="0"/>
              <a:t>legal person</a:t>
            </a:r>
            <a:r>
              <a:rPr lang="pl-PL" dirty="0"/>
              <a:t> (</a:t>
            </a:r>
            <a:r>
              <a:rPr lang="pl-PL" dirty="0" err="1"/>
              <a:t>corporate</a:t>
            </a:r>
            <a:r>
              <a:rPr lang="pl-PL" dirty="0"/>
              <a:t> body)</a:t>
            </a:r>
            <a:endParaRPr lang="en-GB" dirty="0"/>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dirty="0"/>
              <a:t>organization unit that lacks legal personality </a:t>
            </a:r>
            <a:br>
              <a:rPr lang="pl-PL" dirty="0"/>
            </a:br>
            <a:r>
              <a:rPr lang="en-GB" dirty="0"/>
              <a:t>(</a:t>
            </a:r>
            <a:r>
              <a:rPr lang="pl-PL" dirty="0" err="1"/>
              <a:t>eg</a:t>
            </a:r>
            <a:r>
              <a:rPr lang="pl-PL" dirty="0"/>
              <a:t>. </a:t>
            </a:r>
            <a:r>
              <a:rPr lang="pl-PL" dirty="0" err="1"/>
              <a:t>administrative</a:t>
            </a:r>
            <a:r>
              <a:rPr lang="pl-PL" dirty="0"/>
              <a:t> </a:t>
            </a:r>
            <a:r>
              <a:rPr lang="pl-PL" dirty="0" err="1"/>
              <a:t>agency</a:t>
            </a:r>
            <a:r>
              <a:rPr lang="pl-PL" dirty="0"/>
              <a:t>, </a:t>
            </a:r>
            <a:r>
              <a:rPr lang="en-GB" dirty="0"/>
              <a:t>private partnership)‏</a:t>
            </a:r>
            <a:endParaRPr lang="pl-PL" dirty="0"/>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a:solidFill>
                  <a:schemeClr val="tx1">
                    <a:lumMod val="50000"/>
                    <a:lumOff val="50000"/>
                  </a:schemeClr>
                </a:solidFill>
              </a:rPr>
              <a:t>On the </a:t>
            </a:r>
            <a:r>
              <a:rPr lang="pl-PL" dirty="0" err="1">
                <a:solidFill>
                  <a:schemeClr val="tx1">
                    <a:lumMod val="50000"/>
                    <a:lumOff val="50000"/>
                  </a:schemeClr>
                </a:solidFill>
              </a:rPr>
              <a:t>edge</a:t>
            </a:r>
            <a:r>
              <a:rPr lang="pl-PL" dirty="0">
                <a:solidFill>
                  <a:schemeClr val="tx1">
                    <a:lumMod val="50000"/>
                    <a:lumOff val="50000"/>
                  </a:schemeClr>
                </a:solidFill>
              </a:rPr>
              <a:t>: </a:t>
            </a:r>
            <a:r>
              <a:rPr lang="pl-PL" dirty="0" err="1">
                <a:solidFill>
                  <a:schemeClr val="tx1">
                    <a:lumMod val="50000"/>
                    <a:lumOff val="50000"/>
                  </a:schemeClr>
                </a:solidFill>
              </a:rPr>
              <a:t>Bots</a:t>
            </a:r>
            <a:r>
              <a:rPr lang="pl-PL" dirty="0">
                <a:solidFill>
                  <a:schemeClr val="tx1">
                    <a:lumMod val="50000"/>
                    <a:lumOff val="50000"/>
                  </a:schemeClr>
                </a:solidFill>
              </a:rPr>
              <a:t>? Animals? Natural </a:t>
            </a:r>
            <a:r>
              <a:rPr lang="pl-PL" dirty="0" err="1">
                <a:solidFill>
                  <a:schemeClr val="tx1">
                    <a:lumMod val="50000"/>
                    <a:lumOff val="50000"/>
                  </a:schemeClr>
                </a:solidFill>
              </a:rPr>
              <a:t>areas</a:t>
            </a:r>
            <a:r>
              <a:rPr lang="pl-PL" dirty="0">
                <a:solidFill>
                  <a:schemeClr val="tx1">
                    <a:lumMod val="50000"/>
                    <a:lumOff val="50000"/>
                  </a:schemeClr>
                </a:solidFill>
              </a:rPr>
              <a:t>?</a:t>
            </a:r>
          </a:p>
          <a:p>
            <a:pPr marL="2880" indent="0">
              <a:lnSpc>
                <a:spcPct val="143000"/>
              </a:lnSpc>
              <a:buClr>
                <a:srgbClr val="C0C0C0"/>
              </a:buCl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1700" dirty="0">
                <a:solidFill>
                  <a:schemeClr val="tx1">
                    <a:lumMod val="50000"/>
                    <a:lumOff val="50000"/>
                  </a:schemeClr>
                </a:solidFill>
                <a:hlinkClick r:id="rId2"/>
              </a:rPr>
              <a:t>https://www.theguardian.com/technology/2014/dec/05/software-bot-darknet-shopping-spree-random-shopper</a:t>
            </a:r>
            <a:r>
              <a:rPr lang="pl-PL" dirty="0">
                <a:solidFill>
                  <a:schemeClr val="tx1">
                    <a:lumMod val="50000"/>
                    <a:lumOff val="50000"/>
                  </a:schemeClr>
                </a:solidFill>
              </a:rPr>
              <a:t> </a:t>
            </a:r>
            <a:endParaRPr lang="en-GB" dirty="0">
              <a:solidFill>
                <a:schemeClr val="tx1">
                  <a:lumMod val="50000"/>
                  <a:lumOff val="50000"/>
                </a:schemeClr>
              </a:solidFill>
            </a:endParaRPr>
          </a:p>
        </p:txBody>
      </p:sp>
    </p:spTree>
    <p:extLst>
      <p:ext uri="{BB962C8B-B14F-4D97-AF65-F5344CB8AC3E}">
        <p14:creationId xmlns:p14="http://schemas.microsoft.com/office/powerpoint/2010/main" val="1823561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54CA909-C2D9-42F1-B100-1748C9A84E53}"/>
              </a:ext>
            </a:extLst>
          </p:cNvPr>
          <p:cNvSpPr>
            <a:spLocks noGrp="1"/>
          </p:cNvSpPr>
          <p:nvPr>
            <p:ph idx="1"/>
          </p:nvPr>
        </p:nvSpPr>
        <p:spPr>
          <a:xfrm>
            <a:off x="838200" y="267287"/>
            <a:ext cx="10515600" cy="4431321"/>
          </a:xfrm>
        </p:spPr>
        <p:txBody>
          <a:bodyPr>
            <a:normAutofit/>
          </a:bodyPr>
          <a:lstStyle/>
          <a:p>
            <a:pPr marL="0" indent="0" algn="just">
              <a:buNone/>
            </a:pPr>
            <a:r>
              <a:rPr lang="en-US" sz="2000" b="1" dirty="0">
                <a:solidFill>
                  <a:srgbClr val="FF0000"/>
                </a:solidFill>
              </a:rPr>
              <a:t>Can a stretch of land be a person in the eyes of the law? Can a body of water?</a:t>
            </a:r>
          </a:p>
          <a:p>
            <a:pPr marL="0" indent="0" algn="just">
              <a:buNone/>
            </a:pPr>
            <a:r>
              <a:rPr lang="en-US" sz="2000" dirty="0">
                <a:solidFill>
                  <a:srgbClr val="FF0000"/>
                </a:solidFill>
              </a:rPr>
              <a:t>In </a:t>
            </a:r>
            <a:r>
              <a:rPr lang="en-US" sz="2000" u="sng" dirty="0">
                <a:solidFill>
                  <a:srgbClr val="FF0000"/>
                </a:solidFill>
                <a:hlinkClick r:id="rId2" tooltip="More news and information about New Zealand."/>
              </a:rPr>
              <a:t>New Zealand</a:t>
            </a:r>
            <a:r>
              <a:rPr lang="en-US" sz="2000" dirty="0">
                <a:solidFill>
                  <a:srgbClr val="FF0000"/>
                </a:solidFill>
              </a:rPr>
              <a:t>, they can. A former national park has been granted personhood, and a river system is expected to receive the same soon.</a:t>
            </a:r>
          </a:p>
          <a:p>
            <a:pPr marL="0" indent="0" algn="just">
              <a:buNone/>
            </a:pPr>
            <a:r>
              <a:rPr lang="en-US" sz="2000" dirty="0"/>
              <a:t>The unusual designations, something like the legal status that corporations possess, came out of agreements between New Zealand’s government and Maori groups. The two sides have argued for years over guardianship of the country’s natural features.</a:t>
            </a:r>
          </a:p>
          <a:p>
            <a:pPr marL="0" indent="0" algn="just">
              <a:buNone/>
            </a:pPr>
            <a:r>
              <a:rPr lang="en-US" sz="2000" u="sng" dirty="0">
                <a:hlinkClick r:id="rId3"/>
              </a:rPr>
              <a:t>Chris Finlayson</a:t>
            </a:r>
            <a:r>
              <a:rPr lang="en-US" sz="2000" dirty="0"/>
              <a:t>, New Zealand’s attorney general, said the issue was resolved by taking the Maori mind-set into account. “In their worldview, ‘I am the river and the river is me,’” he said. “Their geographic region is part and parcel of who they are.”</a:t>
            </a:r>
          </a:p>
          <a:p>
            <a:pPr marL="0" indent="0" algn="just">
              <a:buNone/>
            </a:pPr>
            <a:r>
              <a:rPr lang="en-US" sz="2000" dirty="0"/>
              <a:t>From 1954 to 2014, </a:t>
            </a:r>
            <a:r>
              <a:rPr lang="en-US" sz="2000" u="sng" dirty="0" err="1">
                <a:hlinkClick r:id="rId4"/>
              </a:rPr>
              <a:t>Te</a:t>
            </a:r>
            <a:r>
              <a:rPr lang="en-US" sz="2000" u="sng" dirty="0">
                <a:hlinkClick r:id="rId4"/>
              </a:rPr>
              <a:t> </a:t>
            </a:r>
            <a:r>
              <a:rPr lang="en-US" sz="2000" u="sng" dirty="0" err="1">
                <a:hlinkClick r:id="rId4"/>
              </a:rPr>
              <a:t>Urewera</a:t>
            </a:r>
            <a:r>
              <a:rPr lang="en-US" sz="2000" dirty="0"/>
              <a:t> was an 821-square-mile national park on the North Island, but when the </a:t>
            </a:r>
            <a:r>
              <a:rPr lang="en-US" sz="2000" u="sng" dirty="0" err="1">
                <a:hlinkClick r:id="rId5"/>
              </a:rPr>
              <a:t>Te</a:t>
            </a:r>
            <a:r>
              <a:rPr lang="en-US" sz="2000" u="sng" dirty="0">
                <a:hlinkClick r:id="rId5"/>
              </a:rPr>
              <a:t> </a:t>
            </a:r>
            <a:r>
              <a:rPr lang="en-US" sz="2000" u="sng" dirty="0" err="1">
                <a:hlinkClick r:id="rId5"/>
              </a:rPr>
              <a:t>Urewera</a:t>
            </a:r>
            <a:r>
              <a:rPr lang="en-US" sz="2000" u="sng" dirty="0">
                <a:hlinkClick r:id="rId5"/>
              </a:rPr>
              <a:t> Act</a:t>
            </a:r>
            <a:r>
              <a:rPr lang="en-US" sz="2000" dirty="0"/>
              <a:t> took effect, the government gave up formal ownership, and </a:t>
            </a:r>
            <a:r>
              <a:rPr lang="en-US" sz="2000" dirty="0">
                <a:solidFill>
                  <a:srgbClr val="FF0000"/>
                </a:solidFill>
              </a:rPr>
              <a:t>the land became a legal entity with “all the rights, powers, duties and liabilities of a legal person,”</a:t>
            </a:r>
            <a:r>
              <a:rPr lang="en-US" sz="2000" dirty="0"/>
              <a:t> as the statute puts it.</a:t>
            </a:r>
            <a:endParaRPr lang="pl-PL" sz="2000" dirty="0"/>
          </a:p>
          <a:p>
            <a:pPr marL="0" indent="0" algn="just">
              <a:buNone/>
            </a:pPr>
            <a:endParaRPr lang="pl-PL" sz="2000" dirty="0"/>
          </a:p>
          <a:p>
            <a:pPr marL="0" indent="0" algn="just">
              <a:buNone/>
            </a:pPr>
            <a:endParaRPr lang="pl-PL" sz="2400" dirty="0"/>
          </a:p>
        </p:txBody>
      </p:sp>
      <p:pic>
        <p:nvPicPr>
          <p:cNvPr id="1026" name="Picture 2" descr="Znalezione obrazy dla zapytania te urewera legal entity">
            <a:extLst>
              <a:ext uri="{FF2B5EF4-FFF2-40B4-BE49-F238E27FC236}">
                <a16:creationId xmlns:a16="http://schemas.microsoft.com/office/drawing/2014/main" id="{1C06A265-D8A8-4551-921C-94E5E7BD45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0" y="4191000"/>
            <a:ext cx="6096000" cy="2667000"/>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a:extLst>
              <a:ext uri="{FF2B5EF4-FFF2-40B4-BE49-F238E27FC236}">
                <a16:creationId xmlns:a16="http://schemas.microsoft.com/office/drawing/2014/main" id="{B5C5F955-55CC-4346-8E79-EAE883F9B119}"/>
              </a:ext>
            </a:extLst>
          </p:cNvPr>
          <p:cNvSpPr txBox="1"/>
          <p:nvPr/>
        </p:nvSpPr>
        <p:spPr>
          <a:xfrm>
            <a:off x="781928" y="5022165"/>
            <a:ext cx="5112434" cy="1200329"/>
          </a:xfrm>
          <a:prstGeom prst="rect">
            <a:avLst/>
          </a:prstGeom>
          <a:noFill/>
        </p:spPr>
        <p:txBody>
          <a:bodyPr wrap="square" rtlCol="0">
            <a:spAutoFit/>
          </a:bodyPr>
          <a:lstStyle/>
          <a:p>
            <a:r>
              <a:rPr lang="en-US" dirty="0">
                <a:hlinkClick r:id="rId7"/>
              </a:rPr>
              <a:t>https://www.nytimes.com/2016/07/14/world/what-in-the-world/in-new-zealand-lands-and-rivers-can-be-people-legally-speaking.html</a:t>
            </a:r>
            <a:r>
              <a:rPr lang="pl-PL" dirty="0"/>
              <a:t> </a:t>
            </a:r>
            <a:endParaRPr lang="en-US" dirty="0"/>
          </a:p>
          <a:p>
            <a:endParaRPr lang="pl-PL" dirty="0"/>
          </a:p>
        </p:txBody>
      </p:sp>
    </p:spTree>
    <p:extLst>
      <p:ext uri="{BB962C8B-B14F-4D97-AF65-F5344CB8AC3E}">
        <p14:creationId xmlns:p14="http://schemas.microsoft.com/office/powerpoint/2010/main" val="362905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2196072" y="296672"/>
            <a:ext cx="7805619"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Principles</a:t>
            </a:r>
            <a:r>
              <a:rPr lang="pl-PL" dirty="0"/>
              <a:t>: </a:t>
            </a:r>
            <a:r>
              <a:rPr lang="pl-PL" dirty="0" err="1"/>
              <a:t>case</a:t>
            </a:r>
            <a:r>
              <a:rPr lang="pl-PL" dirty="0"/>
              <a:t> </a:t>
            </a:r>
            <a:r>
              <a:rPr lang="pl-PL" dirty="0" err="1"/>
              <a:t>study</a:t>
            </a:r>
            <a:endParaRPr lang="en-GB" dirty="0"/>
          </a:p>
        </p:txBody>
      </p:sp>
      <p:sp>
        <p:nvSpPr>
          <p:cNvPr id="24578" name="Rectangle 2"/>
          <p:cNvSpPr>
            <a:spLocks noGrp="1" noChangeArrowheads="1"/>
          </p:cNvSpPr>
          <p:nvPr>
            <p:ph type="subTitle" idx="4294967295"/>
          </p:nvPr>
        </p:nvSpPr>
        <p:spPr bwMode="auto">
          <a:xfrm>
            <a:off x="2013172" y="1517424"/>
            <a:ext cx="8491131" cy="4393901"/>
          </a:xfrm>
          <a:prstGeom prst="rect">
            <a:avLst/>
          </a:prstGeom>
          <a:noFill/>
          <a:ln/>
        </p:spPr>
        <p:txBody>
          <a:bodyPr vert="horz" lIns="0" tIns="0" rIns="0" bIns="0" rtlCol="0" anchor="ctr">
            <a:normAutofit fontScale="92500"/>
          </a:bodyPr>
          <a:lstStyle/>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i="1" dirty="0"/>
              <a:t>Riggs v. Palmer, 22 N.E. 188 (N.Y. 1889)</a:t>
            </a:r>
            <a:endParaRPr lang="pl-PL" i="1" dirty="0"/>
          </a:p>
          <a:p>
            <a:endParaRPr lang="pl-PL" sz="1452" dirty="0"/>
          </a:p>
          <a:p>
            <a:r>
              <a:rPr lang="en-US" sz="2177" dirty="0"/>
              <a:t>In </a:t>
            </a:r>
            <a:r>
              <a:rPr lang="en-US" sz="2177" i="1" dirty="0"/>
              <a:t>Riggs</a:t>
            </a:r>
            <a:r>
              <a:rPr lang="en-US" sz="2177" dirty="0"/>
              <a:t>, a probate suit, the plaintiffs, Mrs. Riggs and Mrs. Preston, sought to invalidate the will of their father Francis B. Palmer; </a:t>
            </a:r>
            <a:r>
              <a:rPr lang="en-US" sz="2177" dirty="0" err="1"/>
              <a:t>testated</a:t>
            </a:r>
            <a:r>
              <a:rPr lang="en-US" sz="2177" dirty="0"/>
              <a:t> on August 13, 1880. The defendant in the case was Elmer E. Palmer, grandson to the testator. The will gave small legacies to two of the daughters, Mrs. Preston and Mrs. Riggs, and the bulk of the estate to Elmer Palmer to be cared for by his mother, Susan Palmer, the widow of a dead son of the testator, until he became of legal age.</a:t>
            </a:r>
          </a:p>
          <a:p>
            <a:r>
              <a:rPr lang="en-US" sz="2177" dirty="0"/>
              <a:t>Knowing that he was to be the recipient of his grandfather's large estate, Elmer, fearing that his grandfather might change the will, murdered his grandfather by poisoning him. The plaintiffs argued that by allowing the will to be executed Elmer would be profiting from his crime. While a criminal law existed to punish Elmer for the murder, there was no statute under either probate or criminal law that invalidated his claim to the estate based on his role in the murder.</a:t>
            </a:r>
            <a:r>
              <a:rPr lang="en-GB" i="1" dirty="0"/>
              <a:t>‏</a:t>
            </a:r>
          </a:p>
        </p:txBody>
      </p:sp>
    </p:spTree>
    <p:extLst>
      <p:ext uri="{BB962C8B-B14F-4D97-AF65-F5344CB8AC3E}">
        <p14:creationId xmlns:p14="http://schemas.microsoft.com/office/powerpoint/2010/main" val="805380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5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4578">
                                            <p:txEl>
                                              <p:pRg st="2" end="2"/>
                                            </p:txEl>
                                          </p:spTgt>
                                        </p:tgtEl>
                                        <p:attrNameLst>
                                          <p:attrName>style.visibility</p:attrName>
                                        </p:attrNameLst>
                                      </p:cBhvr>
                                      <p:to>
                                        <p:strVal val="visible"/>
                                      </p:to>
                                    </p:set>
                                    <p:animEffect transition="in" filter="fade">
                                      <p:cBhvr>
                                        <p:cTn id="12" dur="1000"/>
                                        <p:tgtEl>
                                          <p:spTgt spid="24578">
                                            <p:txEl>
                                              <p:pRg st="2" end="2"/>
                                            </p:txEl>
                                          </p:spTgt>
                                        </p:tgtEl>
                                      </p:cBhvr>
                                    </p:animEffect>
                                    <p:anim calcmode="lin" valueType="num">
                                      <p:cBhvr>
                                        <p:cTn id="13" dur="1000" fill="hold"/>
                                        <p:tgtEl>
                                          <p:spTgt spid="24578">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457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animEffect transition="in" filter="fade">
                                      <p:cBhvr>
                                        <p:cTn id="19" dur="1000"/>
                                        <p:tgtEl>
                                          <p:spTgt spid="24578">
                                            <p:txEl>
                                              <p:pRg st="3" end="3"/>
                                            </p:txEl>
                                          </p:spTgt>
                                        </p:tgtEl>
                                      </p:cBhvr>
                                    </p:animEffect>
                                    <p:anim calcmode="lin" valueType="num">
                                      <p:cBhvr>
                                        <p:cTn id="20" dur="1000" fill="hold"/>
                                        <p:tgtEl>
                                          <p:spTgt spid="24578">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457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2196072" y="296672"/>
            <a:ext cx="7805619" cy="1067152"/>
          </a:xfrm>
          <a:ln/>
        </p:spPr>
        <p:txBody>
          <a:bodyPr/>
          <a:lstStyle/>
          <a:p>
            <a:pPr>
              <a:lnSpc>
                <a:spcPct val="76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Riggs</a:t>
            </a:r>
            <a:r>
              <a:rPr lang="pl-PL" dirty="0"/>
              <a:t> vs. Palmer</a:t>
            </a:r>
            <a:endParaRPr lang="en-GB" dirty="0"/>
          </a:p>
        </p:txBody>
      </p:sp>
      <p:sp>
        <p:nvSpPr>
          <p:cNvPr id="24578" name="Rectangle 2"/>
          <p:cNvSpPr>
            <a:spLocks noGrp="1" noChangeArrowheads="1"/>
          </p:cNvSpPr>
          <p:nvPr>
            <p:ph type="subTitle" idx="4294967295"/>
          </p:nvPr>
        </p:nvSpPr>
        <p:spPr bwMode="auto">
          <a:xfrm>
            <a:off x="2013172" y="1696278"/>
            <a:ext cx="8491131" cy="4903305"/>
          </a:xfrm>
          <a:prstGeom prst="rect">
            <a:avLst/>
          </a:prstGeom>
          <a:noFill/>
          <a:ln/>
        </p:spPr>
        <p:txBody>
          <a:bodyPr vert="horz" lIns="0" tIns="0" rIns="0" bIns="0" rtlCol="0" anchor="ctr">
            <a:normAutofit fontScale="77500" lnSpcReduction="20000"/>
          </a:bodyPr>
          <a:lstStyle/>
          <a:p>
            <a:pPr marL="188664" indent="-184343" algn="ctr">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sz="3266" i="1" dirty="0"/>
              <a:t>'No one should be </a:t>
            </a:r>
            <a:r>
              <a:rPr lang="pl-PL" sz="3266" i="1" dirty="0" err="1"/>
              <a:t>permitted</a:t>
            </a:r>
            <a:r>
              <a:rPr lang="en-GB" sz="3266" i="1" dirty="0"/>
              <a:t> to </a:t>
            </a:r>
            <a:r>
              <a:rPr lang="pl-PL" sz="3266" i="1" dirty="0" err="1"/>
              <a:t>take</a:t>
            </a:r>
            <a:r>
              <a:rPr lang="pl-PL" sz="3266" i="1" dirty="0"/>
              <a:t> </a:t>
            </a:r>
            <a:r>
              <a:rPr lang="pl-PL" sz="3266" i="1" dirty="0" err="1"/>
              <a:t>advantage</a:t>
            </a:r>
            <a:r>
              <a:rPr lang="pl-PL" sz="3266" i="1" dirty="0"/>
              <a:t> of </a:t>
            </a:r>
            <a:r>
              <a:rPr lang="pl-PL" sz="3266" i="1" dirty="0" err="1"/>
              <a:t>his</a:t>
            </a:r>
            <a:r>
              <a:rPr lang="pl-PL" sz="3266" i="1" dirty="0"/>
              <a:t> </a:t>
            </a:r>
            <a:r>
              <a:rPr lang="en-GB" sz="3266" i="1" dirty="0"/>
              <a:t>own wrong</a:t>
            </a:r>
            <a:r>
              <a:rPr lang="pl-PL" sz="3266" i="1" dirty="0"/>
              <a:t>’</a:t>
            </a:r>
            <a:endParaRPr lang="pl-PL" i="1"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i="1"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pl-PL" sz="2540" u="sng" dirty="0" err="1"/>
              <a:t>Justice</a:t>
            </a:r>
            <a:r>
              <a:rPr lang="pl-PL" sz="2540" u="sng" dirty="0"/>
              <a:t> </a:t>
            </a:r>
            <a:r>
              <a:rPr lang="pl-PL" sz="2540" u="sng" dirty="0" err="1"/>
              <a:t>Earl’s</a:t>
            </a:r>
            <a:r>
              <a:rPr lang="pl-PL" sz="2540" u="sng" dirty="0"/>
              <a:t> </a:t>
            </a:r>
            <a:r>
              <a:rPr lang="pl-PL" sz="2540" u="sng" dirty="0" err="1"/>
              <a:t>opinion</a:t>
            </a:r>
            <a:r>
              <a:rPr lang="pl-PL" sz="2540" u="sng" dirty="0"/>
              <a:t>:</a:t>
            </a:r>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endParaRPr lang="pl-PL" sz="2540" u="sng" dirty="0"/>
          </a:p>
          <a:p>
            <a:pPr marL="188664" indent="-184343" algn="just">
              <a:lnSpc>
                <a:spcPct val="120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US" dirty="0"/>
              <a:t>Besides, all laws as well as all contracts may be controlled in their operation and effect by general, </a:t>
            </a:r>
            <a:r>
              <a:rPr lang="en-US" u="sng" dirty="0"/>
              <a:t>fundamental maxims of the common law.</a:t>
            </a:r>
            <a:r>
              <a:rPr lang="en-US" dirty="0"/>
              <a:t> No one shall be permitted to profit by his own fraud, or to take advantage of his own wrong, or to found any claim upon his own iniquity, or to acquire property by his own crime. </a:t>
            </a:r>
            <a:r>
              <a:rPr lang="en-US" u="sng" dirty="0"/>
              <a:t>These maxims are dictated by public policy, have their foundation in universal law administered in all civilized countries, and have nowhere been superseded by statutes.</a:t>
            </a:r>
            <a:r>
              <a:rPr lang="en-US" b="1" dirty="0"/>
              <a:t> </a:t>
            </a:r>
            <a:r>
              <a:rPr lang="en-US" dirty="0"/>
              <a:t>They were applied in the decision of the case of the New York Mutual Life Insurance Company v. Armstrong (117 U. S. 591)</a:t>
            </a:r>
            <a:r>
              <a:rPr lang="pl-PL" dirty="0"/>
              <a:t>.</a:t>
            </a:r>
            <a:endParaRPr lang="en-GB" dirty="0"/>
          </a:p>
          <a:p>
            <a:pPr marL="188664" indent="-184343">
              <a:lnSpc>
                <a:spcPct val="82000"/>
              </a:lnSpc>
              <a:buSzPct val="45000"/>
              <a:buNone/>
              <a:tabLst>
                <a:tab pos="188664" algn="l"/>
                <a:tab pos="283716" algn="l"/>
                <a:tab pos="691286" algn="l"/>
                <a:tab pos="1098858" algn="l"/>
                <a:tab pos="1506428" algn="l"/>
                <a:tab pos="1914000" algn="l"/>
                <a:tab pos="2321570" algn="l"/>
                <a:tab pos="2729142" algn="l"/>
                <a:tab pos="3136712" algn="l"/>
                <a:tab pos="3544283" algn="l"/>
                <a:tab pos="3951854" algn="l"/>
                <a:tab pos="4359425" algn="l"/>
                <a:tab pos="4766996" algn="l"/>
                <a:tab pos="5174567" algn="l"/>
                <a:tab pos="5582138" algn="l"/>
                <a:tab pos="5989709" algn="l"/>
                <a:tab pos="6397280" algn="l"/>
                <a:tab pos="6804851" algn="l"/>
                <a:tab pos="7212421" algn="l"/>
                <a:tab pos="7619993" algn="l"/>
                <a:tab pos="8027563" algn="l"/>
              </a:tabLst>
            </a:pPr>
            <a:r>
              <a:rPr lang="en-GB" i="1" dirty="0"/>
              <a:t>‏</a:t>
            </a:r>
          </a:p>
        </p:txBody>
      </p:sp>
    </p:spTree>
    <p:extLst>
      <p:ext uri="{BB962C8B-B14F-4D97-AF65-F5344CB8AC3E}">
        <p14:creationId xmlns:p14="http://schemas.microsoft.com/office/powerpoint/2010/main" val="2439866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2196072" y="256348"/>
            <a:ext cx="7808500" cy="1146360"/>
          </a:xfrm>
          <a:ln/>
        </p:spPr>
        <p:txBody>
          <a:bodyPr>
            <a:normAutofit/>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Legal</a:t>
            </a:r>
            <a:r>
              <a:rPr lang="pl-PL" dirty="0"/>
              <a:t> p</a:t>
            </a:r>
            <a:r>
              <a:rPr lang="en-GB" dirty="0" err="1"/>
              <a:t>rinciple</a:t>
            </a:r>
            <a:r>
              <a:rPr lang="pl-PL" dirty="0"/>
              <a:t>s: a </a:t>
            </a:r>
            <a:r>
              <a:rPr lang="pl-PL" dirty="0" err="1"/>
              <a:t>concept</a:t>
            </a:r>
            <a:endParaRPr lang="en-GB" dirty="0"/>
          </a:p>
        </p:txBody>
      </p:sp>
      <p:sp>
        <p:nvSpPr>
          <p:cNvPr id="19458" name="Rectangle 2"/>
          <p:cNvSpPr>
            <a:spLocks noGrp="1" noChangeArrowheads="1"/>
          </p:cNvSpPr>
          <p:nvPr>
            <p:ph type="subTitle" idx="4294967295"/>
          </p:nvPr>
        </p:nvSpPr>
        <p:spPr>
          <a:xfrm>
            <a:off x="2196072" y="1726742"/>
            <a:ext cx="7956835" cy="4589761"/>
          </a:xfrm>
          <a:ln/>
        </p:spPr>
        <p:txBody>
          <a:bodyPr anchor="ctr"/>
          <a:lstStyle/>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u="sng" dirty="0"/>
              <a:t>Legal </a:t>
            </a:r>
            <a:r>
              <a:rPr lang="pl-PL" sz="2540" u="sng" dirty="0" err="1"/>
              <a:t>rules</a:t>
            </a:r>
            <a:r>
              <a:rPr lang="pl-PL" sz="2540" u="sng" dirty="0"/>
              <a:t> </a:t>
            </a:r>
            <a:r>
              <a:rPr lang="en-GB" sz="2540" u="sng" dirty="0"/>
              <a:t>of special </a:t>
            </a:r>
            <a:r>
              <a:rPr lang="pl-PL" sz="2540" u="sng" dirty="0" err="1"/>
              <a:t>relevance</a:t>
            </a:r>
            <a:r>
              <a:rPr lang="en-GB" sz="2540" u="sng" dirty="0"/>
              <a:t> for:</a:t>
            </a:r>
            <a:endParaRPr lang="pl-PL" sz="2540" u="sng" dirty="0"/>
          </a:p>
          <a:p>
            <a:pPr marL="192984" indent="-190104">
              <a:lnSpc>
                <a:spcPct val="95000"/>
              </a:lnSpc>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en-GB" sz="2540" b="1" dirty="0"/>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the whole legal system;</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the branch of a legal system (e</a:t>
            </a:r>
            <a:r>
              <a:rPr lang="pl-PL" sz="2540" dirty="0"/>
              <a:t>.</a:t>
            </a:r>
            <a:r>
              <a:rPr lang="en-GB" sz="2540" dirty="0"/>
              <a:t>g. civil law, criminal law);</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particular</a:t>
            </a:r>
            <a:r>
              <a:rPr lang="pl-PL" sz="2540" dirty="0"/>
              <a:t> </a:t>
            </a:r>
            <a:r>
              <a:rPr lang="pl-PL" sz="2540" dirty="0" err="1"/>
              <a:t>lawmaking</a:t>
            </a:r>
            <a:r>
              <a:rPr lang="pl-PL" sz="2540" dirty="0"/>
              <a:t> instrument</a:t>
            </a:r>
            <a:r>
              <a:rPr lang="en-GB" sz="2540" dirty="0"/>
              <a:t>;</a:t>
            </a:r>
          </a:p>
          <a:p>
            <a:pPr marL="192984" indent="-190104">
              <a:lnSpc>
                <a:spcPct val="143000"/>
              </a:lnSpc>
              <a:buClr>
                <a:srgbClr val="C0C0C0"/>
              </a:buClr>
              <a:buSzPct val="45000"/>
              <a:buFont typeface="Wingdings" charset="2"/>
              <a:buChar char=""/>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540" dirty="0"/>
              <a:t>particular legal institution.</a:t>
            </a:r>
          </a:p>
        </p:txBody>
      </p:sp>
    </p:spTree>
    <p:extLst>
      <p:ext uri="{BB962C8B-B14F-4D97-AF65-F5344CB8AC3E}">
        <p14:creationId xmlns:p14="http://schemas.microsoft.com/office/powerpoint/2010/main" val="2534254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1476</Words>
  <Application>Microsoft Office PowerPoint</Application>
  <PresentationFormat>Panoramiczny</PresentationFormat>
  <Paragraphs>140</Paragraphs>
  <Slides>20</Slides>
  <Notes>9</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20</vt:i4>
      </vt:variant>
    </vt:vector>
  </HeadingPairs>
  <TitlesOfParts>
    <vt:vector size="25" baseType="lpstr">
      <vt:lpstr>Arial</vt:lpstr>
      <vt:lpstr>Calibri</vt:lpstr>
      <vt:lpstr>Calibri Light</vt:lpstr>
      <vt:lpstr>Wingdings</vt:lpstr>
      <vt:lpstr>Motyw pakietu Office</vt:lpstr>
      <vt:lpstr>Legal Language Legal Rules &amp; Principles</vt:lpstr>
      <vt:lpstr>Structure of a norm</vt:lpstr>
      <vt:lpstr>Structure of a norm</vt:lpstr>
      <vt:lpstr>Structure of a norm</vt:lpstr>
      <vt:lpstr>Structure of a norm</vt:lpstr>
      <vt:lpstr>Prezentacja programu PowerPoint</vt:lpstr>
      <vt:lpstr>Principles: case study</vt:lpstr>
      <vt:lpstr>Riggs vs. Palmer</vt:lpstr>
      <vt:lpstr>Legal principles: a concept</vt:lpstr>
      <vt:lpstr>Three basic types of principles</vt:lpstr>
      <vt:lpstr>Explicit</vt:lpstr>
      <vt:lpstr>EU - explicit</vt:lpstr>
      <vt:lpstr>Reconstructed</vt:lpstr>
      <vt:lpstr>EU: reconstructed</vt:lpstr>
      <vt:lpstr>Independent</vt:lpstr>
      <vt:lpstr>EU: independent</vt:lpstr>
      <vt:lpstr>Principles vs. rules</vt:lpstr>
      <vt:lpstr>Collision between principles</vt:lpstr>
      <vt:lpstr>Application of principles</vt:lpstr>
      <vt:lpstr>Application of principles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Language Legal Rules &amp; Principles</dc:title>
  <dc:creator>Maciej Pichlak</dc:creator>
  <cp:lastModifiedBy>Maciej Pichlak</cp:lastModifiedBy>
  <cp:revision>3</cp:revision>
  <dcterms:created xsi:type="dcterms:W3CDTF">2019-11-04T16:33:41Z</dcterms:created>
  <dcterms:modified xsi:type="dcterms:W3CDTF">2019-11-12T07:02:11Z</dcterms:modified>
</cp:coreProperties>
</file>